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26"/>
  </p:notesMasterIdLst>
  <p:sldIdLst>
    <p:sldId id="256" r:id="rId2"/>
    <p:sldId id="257" r:id="rId3"/>
    <p:sldId id="263" r:id="rId4"/>
    <p:sldId id="265" r:id="rId5"/>
    <p:sldId id="267" r:id="rId6"/>
    <p:sldId id="301" r:id="rId7"/>
    <p:sldId id="310" r:id="rId8"/>
    <p:sldId id="309" r:id="rId9"/>
    <p:sldId id="312" r:id="rId10"/>
    <p:sldId id="303" r:id="rId11"/>
    <p:sldId id="447" r:id="rId12"/>
    <p:sldId id="311" r:id="rId13"/>
    <p:sldId id="313" r:id="rId14"/>
    <p:sldId id="315" r:id="rId15"/>
    <p:sldId id="318" r:id="rId16"/>
    <p:sldId id="319" r:id="rId17"/>
    <p:sldId id="320" r:id="rId18"/>
    <p:sldId id="444" r:id="rId19"/>
    <p:sldId id="322" r:id="rId20"/>
    <p:sldId id="324" r:id="rId21"/>
    <p:sldId id="448" r:id="rId22"/>
    <p:sldId id="449" r:id="rId23"/>
    <p:sldId id="450" r:id="rId24"/>
    <p:sldId id="445" r:id="rId25"/>
  </p:sldIdLst>
  <p:sldSz cx="9144000" cy="6858000" type="screen4x3"/>
  <p:notesSz cx="6858000" cy="9144000"/>
  <p:defaultTextStyle>
    <a:defPPr>
      <a:defRPr lang="zh-CN"/>
    </a:defPPr>
    <a:lvl1pPr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2400"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sz="2400"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sz="2400"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sz="2400"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4" autoAdjust="0"/>
    <p:restoredTop sz="94614" autoAdjust="0"/>
  </p:normalViewPr>
  <p:slideViewPr>
    <p:cSldViewPr>
      <p:cViewPr varScale="1">
        <p:scale>
          <a:sx n="105" d="100"/>
          <a:sy n="105" d="100"/>
        </p:scale>
        <p:origin x="171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09-11-15T12:39:23.580" idx="1">
    <p:pos x="10" y="10"/>
    <p:text>标记是一种短、定长的内容，方便硬件处理，且以标记建立的路径表（标记交换表）简单明确，不用计算。所以转发速度很快！
而IP的目的地址，地址类型（A\B\C等）不等长，且路由表大，选路计算复杂，转发延时大，对核心路由速率限制大。</p:text>
  </p:cm>
</p:cmLst>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04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spcBef>
                <a:spcPct val="0"/>
              </a:spcBef>
              <a:defRPr kumimoji="1" sz="1200">
                <a:latin typeface="Times New Roman" pitchFamily="18" charset="0"/>
                <a:ea typeface="宋体" charset="-122"/>
              </a:defRPr>
            </a:lvl1pPr>
          </a:lstStyle>
          <a:p>
            <a:pPr>
              <a:defRPr/>
            </a:pPr>
            <a:endParaRPr lang="en-US" altLang="zh-CN"/>
          </a:p>
        </p:txBody>
      </p:sp>
      <p:sp>
        <p:nvSpPr>
          <p:cNvPr id="36045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spcBef>
                <a:spcPct val="0"/>
              </a:spcBef>
              <a:defRPr kumimoji="1" sz="1200">
                <a:latin typeface="Times New Roman" pitchFamily="18" charset="0"/>
                <a:ea typeface="宋体" charset="-122"/>
              </a:defRPr>
            </a:lvl1pPr>
          </a:lstStyle>
          <a:p>
            <a:pPr>
              <a:defRPr/>
            </a:pPr>
            <a:endParaRPr lang="en-US" altLang="zh-CN"/>
          </a:p>
        </p:txBody>
      </p:sp>
      <p:sp>
        <p:nvSpPr>
          <p:cNvPr id="5124"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045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36045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spcBef>
                <a:spcPct val="0"/>
              </a:spcBef>
              <a:defRPr kumimoji="1" sz="1200">
                <a:latin typeface="Times New Roman" pitchFamily="18" charset="0"/>
                <a:ea typeface="宋体" charset="-122"/>
              </a:defRPr>
            </a:lvl1pPr>
          </a:lstStyle>
          <a:p>
            <a:pPr>
              <a:defRPr/>
            </a:pPr>
            <a:endParaRPr lang="en-US" altLang="zh-CN"/>
          </a:p>
        </p:txBody>
      </p:sp>
      <p:sp>
        <p:nvSpPr>
          <p:cNvPr id="36045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spcBef>
                <a:spcPct val="0"/>
              </a:spcBef>
              <a:defRPr kumimoji="1" sz="1200">
                <a:latin typeface="Times New Roman" panose="02020603050405020304" pitchFamily="18" charset="0"/>
              </a:defRPr>
            </a:lvl1pPr>
          </a:lstStyle>
          <a:p>
            <a:pPr>
              <a:defRPr/>
            </a:pPr>
            <a:fld id="{663EA608-325F-4580-BD52-871D456937C3}"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幻灯片图像占位符 1"/>
          <p:cNvSpPr>
            <a:spLocks noGrp="1" noRot="1" noChangeAspect="1" noTextEdit="1"/>
          </p:cNvSpPr>
          <p:nvPr>
            <p:ph type="sldImg"/>
          </p:nvPr>
        </p:nvSpPr>
        <p:spPr>
          <a:ln/>
        </p:spPr>
      </p:sp>
      <p:sp>
        <p:nvSpPr>
          <p:cNvPr id="18435" name="备注占位符 2"/>
          <p:cNvSpPr>
            <a:spLocks noGrp="1"/>
          </p:cNvSpPr>
          <p:nvPr>
            <p:ph type="body" idx="1"/>
          </p:nvPr>
        </p:nvSpPr>
        <p:spPr>
          <a:noFill/>
        </p:spPr>
        <p:txBody>
          <a:bodyPr/>
          <a:lstStyle/>
          <a:p>
            <a:pPr eaLnBrk="1" hangingPunct="1">
              <a:lnSpc>
                <a:spcPct val="120000"/>
              </a:lnSpc>
            </a:pPr>
            <a:r>
              <a:rPr kumimoji="1" lang="zh-CN" altLang="en-US" b="1" smtClean="0">
                <a:ea typeface="宋体" panose="02010600030101010101" pitchFamily="2" charset="-122"/>
              </a:rPr>
              <a:t> </a:t>
            </a:r>
            <a:r>
              <a:rPr kumimoji="1" lang="en-US" altLang="zh-CN" b="1" smtClean="0">
                <a:ea typeface="宋体" panose="02010600030101010101" pitchFamily="2" charset="-122"/>
              </a:rPr>
              <a:t>MPLS</a:t>
            </a:r>
            <a:r>
              <a:rPr kumimoji="1" lang="zh-CN" altLang="en-US" b="1" smtClean="0">
                <a:ea typeface="宋体" panose="02010600030101010101" pitchFamily="2" charset="-122"/>
              </a:rPr>
              <a:t>是</a:t>
            </a:r>
            <a:r>
              <a:rPr kumimoji="1" lang="en-US" altLang="zh-CN" b="1" smtClean="0">
                <a:ea typeface="宋体" panose="02010600030101010101" pitchFamily="2" charset="-122"/>
              </a:rPr>
              <a:t>IETF</a:t>
            </a:r>
            <a:r>
              <a:rPr kumimoji="1" lang="zh-CN" altLang="en-US" b="1" smtClean="0">
                <a:ea typeface="宋体" panose="02010600030101010101" pitchFamily="2" charset="-122"/>
              </a:rPr>
              <a:t>为业务流通过网络进行高效地寻路、转发和交换而提供的一个框架</a:t>
            </a:r>
            <a:r>
              <a:rPr kumimoji="1" lang="en-US" altLang="zh-CN" b="1" smtClean="0">
                <a:ea typeface="宋体" panose="02010600030101010101" pitchFamily="2" charset="-122"/>
              </a:rPr>
              <a:t>.</a:t>
            </a:r>
            <a:r>
              <a:rPr kumimoji="1" lang="zh-CN" altLang="en-US" smtClean="0">
                <a:ea typeface="宋体" panose="02010600030101010101" pitchFamily="2" charset="-122"/>
              </a:rPr>
              <a:t>从标记起的作用来看，它与</a:t>
            </a:r>
            <a:r>
              <a:rPr kumimoji="1" lang="en-US" altLang="zh-CN" smtClean="0">
                <a:ea typeface="宋体" panose="02010600030101010101" pitchFamily="2" charset="-122"/>
              </a:rPr>
              <a:t>ATM</a:t>
            </a:r>
            <a:r>
              <a:rPr kumimoji="1" lang="zh-CN" altLang="en-US" smtClean="0">
                <a:ea typeface="宋体" panose="02010600030101010101" pitchFamily="2" charset="-122"/>
              </a:rPr>
              <a:t>信元中的</a:t>
            </a:r>
            <a:r>
              <a:rPr kumimoji="1" lang="en-US" altLang="zh-CN" smtClean="0">
                <a:ea typeface="宋体" panose="02010600030101010101" pitchFamily="2" charset="-122"/>
              </a:rPr>
              <a:t>VPI/VCI</a:t>
            </a:r>
            <a:r>
              <a:rPr kumimoji="1" lang="zh-CN" altLang="en-US" smtClean="0">
                <a:ea typeface="宋体" panose="02010600030101010101" pitchFamily="2" charset="-122"/>
              </a:rPr>
              <a:t>、帧中继帧中的</a:t>
            </a:r>
            <a:r>
              <a:rPr kumimoji="1" lang="en-US" altLang="zh-CN" smtClean="0">
                <a:ea typeface="宋体" panose="02010600030101010101" pitchFamily="2" charset="-122"/>
              </a:rPr>
              <a:t>DLCI</a:t>
            </a:r>
            <a:r>
              <a:rPr kumimoji="1" lang="zh-CN" altLang="en-US" smtClean="0">
                <a:ea typeface="宋体" panose="02010600030101010101" pitchFamily="2" charset="-122"/>
              </a:rPr>
              <a:t>、</a:t>
            </a:r>
            <a:r>
              <a:rPr kumimoji="1" lang="en-US" altLang="zh-CN" smtClean="0">
                <a:ea typeface="宋体" panose="02010600030101010101" pitchFamily="2" charset="-122"/>
              </a:rPr>
              <a:t>X.25</a:t>
            </a:r>
            <a:r>
              <a:rPr kumimoji="1" lang="zh-CN" altLang="en-US" smtClean="0">
                <a:ea typeface="宋体" panose="02010600030101010101" pitchFamily="2" charset="-122"/>
              </a:rPr>
              <a:t>分组中的</a:t>
            </a:r>
            <a:r>
              <a:rPr kumimoji="1" lang="en-US" altLang="zh-CN" smtClean="0">
                <a:ea typeface="宋体" panose="02010600030101010101" pitchFamily="2" charset="-122"/>
              </a:rPr>
              <a:t>LCN</a:t>
            </a:r>
            <a:r>
              <a:rPr kumimoji="1" lang="zh-CN" altLang="en-US" smtClean="0">
                <a:ea typeface="宋体" panose="02010600030101010101" pitchFamily="2" charset="-122"/>
              </a:rPr>
              <a:t>功能相同，都起局部连接标记符的作用。</a:t>
            </a:r>
          </a:p>
          <a:p>
            <a:pPr eaLnBrk="1" hangingPunct="1">
              <a:lnSpc>
                <a:spcPct val="120000"/>
              </a:lnSpc>
            </a:pPr>
            <a:r>
              <a:rPr kumimoji="1" lang="zh-CN" altLang="en-US" smtClean="0">
                <a:ea typeface="宋体" panose="02010600030101010101" pitchFamily="2" charset="-122"/>
              </a:rPr>
              <a:t>，它执行的主要功能有：</a:t>
            </a:r>
          </a:p>
          <a:p>
            <a:pPr eaLnBrk="1" hangingPunct="1">
              <a:lnSpc>
                <a:spcPct val="120000"/>
              </a:lnSpc>
            </a:pPr>
            <a:r>
              <a:rPr kumimoji="1" lang="zh-CN" altLang="en-US" smtClean="0">
                <a:ea typeface="宋体" panose="02010600030101010101" pitchFamily="2" charset="-122"/>
              </a:rPr>
              <a:t>       </a:t>
            </a:r>
            <a:r>
              <a:rPr kumimoji="1" lang="en-US" altLang="zh-CN" smtClean="0">
                <a:ea typeface="宋体" panose="02010600030101010101" pitchFamily="2" charset="-122"/>
              </a:rPr>
              <a:t>(1) </a:t>
            </a:r>
            <a:r>
              <a:rPr kumimoji="1" lang="zh-CN" altLang="en-US" smtClean="0">
                <a:ea typeface="宋体" panose="02010600030101010101" pitchFamily="2" charset="-122"/>
              </a:rPr>
              <a:t>提供对不同粒度的业务流的管理机制，例如不同硬件和机器之间、不同应用之间的业务流。</a:t>
            </a:r>
          </a:p>
          <a:p>
            <a:pPr eaLnBrk="1" hangingPunct="1">
              <a:lnSpc>
                <a:spcPct val="120000"/>
              </a:lnSpc>
            </a:pPr>
            <a:r>
              <a:rPr kumimoji="1" lang="zh-CN" altLang="en-US" smtClean="0">
                <a:ea typeface="宋体" panose="02010600030101010101" pitchFamily="2" charset="-122"/>
              </a:rPr>
              <a:t>       </a:t>
            </a:r>
            <a:r>
              <a:rPr kumimoji="1" lang="en-US" altLang="zh-CN" smtClean="0">
                <a:ea typeface="宋体" panose="02010600030101010101" pitchFamily="2" charset="-122"/>
              </a:rPr>
              <a:t>(2) </a:t>
            </a:r>
            <a:r>
              <a:rPr kumimoji="1" lang="zh-CN" altLang="en-US" smtClean="0">
                <a:ea typeface="宋体" panose="02010600030101010101" pitchFamily="2" charset="-122"/>
              </a:rPr>
              <a:t>保持原有第二层和第三层协议的独立。</a:t>
            </a:r>
          </a:p>
          <a:p>
            <a:pPr eaLnBrk="1" hangingPunct="1">
              <a:lnSpc>
                <a:spcPct val="120000"/>
              </a:lnSpc>
            </a:pPr>
            <a:r>
              <a:rPr kumimoji="1" lang="zh-CN" altLang="en-US" smtClean="0">
                <a:ea typeface="宋体" panose="02010600030101010101" pitchFamily="2" charset="-122"/>
              </a:rPr>
              <a:t>       </a:t>
            </a:r>
            <a:r>
              <a:rPr kumimoji="1" lang="en-US" altLang="zh-CN" smtClean="0">
                <a:ea typeface="宋体" panose="02010600030101010101" pitchFamily="2" charset="-122"/>
              </a:rPr>
              <a:t>(3) </a:t>
            </a:r>
            <a:r>
              <a:rPr kumimoji="1" lang="zh-CN" altLang="en-US" smtClean="0">
                <a:ea typeface="宋体" panose="02010600030101010101" pitchFamily="2" charset="-122"/>
              </a:rPr>
              <a:t>提供一种将</a:t>
            </a:r>
            <a:r>
              <a:rPr kumimoji="1" lang="en-US" altLang="zh-CN" smtClean="0">
                <a:ea typeface="宋体" panose="02010600030101010101" pitchFamily="2" charset="-122"/>
              </a:rPr>
              <a:t>IP</a:t>
            </a:r>
            <a:r>
              <a:rPr kumimoji="1" lang="zh-CN" altLang="en-US" smtClean="0">
                <a:ea typeface="宋体" panose="02010600030101010101" pitchFamily="2" charset="-122"/>
              </a:rPr>
              <a:t>地址映射成简单的、固定长度标记的方法，该标记可用于不同的分组转发和分组交换技术。</a:t>
            </a:r>
          </a:p>
          <a:p>
            <a:pPr eaLnBrk="1" hangingPunct="1">
              <a:lnSpc>
                <a:spcPct val="120000"/>
              </a:lnSpc>
            </a:pPr>
            <a:r>
              <a:rPr kumimoji="1" lang="zh-CN" altLang="en-US" smtClean="0">
                <a:ea typeface="宋体" panose="02010600030101010101" pitchFamily="2" charset="-122"/>
              </a:rPr>
              <a:t>       </a:t>
            </a:r>
            <a:r>
              <a:rPr kumimoji="1" lang="en-US" altLang="zh-CN" smtClean="0">
                <a:ea typeface="宋体" panose="02010600030101010101" pitchFamily="2" charset="-122"/>
              </a:rPr>
              <a:t>(4) </a:t>
            </a:r>
            <a:r>
              <a:rPr kumimoji="1" lang="zh-CN" altLang="en-US" smtClean="0">
                <a:ea typeface="宋体" panose="02010600030101010101" pitchFamily="2" charset="-122"/>
              </a:rPr>
              <a:t>为已有的路由协议如</a:t>
            </a:r>
            <a:r>
              <a:rPr kumimoji="1" lang="en-US" altLang="zh-CN" smtClean="0">
                <a:ea typeface="宋体" panose="02010600030101010101" pitchFamily="2" charset="-122"/>
              </a:rPr>
              <a:t>RSVP</a:t>
            </a:r>
            <a:r>
              <a:rPr kumimoji="1" lang="zh-CN" altLang="en-US" smtClean="0">
                <a:ea typeface="宋体" panose="02010600030101010101" pitchFamily="2" charset="-122"/>
              </a:rPr>
              <a:t>和</a:t>
            </a:r>
            <a:r>
              <a:rPr kumimoji="1" lang="en-US" altLang="zh-CN" smtClean="0">
                <a:ea typeface="宋体" panose="02010600030101010101" pitchFamily="2" charset="-122"/>
              </a:rPr>
              <a:t>OSPF(Open Shortest Path First)</a:t>
            </a:r>
            <a:r>
              <a:rPr kumimoji="1" lang="zh-CN" altLang="en-US" smtClean="0">
                <a:ea typeface="宋体" panose="02010600030101010101" pitchFamily="2" charset="-122"/>
              </a:rPr>
              <a:t>等提供接口。</a:t>
            </a:r>
          </a:p>
          <a:p>
            <a:endParaRPr lang="zh-CN" altLang="en-US" smtClean="0">
              <a:ea typeface="宋体" panose="02010600030101010101" pitchFamily="2" charset="-122"/>
            </a:endParaRPr>
          </a:p>
        </p:txBody>
      </p:sp>
      <p:sp>
        <p:nvSpPr>
          <p:cNvPr id="18436" name="灯片编号占位符 3"/>
          <p:cNvSpPr>
            <a:spLocks noGrp="1"/>
          </p:cNvSpPr>
          <p:nvPr>
            <p:ph type="sldNum" sz="quarter" idx="5"/>
          </p:nvPr>
        </p:nvSpPr>
        <p:spPr>
          <a:noFill/>
        </p:spPr>
        <p:txBody>
          <a:bodyPr/>
          <a:lstStyle>
            <a:lvl1pPr>
              <a:defRPr sz="2400">
                <a:solidFill>
                  <a:schemeClr val="tx1"/>
                </a:solidFill>
                <a:latin typeface="Arial" panose="020B0604020202020204" pitchFamily="34" charset="0"/>
                <a:ea typeface="宋体" panose="02010600030101010101" pitchFamily="2" charset="-122"/>
              </a:defRPr>
            </a:lvl1pPr>
            <a:lvl2pPr marL="742950" indent="-285750">
              <a:defRPr sz="2400">
                <a:solidFill>
                  <a:schemeClr val="tx1"/>
                </a:solidFill>
                <a:latin typeface="Arial" panose="020B0604020202020204" pitchFamily="34" charset="0"/>
                <a:ea typeface="宋体" panose="02010600030101010101" pitchFamily="2" charset="-122"/>
              </a:defRPr>
            </a:lvl2pPr>
            <a:lvl3pPr marL="1143000" indent="-228600">
              <a:defRPr sz="2400">
                <a:solidFill>
                  <a:schemeClr val="tx1"/>
                </a:solidFill>
                <a:latin typeface="Arial" panose="020B0604020202020204" pitchFamily="34" charset="0"/>
                <a:ea typeface="宋体" panose="02010600030101010101" pitchFamily="2" charset="-122"/>
              </a:defRPr>
            </a:lvl3pPr>
            <a:lvl4pPr marL="1600200" indent="-228600">
              <a:defRPr sz="2400">
                <a:solidFill>
                  <a:schemeClr val="tx1"/>
                </a:solidFill>
                <a:latin typeface="Arial" panose="020B0604020202020204" pitchFamily="34" charset="0"/>
                <a:ea typeface="宋体" panose="02010600030101010101" pitchFamily="2" charset="-122"/>
              </a:defRPr>
            </a:lvl4pPr>
            <a:lvl5pPr marL="2057400" indent="-228600">
              <a:defRPr sz="24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9pPr>
          </a:lstStyle>
          <a:p>
            <a:fld id="{E1763024-078B-47C6-A618-B12E9EDACF37}" type="slidenum">
              <a:rPr lang="en-US" altLang="zh-CN" sz="1200" smtClean="0">
                <a:latin typeface="Times New Roman" panose="02020603050405020304" pitchFamily="18" charset="0"/>
              </a:rPr>
              <a:pPr/>
              <a:t>12</a:t>
            </a:fld>
            <a:endParaRPr lang="en-US" altLang="zh-CN" sz="1200" smtClean="0">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a:ln/>
        </p:spPr>
      </p:sp>
      <p:sp>
        <p:nvSpPr>
          <p:cNvPr id="20483" name="备注占位符 2"/>
          <p:cNvSpPr>
            <a:spLocks noGrp="1"/>
          </p:cNvSpPr>
          <p:nvPr>
            <p:ph type="body" idx="1"/>
          </p:nvPr>
        </p:nvSpPr>
        <p:spPr>
          <a:noFill/>
        </p:spPr>
        <p:txBody>
          <a:bodyPr/>
          <a:lstStyle/>
          <a:p>
            <a:r>
              <a:rPr kumimoji="1" lang="en-US" altLang="zh-CN" smtClean="0">
                <a:ea typeface="宋体" panose="02010600030101010101" pitchFamily="2" charset="-122"/>
              </a:rPr>
              <a:t>LSP</a:t>
            </a:r>
            <a:r>
              <a:rPr kumimoji="1" lang="zh-CN" altLang="en-US" smtClean="0">
                <a:ea typeface="宋体" panose="02010600030101010101" pitchFamily="2" charset="-122"/>
              </a:rPr>
              <a:t>可以在数据传输前建立</a:t>
            </a:r>
            <a:r>
              <a:rPr kumimoji="1" lang="en-US" altLang="zh-CN" smtClean="0">
                <a:ea typeface="宋体" panose="02010600030101010101" pitchFamily="2" charset="-122"/>
              </a:rPr>
              <a:t>(Control-Driven)</a:t>
            </a:r>
            <a:r>
              <a:rPr kumimoji="1" lang="zh-CN" altLang="en-US" smtClean="0">
                <a:ea typeface="宋体" panose="02010600030101010101" pitchFamily="2" charset="-122"/>
              </a:rPr>
              <a:t>，也可以在检测到一个数据流后建立</a:t>
            </a:r>
            <a:r>
              <a:rPr kumimoji="1" lang="en-US" altLang="zh-CN" smtClean="0">
                <a:ea typeface="宋体" panose="02010600030101010101" pitchFamily="2" charset="-122"/>
              </a:rPr>
              <a:t>(Data-Driven)</a:t>
            </a:r>
            <a:r>
              <a:rPr kumimoji="1" lang="zh-CN" altLang="en-US" smtClean="0">
                <a:ea typeface="宋体" panose="02010600030101010101" pitchFamily="2" charset="-122"/>
              </a:rPr>
              <a:t>。</a:t>
            </a:r>
            <a:r>
              <a:rPr kumimoji="1" lang="zh-CN" altLang="en-US" smtClean="0">
                <a:solidFill>
                  <a:schemeClr val="accent2"/>
                </a:solidFill>
                <a:ea typeface="宋体" panose="02010600030101010101" pitchFamily="2" charset="-122"/>
              </a:rPr>
              <a:t>对加上标记的分组，</a:t>
            </a:r>
            <a:r>
              <a:rPr kumimoji="1" lang="en-US" altLang="zh-CN" smtClean="0">
                <a:solidFill>
                  <a:schemeClr val="accent2"/>
                </a:solidFill>
                <a:ea typeface="宋体" panose="02010600030101010101" pitchFamily="2" charset="-122"/>
              </a:rPr>
              <a:t>LSR</a:t>
            </a:r>
            <a:r>
              <a:rPr kumimoji="1" lang="zh-CN" altLang="en-US" smtClean="0">
                <a:solidFill>
                  <a:schemeClr val="accent2"/>
                </a:solidFill>
                <a:ea typeface="宋体" panose="02010600030101010101" pitchFamily="2" charset="-122"/>
              </a:rPr>
              <a:t>将不再进行任何第三层处理，只是依据分组上的标记，利用硬件电路，在预先建立的</a:t>
            </a:r>
            <a:r>
              <a:rPr kumimoji="1" lang="en-US" altLang="zh-CN" smtClean="0">
                <a:solidFill>
                  <a:schemeClr val="accent2"/>
                </a:solidFill>
                <a:ea typeface="宋体" panose="02010600030101010101" pitchFamily="2" charset="-122"/>
              </a:rPr>
              <a:t>LSP</a:t>
            </a:r>
            <a:r>
              <a:rPr kumimoji="1" lang="zh-CN" altLang="en-US" smtClean="0">
                <a:solidFill>
                  <a:schemeClr val="accent2"/>
                </a:solidFill>
                <a:ea typeface="宋体" panose="02010600030101010101" pitchFamily="2" charset="-122"/>
              </a:rPr>
              <a:t>上执行高速的分组转发</a:t>
            </a:r>
            <a:r>
              <a:rPr kumimoji="1" lang="zh-CN" altLang="en-US" smtClean="0">
                <a:ea typeface="宋体" panose="02010600030101010101" pitchFamily="2" charset="-122"/>
              </a:rPr>
              <a:t>。</a:t>
            </a:r>
          </a:p>
          <a:p>
            <a:endParaRPr kumimoji="1" lang="zh-CN" altLang="en-US" smtClean="0">
              <a:ea typeface="宋体" panose="02010600030101010101" pitchFamily="2" charset="-122"/>
            </a:endParaRPr>
          </a:p>
          <a:p>
            <a:endParaRPr lang="zh-CN" altLang="en-US" smtClean="0">
              <a:ea typeface="宋体" panose="02010600030101010101" pitchFamily="2" charset="-122"/>
            </a:endParaRPr>
          </a:p>
        </p:txBody>
      </p:sp>
      <p:sp>
        <p:nvSpPr>
          <p:cNvPr id="20484" name="灯片编号占位符 3"/>
          <p:cNvSpPr>
            <a:spLocks noGrp="1"/>
          </p:cNvSpPr>
          <p:nvPr>
            <p:ph type="sldNum" sz="quarter" idx="5"/>
          </p:nvPr>
        </p:nvSpPr>
        <p:spPr>
          <a:noFill/>
        </p:spPr>
        <p:txBody>
          <a:bodyPr/>
          <a:lstStyle>
            <a:lvl1pPr>
              <a:defRPr sz="2400">
                <a:solidFill>
                  <a:schemeClr val="tx1"/>
                </a:solidFill>
                <a:latin typeface="Arial" panose="020B0604020202020204" pitchFamily="34" charset="0"/>
                <a:ea typeface="宋体" panose="02010600030101010101" pitchFamily="2" charset="-122"/>
              </a:defRPr>
            </a:lvl1pPr>
            <a:lvl2pPr marL="742950" indent="-285750">
              <a:defRPr sz="2400">
                <a:solidFill>
                  <a:schemeClr val="tx1"/>
                </a:solidFill>
                <a:latin typeface="Arial" panose="020B0604020202020204" pitchFamily="34" charset="0"/>
                <a:ea typeface="宋体" panose="02010600030101010101" pitchFamily="2" charset="-122"/>
              </a:defRPr>
            </a:lvl2pPr>
            <a:lvl3pPr marL="1143000" indent="-228600">
              <a:defRPr sz="2400">
                <a:solidFill>
                  <a:schemeClr val="tx1"/>
                </a:solidFill>
                <a:latin typeface="Arial" panose="020B0604020202020204" pitchFamily="34" charset="0"/>
                <a:ea typeface="宋体" panose="02010600030101010101" pitchFamily="2" charset="-122"/>
              </a:defRPr>
            </a:lvl3pPr>
            <a:lvl4pPr marL="1600200" indent="-228600">
              <a:defRPr sz="2400">
                <a:solidFill>
                  <a:schemeClr val="tx1"/>
                </a:solidFill>
                <a:latin typeface="Arial" panose="020B0604020202020204" pitchFamily="34" charset="0"/>
                <a:ea typeface="宋体" panose="02010600030101010101" pitchFamily="2" charset="-122"/>
              </a:defRPr>
            </a:lvl4pPr>
            <a:lvl5pPr marL="2057400" indent="-228600">
              <a:defRPr sz="24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9pPr>
          </a:lstStyle>
          <a:p>
            <a:fld id="{F56D4BA7-7B01-4B16-B4A6-6EACFF12F618}" type="slidenum">
              <a:rPr lang="en-US" altLang="zh-CN" sz="1200" smtClean="0">
                <a:latin typeface="Times New Roman" panose="02020603050405020304" pitchFamily="18" charset="0"/>
              </a:rPr>
              <a:pPr/>
              <a:t>13</a:t>
            </a:fld>
            <a:endParaRPr lang="en-US" altLang="zh-CN" sz="1200" smtClean="0">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幻灯片图像占位符 1"/>
          <p:cNvSpPr>
            <a:spLocks noGrp="1" noRot="1" noChangeAspect="1" noTextEdit="1"/>
          </p:cNvSpPr>
          <p:nvPr>
            <p:ph type="sldImg"/>
          </p:nvPr>
        </p:nvSpPr>
        <p:spPr>
          <a:ln/>
        </p:spPr>
      </p:sp>
      <p:sp>
        <p:nvSpPr>
          <p:cNvPr id="22531" name="备注占位符 2"/>
          <p:cNvSpPr>
            <a:spLocks noGrp="1"/>
          </p:cNvSpPr>
          <p:nvPr>
            <p:ph type="body" idx="1"/>
          </p:nvPr>
        </p:nvSpPr>
        <p:spPr>
          <a:noFill/>
        </p:spPr>
        <p:txBody>
          <a:bodyPr/>
          <a:lstStyle/>
          <a:p>
            <a:r>
              <a:rPr kumimoji="1" lang="zh-CN" altLang="en-US" b="1" smtClean="0">
                <a:ea typeface="宋体" panose="02010600030101010101" pitchFamily="2" charset="-122"/>
              </a:rPr>
              <a:t>通常</a:t>
            </a:r>
            <a:r>
              <a:rPr kumimoji="1" lang="en-US" altLang="zh-CN" b="1" smtClean="0">
                <a:ea typeface="宋体" panose="02010600030101010101" pitchFamily="2" charset="-122"/>
              </a:rPr>
              <a:t>LER</a:t>
            </a:r>
            <a:r>
              <a:rPr kumimoji="1" lang="zh-CN" altLang="en-US" b="1" smtClean="0">
                <a:ea typeface="宋体" panose="02010600030101010101" pitchFamily="2" charset="-122"/>
              </a:rPr>
              <a:t>都提供多个端口以连接不同的网络</a:t>
            </a:r>
            <a:r>
              <a:rPr kumimoji="1" lang="en-US" altLang="zh-CN" b="1" smtClean="0">
                <a:ea typeface="宋体" panose="02010600030101010101" pitchFamily="2" charset="-122"/>
              </a:rPr>
              <a:t>(</a:t>
            </a:r>
            <a:r>
              <a:rPr kumimoji="1" lang="zh-CN" altLang="en-US" b="1" smtClean="0">
                <a:ea typeface="宋体" panose="02010600030101010101" pitchFamily="2" charset="-122"/>
              </a:rPr>
              <a:t>如</a:t>
            </a:r>
            <a:r>
              <a:rPr kumimoji="1" lang="en-US" altLang="zh-CN" b="1" smtClean="0">
                <a:ea typeface="宋体" panose="02010600030101010101" pitchFamily="2" charset="-122"/>
              </a:rPr>
              <a:t>ATM</a:t>
            </a:r>
            <a:r>
              <a:rPr kumimoji="1" lang="zh-CN" altLang="en-US" b="1" smtClean="0">
                <a:ea typeface="宋体" panose="02010600030101010101" pitchFamily="2" charset="-122"/>
              </a:rPr>
              <a:t>、</a:t>
            </a:r>
            <a:r>
              <a:rPr kumimoji="1" lang="en-US" altLang="zh-CN" b="1" smtClean="0">
                <a:ea typeface="宋体" panose="02010600030101010101" pitchFamily="2" charset="-122"/>
              </a:rPr>
              <a:t>FR</a:t>
            </a:r>
            <a:r>
              <a:rPr kumimoji="1" lang="zh-CN" altLang="en-US" b="1" smtClean="0">
                <a:ea typeface="宋体" panose="02010600030101010101" pitchFamily="2" charset="-122"/>
              </a:rPr>
              <a:t>、</a:t>
            </a:r>
            <a:r>
              <a:rPr kumimoji="1" lang="en-US" altLang="zh-CN" b="1" smtClean="0">
                <a:ea typeface="宋体" panose="02010600030101010101" pitchFamily="2" charset="-122"/>
              </a:rPr>
              <a:t>Ethernet</a:t>
            </a:r>
            <a:r>
              <a:rPr kumimoji="1" lang="zh-CN" altLang="en-US" b="1" smtClean="0">
                <a:ea typeface="宋体" panose="02010600030101010101" pitchFamily="2" charset="-122"/>
              </a:rPr>
              <a:t>等</a:t>
            </a:r>
            <a:r>
              <a:rPr kumimoji="1" lang="en-US" altLang="zh-CN" b="1" smtClean="0">
                <a:ea typeface="宋体" panose="02010600030101010101" pitchFamily="2" charset="-122"/>
              </a:rPr>
              <a:t>)</a:t>
            </a:r>
            <a:r>
              <a:rPr kumimoji="1" lang="zh-CN" altLang="en-US" b="1" smtClean="0">
                <a:ea typeface="宋体" panose="02010600030101010101" pitchFamily="2" charset="-122"/>
              </a:rPr>
              <a:t>，</a:t>
            </a:r>
            <a:r>
              <a:rPr kumimoji="1" lang="en-US" altLang="zh-CN" b="1" smtClean="0">
                <a:ea typeface="宋体" panose="02010600030101010101" pitchFamily="2" charset="-122"/>
              </a:rPr>
              <a:t>LER</a:t>
            </a:r>
            <a:r>
              <a:rPr kumimoji="1" lang="zh-CN" altLang="en-US" b="1" smtClean="0">
                <a:ea typeface="宋体" panose="02010600030101010101" pitchFamily="2" charset="-122"/>
              </a:rPr>
              <a:t>在标记的加入和删除，业务进入和离开</a:t>
            </a:r>
            <a:r>
              <a:rPr kumimoji="1" lang="en-US" altLang="zh-CN" b="1" smtClean="0">
                <a:ea typeface="宋体" panose="02010600030101010101" pitchFamily="2" charset="-122"/>
              </a:rPr>
              <a:t>MPLS</a:t>
            </a:r>
            <a:r>
              <a:rPr kumimoji="1" lang="zh-CN" altLang="en-US" b="1" smtClean="0">
                <a:ea typeface="宋体" panose="02010600030101010101" pitchFamily="2" charset="-122"/>
              </a:rPr>
              <a:t>网等方面扮演着重要的角色。</a:t>
            </a:r>
          </a:p>
          <a:p>
            <a:endParaRPr lang="zh-CN" altLang="en-US" smtClean="0">
              <a:ea typeface="宋体" panose="02010600030101010101" pitchFamily="2" charset="-122"/>
            </a:endParaRPr>
          </a:p>
        </p:txBody>
      </p:sp>
      <p:sp>
        <p:nvSpPr>
          <p:cNvPr id="22532" name="灯片编号占位符 3"/>
          <p:cNvSpPr>
            <a:spLocks noGrp="1"/>
          </p:cNvSpPr>
          <p:nvPr>
            <p:ph type="sldNum" sz="quarter" idx="5"/>
          </p:nvPr>
        </p:nvSpPr>
        <p:spPr>
          <a:noFill/>
        </p:spPr>
        <p:txBody>
          <a:bodyPr/>
          <a:lstStyle>
            <a:lvl1pPr>
              <a:defRPr sz="2400">
                <a:solidFill>
                  <a:schemeClr val="tx1"/>
                </a:solidFill>
                <a:latin typeface="Arial" panose="020B0604020202020204" pitchFamily="34" charset="0"/>
                <a:ea typeface="宋体" panose="02010600030101010101" pitchFamily="2" charset="-122"/>
              </a:defRPr>
            </a:lvl1pPr>
            <a:lvl2pPr marL="742950" indent="-285750">
              <a:defRPr sz="2400">
                <a:solidFill>
                  <a:schemeClr val="tx1"/>
                </a:solidFill>
                <a:latin typeface="Arial" panose="020B0604020202020204" pitchFamily="34" charset="0"/>
                <a:ea typeface="宋体" panose="02010600030101010101" pitchFamily="2" charset="-122"/>
              </a:defRPr>
            </a:lvl2pPr>
            <a:lvl3pPr marL="1143000" indent="-228600">
              <a:defRPr sz="2400">
                <a:solidFill>
                  <a:schemeClr val="tx1"/>
                </a:solidFill>
                <a:latin typeface="Arial" panose="020B0604020202020204" pitchFamily="34" charset="0"/>
                <a:ea typeface="宋体" panose="02010600030101010101" pitchFamily="2" charset="-122"/>
              </a:defRPr>
            </a:lvl3pPr>
            <a:lvl4pPr marL="1600200" indent="-228600">
              <a:defRPr sz="2400">
                <a:solidFill>
                  <a:schemeClr val="tx1"/>
                </a:solidFill>
                <a:latin typeface="Arial" panose="020B0604020202020204" pitchFamily="34" charset="0"/>
                <a:ea typeface="宋体" panose="02010600030101010101" pitchFamily="2" charset="-122"/>
              </a:defRPr>
            </a:lvl4pPr>
            <a:lvl5pPr marL="2057400" indent="-228600">
              <a:defRPr sz="24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9pPr>
          </a:lstStyle>
          <a:p>
            <a:fld id="{579EF3AC-741E-429C-8133-54DBD95294C6}" type="slidenum">
              <a:rPr lang="en-US" altLang="zh-CN" sz="1200" smtClean="0">
                <a:latin typeface="Times New Roman" panose="02020603050405020304" pitchFamily="18" charset="0"/>
              </a:rPr>
              <a:pPr/>
              <a:t>14</a:t>
            </a:fld>
            <a:endParaRPr lang="en-US" altLang="zh-CN" sz="1200" smtClean="0">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幻灯片图像占位符 1"/>
          <p:cNvSpPr>
            <a:spLocks noGrp="1" noRot="1" noChangeAspect="1" noTextEdit="1"/>
          </p:cNvSpPr>
          <p:nvPr>
            <p:ph type="sldImg"/>
          </p:nvPr>
        </p:nvSpPr>
        <p:spPr>
          <a:ln/>
        </p:spPr>
      </p:sp>
      <p:sp>
        <p:nvSpPr>
          <p:cNvPr id="24579" name="备注占位符 2"/>
          <p:cNvSpPr>
            <a:spLocks noGrp="1"/>
          </p:cNvSpPr>
          <p:nvPr>
            <p:ph type="body" idx="1"/>
          </p:nvPr>
        </p:nvSpPr>
        <p:spPr>
          <a:noFill/>
        </p:spPr>
        <p:txBody>
          <a:bodyPr/>
          <a:lstStyle/>
          <a:p>
            <a:pPr eaLnBrk="1" hangingPunct="1">
              <a:lnSpc>
                <a:spcPct val="130000"/>
              </a:lnSpc>
            </a:pPr>
            <a:r>
              <a:rPr kumimoji="1" lang="zh-CN" altLang="en-US" smtClean="0">
                <a:ea typeface="宋体" panose="02010600030101010101" pitchFamily="2" charset="-122"/>
              </a:rPr>
              <a:t>例如，最常见的一种是</a:t>
            </a:r>
            <a:r>
              <a:rPr kumimoji="1" lang="en-US" altLang="zh-CN" smtClean="0">
                <a:ea typeface="宋体" panose="02010600030101010101" pitchFamily="2" charset="-122"/>
              </a:rPr>
              <a:t>LER</a:t>
            </a:r>
            <a:r>
              <a:rPr kumimoji="1" lang="zh-CN" altLang="en-US" smtClean="0">
                <a:ea typeface="宋体" panose="02010600030101010101" pitchFamily="2" charset="-122"/>
              </a:rPr>
              <a:t>可根据分组的网络层地址确定其所属的</a:t>
            </a:r>
            <a:r>
              <a:rPr kumimoji="1" lang="en-US" altLang="zh-CN" smtClean="0">
                <a:ea typeface="宋体" panose="02010600030101010101" pitchFamily="2" charset="-122"/>
              </a:rPr>
              <a:t>FEC</a:t>
            </a:r>
            <a:r>
              <a:rPr kumimoji="1" lang="zh-CN" altLang="en-US" smtClean="0">
                <a:ea typeface="宋体" panose="02010600030101010101" pitchFamily="2" charset="-122"/>
              </a:rPr>
              <a:t>，根据</a:t>
            </a:r>
            <a:r>
              <a:rPr kumimoji="1" lang="en-US" altLang="zh-CN" smtClean="0">
                <a:ea typeface="宋体" panose="02010600030101010101" pitchFamily="2" charset="-122"/>
              </a:rPr>
              <a:t>FEC</a:t>
            </a:r>
            <a:r>
              <a:rPr kumimoji="1" lang="zh-CN" altLang="en-US" smtClean="0">
                <a:ea typeface="宋体" panose="02010600030101010101" pitchFamily="2" charset="-122"/>
              </a:rPr>
              <a:t>为分组加上标记。</a:t>
            </a:r>
          </a:p>
          <a:p>
            <a:pPr eaLnBrk="1" hangingPunct="1">
              <a:lnSpc>
                <a:spcPct val="130000"/>
              </a:lnSpc>
            </a:pPr>
            <a:r>
              <a:rPr kumimoji="1" lang="zh-CN" altLang="en-US" smtClean="0">
                <a:ea typeface="宋体" panose="02010600030101010101" pitchFamily="2" charset="-122"/>
              </a:rPr>
              <a:t>        在传统方式中，每个分组在每一跳都会重新分配一个</a:t>
            </a:r>
            <a:r>
              <a:rPr kumimoji="1" lang="en-US" altLang="zh-CN" smtClean="0">
                <a:ea typeface="宋体" panose="02010600030101010101" pitchFamily="2" charset="-122"/>
              </a:rPr>
              <a:t>FEC(</a:t>
            </a:r>
            <a:r>
              <a:rPr kumimoji="1" lang="zh-CN" altLang="en-US" smtClean="0">
                <a:ea typeface="宋体" panose="02010600030101010101" pitchFamily="2" charset="-122"/>
              </a:rPr>
              <a:t>例如，执行第三层的路由表查找</a:t>
            </a:r>
            <a:r>
              <a:rPr kumimoji="1" lang="en-US" altLang="zh-CN" smtClean="0">
                <a:ea typeface="宋体" panose="02010600030101010101" pitchFamily="2" charset="-122"/>
              </a:rPr>
              <a:t>)</a:t>
            </a:r>
            <a:r>
              <a:rPr kumimoji="1" lang="zh-CN" altLang="en-US" smtClean="0">
                <a:ea typeface="宋体" panose="02010600030101010101" pitchFamily="2" charset="-122"/>
              </a:rPr>
              <a:t>。而在</a:t>
            </a:r>
            <a:r>
              <a:rPr kumimoji="1" lang="en-US" altLang="zh-CN" smtClean="0">
                <a:ea typeface="宋体" panose="02010600030101010101" pitchFamily="2" charset="-122"/>
              </a:rPr>
              <a:t>MPLS</a:t>
            </a:r>
            <a:r>
              <a:rPr kumimoji="1" lang="zh-CN" altLang="en-US" smtClean="0">
                <a:ea typeface="宋体" panose="02010600030101010101" pitchFamily="2" charset="-122"/>
              </a:rPr>
              <a:t>中，当分组进入网络时，为一个分组指定一个特定的</a:t>
            </a:r>
            <a:r>
              <a:rPr kumimoji="1" lang="en-US" altLang="zh-CN" smtClean="0">
                <a:ea typeface="宋体" panose="02010600030101010101" pitchFamily="2" charset="-122"/>
              </a:rPr>
              <a:t>FEC</a:t>
            </a:r>
            <a:r>
              <a:rPr kumimoji="1" lang="zh-CN" altLang="en-US" smtClean="0">
                <a:ea typeface="宋体" panose="02010600030101010101" pitchFamily="2" charset="-122"/>
              </a:rPr>
              <a:t>只在</a:t>
            </a:r>
            <a:r>
              <a:rPr kumimoji="1" lang="en-US" altLang="zh-CN" smtClean="0">
                <a:ea typeface="宋体" panose="02010600030101010101" pitchFamily="2" charset="-122"/>
              </a:rPr>
              <a:t>MPLS</a:t>
            </a:r>
            <a:r>
              <a:rPr kumimoji="1" lang="zh-CN" altLang="en-US" smtClean="0">
                <a:ea typeface="宋体" panose="02010600030101010101" pitchFamily="2" charset="-122"/>
              </a:rPr>
              <a:t>网的入口做一次。 </a:t>
            </a:r>
            <a:endParaRPr kumimoji="1" lang="en-US" altLang="zh-CN" smtClean="0">
              <a:ea typeface="宋体" panose="02010600030101010101" pitchFamily="2" charset="-122"/>
            </a:endParaRPr>
          </a:p>
          <a:p>
            <a:pPr eaLnBrk="1" hangingPunct="1">
              <a:lnSpc>
                <a:spcPct val="130000"/>
              </a:lnSpc>
            </a:pPr>
            <a:r>
              <a:rPr kumimoji="1" lang="en-US" altLang="zh-CN" smtClean="0">
                <a:ea typeface="宋体" panose="02010600030101010101" pitchFamily="2" charset="-122"/>
              </a:rPr>
              <a:t>MPLS</a:t>
            </a:r>
            <a:r>
              <a:rPr kumimoji="1" lang="zh-CN" altLang="en-US" smtClean="0">
                <a:ea typeface="宋体" panose="02010600030101010101" pitchFamily="2" charset="-122"/>
              </a:rPr>
              <a:t>核心网之所以基于标记，而不是直接使用</a:t>
            </a:r>
            <a:r>
              <a:rPr kumimoji="1" lang="en-US" altLang="zh-CN" smtClean="0">
                <a:ea typeface="宋体" panose="02010600030101010101" pitchFamily="2" charset="-122"/>
              </a:rPr>
              <a:t>FEC</a:t>
            </a:r>
            <a:r>
              <a:rPr kumimoji="1" lang="zh-CN" altLang="en-US" smtClean="0">
                <a:ea typeface="宋体" panose="02010600030101010101" pitchFamily="2" charset="-122"/>
              </a:rPr>
              <a:t>进行交换，主要基于以下原因：</a:t>
            </a:r>
          </a:p>
          <a:p>
            <a:pPr eaLnBrk="1" hangingPunct="1">
              <a:lnSpc>
                <a:spcPct val="130000"/>
              </a:lnSpc>
            </a:pPr>
            <a:r>
              <a:rPr kumimoji="1" lang="zh-CN" altLang="en-US" smtClean="0">
                <a:ea typeface="宋体" panose="02010600030101010101" pitchFamily="2" charset="-122"/>
              </a:rPr>
              <a:t>        </a:t>
            </a:r>
            <a:r>
              <a:rPr kumimoji="1" lang="en-US" altLang="zh-CN" smtClean="0">
                <a:ea typeface="宋体" panose="02010600030101010101" pitchFamily="2" charset="-122"/>
              </a:rPr>
              <a:t>(1)  FEC</a:t>
            </a:r>
            <a:r>
              <a:rPr kumimoji="1" lang="zh-CN" altLang="en-US" smtClean="0">
                <a:ea typeface="宋体" panose="02010600030101010101" pitchFamily="2" charset="-122"/>
              </a:rPr>
              <a:t>长度可变，甚至是一个策略描述，基于它难以实现硬件高速交换。</a:t>
            </a:r>
          </a:p>
          <a:p>
            <a:pPr eaLnBrk="1" hangingPunct="1">
              <a:lnSpc>
                <a:spcPct val="130000"/>
              </a:lnSpc>
            </a:pPr>
            <a:r>
              <a:rPr kumimoji="1" lang="zh-CN" altLang="en-US" smtClean="0">
                <a:ea typeface="宋体" panose="02010600030101010101" pitchFamily="2" charset="-122"/>
              </a:rPr>
              <a:t>        </a:t>
            </a:r>
            <a:r>
              <a:rPr kumimoji="1" lang="en-US" altLang="zh-CN" smtClean="0">
                <a:ea typeface="宋体" panose="02010600030101010101" pitchFamily="2" charset="-122"/>
              </a:rPr>
              <a:t>(2)  FEC</a:t>
            </a:r>
            <a:r>
              <a:rPr kumimoji="1" lang="zh-CN" altLang="en-US" smtClean="0">
                <a:ea typeface="宋体" panose="02010600030101010101" pitchFamily="2" charset="-122"/>
              </a:rPr>
              <a:t>是基于网络层或更高层的管理信息得到的，而</a:t>
            </a:r>
            <a:r>
              <a:rPr kumimoji="1" lang="en-US" altLang="zh-CN" smtClean="0">
                <a:ea typeface="宋体" panose="02010600030101010101" pitchFamily="2" charset="-122"/>
              </a:rPr>
              <a:t>MPLS</a:t>
            </a:r>
            <a:r>
              <a:rPr kumimoji="1" lang="zh-CN" altLang="en-US" smtClean="0">
                <a:ea typeface="宋体" panose="02010600030101010101" pitchFamily="2" charset="-122"/>
              </a:rPr>
              <a:t>的目标之一是支持不同的网络层协议，直接使用</a:t>
            </a:r>
            <a:r>
              <a:rPr kumimoji="1" lang="en-US" altLang="zh-CN" smtClean="0">
                <a:ea typeface="宋体" panose="02010600030101010101" pitchFamily="2" charset="-122"/>
              </a:rPr>
              <a:t>FEC</a:t>
            </a:r>
            <a:r>
              <a:rPr kumimoji="1" lang="zh-CN" altLang="en-US" smtClean="0">
                <a:ea typeface="宋体" panose="02010600030101010101" pitchFamily="2" charset="-122"/>
              </a:rPr>
              <a:t>不利于实现一个独立于网络层的核心交换网。</a:t>
            </a:r>
          </a:p>
          <a:p>
            <a:pPr eaLnBrk="1" hangingPunct="1">
              <a:lnSpc>
                <a:spcPct val="130000"/>
              </a:lnSpc>
            </a:pPr>
            <a:r>
              <a:rPr kumimoji="1" lang="zh-CN" altLang="en-US" smtClean="0">
                <a:ea typeface="宋体" panose="02010600030101010101" pitchFamily="2" charset="-122"/>
              </a:rPr>
              <a:t>         </a:t>
            </a:r>
            <a:r>
              <a:rPr kumimoji="1" lang="en-US" altLang="zh-CN" smtClean="0">
                <a:ea typeface="宋体" panose="02010600030101010101" pitchFamily="2" charset="-122"/>
              </a:rPr>
              <a:t>(3)  FEC-Label</a:t>
            </a:r>
            <a:r>
              <a:rPr kumimoji="1" lang="zh-CN" altLang="en-US" smtClean="0">
                <a:ea typeface="宋体" panose="02010600030101010101" pitchFamily="2" charset="-122"/>
              </a:rPr>
              <a:t>策略也增强了</a:t>
            </a:r>
            <a:r>
              <a:rPr kumimoji="1" lang="en-US" altLang="zh-CN" smtClean="0">
                <a:ea typeface="宋体" panose="02010600030101010101" pitchFamily="2" charset="-122"/>
              </a:rPr>
              <a:t>MPLS</a:t>
            </a:r>
            <a:r>
              <a:rPr kumimoji="1" lang="zh-CN" altLang="en-US" smtClean="0">
                <a:ea typeface="宋体" panose="02010600030101010101" pitchFamily="2" charset="-122"/>
              </a:rPr>
              <a:t>作为一种骨干网技术在路由和流量工程方面的灵活性和可伸缩性。</a:t>
            </a:r>
          </a:p>
          <a:p>
            <a:pPr eaLnBrk="1" hangingPunct="1">
              <a:lnSpc>
                <a:spcPct val="130000"/>
              </a:lnSpc>
            </a:pPr>
            <a:endParaRPr lang="zh-CN" altLang="en-US" smtClean="0">
              <a:ea typeface="宋体" panose="02010600030101010101" pitchFamily="2" charset="-122"/>
            </a:endParaRPr>
          </a:p>
        </p:txBody>
      </p:sp>
      <p:sp>
        <p:nvSpPr>
          <p:cNvPr id="24580" name="灯片编号占位符 3"/>
          <p:cNvSpPr>
            <a:spLocks noGrp="1"/>
          </p:cNvSpPr>
          <p:nvPr>
            <p:ph type="sldNum" sz="quarter" idx="5"/>
          </p:nvPr>
        </p:nvSpPr>
        <p:spPr>
          <a:noFill/>
        </p:spPr>
        <p:txBody>
          <a:bodyPr/>
          <a:lstStyle>
            <a:lvl1pPr>
              <a:defRPr sz="2400">
                <a:solidFill>
                  <a:schemeClr val="tx1"/>
                </a:solidFill>
                <a:latin typeface="Arial" panose="020B0604020202020204" pitchFamily="34" charset="0"/>
                <a:ea typeface="宋体" panose="02010600030101010101" pitchFamily="2" charset="-122"/>
              </a:defRPr>
            </a:lvl1pPr>
            <a:lvl2pPr marL="742950" indent="-285750">
              <a:defRPr sz="2400">
                <a:solidFill>
                  <a:schemeClr val="tx1"/>
                </a:solidFill>
                <a:latin typeface="Arial" panose="020B0604020202020204" pitchFamily="34" charset="0"/>
                <a:ea typeface="宋体" panose="02010600030101010101" pitchFamily="2" charset="-122"/>
              </a:defRPr>
            </a:lvl2pPr>
            <a:lvl3pPr marL="1143000" indent="-228600">
              <a:defRPr sz="2400">
                <a:solidFill>
                  <a:schemeClr val="tx1"/>
                </a:solidFill>
                <a:latin typeface="Arial" panose="020B0604020202020204" pitchFamily="34" charset="0"/>
                <a:ea typeface="宋体" panose="02010600030101010101" pitchFamily="2" charset="-122"/>
              </a:defRPr>
            </a:lvl3pPr>
            <a:lvl4pPr marL="1600200" indent="-228600">
              <a:defRPr sz="2400">
                <a:solidFill>
                  <a:schemeClr val="tx1"/>
                </a:solidFill>
                <a:latin typeface="Arial" panose="020B0604020202020204" pitchFamily="34" charset="0"/>
                <a:ea typeface="宋体" panose="02010600030101010101" pitchFamily="2" charset="-122"/>
              </a:defRPr>
            </a:lvl4pPr>
            <a:lvl5pPr marL="2057400" indent="-228600">
              <a:defRPr sz="24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9pPr>
          </a:lstStyle>
          <a:p>
            <a:fld id="{93348A90-CC21-4417-8653-3B806C35FD9F}" type="slidenum">
              <a:rPr lang="en-US" altLang="zh-CN" sz="1200" smtClean="0">
                <a:latin typeface="Times New Roman" panose="02020603050405020304" pitchFamily="18" charset="0"/>
              </a:rPr>
              <a:pPr/>
              <a:t>15</a:t>
            </a:fld>
            <a:endParaRPr lang="en-US" altLang="zh-CN" sz="1200" smtClean="0">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幻灯片图像占位符 1"/>
          <p:cNvSpPr>
            <a:spLocks noGrp="1" noRot="1" noChangeAspect="1" noTextEdit="1"/>
          </p:cNvSpPr>
          <p:nvPr>
            <p:ph type="sldImg"/>
          </p:nvPr>
        </p:nvSpPr>
        <p:spPr>
          <a:ln/>
        </p:spPr>
      </p:sp>
      <p:sp>
        <p:nvSpPr>
          <p:cNvPr id="26627" name="备注占位符 2"/>
          <p:cNvSpPr>
            <a:spLocks noGrp="1"/>
          </p:cNvSpPr>
          <p:nvPr>
            <p:ph type="body" idx="1"/>
          </p:nvPr>
        </p:nvSpPr>
        <p:spPr>
          <a:noFill/>
        </p:spPr>
        <p:txBody>
          <a:bodyPr/>
          <a:lstStyle/>
          <a:p>
            <a:r>
              <a:rPr kumimoji="1" lang="zh-CN" altLang="en-US" smtClean="0">
                <a:ea typeface="宋体" panose="02010600030101010101" pitchFamily="2" charset="-122"/>
              </a:rPr>
              <a:t>但是</a:t>
            </a:r>
            <a:r>
              <a:rPr kumimoji="1" lang="en-US" altLang="zh-CN" smtClean="0">
                <a:ea typeface="宋体" panose="02010600030101010101" pitchFamily="2" charset="-122"/>
              </a:rPr>
              <a:t>MPLS</a:t>
            </a:r>
            <a:r>
              <a:rPr kumimoji="1" lang="zh-CN" altLang="en-US" smtClean="0">
                <a:ea typeface="宋体" panose="02010600030101010101" pitchFamily="2" charset="-122"/>
              </a:rPr>
              <a:t>并不限制旧有的控制协议的使用，如</a:t>
            </a:r>
            <a:r>
              <a:rPr kumimoji="1" lang="en-US" altLang="zh-CN" smtClean="0">
                <a:ea typeface="宋体" panose="02010600030101010101" pitchFamily="2" charset="-122"/>
              </a:rPr>
              <a:t>RSVP</a:t>
            </a:r>
            <a:r>
              <a:rPr kumimoji="1" lang="zh-CN" altLang="en-US" smtClean="0">
                <a:ea typeface="宋体" panose="02010600030101010101" pitchFamily="2" charset="-122"/>
              </a:rPr>
              <a:t>、</a:t>
            </a:r>
            <a:r>
              <a:rPr kumimoji="1" lang="en-US" altLang="zh-CN" smtClean="0">
                <a:ea typeface="宋体" panose="02010600030101010101" pitchFamily="2" charset="-122"/>
              </a:rPr>
              <a:t>OSPF</a:t>
            </a:r>
            <a:r>
              <a:rPr kumimoji="1" lang="zh-CN" altLang="en-US" smtClean="0">
                <a:ea typeface="宋体" panose="02010600030101010101" pitchFamily="2" charset="-122"/>
              </a:rPr>
              <a:t>、</a:t>
            </a:r>
            <a:r>
              <a:rPr kumimoji="1" lang="en-US" altLang="zh-CN" smtClean="0">
                <a:ea typeface="宋体" panose="02010600030101010101" pitchFamily="2" charset="-122"/>
              </a:rPr>
              <a:t>BGP</a:t>
            </a:r>
            <a:r>
              <a:rPr kumimoji="1" lang="zh-CN" altLang="en-US" smtClean="0">
                <a:ea typeface="宋体" panose="02010600030101010101" pitchFamily="2" charset="-122"/>
              </a:rPr>
              <a:t>、</a:t>
            </a:r>
            <a:r>
              <a:rPr kumimoji="1" lang="en-US" altLang="zh-CN" smtClean="0">
                <a:ea typeface="宋体" panose="02010600030101010101" pitchFamily="2" charset="-122"/>
              </a:rPr>
              <a:t>PNNI</a:t>
            </a:r>
            <a:r>
              <a:rPr kumimoji="1" lang="zh-CN" altLang="en-US" smtClean="0">
                <a:ea typeface="宋体" panose="02010600030101010101" pitchFamily="2" charset="-122"/>
              </a:rPr>
              <a:t>等。</a:t>
            </a:r>
            <a:endParaRPr lang="zh-CN" altLang="en-US" smtClean="0">
              <a:ea typeface="宋体" panose="02010600030101010101" pitchFamily="2" charset="-122"/>
            </a:endParaRPr>
          </a:p>
        </p:txBody>
      </p:sp>
      <p:sp>
        <p:nvSpPr>
          <p:cNvPr id="26628" name="灯片编号占位符 3"/>
          <p:cNvSpPr>
            <a:spLocks noGrp="1"/>
          </p:cNvSpPr>
          <p:nvPr>
            <p:ph type="sldNum" sz="quarter" idx="5"/>
          </p:nvPr>
        </p:nvSpPr>
        <p:spPr>
          <a:noFill/>
        </p:spPr>
        <p:txBody>
          <a:bodyPr/>
          <a:lstStyle>
            <a:lvl1pPr>
              <a:defRPr sz="2400">
                <a:solidFill>
                  <a:schemeClr val="tx1"/>
                </a:solidFill>
                <a:latin typeface="Arial" panose="020B0604020202020204" pitchFamily="34" charset="0"/>
                <a:ea typeface="宋体" panose="02010600030101010101" pitchFamily="2" charset="-122"/>
              </a:defRPr>
            </a:lvl1pPr>
            <a:lvl2pPr marL="742950" indent="-285750">
              <a:defRPr sz="2400">
                <a:solidFill>
                  <a:schemeClr val="tx1"/>
                </a:solidFill>
                <a:latin typeface="Arial" panose="020B0604020202020204" pitchFamily="34" charset="0"/>
                <a:ea typeface="宋体" panose="02010600030101010101" pitchFamily="2" charset="-122"/>
              </a:defRPr>
            </a:lvl2pPr>
            <a:lvl3pPr marL="1143000" indent="-228600">
              <a:defRPr sz="2400">
                <a:solidFill>
                  <a:schemeClr val="tx1"/>
                </a:solidFill>
                <a:latin typeface="Arial" panose="020B0604020202020204" pitchFamily="34" charset="0"/>
                <a:ea typeface="宋体" panose="02010600030101010101" pitchFamily="2" charset="-122"/>
              </a:defRPr>
            </a:lvl3pPr>
            <a:lvl4pPr marL="1600200" indent="-228600">
              <a:defRPr sz="2400">
                <a:solidFill>
                  <a:schemeClr val="tx1"/>
                </a:solidFill>
                <a:latin typeface="Arial" panose="020B0604020202020204" pitchFamily="34" charset="0"/>
                <a:ea typeface="宋体" panose="02010600030101010101" pitchFamily="2" charset="-122"/>
              </a:defRPr>
            </a:lvl4pPr>
            <a:lvl5pPr marL="2057400" indent="-228600">
              <a:defRPr sz="24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9pPr>
          </a:lstStyle>
          <a:p>
            <a:fld id="{5F93E89E-4739-4530-821E-5475A0322087}" type="slidenum">
              <a:rPr lang="en-US" altLang="zh-CN" sz="1200" smtClean="0">
                <a:latin typeface="Times New Roman" panose="02020603050405020304" pitchFamily="18" charset="0"/>
              </a:rPr>
              <a:pPr/>
              <a:t>16</a:t>
            </a:fld>
            <a:endParaRPr lang="en-US" altLang="zh-CN" sz="1200" smtClean="0">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幻灯片图像占位符 1"/>
          <p:cNvSpPr>
            <a:spLocks noGrp="1" noRot="1" noChangeAspect="1" noTextEdit="1"/>
          </p:cNvSpPr>
          <p:nvPr>
            <p:ph type="sldImg"/>
          </p:nvPr>
        </p:nvSpPr>
        <p:spPr>
          <a:ln/>
        </p:spPr>
      </p:sp>
      <p:sp>
        <p:nvSpPr>
          <p:cNvPr id="30723" name="备注占位符 2"/>
          <p:cNvSpPr>
            <a:spLocks noGrp="1"/>
          </p:cNvSpPr>
          <p:nvPr>
            <p:ph type="body" idx="1"/>
          </p:nvPr>
        </p:nvSpPr>
        <p:spPr>
          <a:noFill/>
        </p:spPr>
        <p:txBody>
          <a:bodyPr/>
          <a:lstStyle/>
          <a:p>
            <a:r>
              <a:rPr kumimoji="1" lang="zh-CN" altLang="en-US" smtClean="0">
                <a:ea typeface="宋体" panose="02010600030101010101" pitchFamily="2" charset="-122"/>
              </a:rPr>
              <a:t>在</a:t>
            </a:r>
            <a:r>
              <a:rPr kumimoji="1" lang="en-US" altLang="zh-CN" smtClean="0">
                <a:ea typeface="宋体" panose="02010600030101010101" pitchFamily="2" charset="-122"/>
              </a:rPr>
              <a:t>MPLS</a:t>
            </a:r>
            <a:r>
              <a:rPr kumimoji="1" lang="zh-CN" altLang="en-US" smtClean="0">
                <a:ea typeface="宋体" panose="02010600030101010101" pitchFamily="2" charset="-122"/>
              </a:rPr>
              <a:t>中，不再使用</a:t>
            </a:r>
            <a:r>
              <a:rPr kumimoji="1" lang="en-US" altLang="zh-CN" smtClean="0">
                <a:ea typeface="宋体" panose="02010600030101010101" pitchFamily="2" charset="-122"/>
              </a:rPr>
              <a:t>ATM</a:t>
            </a:r>
            <a:r>
              <a:rPr kumimoji="1" lang="zh-CN" altLang="en-US" smtClean="0">
                <a:ea typeface="宋体" panose="02010600030101010101" pitchFamily="2" charset="-122"/>
              </a:rPr>
              <a:t>的控制信令。 </a:t>
            </a:r>
          </a:p>
          <a:p>
            <a:endParaRPr lang="zh-CN" altLang="en-US" smtClean="0">
              <a:ea typeface="宋体" panose="02010600030101010101" pitchFamily="2" charset="-122"/>
            </a:endParaRPr>
          </a:p>
        </p:txBody>
      </p:sp>
      <p:sp>
        <p:nvSpPr>
          <p:cNvPr id="30724" name="灯片编号占位符 3"/>
          <p:cNvSpPr>
            <a:spLocks noGrp="1"/>
          </p:cNvSpPr>
          <p:nvPr>
            <p:ph type="sldNum" sz="quarter" idx="5"/>
          </p:nvPr>
        </p:nvSpPr>
        <p:spPr>
          <a:noFill/>
        </p:spPr>
        <p:txBody>
          <a:bodyPr/>
          <a:lstStyle>
            <a:lvl1pPr>
              <a:defRPr sz="2400">
                <a:solidFill>
                  <a:schemeClr val="tx1"/>
                </a:solidFill>
                <a:latin typeface="Arial" panose="020B0604020202020204" pitchFamily="34" charset="0"/>
                <a:ea typeface="宋体" panose="02010600030101010101" pitchFamily="2" charset="-122"/>
              </a:defRPr>
            </a:lvl1pPr>
            <a:lvl2pPr marL="742950" indent="-285750">
              <a:defRPr sz="2400">
                <a:solidFill>
                  <a:schemeClr val="tx1"/>
                </a:solidFill>
                <a:latin typeface="Arial" panose="020B0604020202020204" pitchFamily="34" charset="0"/>
                <a:ea typeface="宋体" panose="02010600030101010101" pitchFamily="2" charset="-122"/>
              </a:defRPr>
            </a:lvl2pPr>
            <a:lvl3pPr marL="1143000" indent="-228600">
              <a:defRPr sz="2400">
                <a:solidFill>
                  <a:schemeClr val="tx1"/>
                </a:solidFill>
                <a:latin typeface="Arial" panose="020B0604020202020204" pitchFamily="34" charset="0"/>
                <a:ea typeface="宋体" panose="02010600030101010101" pitchFamily="2" charset="-122"/>
              </a:defRPr>
            </a:lvl3pPr>
            <a:lvl4pPr marL="1600200" indent="-228600">
              <a:defRPr sz="2400">
                <a:solidFill>
                  <a:schemeClr val="tx1"/>
                </a:solidFill>
                <a:latin typeface="Arial" panose="020B0604020202020204" pitchFamily="34" charset="0"/>
                <a:ea typeface="宋体" panose="02010600030101010101" pitchFamily="2" charset="-122"/>
              </a:defRPr>
            </a:lvl4pPr>
            <a:lvl5pPr marL="2057400" indent="-228600">
              <a:defRPr sz="24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9pPr>
          </a:lstStyle>
          <a:p>
            <a:fld id="{92FDB3CC-629A-4596-A5B0-EBE44DB65F4D}" type="slidenum">
              <a:rPr lang="en-US" altLang="zh-CN" sz="1200" smtClean="0">
                <a:latin typeface="Times New Roman" panose="02020603050405020304" pitchFamily="18" charset="0"/>
              </a:rPr>
              <a:pPr/>
              <a:t>19</a:t>
            </a:fld>
            <a:endParaRPr lang="en-US" altLang="zh-CN" sz="1200" smtClean="0">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标题幻灯片">
    <p:spTree>
      <p:nvGrpSpPr>
        <p:cNvPr id="1" name=""/>
        <p:cNvGrpSpPr/>
        <p:nvPr/>
      </p:nvGrpSpPr>
      <p:grpSpPr>
        <a:xfrm>
          <a:off x="0" y="0"/>
          <a:ext cx="0" cy="0"/>
          <a:chOff x="0" y="0"/>
          <a:chExt cx="0" cy="0"/>
        </a:xfrm>
      </p:grpSpPr>
      <p:pic>
        <p:nvPicPr>
          <p:cNvPr id="4" name="Picture 2" descr="us logistics TIT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descr="GIF-396"/>
          <p:cNvPicPr>
            <a:picLocks noChangeAspect="1" noChangeArrowheads="1" noCrop="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419100"/>
            <a:ext cx="5105400" cy="8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11"/>
          <p:cNvSpPr txBox="1">
            <a:spLocks noChangeArrowheads="1"/>
          </p:cNvSpPr>
          <p:nvPr userDrawn="1"/>
        </p:nvSpPr>
        <p:spPr bwMode="auto">
          <a:xfrm>
            <a:off x="965200" y="30163"/>
            <a:ext cx="3006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charset="0"/>
                <a:ea typeface="宋体" charset="-122"/>
              </a:defRPr>
            </a:lvl1pPr>
            <a:lvl2pPr marL="742950" indent="-285750">
              <a:defRPr sz="2400">
                <a:solidFill>
                  <a:schemeClr val="tx1"/>
                </a:solidFill>
                <a:latin typeface="Arial" charset="0"/>
                <a:ea typeface="宋体" charset="-122"/>
              </a:defRPr>
            </a:lvl2pPr>
            <a:lvl3pPr marL="1143000" indent="-228600">
              <a:defRPr sz="2400">
                <a:solidFill>
                  <a:schemeClr val="tx1"/>
                </a:solidFill>
                <a:latin typeface="Arial" charset="0"/>
                <a:ea typeface="宋体" charset="-122"/>
              </a:defRPr>
            </a:lvl3pPr>
            <a:lvl4pPr marL="1600200" indent="-228600">
              <a:defRPr sz="2400">
                <a:solidFill>
                  <a:schemeClr val="tx1"/>
                </a:solidFill>
                <a:latin typeface="Arial" charset="0"/>
                <a:ea typeface="宋体" charset="-122"/>
              </a:defRPr>
            </a:lvl4pPr>
            <a:lvl5pPr marL="2057400" indent="-228600">
              <a:defRPr sz="2400">
                <a:solidFill>
                  <a:schemeClr val="tx1"/>
                </a:solidFill>
                <a:latin typeface="Arial" charset="0"/>
                <a:ea typeface="宋体" charset="-122"/>
              </a:defRPr>
            </a:lvl5pPr>
            <a:lvl6pPr marL="2514600" indent="-228600" eaLnBrk="0" fontAlgn="base" hangingPunct="0">
              <a:spcBef>
                <a:spcPct val="50000"/>
              </a:spcBef>
              <a:spcAft>
                <a:spcPct val="0"/>
              </a:spcAft>
              <a:defRPr sz="2400">
                <a:solidFill>
                  <a:schemeClr val="tx1"/>
                </a:solidFill>
                <a:latin typeface="Arial" charset="0"/>
                <a:ea typeface="宋体" charset="-122"/>
              </a:defRPr>
            </a:lvl6pPr>
            <a:lvl7pPr marL="2971800" indent="-228600" eaLnBrk="0" fontAlgn="base" hangingPunct="0">
              <a:spcBef>
                <a:spcPct val="50000"/>
              </a:spcBef>
              <a:spcAft>
                <a:spcPct val="0"/>
              </a:spcAft>
              <a:defRPr sz="2400">
                <a:solidFill>
                  <a:schemeClr val="tx1"/>
                </a:solidFill>
                <a:latin typeface="Arial" charset="0"/>
                <a:ea typeface="宋体" charset="-122"/>
              </a:defRPr>
            </a:lvl7pPr>
            <a:lvl8pPr marL="3429000" indent="-228600" eaLnBrk="0" fontAlgn="base" hangingPunct="0">
              <a:spcBef>
                <a:spcPct val="50000"/>
              </a:spcBef>
              <a:spcAft>
                <a:spcPct val="0"/>
              </a:spcAft>
              <a:defRPr sz="2400">
                <a:solidFill>
                  <a:schemeClr val="tx1"/>
                </a:solidFill>
                <a:latin typeface="Arial" charset="0"/>
                <a:ea typeface="宋体" charset="-122"/>
              </a:defRPr>
            </a:lvl8pPr>
            <a:lvl9pPr marL="3886200" indent="-228600" eaLnBrk="0" fontAlgn="base" hangingPunct="0">
              <a:spcBef>
                <a:spcPct val="50000"/>
              </a:spcBef>
              <a:spcAft>
                <a:spcPct val="0"/>
              </a:spcAft>
              <a:defRPr sz="2400">
                <a:solidFill>
                  <a:schemeClr val="tx1"/>
                </a:solidFill>
                <a:latin typeface="Arial" charset="0"/>
                <a:ea typeface="宋体" charset="-122"/>
              </a:defRPr>
            </a:lvl9pPr>
          </a:lstStyle>
          <a:p>
            <a:pPr eaLnBrk="1" hangingPunct="1">
              <a:defRPr/>
            </a:pPr>
            <a:r>
              <a:rPr kumimoji="1" lang="zh-CN" altLang="en-US" smtClean="0">
                <a:latin typeface="华文行楷" pitchFamily="2" charset="-122"/>
                <a:ea typeface="华文行楷" pitchFamily="2" charset="-122"/>
              </a:rPr>
              <a:t>第</a:t>
            </a:r>
            <a:r>
              <a:rPr kumimoji="1" lang="en-US" altLang="zh-CN" smtClean="0">
                <a:latin typeface="华文行楷" pitchFamily="2" charset="-122"/>
                <a:ea typeface="华文行楷" pitchFamily="2" charset="-122"/>
              </a:rPr>
              <a:t>12</a:t>
            </a:r>
            <a:r>
              <a:rPr kumimoji="1" lang="zh-CN" altLang="en-US" smtClean="0">
                <a:latin typeface="华文行楷" pitchFamily="2" charset="-122"/>
                <a:ea typeface="华文行楷" pitchFamily="2" charset="-122"/>
              </a:rPr>
              <a:t>章  宽带综合</a:t>
            </a:r>
            <a:r>
              <a:rPr kumimoji="1" lang="en-US" altLang="zh-CN" smtClean="0">
                <a:latin typeface="华文行楷" pitchFamily="2" charset="-122"/>
                <a:ea typeface="华文行楷" pitchFamily="2" charset="-122"/>
              </a:rPr>
              <a:t>IP</a:t>
            </a:r>
            <a:r>
              <a:rPr kumimoji="1" lang="zh-CN" altLang="en-US" smtClean="0">
                <a:latin typeface="华文行楷" pitchFamily="2" charset="-122"/>
                <a:ea typeface="华文行楷" pitchFamily="2" charset="-122"/>
              </a:rPr>
              <a:t>网</a:t>
            </a:r>
          </a:p>
        </p:txBody>
      </p:sp>
      <p:sp>
        <p:nvSpPr>
          <p:cNvPr id="393219" name="Rectangle 3"/>
          <p:cNvSpPr>
            <a:spLocks noGrp="1" noChangeArrowheads="1"/>
          </p:cNvSpPr>
          <p:nvPr>
            <p:ph type="ctrTitle"/>
          </p:nvPr>
        </p:nvSpPr>
        <p:spPr>
          <a:xfrm>
            <a:off x="466725" y="620713"/>
            <a:ext cx="8208963" cy="1470025"/>
          </a:xfrm>
        </p:spPr>
        <p:txBody>
          <a:bodyPr/>
          <a:lstStyle>
            <a:lvl1pPr algn="ctr">
              <a:defRPr sz="4400" b="1"/>
            </a:lvl1pPr>
          </a:lstStyle>
          <a:p>
            <a:pPr lvl="0"/>
            <a:r>
              <a:rPr lang="zh-CN" altLang="en-GB" noProof="0" smtClean="0"/>
              <a:t>单击此处编辑母版标题样式</a:t>
            </a:r>
          </a:p>
        </p:txBody>
      </p:sp>
      <p:sp>
        <p:nvSpPr>
          <p:cNvPr id="393220" name="Rectangle 4"/>
          <p:cNvSpPr>
            <a:spLocks noGrp="1" noChangeArrowheads="1"/>
          </p:cNvSpPr>
          <p:nvPr>
            <p:ph type="subTitle" idx="1"/>
          </p:nvPr>
        </p:nvSpPr>
        <p:spPr>
          <a:xfrm>
            <a:off x="468313" y="2205038"/>
            <a:ext cx="8207375" cy="863600"/>
          </a:xfrm>
        </p:spPr>
        <p:txBody>
          <a:bodyPr/>
          <a:lstStyle>
            <a:lvl1pPr marL="0" indent="0" algn="ctr">
              <a:buFontTx/>
              <a:buNone/>
              <a:defRPr sz="3600" b="1">
                <a:solidFill>
                  <a:schemeClr val="bg1"/>
                </a:solidFill>
              </a:defRPr>
            </a:lvl1pPr>
          </a:lstStyle>
          <a:p>
            <a:pPr lvl="0"/>
            <a:r>
              <a:rPr lang="zh-CN" altLang="en-GB" noProof="0" smtClean="0"/>
              <a:t>单击此处编辑母版副标题样式</a:t>
            </a:r>
          </a:p>
        </p:txBody>
      </p:sp>
      <p:sp>
        <p:nvSpPr>
          <p:cNvPr id="7" name="Rectangle 5"/>
          <p:cNvSpPr>
            <a:spLocks noGrp="1" noChangeArrowheads="1"/>
          </p:cNvSpPr>
          <p:nvPr>
            <p:ph type="dt" sz="half" idx="10"/>
          </p:nvPr>
        </p:nvSpPr>
        <p:spPr/>
        <p:txBody>
          <a:bodyPr/>
          <a:lstStyle>
            <a:lvl1pPr>
              <a:defRPr/>
            </a:lvl1pPr>
          </a:lstStyle>
          <a:p>
            <a:pPr>
              <a:defRPr/>
            </a:pPr>
            <a:endParaRPr lang="en-GB" altLang="zh-CN"/>
          </a:p>
        </p:txBody>
      </p:sp>
      <p:sp>
        <p:nvSpPr>
          <p:cNvPr id="8" name="Rectangle 6"/>
          <p:cNvSpPr>
            <a:spLocks noGrp="1" noChangeArrowheads="1"/>
          </p:cNvSpPr>
          <p:nvPr>
            <p:ph type="ftr" sz="quarter" idx="11"/>
          </p:nvPr>
        </p:nvSpPr>
        <p:spPr/>
        <p:txBody>
          <a:bodyPr/>
          <a:lstStyle>
            <a:lvl1pPr>
              <a:defRPr/>
            </a:lvl1pPr>
          </a:lstStyle>
          <a:p>
            <a:pPr>
              <a:defRPr/>
            </a:pPr>
            <a:endParaRPr lang="en-GB" altLang="zh-CN"/>
          </a:p>
        </p:txBody>
      </p:sp>
      <p:sp>
        <p:nvSpPr>
          <p:cNvPr id="9" name="Rectangle 7"/>
          <p:cNvSpPr>
            <a:spLocks noGrp="1" noChangeArrowheads="1"/>
          </p:cNvSpPr>
          <p:nvPr>
            <p:ph type="sldNum" sz="quarter" idx="12"/>
          </p:nvPr>
        </p:nvSpPr>
        <p:spPr/>
        <p:txBody>
          <a:bodyPr/>
          <a:lstStyle>
            <a:lvl1pPr>
              <a:defRPr/>
            </a:lvl1pPr>
          </a:lstStyle>
          <a:p>
            <a:pPr>
              <a:defRPr/>
            </a:pPr>
            <a:fld id="{77D2BE36-CFB0-4C2E-9F54-DB50CE8F58FB}" type="slidenum">
              <a:rPr lang="zh-CN" altLang="en-GB"/>
              <a:pPr>
                <a:defRPr/>
              </a:pPr>
              <a:t>‹#›</a:t>
            </a:fld>
            <a:endParaRPr lang="en-GB" altLang="zh-CN"/>
          </a:p>
        </p:txBody>
      </p:sp>
    </p:spTree>
    <p:extLst>
      <p:ext uri="{BB962C8B-B14F-4D97-AF65-F5344CB8AC3E}">
        <p14:creationId xmlns:p14="http://schemas.microsoft.com/office/powerpoint/2010/main" val="1996294635"/>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zh-CN"/>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zh-CN"/>
          </a:p>
        </p:txBody>
      </p:sp>
      <p:sp>
        <p:nvSpPr>
          <p:cNvPr id="6" name="Rectangle 7"/>
          <p:cNvSpPr>
            <a:spLocks noGrp="1" noChangeArrowheads="1"/>
          </p:cNvSpPr>
          <p:nvPr>
            <p:ph type="sldNum" sz="quarter" idx="12"/>
          </p:nvPr>
        </p:nvSpPr>
        <p:spPr>
          <a:ln/>
        </p:spPr>
        <p:txBody>
          <a:bodyPr/>
          <a:lstStyle>
            <a:lvl1pPr>
              <a:defRPr/>
            </a:lvl1pPr>
          </a:lstStyle>
          <a:p>
            <a:pPr>
              <a:defRPr/>
            </a:pPr>
            <a:fld id="{63D9A699-3100-4F20-8DA5-4EFDD0FC0964}" type="slidenum">
              <a:rPr lang="zh-CN" altLang="en-GB"/>
              <a:pPr>
                <a:defRPr/>
              </a:pPr>
              <a:t>‹#›</a:t>
            </a:fld>
            <a:endParaRPr lang="en-GB" altLang="zh-CN"/>
          </a:p>
        </p:txBody>
      </p:sp>
    </p:spTree>
    <p:extLst>
      <p:ext uri="{BB962C8B-B14F-4D97-AF65-F5344CB8AC3E}">
        <p14:creationId xmlns:p14="http://schemas.microsoft.com/office/powerpoint/2010/main" val="2624533474"/>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4" name="TextBox 9"/>
          <p:cNvSpPr txBox="1">
            <a:spLocks noChangeArrowheads="1"/>
          </p:cNvSpPr>
          <p:nvPr userDrawn="1"/>
        </p:nvSpPr>
        <p:spPr bwMode="auto">
          <a:xfrm>
            <a:off x="1331913" y="44450"/>
            <a:ext cx="179387" cy="400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宋体" charset="-122"/>
              </a:defRPr>
            </a:lvl1pPr>
            <a:lvl2pPr marL="742950" indent="-285750">
              <a:defRPr sz="2400">
                <a:solidFill>
                  <a:schemeClr val="tx1"/>
                </a:solidFill>
                <a:latin typeface="Arial" charset="0"/>
                <a:ea typeface="宋体" charset="-122"/>
              </a:defRPr>
            </a:lvl2pPr>
            <a:lvl3pPr marL="1143000" indent="-228600">
              <a:defRPr sz="2400">
                <a:solidFill>
                  <a:schemeClr val="tx1"/>
                </a:solidFill>
                <a:latin typeface="Arial" charset="0"/>
                <a:ea typeface="宋体" charset="-122"/>
              </a:defRPr>
            </a:lvl3pPr>
            <a:lvl4pPr marL="1600200" indent="-228600">
              <a:defRPr sz="2400">
                <a:solidFill>
                  <a:schemeClr val="tx1"/>
                </a:solidFill>
                <a:latin typeface="Arial" charset="0"/>
                <a:ea typeface="宋体" charset="-122"/>
              </a:defRPr>
            </a:lvl4pPr>
            <a:lvl5pPr marL="2057400" indent="-228600">
              <a:defRPr sz="2400">
                <a:solidFill>
                  <a:schemeClr val="tx1"/>
                </a:solidFill>
                <a:latin typeface="Arial" charset="0"/>
                <a:ea typeface="宋体" charset="-122"/>
              </a:defRPr>
            </a:lvl5pPr>
            <a:lvl6pPr marL="2514600" indent="-228600" eaLnBrk="0" fontAlgn="base" hangingPunct="0">
              <a:spcBef>
                <a:spcPct val="50000"/>
              </a:spcBef>
              <a:spcAft>
                <a:spcPct val="0"/>
              </a:spcAft>
              <a:defRPr sz="2400">
                <a:solidFill>
                  <a:schemeClr val="tx1"/>
                </a:solidFill>
                <a:latin typeface="Arial" charset="0"/>
                <a:ea typeface="宋体" charset="-122"/>
              </a:defRPr>
            </a:lvl6pPr>
            <a:lvl7pPr marL="2971800" indent="-228600" eaLnBrk="0" fontAlgn="base" hangingPunct="0">
              <a:spcBef>
                <a:spcPct val="50000"/>
              </a:spcBef>
              <a:spcAft>
                <a:spcPct val="0"/>
              </a:spcAft>
              <a:defRPr sz="2400">
                <a:solidFill>
                  <a:schemeClr val="tx1"/>
                </a:solidFill>
                <a:latin typeface="Arial" charset="0"/>
                <a:ea typeface="宋体" charset="-122"/>
              </a:defRPr>
            </a:lvl7pPr>
            <a:lvl8pPr marL="3429000" indent="-228600" eaLnBrk="0" fontAlgn="base" hangingPunct="0">
              <a:spcBef>
                <a:spcPct val="50000"/>
              </a:spcBef>
              <a:spcAft>
                <a:spcPct val="0"/>
              </a:spcAft>
              <a:defRPr sz="2400">
                <a:solidFill>
                  <a:schemeClr val="tx1"/>
                </a:solidFill>
                <a:latin typeface="Arial" charset="0"/>
                <a:ea typeface="宋体" charset="-122"/>
              </a:defRPr>
            </a:lvl8pPr>
            <a:lvl9pPr marL="3886200" indent="-228600" eaLnBrk="0" fontAlgn="base" hangingPunct="0">
              <a:spcBef>
                <a:spcPct val="50000"/>
              </a:spcBef>
              <a:spcAft>
                <a:spcPct val="0"/>
              </a:spcAft>
              <a:defRPr sz="2400">
                <a:solidFill>
                  <a:schemeClr val="tx1"/>
                </a:solidFill>
                <a:latin typeface="Arial" charset="0"/>
                <a:ea typeface="宋体" charset="-122"/>
              </a:defRPr>
            </a:lvl9pPr>
          </a:lstStyle>
          <a:p>
            <a:pPr>
              <a:spcBef>
                <a:spcPct val="50000"/>
              </a:spcBef>
              <a:defRPr/>
            </a:pPr>
            <a:r>
              <a:rPr lang="en-US" altLang="zh-CN" sz="2000" smtClean="0"/>
              <a:t>9</a:t>
            </a:r>
            <a:endParaRPr lang="zh-CN" altLang="en-US" sz="2000" smtClean="0"/>
          </a:p>
        </p:txBody>
      </p:sp>
      <p:sp>
        <p:nvSpPr>
          <p:cNvPr id="2" name="竖排标题 1"/>
          <p:cNvSpPr>
            <a:spLocks noGrp="1"/>
          </p:cNvSpPr>
          <p:nvPr>
            <p:ph type="title" orient="vert"/>
          </p:nvPr>
        </p:nvSpPr>
        <p:spPr>
          <a:xfrm>
            <a:off x="6850063" y="188913"/>
            <a:ext cx="2259012" cy="593725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0" y="212224"/>
            <a:ext cx="6624638" cy="5937250"/>
          </a:xfrm>
        </p:spPr>
        <p:txBody>
          <a:bodyPr vert="eaVert"/>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5" name="日期占位符 3"/>
          <p:cNvSpPr>
            <a:spLocks noGrp="1"/>
          </p:cNvSpPr>
          <p:nvPr>
            <p:ph type="dt" sz="half" idx="10"/>
          </p:nvPr>
        </p:nvSpPr>
        <p:spPr/>
        <p:txBody>
          <a:bodyPr/>
          <a:lstStyle>
            <a:lvl1pPr>
              <a:defRPr/>
            </a:lvl1pPr>
          </a:lstStyle>
          <a:p>
            <a:pPr>
              <a:defRPr/>
            </a:pPr>
            <a:endParaRPr lang="en-GB" altLang="zh-CN"/>
          </a:p>
        </p:txBody>
      </p:sp>
      <p:sp>
        <p:nvSpPr>
          <p:cNvPr id="6" name="页脚占位符 4"/>
          <p:cNvSpPr>
            <a:spLocks noGrp="1"/>
          </p:cNvSpPr>
          <p:nvPr>
            <p:ph type="ftr" sz="quarter" idx="11"/>
          </p:nvPr>
        </p:nvSpPr>
        <p:spPr/>
        <p:txBody>
          <a:bodyPr/>
          <a:lstStyle>
            <a:lvl1pPr>
              <a:defRPr/>
            </a:lvl1pPr>
          </a:lstStyle>
          <a:p>
            <a:pPr>
              <a:defRPr/>
            </a:pPr>
            <a:endParaRPr lang="en-GB" altLang="zh-CN"/>
          </a:p>
        </p:txBody>
      </p:sp>
      <p:sp>
        <p:nvSpPr>
          <p:cNvPr id="7" name="灯片编号占位符 5"/>
          <p:cNvSpPr>
            <a:spLocks noGrp="1"/>
          </p:cNvSpPr>
          <p:nvPr>
            <p:ph type="sldNum" sz="quarter" idx="12"/>
          </p:nvPr>
        </p:nvSpPr>
        <p:spPr/>
        <p:txBody>
          <a:bodyPr/>
          <a:lstStyle>
            <a:lvl1pPr>
              <a:defRPr/>
            </a:lvl1pPr>
          </a:lstStyle>
          <a:p>
            <a:pPr>
              <a:defRPr/>
            </a:pPr>
            <a:fld id="{DB33B6C5-CD5B-4655-ABFB-C4ADF02878D4}" type="slidenum">
              <a:rPr lang="zh-CN" altLang="en-GB"/>
              <a:pPr>
                <a:defRPr/>
              </a:pPr>
              <a:t>‹#›</a:t>
            </a:fld>
            <a:endParaRPr lang="en-GB" altLang="zh-CN"/>
          </a:p>
        </p:txBody>
      </p:sp>
    </p:spTree>
    <p:extLst>
      <p:ext uri="{BB962C8B-B14F-4D97-AF65-F5344CB8AC3E}">
        <p14:creationId xmlns:p14="http://schemas.microsoft.com/office/powerpoint/2010/main" val="292409038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zh-CN"/>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zh-CN"/>
          </a:p>
        </p:txBody>
      </p:sp>
      <p:sp>
        <p:nvSpPr>
          <p:cNvPr id="6" name="Rectangle 7"/>
          <p:cNvSpPr>
            <a:spLocks noGrp="1" noChangeArrowheads="1"/>
          </p:cNvSpPr>
          <p:nvPr>
            <p:ph type="sldNum" sz="quarter" idx="12"/>
          </p:nvPr>
        </p:nvSpPr>
        <p:spPr>
          <a:ln/>
        </p:spPr>
        <p:txBody>
          <a:bodyPr/>
          <a:lstStyle>
            <a:lvl1pPr>
              <a:defRPr/>
            </a:lvl1pPr>
          </a:lstStyle>
          <a:p>
            <a:pPr>
              <a:defRPr/>
            </a:pPr>
            <a:fld id="{8C35709F-FB21-486D-8FE3-1D1C3FEA9BC4}" type="slidenum">
              <a:rPr lang="zh-CN" altLang="en-GB"/>
              <a:pPr>
                <a:defRPr/>
              </a:pPr>
              <a:t>‹#›</a:t>
            </a:fld>
            <a:endParaRPr lang="en-GB" altLang="zh-CN"/>
          </a:p>
        </p:txBody>
      </p:sp>
    </p:spTree>
    <p:extLst>
      <p:ext uri="{BB962C8B-B14F-4D97-AF65-F5344CB8AC3E}">
        <p14:creationId xmlns:p14="http://schemas.microsoft.com/office/powerpoint/2010/main" val="368014103"/>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zh-CN"/>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zh-CN"/>
          </a:p>
        </p:txBody>
      </p:sp>
      <p:sp>
        <p:nvSpPr>
          <p:cNvPr id="6" name="Rectangle 7"/>
          <p:cNvSpPr>
            <a:spLocks noGrp="1" noChangeArrowheads="1"/>
          </p:cNvSpPr>
          <p:nvPr>
            <p:ph type="sldNum" sz="quarter" idx="12"/>
          </p:nvPr>
        </p:nvSpPr>
        <p:spPr>
          <a:ln/>
        </p:spPr>
        <p:txBody>
          <a:bodyPr/>
          <a:lstStyle>
            <a:lvl1pPr>
              <a:defRPr/>
            </a:lvl1pPr>
          </a:lstStyle>
          <a:p>
            <a:pPr>
              <a:defRPr/>
            </a:pPr>
            <a:fld id="{E0578F88-CB34-48A2-BEA1-1C11C054AB33}" type="slidenum">
              <a:rPr lang="zh-CN" altLang="en-GB"/>
              <a:pPr>
                <a:defRPr/>
              </a:pPr>
              <a:t>‹#›</a:t>
            </a:fld>
            <a:endParaRPr lang="en-GB" altLang="zh-CN"/>
          </a:p>
        </p:txBody>
      </p:sp>
    </p:spTree>
    <p:extLst>
      <p:ext uri="{BB962C8B-B14F-4D97-AF65-F5344CB8AC3E}">
        <p14:creationId xmlns:p14="http://schemas.microsoft.com/office/powerpoint/2010/main" val="2758004516"/>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73025" y="836613"/>
            <a:ext cx="4441825" cy="5289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67250" y="836613"/>
            <a:ext cx="4441825" cy="5289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zh-CN"/>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zh-CN"/>
          </a:p>
        </p:txBody>
      </p:sp>
      <p:sp>
        <p:nvSpPr>
          <p:cNvPr id="7" name="Rectangle 7"/>
          <p:cNvSpPr>
            <a:spLocks noGrp="1" noChangeArrowheads="1"/>
          </p:cNvSpPr>
          <p:nvPr>
            <p:ph type="sldNum" sz="quarter" idx="12"/>
          </p:nvPr>
        </p:nvSpPr>
        <p:spPr>
          <a:ln/>
        </p:spPr>
        <p:txBody>
          <a:bodyPr/>
          <a:lstStyle>
            <a:lvl1pPr>
              <a:defRPr/>
            </a:lvl1pPr>
          </a:lstStyle>
          <a:p>
            <a:pPr>
              <a:defRPr/>
            </a:pPr>
            <a:fld id="{13CE5981-EF5F-435B-BECE-98BB7713A50D}" type="slidenum">
              <a:rPr lang="zh-CN" altLang="en-GB"/>
              <a:pPr>
                <a:defRPr/>
              </a:pPr>
              <a:t>‹#›</a:t>
            </a:fld>
            <a:endParaRPr lang="en-GB" altLang="zh-CN"/>
          </a:p>
        </p:txBody>
      </p:sp>
    </p:spTree>
    <p:extLst>
      <p:ext uri="{BB962C8B-B14F-4D97-AF65-F5344CB8AC3E}">
        <p14:creationId xmlns:p14="http://schemas.microsoft.com/office/powerpoint/2010/main" val="766398570"/>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zh-CN"/>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zh-CN"/>
          </a:p>
        </p:txBody>
      </p:sp>
      <p:sp>
        <p:nvSpPr>
          <p:cNvPr id="9" name="Rectangle 7"/>
          <p:cNvSpPr>
            <a:spLocks noGrp="1" noChangeArrowheads="1"/>
          </p:cNvSpPr>
          <p:nvPr>
            <p:ph type="sldNum" sz="quarter" idx="12"/>
          </p:nvPr>
        </p:nvSpPr>
        <p:spPr>
          <a:ln/>
        </p:spPr>
        <p:txBody>
          <a:bodyPr/>
          <a:lstStyle>
            <a:lvl1pPr>
              <a:defRPr/>
            </a:lvl1pPr>
          </a:lstStyle>
          <a:p>
            <a:pPr>
              <a:defRPr/>
            </a:pPr>
            <a:fld id="{C5350C0E-C047-41C3-BB56-56D815450CDB}" type="slidenum">
              <a:rPr lang="zh-CN" altLang="en-GB"/>
              <a:pPr>
                <a:defRPr/>
              </a:pPr>
              <a:t>‹#›</a:t>
            </a:fld>
            <a:endParaRPr lang="en-GB" altLang="zh-CN"/>
          </a:p>
        </p:txBody>
      </p:sp>
    </p:spTree>
    <p:extLst>
      <p:ext uri="{BB962C8B-B14F-4D97-AF65-F5344CB8AC3E}">
        <p14:creationId xmlns:p14="http://schemas.microsoft.com/office/powerpoint/2010/main" val="15370024"/>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zh-CN"/>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zh-CN"/>
          </a:p>
        </p:txBody>
      </p:sp>
      <p:sp>
        <p:nvSpPr>
          <p:cNvPr id="5" name="Rectangle 7"/>
          <p:cNvSpPr>
            <a:spLocks noGrp="1" noChangeArrowheads="1"/>
          </p:cNvSpPr>
          <p:nvPr>
            <p:ph type="sldNum" sz="quarter" idx="12"/>
          </p:nvPr>
        </p:nvSpPr>
        <p:spPr>
          <a:ln/>
        </p:spPr>
        <p:txBody>
          <a:bodyPr/>
          <a:lstStyle>
            <a:lvl1pPr>
              <a:defRPr/>
            </a:lvl1pPr>
          </a:lstStyle>
          <a:p>
            <a:pPr>
              <a:defRPr/>
            </a:pPr>
            <a:fld id="{288839A2-4C3B-4F25-AA7A-6E0B8C142A4E}" type="slidenum">
              <a:rPr lang="zh-CN" altLang="en-GB"/>
              <a:pPr>
                <a:defRPr/>
              </a:pPr>
              <a:t>‹#›</a:t>
            </a:fld>
            <a:endParaRPr lang="en-GB" altLang="zh-CN"/>
          </a:p>
        </p:txBody>
      </p:sp>
    </p:spTree>
    <p:extLst>
      <p:ext uri="{BB962C8B-B14F-4D97-AF65-F5344CB8AC3E}">
        <p14:creationId xmlns:p14="http://schemas.microsoft.com/office/powerpoint/2010/main" val="170923283"/>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矩形 1"/>
          <p:cNvSpPr>
            <a:spLocks noChangeArrowheads="1"/>
          </p:cNvSpPr>
          <p:nvPr userDrawn="1"/>
        </p:nvSpPr>
        <p:spPr bwMode="auto">
          <a:xfrm>
            <a:off x="971550" y="0"/>
            <a:ext cx="2952750" cy="404813"/>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400">
                <a:solidFill>
                  <a:schemeClr val="tx1"/>
                </a:solidFill>
                <a:latin typeface="Arial" panose="020B0604020202020204" pitchFamily="34" charset="0"/>
                <a:ea typeface="宋体" panose="02010600030101010101" pitchFamily="2" charset="-122"/>
              </a:defRPr>
            </a:lvl1pPr>
            <a:lvl2pPr marL="742950" indent="-285750">
              <a:defRPr sz="2400">
                <a:solidFill>
                  <a:schemeClr val="tx1"/>
                </a:solidFill>
                <a:latin typeface="Arial" panose="020B0604020202020204" pitchFamily="34" charset="0"/>
                <a:ea typeface="宋体" panose="02010600030101010101" pitchFamily="2" charset="-122"/>
              </a:defRPr>
            </a:lvl2pPr>
            <a:lvl3pPr marL="1143000" indent="-228600">
              <a:defRPr sz="2400">
                <a:solidFill>
                  <a:schemeClr val="tx1"/>
                </a:solidFill>
                <a:latin typeface="Arial" panose="020B0604020202020204" pitchFamily="34" charset="0"/>
                <a:ea typeface="宋体" panose="02010600030101010101" pitchFamily="2" charset="-122"/>
              </a:defRPr>
            </a:lvl3pPr>
            <a:lvl4pPr marL="1600200" indent="-228600">
              <a:defRPr sz="2400">
                <a:solidFill>
                  <a:schemeClr val="tx1"/>
                </a:solidFill>
                <a:latin typeface="Arial" panose="020B0604020202020204" pitchFamily="34" charset="0"/>
                <a:ea typeface="宋体" panose="02010600030101010101" pitchFamily="2" charset="-122"/>
              </a:defRPr>
            </a:lvl4pPr>
            <a:lvl5pPr marL="2057400" indent="-228600">
              <a:defRPr sz="24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50000"/>
              </a:spcBef>
              <a:spcAft>
                <a:spcPct val="0"/>
              </a:spcAft>
              <a:defRPr sz="24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50000"/>
              </a:spcBef>
              <a:spcAft>
                <a:spcPct val="0"/>
              </a:spcAft>
              <a:defRPr sz="24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50000"/>
              </a:spcBef>
              <a:spcAft>
                <a:spcPct val="0"/>
              </a:spcAft>
              <a:defRPr sz="24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50000"/>
              </a:spcBef>
              <a:spcAft>
                <a:spcPct val="0"/>
              </a:spcAft>
              <a:defRPr sz="2400">
                <a:solidFill>
                  <a:schemeClr val="tx1"/>
                </a:solidFill>
                <a:latin typeface="Arial" panose="020B0604020202020204" pitchFamily="34" charset="0"/>
                <a:ea typeface="宋体" panose="02010600030101010101" pitchFamily="2" charset="-122"/>
              </a:defRPr>
            </a:lvl9pPr>
          </a:lstStyle>
          <a:p>
            <a:pPr>
              <a:spcBef>
                <a:spcPct val="50000"/>
              </a:spcBef>
              <a:defRPr/>
            </a:pPr>
            <a:endParaRPr lang="zh-CN" altLang="en-US" smtClean="0"/>
          </a:p>
        </p:txBody>
      </p:sp>
      <p:sp>
        <p:nvSpPr>
          <p:cNvPr id="3" name="日期占位符 1"/>
          <p:cNvSpPr>
            <a:spLocks noGrp="1"/>
          </p:cNvSpPr>
          <p:nvPr>
            <p:ph type="dt" sz="half" idx="10"/>
          </p:nvPr>
        </p:nvSpPr>
        <p:spPr/>
        <p:txBody>
          <a:bodyPr/>
          <a:lstStyle>
            <a:lvl1pPr>
              <a:defRPr/>
            </a:lvl1pPr>
          </a:lstStyle>
          <a:p>
            <a:pPr>
              <a:defRPr/>
            </a:pPr>
            <a:endParaRPr lang="en-GB" altLang="zh-CN"/>
          </a:p>
        </p:txBody>
      </p:sp>
      <p:sp>
        <p:nvSpPr>
          <p:cNvPr id="4" name="页脚占位符 2"/>
          <p:cNvSpPr>
            <a:spLocks noGrp="1"/>
          </p:cNvSpPr>
          <p:nvPr>
            <p:ph type="ftr" sz="quarter" idx="11"/>
          </p:nvPr>
        </p:nvSpPr>
        <p:spPr/>
        <p:txBody>
          <a:bodyPr/>
          <a:lstStyle>
            <a:lvl1pPr>
              <a:defRPr/>
            </a:lvl1pPr>
          </a:lstStyle>
          <a:p>
            <a:pPr>
              <a:defRPr/>
            </a:pPr>
            <a:endParaRPr lang="en-GB" altLang="zh-CN"/>
          </a:p>
        </p:txBody>
      </p:sp>
      <p:sp>
        <p:nvSpPr>
          <p:cNvPr id="5" name="灯片编号占位符 3"/>
          <p:cNvSpPr>
            <a:spLocks noGrp="1"/>
          </p:cNvSpPr>
          <p:nvPr>
            <p:ph type="sldNum" sz="quarter" idx="12"/>
          </p:nvPr>
        </p:nvSpPr>
        <p:spPr/>
        <p:txBody>
          <a:bodyPr/>
          <a:lstStyle>
            <a:lvl1pPr>
              <a:defRPr/>
            </a:lvl1pPr>
          </a:lstStyle>
          <a:p>
            <a:pPr>
              <a:defRPr/>
            </a:pPr>
            <a:fld id="{ED8DF8F5-0337-4996-9C86-33F5242C8734}" type="slidenum">
              <a:rPr lang="zh-CN" altLang="en-GB"/>
              <a:pPr>
                <a:defRPr/>
              </a:pPr>
              <a:t>‹#›</a:t>
            </a:fld>
            <a:endParaRPr lang="en-GB" altLang="zh-CN"/>
          </a:p>
        </p:txBody>
      </p:sp>
    </p:spTree>
    <p:extLst>
      <p:ext uri="{BB962C8B-B14F-4D97-AF65-F5344CB8AC3E}">
        <p14:creationId xmlns:p14="http://schemas.microsoft.com/office/powerpoint/2010/main" val="1948684313"/>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zh-CN"/>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zh-CN"/>
          </a:p>
        </p:txBody>
      </p:sp>
      <p:sp>
        <p:nvSpPr>
          <p:cNvPr id="7" name="Rectangle 7"/>
          <p:cNvSpPr>
            <a:spLocks noGrp="1" noChangeArrowheads="1"/>
          </p:cNvSpPr>
          <p:nvPr>
            <p:ph type="sldNum" sz="quarter" idx="12"/>
          </p:nvPr>
        </p:nvSpPr>
        <p:spPr>
          <a:ln/>
        </p:spPr>
        <p:txBody>
          <a:bodyPr/>
          <a:lstStyle>
            <a:lvl1pPr>
              <a:defRPr/>
            </a:lvl1pPr>
          </a:lstStyle>
          <a:p>
            <a:pPr>
              <a:defRPr/>
            </a:pPr>
            <a:fld id="{24CD8647-1F5B-48BF-8D29-F4126FB6D154}" type="slidenum">
              <a:rPr lang="zh-CN" altLang="en-GB"/>
              <a:pPr>
                <a:defRPr/>
              </a:pPr>
              <a:t>‹#›</a:t>
            </a:fld>
            <a:endParaRPr lang="en-GB" altLang="zh-CN"/>
          </a:p>
        </p:txBody>
      </p:sp>
    </p:spTree>
    <p:extLst>
      <p:ext uri="{BB962C8B-B14F-4D97-AF65-F5344CB8AC3E}">
        <p14:creationId xmlns:p14="http://schemas.microsoft.com/office/powerpoint/2010/main" val="1954721782"/>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zh-CN"/>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zh-CN"/>
          </a:p>
        </p:txBody>
      </p:sp>
      <p:sp>
        <p:nvSpPr>
          <p:cNvPr id="7" name="Rectangle 7"/>
          <p:cNvSpPr>
            <a:spLocks noGrp="1" noChangeArrowheads="1"/>
          </p:cNvSpPr>
          <p:nvPr>
            <p:ph type="sldNum" sz="quarter" idx="12"/>
          </p:nvPr>
        </p:nvSpPr>
        <p:spPr>
          <a:ln/>
        </p:spPr>
        <p:txBody>
          <a:bodyPr/>
          <a:lstStyle>
            <a:lvl1pPr>
              <a:defRPr/>
            </a:lvl1pPr>
          </a:lstStyle>
          <a:p>
            <a:pPr>
              <a:defRPr/>
            </a:pPr>
            <a:fld id="{2C062EDB-E5D1-4C6A-A5A5-D7C8A12A941F}" type="slidenum">
              <a:rPr lang="zh-CN" altLang="en-GB"/>
              <a:pPr>
                <a:defRPr/>
              </a:pPr>
              <a:t>‹#›</a:t>
            </a:fld>
            <a:endParaRPr lang="en-GB" altLang="zh-CN"/>
          </a:p>
        </p:txBody>
      </p:sp>
    </p:spTree>
    <p:extLst>
      <p:ext uri="{BB962C8B-B14F-4D97-AF65-F5344CB8AC3E}">
        <p14:creationId xmlns:p14="http://schemas.microsoft.com/office/powerpoint/2010/main" val="2584857667"/>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us logistics 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p:cNvSpPr>
            <a:spLocks noGrp="1" noChangeArrowheads="1"/>
          </p:cNvSpPr>
          <p:nvPr>
            <p:ph type="body" idx="1"/>
          </p:nvPr>
        </p:nvSpPr>
        <p:spPr bwMode="auto">
          <a:xfrm>
            <a:off x="73025" y="836613"/>
            <a:ext cx="9036050" cy="5289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GB" smtClean="0"/>
              <a:t>单击此处编辑母版文本样式</a:t>
            </a:r>
          </a:p>
          <a:p>
            <a:pPr lvl="1"/>
            <a:r>
              <a:rPr lang="zh-CN" altLang="en-GB" smtClean="0"/>
              <a:t>第二级</a:t>
            </a:r>
          </a:p>
          <a:p>
            <a:pPr lvl="2"/>
            <a:r>
              <a:rPr lang="zh-CN" altLang="en-GB" smtClean="0"/>
              <a:t>第三级</a:t>
            </a:r>
          </a:p>
          <a:p>
            <a:pPr lvl="3"/>
            <a:r>
              <a:rPr lang="zh-CN" altLang="en-GB" smtClean="0"/>
              <a:t>第四级</a:t>
            </a:r>
          </a:p>
          <a:p>
            <a:pPr lvl="4"/>
            <a:r>
              <a:rPr lang="zh-CN" altLang="en-GB" smtClean="0"/>
              <a:t>第五级</a:t>
            </a:r>
          </a:p>
        </p:txBody>
      </p:sp>
      <p:sp>
        <p:nvSpPr>
          <p:cNvPr id="392196" name="Rectangle 4"/>
          <p:cNvSpPr>
            <a:spLocks noGrp="1" noChangeArrowheads="1"/>
          </p:cNvSpPr>
          <p:nvPr>
            <p:ph type="title"/>
          </p:nvPr>
        </p:nvSpPr>
        <p:spPr bwMode="auto">
          <a:xfrm>
            <a:off x="1692275" y="188913"/>
            <a:ext cx="7416800" cy="49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en-GB" smtClean="0"/>
              <a:t>单击此处编辑母版标题样式</a:t>
            </a:r>
          </a:p>
        </p:txBody>
      </p:sp>
      <p:sp>
        <p:nvSpPr>
          <p:cNvPr id="392197" name="Rectangle 5"/>
          <p:cNvSpPr>
            <a:spLocks noGrp="1" noChangeArrowheads="1"/>
          </p:cNvSpPr>
          <p:nvPr>
            <p:ph type="dt" sz="half" idx="2"/>
          </p:nvPr>
        </p:nvSpPr>
        <p:spPr bwMode="auto">
          <a:xfrm>
            <a:off x="2916238" y="6337300"/>
            <a:ext cx="15843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spcBef>
                <a:spcPct val="0"/>
              </a:spcBef>
              <a:defRPr sz="1400">
                <a:solidFill>
                  <a:schemeClr val="bg1"/>
                </a:solidFill>
                <a:latin typeface="Arial" charset="0"/>
                <a:ea typeface="宋体" charset="-122"/>
              </a:defRPr>
            </a:lvl1pPr>
          </a:lstStyle>
          <a:p>
            <a:pPr>
              <a:defRPr/>
            </a:pPr>
            <a:endParaRPr lang="en-GB" altLang="zh-CN"/>
          </a:p>
        </p:txBody>
      </p:sp>
      <p:sp>
        <p:nvSpPr>
          <p:cNvPr id="392198" name="Rectangle 6"/>
          <p:cNvSpPr>
            <a:spLocks noGrp="1" noChangeArrowheads="1"/>
          </p:cNvSpPr>
          <p:nvPr>
            <p:ph type="ftr" sz="quarter" idx="3"/>
          </p:nvPr>
        </p:nvSpPr>
        <p:spPr bwMode="auto">
          <a:xfrm>
            <a:off x="4572000" y="633730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spcBef>
                <a:spcPct val="0"/>
              </a:spcBef>
              <a:defRPr sz="1400">
                <a:solidFill>
                  <a:schemeClr val="bg1"/>
                </a:solidFill>
                <a:latin typeface="Arial" charset="0"/>
                <a:ea typeface="宋体" charset="-122"/>
              </a:defRPr>
            </a:lvl1pPr>
          </a:lstStyle>
          <a:p>
            <a:pPr>
              <a:defRPr/>
            </a:pPr>
            <a:endParaRPr lang="en-GB" altLang="zh-CN"/>
          </a:p>
        </p:txBody>
      </p:sp>
      <p:sp>
        <p:nvSpPr>
          <p:cNvPr id="392199" name="Rectangle 7"/>
          <p:cNvSpPr>
            <a:spLocks noGrp="1" noChangeArrowheads="1"/>
          </p:cNvSpPr>
          <p:nvPr>
            <p:ph type="sldNum" sz="quarter" idx="4"/>
          </p:nvPr>
        </p:nvSpPr>
        <p:spPr bwMode="auto">
          <a:xfrm>
            <a:off x="7947025" y="6337300"/>
            <a:ext cx="116205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spcBef>
                <a:spcPct val="0"/>
              </a:spcBef>
              <a:defRPr sz="1400">
                <a:solidFill>
                  <a:schemeClr val="bg1"/>
                </a:solidFill>
              </a:defRPr>
            </a:lvl1pPr>
          </a:lstStyle>
          <a:p>
            <a:pPr>
              <a:defRPr/>
            </a:pPr>
            <a:fld id="{D1D49F08-1C4F-41A5-9E31-104F1FC3B361}" type="slidenum">
              <a:rPr lang="zh-CN" altLang="en-GB"/>
              <a:pPr>
                <a:defRPr/>
              </a:pPr>
              <a:t>‹#›</a:t>
            </a:fld>
            <a:endParaRPr lang="en-GB" altLang="zh-CN"/>
          </a:p>
        </p:txBody>
      </p:sp>
      <p:pic>
        <p:nvPicPr>
          <p:cNvPr id="1032" name="Picture 9" descr="GIF-396"/>
          <p:cNvPicPr>
            <a:picLocks noChangeAspect="1" noChangeArrowheads="1" noCrop="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419100"/>
            <a:ext cx="5105400" cy="8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Text Box 11"/>
          <p:cNvSpPr txBox="1">
            <a:spLocks noChangeArrowheads="1"/>
          </p:cNvSpPr>
          <p:nvPr userDrawn="1"/>
        </p:nvSpPr>
        <p:spPr bwMode="auto">
          <a:xfrm>
            <a:off x="965200" y="30163"/>
            <a:ext cx="3006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Arial" charset="0"/>
                <a:ea typeface="宋体" charset="-122"/>
              </a:defRPr>
            </a:lvl1pPr>
            <a:lvl2pPr marL="742950" indent="-285750">
              <a:defRPr sz="2400">
                <a:solidFill>
                  <a:schemeClr val="tx1"/>
                </a:solidFill>
                <a:latin typeface="Arial" charset="0"/>
                <a:ea typeface="宋体" charset="-122"/>
              </a:defRPr>
            </a:lvl2pPr>
            <a:lvl3pPr marL="1143000" indent="-228600">
              <a:defRPr sz="2400">
                <a:solidFill>
                  <a:schemeClr val="tx1"/>
                </a:solidFill>
                <a:latin typeface="Arial" charset="0"/>
                <a:ea typeface="宋体" charset="-122"/>
              </a:defRPr>
            </a:lvl3pPr>
            <a:lvl4pPr marL="1600200" indent="-228600">
              <a:defRPr sz="2400">
                <a:solidFill>
                  <a:schemeClr val="tx1"/>
                </a:solidFill>
                <a:latin typeface="Arial" charset="0"/>
                <a:ea typeface="宋体" charset="-122"/>
              </a:defRPr>
            </a:lvl4pPr>
            <a:lvl5pPr marL="2057400" indent="-228600">
              <a:defRPr sz="2400">
                <a:solidFill>
                  <a:schemeClr val="tx1"/>
                </a:solidFill>
                <a:latin typeface="Arial" charset="0"/>
                <a:ea typeface="宋体" charset="-122"/>
              </a:defRPr>
            </a:lvl5pPr>
            <a:lvl6pPr marL="2514600" indent="-228600" eaLnBrk="0" fontAlgn="base" hangingPunct="0">
              <a:spcBef>
                <a:spcPct val="50000"/>
              </a:spcBef>
              <a:spcAft>
                <a:spcPct val="0"/>
              </a:spcAft>
              <a:defRPr sz="2400">
                <a:solidFill>
                  <a:schemeClr val="tx1"/>
                </a:solidFill>
                <a:latin typeface="Arial" charset="0"/>
                <a:ea typeface="宋体" charset="-122"/>
              </a:defRPr>
            </a:lvl6pPr>
            <a:lvl7pPr marL="2971800" indent="-228600" eaLnBrk="0" fontAlgn="base" hangingPunct="0">
              <a:spcBef>
                <a:spcPct val="50000"/>
              </a:spcBef>
              <a:spcAft>
                <a:spcPct val="0"/>
              </a:spcAft>
              <a:defRPr sz="2400">
                <a:solidFill>
                  <a:schemeClr val="tx1"/>
                </a:solidFill>
                <a:latin typeface="Arial" charset="0"/>
                <a:ea typeface="宋体" charset="-122"/>
              </a:defRPr>
            </a:lvl7pPr>
            <a:lvl8pPr marL="3429000" indent="-228600" eaLnBrk="0" fontAlgn="base" hangingPunct="0">
              <a:spcBef>
                <a:spcPct val="50000"/>
              </a:spcBef>
              <a:spcAft>
                <a:spcPct val="0"/>
              </a:spcAft>
              <a:defRPr sz="2400">
                <a:solidFill>
                  <a:schemeClr val="tx1"/>
                </a:solidFill>
                <a:latin typeface="Arial" charset="0"/>
                <a:ea typeface="宋体" charset="-122"/>
              </a:defRPr>
            </a:lvl8pPr>
            <a:lvl9pPr marL="3886200" indent="-228600" eaLnBrk="0" fontAlgn="base" hangingPunct="0">
              <a:spcBef>
                <a:spcPct val="50000"/>
              </a:spcBef>
              <a:spcAft>
                <a:spcPct val="0"/>
              </a:spcAft>
              <a:defRPr sz="2400">
                <a:solidFill>
                  <a:schemeClr val="tx1"/>
                </a:solidFill>
                <a:latin typeface="Arial" charset="0"/>
                <a:ea typeface="宋体" charset="-122"/>
              </a:defRPr>
            </a:lvl9pPr>
          </a:lstStyle>
          <a:p>
            <a:pPr eaLnBrk="1" hangingPunct="1">
              <a:defRPr/>
            </a:pPr>
            <a:r>
              <a:rPr kumimoji="1" lang="zh-CN" altLang="en-US" smtClean="0">
                <a:latin typeface="华文行楷" pitchFamily="2" charset="-122"/>
                <a:ea typeface="华文行楷" pitchFamily="2" charset="-122"/>
              </a:rPr>
              <a:t>第</a:t>
            </a:r>
            <a:r>
              <a:rPr kumimoji="1" lang="en-US" altLang="zh-CN" smtClean="0">
                <a:latin typeface="华文行楷" pitchFamily="2" charset="-122"/>
                <a:ea typeface="华文行楷" pitchFamily="2" charset="-122"/>
              </a:rPr>
              <a:t>12</a:t>
            </a:r>
            <a:r>
              <a:rPr kumimoji="1" lang="zh-CN" altLang="en-US" smtClean="0">
                <a:latin typeface="华文行楷" pitchFamily="2" charset="-122"/>
                <a:ea typeface="华文行楷" pitchFamily="2" charset="-122"/>
              </a:rPr>
              <a:t>章  宽带综合</a:t>
            </a:r>
            <a:r>
              <a:rPr kumimoji="1" lang="en-US" altLang="zh-CN" smtClean="0">
                <a:latin typeface="华文行楷" pitchFamily="2" charset="-122"/>
                <a:ea typeface="华文行楷" pitchFamily="2" charset="-122"/>
              </a:rPr>
              <a:t>IP</a:t>
            </a:r>
            <a:r>
              <a:rPr kumimoji="1" lang="zh-CN" altLang="en-US" smtClean="0">
                <a:latin typeface="华文行楷" pitchFamily="2" charset="-122"/>
                <a:ea typeface="华文行楷" pitchFamily="2" charset="-122"/>
              </a:rPr>
              <a:t>网</a:t>
            </a:r>
          </a:p>
        </p:txBody>
      </p:sp>
    </p:spTree>
  </p:cSld>
  <p:clrMap bg1="lt1" tx1="dk1" bg2="lt2" tx2="dk2" accent1="accent1" accent2="accent2" accent3="accent3" accent4="accent4" accent5="accent5" accent6="accent6" hlink="hlink" folHlink="folHlink"/>
  <p:sldLayoutIdLst>
    <p:sldLayoutId id="2147483746" r:id="rId1"/>
    <p:sldLayoutId id="2147483738" r:id="rId2"/>
    <p:sldLayoutId id="2147483739" r:id="rId3"/>
    <p:sldLayoutId id="2147483740" r:id="rId4"/>
    <p:sldLayoutId id="2147483741" r:id="rId5"/>
    <p:sldLayoutId id="2147483742" r:id="rId6"/>
    <p:sldLayoutId id="2147483747" r:id="rId7"/>
    <p:sldLayoutId id="2147483743" r:id="rId8"/>
    <p:sldLayoutId id="2147483744" r:id="rId9"/>
    <p:sldLayoutId id="2147483745" r:id="rId10"/>
    <p:sldLayoutId id="2147483748" r:id="rId11"/>
  </p:sldLayoutIdLst>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392196"/>
                                        </p:tgtEl>
                                        <p:attrNameLst>
                                          <p:attrName>style.visibility</p:attrName>
                                        </p:attrNameLst>
                                      </p:cBhvr>
                                      <p:to>
                                        <p:strVal val="visible"/>
                                      </p:to>
                                    </p:set>
                                    <p:animEffect transition="in" filter="wipe(right)">
                                      <p:cBhvr>
                                        <p:cTn id="7" dur="500"/>
                                        <p:tgtEl>
                                          <p:spTgt spid="392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2196" grpId="0"/>
    </p:bldLst>
  </p:timing>
  <p:txStyles>
    <p:titleStyle>
      <a:lvl1pPr algn="r" rtl="0" eaLnBrk="0" fontAlgn="base" hangingPunct="0">
        <a:spcBef>
          <a:spcPct val="0"/>
        </a:spcBef>
        <a:spcAft>
          <a:spcPct val="0"/>
        </a:spcAft>
        <a:defRPr sz="2400">
          <a:solidFill>
            <a:schemeClr val="bg1"/>
          </a:solidFill>
          <a:latin typeface="+mj-lt"/>
          <a:ea typeface="+mj-ea"/>
          <a:cs typeface="+mj-cs"/>
        </a:defRPr>
      </a:lvl1pPr>
      <a:lvl2pPr algn="r" rtl="0" eaLnBrk="0" fontAlgn="base" hangingPunct="0">
        <a:spcBef>
          <a:spcPct val="0"/>
        </a:spcBef>
        <a:spcAft>
          <a:spcPct val="0"/>
        </a:spcAft>
        <a:defRPr sz="2400">
          <a:solidFill>
            <a:schemeClr val="bg1"/>
          </a:solidFill>
          <a:latin typeface="Arial" charset="0"/>
        </a:defRPr>
      </a:lvl2pPr>
      <a:lvl3pPr algn="r" rtl="0" eaLnBrk="0" fontAlgn="base" hangingPunct="0">
        <a:spcBef>
          <a:spcPct val="0"/>
        </a:spcBef>
        <a:spcAft>
          <a:spcPct val="0"/>
        </a:spcAft>
        <a:defRPr sz="2400">
          <a:solidFill>
            <a:schemeClr val="bg1"/>
          </a:solidFill>
          <a:latin typeface="Arial" charset="0"/>
        </a:defRPr>
      </a:lvl3pPr>
      <a:lvl4pPr algn="r" rtl="0" eaLnBrk="0" fontAlgn="base" hangingPunct="0">
        <a:spcBef>
          <a:spcPct val="0"/>
        </a:spcBef>
        <a:spcAft>
          <a:spcPct val="0"/>
        </a:spcAft>
        <a:defRPr sz="2400">
          <a:solidFill>
            <a:schemeClr val="bg1"/>
          </a:solidFill>
          <a:latin typeface="Arial" charset="0"/>
        </a:defRPr>
      </a:lvl4pPr>
      <a:lvl5pPr algn="r" rtl="0" eaLnBrk="0" fontAlgn="base" hangingPunct="0">
        <a:spcBef>
          <a:spcPct val="0"/>
        </a:spcBef>
        <a:spcAft>
          <a:spcPct val="0"/>
        </a:spcAft>
        <a:defRPr sz="2400">
          <a:solidFill>
            <a:schemeClr val="bg1"/>
          </a:solidFill>
          <a:latin typeface="Arial" charset="0"/>
        </a:defRPr>
      </a:lvl5pPr>
      <a:lvl6pPr marL="457200" algn="r" rtl="0" fontAlgn="base">
        <a:spcBef>
          <a:spcPct val="0"/>
        </a:spcBef>
        <a:spcAft>
          <a:spcPct val="0"/>
        </a:spcAft>
        <a:defRPr sz="2400">
          <a:solidFill>
            <a:schemeClr val="bg1"/>
          </a:solidFill>
          <a:latin typeface="Arial" charset="0"/>
        </a:defRPr>
      </a:lvl6pPr>
      <a:lvl7pPr marL="914400" algn="r" rtl="0" fontAlgn="base">
        <a:spcBef>
          <a:spcPct val="0"/>
        </a:spcBef>
        <a:spcAft>
          <a:spcPct val="0"/>
        </a:spcAft>
        <a:defRPr sz="2400">
          <a:solidFill>
            <a:schemeClr val="bg1"/>
          </a:solidFill>
          <a:latin typeface="Arial" charset="0"/>
        </a:defRPr>
      </a:lvl7pPr>
      <a:lvl8pPr marL="1371600" algn="r" rtl="0" fontAlgn="base">
        <a:spcBef>
          <a:spcPct val="0"/>
        </a:spcBef>
        <a:spcAft>
          <a:spcPct val="0"/>
        </a:spcAft>
        <a:defRPr sz="2400">
          <a:solidFill>
            <a:schemeClr val="bg1"/>
          </a:solidFill>
          <a:latin typeface="Arial" charset="0"/>
        </a:defRPr>
      </a:lvl8pPr>
      <a:lvl9pPr marL="1828800" algn="r" rtl="0" fontAlgn="base">
        <a:spcBef>
          <a:spcPct val="0"/>
        </a:spcBef>
        <a:spcAft>
          <a:spcPct val="0"/>
        </a:spcAft>
        <a:defRPr sz="2400">
          <a:solidFill>
            <a:schemeClr val="bg1"/>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2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2.xml"/><Relationship Id="rId1" Type="http://schemas.openxmlformats.org/officeDocument/2006/relationships/slideLayout" Target="../slideLayouts/slideLayout7.xml"/><Relationship Id="rId6" Type="http://schemas.openxmlformats.org/officeDocument/2006/relationships/image" Target="../media/image4.gif"/><Relationship Id="rId5" Type="http://schemas.openxmlformats.org/officeDocument/2006/relationships/hyperlink" Target="../&#25105;&#30340;&#35838;&#20214;/&#23553;&#38754;&#21450;&#30446;&#24405;.ppt#-1,2,PowerPoint &#28436;&#31034;&#25991;&#31295;" TargetMode="External"/><Relationship Id="rId4" Type="http://schemas.openxmlformats.org/officeDocument/2006/relationships/slide" Target="slide6.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6.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7.png"/><Relationship Id="rId4" Type="http://schemas.openxmlformats.org/officeDocument/2006/relationships/oleObject" Target="../embeddings/oleObject3.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8.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9.w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2195513" y="981075"/>
            <a:ext cx="6030912"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spcBef>
                <a:spcPct val="0"/>
              </a:spcBef>
              <a:buFontTx/>
              <a:buNone/>
            </a:pPr>
            <a:r>
              <a:rPr kumimoji="1" lang="zh-CN" altLang="en-US" sz="4000" dirty="0">
                <a:latin typeface="华文行楷" panose="02010800040101010101" pitchFamily="2" charset="-122"/>
                <a:ea typeface="华文行楷" panose="02010800040101010101" pitchFamily="2" charset="-122"/>
              </a:rPr>
              <a:t>第</a:t>
            </a:r>
            <a:r>
              <a:rPr kumimoji="1" lang="en-US" altLang="zh-CN" sz="4000" dirty="0">
                <a:latin typeface="华文行楷" panose="02010800040101010101" pitchFamily="2" charset="-122"/>
                <a:ea typeface="华文行楷" panose="02010800040101010101" pitchFamily="2" charset="-122"/>
              </a:rPr>
              <a:t>9</a:t>
            </a:r>
            <a:r>
              <a:rPr kumimoji="1" lang="zh-CN" altLang="en-US" sz="4000" dirty="0">
                <a:latin typeface="华文行楷" panose="02010800040101010101" pitchFamily="2" charset="-122"/>
                <a:ea typeface="华文行楷" panose="02010800040101010101" pitchFamily="2" charset="-122"/>
              </a:rPr>
              <a:t>章 宽带综合</a:t>
            </a:r>
            <a:r>
              <a:rPr kumimoji="1" lang="en-US" altLang="zh-CN" sz="4000" dirty="0">
                <a:latin typeface="华文行楷" panose="02010800040101010101" pitchFamily="2" charset="-122"/>
                <a:ea typeface="华文行楷" panose="02010800040101010101" pitchFamily="2" charset="-122"/>
              </a:rPr>
              <a:t>IP</a:t>
            </a:r>
            <a:r>
              <a:rPr kumimoji="1" lang="zh-CN" altLang="en-US" sz="4000" dirty="0">
                <a:latin typeface="华文行楷" panose="02010800040101010101" pitchFamily="2" charset="-122"/>
                <a:ea typeface="华文行楷" panose="02010800040101010101" pitchFamily="2" charset="-122"/>
              </a:rPr>
              <a:t>网</a:t>
            </a:r>
          </a:p>
        </p:txBody>
      </p:sp>
      <p:sp>
        <p:nvSpPr>
          <p:cNvPr id="6147" name="Text Box 5"/>
          <p:cNvSpPr txBox="1">
            <a:spLocks noChangeArrowheads="1"/>
          </p:cNvSpPr>
          <p:nvPr/>
        </p:nvSpPr>
        <p:spPr bwMode="auto">
          <a:xfrm>
            <a:off x="3032125" y="1828800"/>
            <a:ext cx="2889250" cy="260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lnSpc>
                <a:spcPct val="170000"/>
              </a:lnSpc>
              <a:spcBef>
                <a:spcPct val="0"/>
              </a:spcBef>
              <a:buFontTx/>
              <a:buNone/>
            </a:pPr>
            <a:r>
              <a:rPr kumimoji="1" lang="en-US" altLang="zh-CN" b="1" dirty="0">
                <a:latin typeface="Times New Roman" panose="02020603050405020304" pitchFamily="18" charset="0"/>
                <a:hlinkClick r:id="rId2" action="ppaction://hlinksldjump"/>
              </a:rPr>
              <a:t>9.1  </a:t>
            </a:r>
            <a:r>
              <a:rPr kumimoji="1" lang="zh-CN" altLang="en-US" b="1" dirty="0">
                <a:latin typeface="Times New Roman" panose="02020603050405020304" pitchFamily="18" charset="0"/>
                <a:hlinkClick r:id="rId2" action="ppaction://hlinksldjump"/>
              </a:rPr>
              <a:t>背景介绍</a:t>
            </a:r>
            <a:endParaRPr kumimoji="1" lang="zh-CN" altLang="en-US" b="1" dirty="0">
              <a:latin typeface="Times New Roman" panose="02020603050405020304" pitchFamily="18" charset="0"/>
            </a:endParaRPr>
          </a:p>
          <a:p>
            <a:pPr eaLnBrk="1" hangingPunct="1">
              <a:lnSpc>
                <a:spcPct val="170000"/>
              </a:lnSpc>
              <a:spcBef>
                <a:spcPct val="0"/>
              </a:spcBef>
              <a:buFontTx/>
              <a:buNone/>
            </a:pPr>
            <a:r>
              <a:rPr kumimoji="1" lang="en-US" altLang="zh-CN" b="1" dirty="0">
                <a:latin typeface="Times New Roman" panose="02020603050405020304" pitchFamily="18" charset="0"/>
                <a:hlinkClick r:id="rId3" action="ppaction://hlinksldjump"/>
              </a:rPr>
              <a:t>9.2  IP over ATM</a:t>
            </a:r>
            <a:endParaRPr kumimoji="1" lang="en-US" altLang="zh-CN" b="1" dirty="0">
              <a:latin typeface="Times New Roman" panose="02020603050405020304" pitchFamily="18" charset="0"/>
            </a:endParaRPr>
          </a:p>
          <a:p>
            <a:pPr eaLnBrk="1" hangingPunct="1">
              <a:lnSpc>
                <a:spcPct val="170000"/>
              </a:lnSpc>
              <a:spcBef>
                <a:spcPct val="0"/>
              </a:spcBef>
              <a:buFontTx/>
              <a:buNone/>
            </a:pPr>
            <a:r>
              <a:rPr kumimoji="1" lang="en-US" altLang="zh-CN" b="1" dirty="0">
                <a:latin typeface="Times New Roman" panose="02020603050405020304" pitchFamily="18" charset="0"/>
                <a:hlinkClick r:id="rId4" action="ppaction://hlinksldjump"/>
              </a:rPr>
              <a:t>9.3  </a:t>
            </a:r>
            <a:r>
              <a:rPr kumimoji="1" lang="zh-CN" altLang="en-US" b="1" dirty="0">
                <a:latin typeface="Times New Roman" panose="02020603050405020304" pitchFamily="18" charset="0"/>
                <a:hlinkClick r:id="rId4" action="ppaction://hlinksldjump"/>
              </a:rPr>
              <a:t>多协议标记交换</a:t>
            </a:r>
            <a:endParaRPr kumimoji="1" lang="zh-CN" altLang="en-US" b="1" dirty="0">
              <a:latin typeface="Times New Roman" panose="02020603050405020304" pitchFamily="18" charset="0"/>
            </a:endParaRPr>
          </a:p>
          <a:p>
            <a:pPr eaLnBrk="1" hangingPunct="1">
              <a:lnSpc>
                <a:spcPct val="170000"/>
              </a:lnSpc>
              <a:spcBef>
                <a:spcPct val="0"/>
              </a:spcBef>
              <a:buFontTx/>
              <a:buNone/>
            </a:pPr>
            <a:r>
              <a:rPr kumimoji="1" lang="zh-CN" altLang="en-US" b="1" dirty="0">
                <a:latin typeface="Times New Roman" panose="02020603050405020304" pitchFamily="18" charset="0"/>
                <a:hlinkClick r:id="" action="ppaction://noaction"/>
              </a:rPr>
              <a:t>思考题</a:t>
            </a:r>
            <a:endParaRPr kumimoji="1" lang="zh-CN" altLang="en-US" b="1" dirty="0">
              <a:latin typeface="Times New Roman" panose="02020603050405020304" pitchFamily="18" charset="0"/>
            </a:endParaRPr>
          </a:p>
        </p:txBody>
      </p:sp>
      <p:pic>
        <p:nvPicPr>
          <p:cNvPr id="6148" name="Picture 6" descr="GIF014">
            <a:hlinkClick r:id="rId5" action="ppaction://hlinkpres?slideindex=2&amp;slidetitle=PowerPoint 演示文稿"/>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8058150" y="6286500"/>
            <a:ext cx="108585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2" name="Object 5"/>
          <p:cNvGraphicFramePr>
            <a:graphicFrameLocks noChangeAspect="1"/>
          </p:cNvGraphicFramePr>
          <p:nvPr/>
        </p:nvGraphicFramePr>
        <p:xfrm>
          <a:off x="611188" y="836613"/>
          <a:ext cx="8001000" cy="1717675"/>
        </p:xfrm>
        <a:graphic>
          <a:graphicData uri="http://schemas.openxmlformats.org/presentationml/2006/ole">
            <mc:AlternateContent xmlns:mc="http://schemas.openxmlformats.org/markup-compatibility/2006">
              <mc:Choice xmlns:v="urn:schemas-microsoft-com:vml" Requires="v">
                <p:oleObj spid="_x0000_s15366" r:id="rId3" imgW="2801335" imgH="604974" progId="Visio.Drawing.4">
                  <p:embed/>
                </p:oleObj>
              </mc:Choice>
              <mc:Fallback>
                <p:oleObj r:id="rId3" imgW="2801335" imgH="604974" progId="Visio.Drawing.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188" y="836613"/>
                        <a:ext cx="8001000" cy="171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363" name="Rectangle 7"/>
          <p:cNvSpPr>
            <a:spLocks noChangeArrowheads="1"/>
          </p:cNvSpPr>
          <p:nvPr/>
        </p:nvSpPr>
        <p:spPr bwMode="auto">
          <a:xfrm>
            <a:off x="179388" y="2708275"/>
            <a:ext cx="8497887" cy="3046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pPr>
            <a:r>
              <a:rPr lang="en-US" altLang="zh-CN" b="1"/>
              <a:t>MPLS</a:t>
            </a:r>
            <a:r>
              <a:rPr lang="zh-CN" altLang="en-US" b="1"/>
              <a:t>是一种特殊的转发机制，为进入网中的</a:t>
            </a:r>
            <a:r>
              <a:rPr lang="en-US" altLang="zh-CN" b="1"/>
              <a:t>IP</a:t>
            </a:r>
            <a:r>
              <a:rPr lang="zh-CN" altLang="en-US" b="1"/>
              <a:t>数据包分配标签，并通过对标签的交换来实现</a:t>
            </a:r>
            <a:r>
              <a:rPr lang="en-US" altLang="zh-CN" b="1"/>
              <a:t>IP</a:t>
            </a:r>
            <a:r>
              <a:rPr lang="zh-CN" altLang="en-US" b="1"/>
              <a:t>数据包的转发。</a:t>
            </a:r>
          </a:p>
          <a:p>
            <a:pPr eaLnBrk="1">
              <a:spcBef>
                <a:spcPct val="50000"/>
              </a:spcBef>
            </a:pPr>
            <a:r>
              <a:rPr lang="zh-CN" altLang="en-US" b="1"/>
              <a:t>标签作为</a:t>
            </a:r>
            <a:r>
              <a:rPr lang="en-US" altLang="zh-CN" b="1"/>
              <a:t>IP</a:t>
            </a:r>
            <a:r>
              <a:rPr lang="zh-CN" altLang="en-US" b="1"/>
              <a:t>包头在网络中的替代品而存在，在网络内部</a:t>
            </a:r>
            <a:r>
              <a:rPr lang="en-US" altLang="zh-CN" b="1"/>
              <a:t>MPLS</a:t>
            </a:r>
            <a:r>
              <a:rPr lang="zh-CN" altLang="en-US" b="1"/>
              <a:t>在数据包所经过的路径沿途通过交换标签来实现转发。</a:t>
            </a:r>
          </a:p>
          <a:p>
            <a:pPr>
              <a:spcBef>
                <a:spcPct val="50000"/>
              </a:spcBef>
            </a:pPr>
            <a:r>
              <a:rPr lang="zh-CN" altLang="en-US" b="1"/>
              <a:t>当数据包要退出</a:t>
            </a:r>
            <a:r>
              <a:rPr lang="en-US" altLang="zh-CN" b="1"/>
              <a:t>MPLS</a:t>
            </a:r>
            <a:r>
              <a:rPr lang="zh-CN" altLang="en-US" b="1"/>
              <a:t>网络时，数据包被解开封装，继续按照</a:t>
            </a:r>
            <a:r>
              <a:rPr lang="en-US" altLang="zh-CN" b="1"/>
              <a:t>IP</a:t>
            </a:r>
            <a:r>
              <a:rPr lang="zh-CN" altLang="en-US" b="1"/>
              <a:t>包的路由方式到达目的地。</a:t>
            </a:r>
          </a:p>
        </p:txBody>
      </p:sp>
      <p:sp>
        <p:nvSpPr>
          <p:cNvPr id="15364" name="矩形 1"/>
          <p:cNvSpPr>
            <a:spLocks noChangeArrowheads="1"/>
          </p:cNvSpPr>
          <p:nvPr/>
        </p:nvSpPr>
        <p:spPr bwMode="auto">
          <a:xfrm>
            <a:off x="0" y="96838"/>
            <a:ext cx="35099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spcBef>
                <a:spcPct val="50000"/>
              </a:spcBef>
              <a:buFontTx/>
              <a:buNone/>
            </a:pPr>
            <a:r>
              <a:rPr kumimoji="1" lang="en-US" altLang="zh-CN" b="1">
                <a:latin typeface="Times New Roman" panose="02020603050405020304" pitchFamily="18" charset="0"/>
              </a:rPr>
              <a:t>12.3.2  MPLS</a:t>
            </a:r>
            <a:r>
              <a:rPr kumimoji="1" lang="zh-CN" altLang="en-US" b="1">
                <a:latin typeface="Times New Roman" panose="02020603050405020304" pitchFamily="18" charset="0"/>
              </a:rPr>
              <a:t>的总体结构</a:t>
            </a: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971550" y="404813"/>
            <a:ext cx="502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r>
              <a:rPr kumimoji="1" lang="en-US" altLang="zh-CN" b="1">
                <a:solidFill>
                  <a:srgbClr val="CC3300"/>
                </a:solidFill>
                <a:latin typeface="Times New Roman" panose="02020603050405020304" pitchFamily="18" charset="0"/>
              </a:rPr>
              <a:t>MPLS</a:t>
            </a:r>
            <a:r>
              <a:rPr kumimoji="1" lang="zh-CN" altLang="en-US" b="1">
                <a:solidFill>
                  <a:srgbClr val="CC3300"/>
                </a:solidFill>
                <a:latin typeface="Times New Roman" panose="02020603050405020304" pitchFamily="18" charset="0"/>
              </a:rPr>
              <a:t>标记格式</a:t>
            </a:r>
          </a:p>
        </p:txBody>
      </p:sp>
      <p:sp>
        <p:nvSpPr>
          <p:cNvPr id="16387" name="Text Box 3"/>
          <p:cNvSpPr txBox="1">
            <a:spLocks noChangeArrowheads="1"/>
          </p:cNvSpPr>
          <p:nvPr/>
        </p:nvSpPr>
        <p:spPr bwMode="auto">
          <a:xfrm>
            <a:off x="1219200" y="1524000"/>
            <a:ext cx="1143000" cy="406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L2</a:t>
            </a:r>
            <a:r>
              <a:rPr kumimoji="1" lang="zh-CN" altLang="en-US" sz="2000" b="1">
                <a:latin typeface="宋体" panose="02010600030101010101" pitchFamily="2" charset="-122"/>
              </a:rPr>
              <a:t>帧头</a:t>
            </a:r>
          </a:p>
        </p:txBody>
      </p:sp>
      <p:sp>
        <p:nvSpPr>
          <p:cNvPr id="16388" name="Text Box 4"/>
          <p:cNvSpPr txBox="1">
            <a:spLocks noChangeArrowheads="1"/>
          </p:cNvSpPr>
          <p:nvPr/>
        </p:nvSpPr>
        <p:spPr bwMode="auto">
          <a:xfrm>
            <a:off x="2362200" y="1524000"/>
            <a:ext cx="1524000" cy="4064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zh-CN" altLang="en-US" sz="2000" b="1">
                <a:latin typeface="宋体" panose="02010600030101010101" pitchFamily="2" charset="-122"/>
              </a:rPr>
              <a:t>标记实体</a:t>
            </a:r>
          </a:p>
        </p:txBody>
      </p:sp>
      <p:sp>
        <p:nvSpPr>
          <p:cNvPr id="16389" name="Text Box 5"/>
          <p:cNvSpPr txBox="1">
            <a:spLocks noChangeArrowheads="1"/>
          </p:cNvSpPr>
          <p:nvPr/>
        </p:nvSpPr>
        <p:spPr bwMode="auto">
          <a:xfrm>
            <a:off x="3886200" y="1524000"/>
            <a:ext cx="1143000" cy="406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IP</a:t>
            </a:r>
            <a:r>
              <a:rPr kumimoji="1" lang="zh-CN" altLang="en-US" sz="2000" b="1">
                <a:latin typeface="宋体" panose="02010600030101010101" pitchFamily="2" charset="-122"/>
              </a:rPr>
              <a:t>报头</a:t>
            </a:r>
          </a:p>
        </p:txBody>
      </p:sp>
      <p:sp>
        <p:nvSpPr>
          <p:cNvPr id="16390" name="Text Box 6"/>
          <p:cNvSpPr txBox="1">
            <a:spLocks noChangeArrowheads="1"/>
          </p:cNvSpPr>
          <p:nvPr/>
        </p:nvSpPr>
        <p:spPr bwMode="auto">
          <a:xfrm>
            <a:off x="5029200" y="1524000"/>
            <a:ext cx="2286000" cy="406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Times New Roman" panose="02020603050405020304" pitchFamily="18" charset="0"/>
              </a:rPr>
              <a:t>……</a:t>
            </a:r>
            <a:endParaRPr kumimoji="1" lang="en-US" altLang="zh-CN" sz="2000" b="1">
              <a:latin typeface="宋体" panose="02010600030101010101" pitchFamily="2" charset="-122"/>
            </a:endParaRPr>
          </a:p>
        </p:txBody>
      </p:sp>
      <p:sp>
        <p:nvSpPr>
          <p:cNvPr id="16391" name="Text Box 7"/>
          <p:cNvSpPr txBox="1">
            <a:spLocks noChangeArrowheads="1"/>
          </p:cNvSpPr>
          <p:nvPr/>
        </p:nvSpPr>
        <p:spPr bwMode="auto">
          <a:xfrm>
            <a:off x="2667000" y="1219200"/>
            <a:ext cx="9144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32Bit</a:t>
            </a:r>
          </a:p>
        </p:txBody>
      </p:sp>
      <p:sp>
        <p:nvSpPr>
          <p:cNvPr id="16392" name="Line 8"/>
          <p:cNvSpPr>
            <a:spLocks noChangeShapeType="1"/>
          </p:cNvSpPr>
          <p:nvPr/>
        </p:nvSpPr>
        <p:spPr bwMode="auto">
          <a:xfrm flipH="1">
            <a:off x="1676400" y="1905000"/>
            <a:ext cx="6858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16393" name="Line 9"/>
          <p:cNvSpPr>
            <a:spLocks noChangeShapeType="1"/>
          </p:cNvSpPr>
          <p:nvPr/>
        </p:nvSpPr>
        <p:spPr bwMode="auto">
          <a:xfrm>
            <a:off x="3886200" y="1905000"/>
            <a:ext cx="4572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16394" name="Text Box 10"/>
          <p:cNvSpPr txBox="1">
            <a:spLocks noChangeArrowheads="1"/>
          </p:cNvSpPr>
          <p:nvPr/>
        </p:nvSpPr>
        <p:spPr bwMode="auto">
          <a:xfrm>
            <a:off x="1676400" y="2209800"/>
            <a:ext cx="1066800" cy="40640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Label</a:t>
            </a:r>
          </a:p>
        </p:txBody>
      </p:sp>
      <p:sp>
        <p:nvSpPr>
          <p:cNvPr id="16395" name="Text Box 11"/>
          <p:cNvSpPr txBox="1">
            <a:spLocks noChangeArrowheads="1"/>
          </p:cNvSpPr>
          <p:nvPr/>
        </p:nvSpPr>
        <p:spPr bwMode="auto">
          <a:xfrm>
            <a:off x="1752600" y="2514600"/>
            <a:ext cx="9144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20b</a:t>
            </a:r>
          </a:p>
        </p:txBody>
      </p:sp>
      <p:sp>
        <p:nvSpPr>
          <p:cNvPr id="16396" name="Text Box 12"/>
          <p:cNvSpPr txBox="1">
            <a:spLocks noChangeArrowheads="1"/>
          </p:cNvSpPr>
          <p:nvPr/>
        </p:nvSpPr>
        <p:spPr bwMode="auto">
          <a:xfrm>
            <a:off x="2743200" y="2209800"/>
            <a:ext cx="533400" cy="406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54000" rIns="54000">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CoS</a:t>
            </a:r>
          </a:p>
        </p:txBody>
      </p:sp>
      <p:sp>
        <p:nvSpPr>
          <p:cNvPr id="16397" name="Text Box 13"/>
          <p:cNvSpPr txBox="1">
            <a:spLocks noChangeArrowheads="1"/>
          </p:cNvSpPr>
          <p:nvPr/>
        </p:nvSpPr>
        <p:spPr bwMode="auto">
          <a:xfrm>
            <a:off x="3276600" y="2209800"/>
            <a:ext cx="381000" cy="406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S</a:t>
            </a:r>
          </a:p>
        </p:txBody>
      </p:sp>
      <p:sp>
        <p:nvSpPr>
          <p:cNvPr id="16398" name="Text Box 14"/>
          <p:cNvSpPr txBox="1">
            <a:spLocks noChangeArrowheads="1"/>
          </p:cNvSpPr>
          <p:nvPr/>
        </p:nvSpPr>
        <p:spPr bwMode="auto">
          <a:xfrm>
            <a:off x="2514600" y="2514600"/>
            <a:ext cx="9144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3b</a:t>
            </a:r>
          </a:p>
        </p:txBody>
      </p:sp>
      <p:sp>
        <p:nvSpPr>
          <p:cNvPr id="16399" name="Text Box 15"/>
          <p:cNvSpPr txBox="1">
            <a:spLocks noChangeArrowheads="1"/>
          </p:cNvSpPr>
          <p:nvPr/>
        </p:nvSpPr>
        <p:spPr bwMode="auto">
          <a:xfrm>
            <a:off x="3048000" y="2514600"/>
            <a:ext cx="9144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1b</a:t>
            </a:r>
          </a:p>
        </p:txBody>
      </p:sp>
      <p:sp>
        <p:nvSpPr>
          <p:cNvPr id="16400" name="Text Box 16"/>
          <p:cNvSpPr txBox="1">
            <a:spLocks noChangeArrowheads="1"/>
          </p:cNvSpPr>
          <p:nvPr/>
        </p:nvSpPr>
        <p:spPr bwMode="auto">
          <a:xfrm>
            <a:off x="3657600" y="2209800"/>
            <a:ext cx="685800" cy="406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TTL</a:t>
            </a:r>
          </a:p>
        </p:txBody>
      </p:sp>
      <p:sp>
        <p:nvSpPr>
          <p:cNvPr id="16401" name="Text Box 17"/>
          <p:cNvSpPr txBox="1">
            <a:spLocks noChangeArrowheads="1"/>
          </p:cNvSpPr>
          <p:nvPr/>
        </p:nvSpPr>
        <p:spPr bwMode="auto">
          <a:xfrm>
            <a:off x="3733800" y="2514600"/>
            <a:ext cx="4572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8b</a:t>
            </a:r>
          </a:p>
        </p:txBody>
      </p:sp>
      <p:sp>
        <p:nvSpPr>
          <p:cNvPr id="16402" name="Rectangle 18"/>
          <p:cNvSpPr>
            <a:spLocks noChangeArrowheads="1"/>
          </p:cNvSpPr>
          <p:nvPr/>
        </p:nvSpPr>
        <p:spPr bwMode="auto">
          <a:xfrm>
            <a:off x="1066800" y="3048000"/>
            <a:ext cx="688975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r>
              <a:rPr kumimoji="1" lang="en-US" altLang="zh-CN" b="1">
                <a:solidFill>
                  <a:srgbClr val="000000"/>
                </a:solidFill>
              </a:rPr>
              <a:t>CoS :8</a:t>
            </a:r>
            <a:r>
              <a:rPr kumimoji="1" lang="zh-CN" altLang="en-US" b="1">
                <a:solidFill>
                  <a:srgbClr val="000000"/>
                </a:solidFill>
              </a:rPr>
              <a:t>种服务等级</a:t>
            </a:r>
          </a:p>
          <a:p>
            <a:pPr>
              <a:spcBef>
                <a:spcPct val="50000"/>
              </a:spcBef>
              <a:buFontTx/>
              <a:buNone/>
            </a:pPr>
            <a:r>
              <a:rPr kumimoji="1" lang="en-US" altLang="zh-CN" b="1">
                <a:solidFill>
                  <a:srgbClr val="000000"/>
                </a:solidFill>
              </a:rPr>
              <a:t>S=0</a:t>
            </a:r>
            <a:r>
              <a:rPr kumimoji="1" lang="zh-CN" altLang="en-US" b="1">
                <a:solidFill>
                  <a:srgbClr val="000000"/>
                </a:solidFill>
              </a:rPr>
              <a:t>，</a:t>
            </a:r>
            <a:r>
              <a:rPr kumimoji="1" lang="en-US" altLang="zh-CN" b="1">
                <a:solidFill>
                  <a:srgbClr val="000000"/>
                </a:solidFill>
              </a:rPr>
              <a:t>MPLS</a:t>
            </a:r>
            <a:r>
              <a:rPr kumimoji="1" lang="zh-CN" altLang="en-US" b="1">
                <a:solidFill>
                  <a:srgbClr val="000000"/>
                </a:solidFill>
              </a:rPr>
              <a:t>域的最底层，否则</a:t>
            </a:r>
            <a:r>
              <a:rPr kumimoji="1" lang="en-US" altLang="zh-CN" b="1">
                <a:solidFill>
                  <a:srgbClr val="000000"/>
                </a:solidFill>
              </a:rPr>
              <a:t>=1</a:t>
            </a:r>
            <a:r>
              <a:rPr kumimoji="1" lang="zh-CN" altLang="en-US" b="1">
                <a:solidFill>
                  <a:srgbClr val="000000"/>
                </a:solidFill>
              </a:rPr>
              <a:t>，</a:t>
            </a:r>
            <a:r>
              <a:rPr kumimoji="1" lang="en-US" altLang="zh-CN" b="1">
                <a:solidFill>
                  <a:srgbClr val="000000"/>
                </a:solidFill>
              </a:rPr>
              <a:t>(</a:t>
            </a:r>
            <a:r>
              <a:rPr kumimoji="1" lang="zh-CN" altLang="en-US" b="1">
                <a:solidFill>
                  <a:srgbClr val="000000"/>
                </a:solidFill>
              </a:rPr>
              <a:t>对于分层的</a:t>
            </a:r>
            <a:r>
              <a:rPr kumimoji="1" lang="en-US" altLang="zh-CN" b="1">
                <a:solidFill>
                  <a:srgbClr val="000000"/>
                </a:solidFill>
              </a:rPr>
              <a:t>MPLS</a:t>
            </a:r>
            <a:r>
              <a:rPr kumimoji="1" lang="zh-CN" altLang="en-US" b="1">
                <a:solidFill>
                  <a:srgbClr val="000000"/>
                </a:solidFill>
              </a:rPr>
              <a:t>域而言）</a:t>
            </a:r>
          </a:p>
          <a:p>
            <a:pPr>
              <a:spcBef>
                <a:spcPct val="50000"/>
              </a:spcBef>
              <a:buFontTx/>
              <a:buNone/>
            </a:pPr>
            <a:r>
              <a:rPr kumimoji="1" lang="en-US" altLang="zh-CN" b="1">
                <a:solidFill>
                  <a:srgbClr val="000000"/>
                </a:solidFill>
              </a:rPr>
              <a:t>TTL</a:t>
            </a:r>
            <a:r>
              <a:rPr kumimoji="1" lang="zh-CN" altLang="en-US" b="1">
                <a:solidFill>
                  <a:srgbClr val="000000"/>
                </a:solidFill>
              </a:rPr>
              <a:t>：在</a:t>
            </a:r>
            <a:r>
              <a:rPr kumimoji="1" lang="en-US" altLang="zh-CN" b="1">
                <a:solidFill>
                  <a:srgbClr val="000000"/>
                </a:solidFill>
              </a:rPr>
              <a:t>MPLS</a:t>
            </a:r>
            <a:r>
              <a:rPr kumimoji="1" lang="zh-CN" altLang="en-US" b="1">
                <a:solidFill>
                  <a:srgbClr val="000000"/>
                </a:solidFill>
              </a:rPr>
              <a:t>域传递限制，防治循环。</a:t>
            </a:r>
          </a:p>
        </p:txBody>
      </p:sp>
      <p:sp>
        <p:nvSpPr>
          <p:cNvPr id="16403" name="Text Box 19"/>
          <p:cNvSpPr txBox="1">
            <a:spLocks noChangeArrowheads="1"/>
          </p:cNvSpPr>
          <p:nvPr/>
        </p:nvSpPr>
        <p:spPr bwMode="auto">
          <a:xfrm>
            <a:off x="1066800" y="5105400"/>
            <a:ext cx="7543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r>
              <a:rPr kumimoji="1" lang="zh-CN" altLang="en-US" b="1">
                <a:latin typeface="宋体" panose="02010600030101010101" pitchFamily="2" charset="-122"/>
              </a:rPr>
              <a:t>标记实际是一种新层次结构，即在</a:t>
            </a:r>
            <a:r>
              <a:rPr kumimoji="1" lang="en-US" altLang="zh-CN" b="1">
                <a:latin typeface="宋体" panose="02010600030101010101" pitchFamily="2" charset="-122"/>
              </a:rPr>
              <a:t>IP L3</a:t>
            </a:r>
            <a:r>
              <a:rPr kumimoji="1" lang="zh-CN" altLang="en-US" b="1">
                <a:latin typeface="宋体" panose="02010600030101010101" pitchFamily="2" charset="-122"/>
              </a:rPr>
              <a:t>和帧结构</a:t>
            </a:r>
            <a:r>
              <a:rPr kumimoji="1" lang="en-US" altLang="zh-CN" b="1">
                <a:latin typeface="宋体" panose="02010600030101010101" pitchFamily="2" charset="-122"/>
              </a:rPr>
              <a:t>L2</a:t>
            </a:r>
            <a:r>
              <a:rPr kumimoji="1" lang="zh-CN" altLang="en-US" b="1">
                <a:latin typeface="宋体" panose="02010600030101010101" pitchFamily="2" charset="-122"/>
              </a:rPr>
              <a:t>间定义一个新中间标准层，并一定范围中使用，以折中解决原来</a:t>
            </a:r>
            <a:r>
              <a:rPr kumimoji="1" lang="en-US" altLang="zh-CN" b="1">
                <a:latin typeface="宋体" panose="02010600030101010101" pitchFamily="2" charset="-122"/>
              </a:rPr>
              <a:t>L2</a:t>
            </a:r>
            <a:r>
              <a:rPr kumimoji="1" lang="zh-CN" altLang="en-US" b="1">
                <a:latin typeface="宋体" panose="02010600030101010101" pitchFamily="2" charset="-122"/>
              </a:rPr>
              <a:t>、</a:t>
            </a:r>
            <a:r>
              <a:rPr kumimoji="1" lang="en-US" altLang="zh-CN" b="1">
                <a:latin typeface="宋体" panose="02010600030101010101" pitchFamily="2" charset="-122"/>
              </a:rPr>
              <a:t>L3</a:t>
            </a:r>
            <a:r>
              <a:rPr kumimoji="1" lang="zh-CN" altLang="en-US" b="1">
                <a:latin typeface="宋体" panose="02010600030101010101" pitchFamily="2" charset="-122"/>
              </a:rPr>
              <a:t>问题。</a:t>
            </a:r>
          </a:p>
        </p:txBody>
      </p:sp>
      <p:sp>
        <p:nvSpPr>
          <p:cNvPr id="16404" name="Text Box 20"/>
          <p:cNvSpPr txBox="1">
            <a:spLocks noChangeArrowheads="1"/>
          </p:cNvSpPr>
          <p:nvPr/>
        </p:nvSpPr>
        <p:spPr bwMode="auto">
          <a:xfrm>
            <a:off x="1331913" y="1052513"/>
            <a:ext cx="9144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2</a:t>
            </a:r>
            <a:r>
              <a:rPr kumimoji="1" lang="zh-CN" altLang="en-US" sz="2000" b="1">
                <a:latin typeface="宋体" panose="02010600030101010101" pitchFamily="2" charset="-122"/>
              </a:rPr>
              <a:t>层</a:t>
            </a:r>
          </a:p>
        </p:txBody>
      </p:sp>
      <p:sp>
        <p:nvSpPr>
          <p:cNvPr id="16405" name="Text Box 21"/>
          <p:cNvSpPr txBox="1">
            <a:spLocks noChangeArrowheads="1"/>
          </p:cNvSpPr>
          <p:nvPr/>
        </p:nvSpPr>
        <p:spPr bwMode="auto">
          <a:xfrm>
            <a:off x="3924300" y="1052513"/>
            <a:ext cx="9144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3</a:t>
            </a:r>
            <a:r>
              <a:rPr kumimoji="1" lang="zh-CN" altLang="en-US" sz="2000" b="1">
                <a:latin typeface="宋体" panose="02010600030101010101" pitchFamily="2" charset="-122"/>
              </a:rPr>
              <a:t>层</a:t>
            </a:r>
          </a:p>
        </p:txBody>
      </p:sp>
      <p:sp>
        <p:nvSpPr>
          <p:cNvPr id="16406" name="Text Box 22"/>
          <p:cNvSpPr txBox="1">
            <a:spLocks noChangeArrowheads="1"/>
          </p:cNvSpPr>
          <p:nvPr/>
        </p:nvSpPr>
        <p:spPr bwMode="auto">
          <a:xfrm>
            <a:off x="2700338" y="908050"/>
            <a:ext cx="9144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zh-CN" altLang="en-US" sz="2000" b="1">
                <a:solidFill>
                  <a:srgbClr val="CC0000"/>
                </a:solidFill>
                <a:latin typeface="宋体" panose="02010600030101010101" pitchFamily="2" charset="-122"/>
              </a:rPr>
              <a:t>？层</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228600" y="609600"/>
            <a:ext cx="8686800" cy="523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宋体" panose="02010600030101010101" pitchFamily="2" charset="-122"/>
              </a:defRPr>
            </a:lvl1pPr>
            <a:lvl2pPr marL="742950" indent="-285750">
              <a:defRPr sz="2400">
                <a:solidFill>
                  <a:schemeClr val="tx1"/>
                </a:solidFill>
                <a:latin typeface="Arial" panose="020B0604020202020204" pitchFamily="34" charset="0"/>
                <a:ea typeface="宋体" panose="02010600030101010101" pitchFamily="2" charset="-122"/>
              </a:defRPr>
            </a:lvl2pPr>
            <a:lvl3pPr marL="1143000" indent="-228600">
              <a:defRPr sz="2400">
                <a:solidFill>
                  <a:schemeClr val="tx1"/>
                </a:solidFill>
                <a:latin typeface="Arial" panose="020B0604020202020204" pitchFamily="34" charset="0"/>
                <a:ea typeface="宋体" panose="02010600030101010101" pitchFamily="2" charset="-122"/>
              </a:defRPr>
            </a:lvl3pPr>
            <a:lvl4pPr marL="1600200" indent="-228600">
              <a:defRPr sz="2400">
                <a:solidFill>
                  <a:schemeClr val="tx1"/>
                </a:solidFill>
                <a:latin typeface="Arial" panose="020B0604020202020204" pitchFamily="34" charset="0"/>
                <a:ea typeface="宋体" panose="02010600030101010101" pitchFamily="2" charset="-122"/>
              </a:defRPr>
            </a:lvl4pPr>
            <a:lvl5pPr marL="2057400" indent="-228600">
              <a:defRPr sz="24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50000"/>
              </a:spcBef>
              <a:spcAft>
                <a:spcPct val="0"/>
              </a:spcAft>
              <a:defRPr sz="24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50000"/>
              </a:spcBef>
              <a:spcAft>
                <a:spcPct val="0"/>
              </a:spcAft>
              <a:defRPr sz="24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50000"/>
              </a:spcBef>
              <a:spcAft>
                <a:spcPct val="0"/>
              </a:spcAft>
              <a:defRPr sz="24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50000"/>
              </a:spcBef>
              <a:spcAft>
                <a:spcPct val="0"/>
              </a:spcAft>
              <a:defRPr sz="2400">
                <a:solidFill>
                  <a:schemeClr val="tx1"/>
                </a:solidFill>
                <a:latin typeface="Arial" panose="020B0604020202020204" pitchFamily="34" charset="0"/>
                <a:ea typeface="宋体" panose="02010600030101010101" pitchFamily="2" charset="-122"/>
              </a:defRPr>
            </a:lvl9pPr>
          </a:lstStyle>
          <a:p>
            <a:pPr eaLnBrk="1" hangingPunct="1">
              <a:spcBef>
                <a:spcPct val="50000"/>
              </a:spcBef>
              <a:defRPr/>
            </a:pPr>
            <a:r>
              <a:rPr kumimoji="1" lang="zh-CN" altLang="en-US" sz="2000" b="1" dirty="0" smtClean="0">
                <a:latin typeface="Times New Roman" panose="02020603050405020304" pitchFamily="18" charset="0"/>
              </a:rPr>
              <a:t>主要名词术语</a:t>
            </a:r>
          </a:p>
          <a:p>
            <a:pPr eaLnBrk="1" hangingPunct="1">
              <a:lnSpc>
                <a:spcPct val="120000"/>
              </a:lnSpc>
              <a:spcBef>
                <a:spcPct val="50000"/>
              </a:spcBef>
              <a:defRPr/>
            </a:pPr>
            <a:r>
              <a:rPr kumimoji="1" lang="zh-CN" altLang="en-US" sz="2000" b="1" dirty="0" smtClean="0">
                <a:latin typeface="Times New Roman" panose="02020603050405020304" pitchFamily="18" charset="0"/>
              </a:rPr>
              <a:t>        </a:t>
            </a:r>
            <a:r>
              <a:rPr kumimoji="1" lang="en-US" altLang="zh-CN" sz="2000" b="1" dirty="0" smtClean="0">
                <a:latin typeface="Times New Roman" panose="02020603050405020304" pitchFamily="18" charset="0"/>
              </a:rPr>
              <a:t>1) </a:t>
            </a:r>
            <a:r>
              <a:rPr kumimoji="1" lang="zh-CN" altLang="en-US" sz="2000" b="1" dirty="0" smtClean="0">
                <a:latin typeface="Times New Roman" panose="02020603050405020304" pitchFamily="18" charset="0"/>
              </a:rPr>
              <a:t>标记</a:t>
            </a:r>
            <a:r>
              <a:rPr kumimoji="1" lang="en-US" altLang="zh-CN" sz="2000" b="1" dirty="0" smtClean="0">
                <a:latin typeface="Times New Roman" panose="02020603050405020304" pitchFamily="18" charset="0"/>
              </a:rPr>
              <a:t>(Label )</a:t>
            </a:r>
          </a:p>
          <a:p>
            <a:pPr eaLnBrk="1" hangingPunct="1">
              <a:lnSpc>
                <a:spcPct val="120000"/>
              </a:lnSpc>
              <a:spcBef>
                <a:spcPct val="50000"/>
              </a:spcBef>
              <a:defRPr/>
            </a:pPr>
            <a:r>
              <a:rPr kumimoji="1" lang="en-US" altLang="zh-CN" sz="2000" b="1" dirty="0" smtClean="0">
                <a:solidFill>
                  <a:schemeClr val="accent4">
                    <a:lumMod val="90000"/>
                    <a:lumOff val="10000"/>
                  </a:schemeClr>
                </a:solidFill>
                <a:latin typeface="Times New Roman" panose="02020603050405020304" pitchFamily="18" charset="0"/>
              </a:rPr>
              <a:t>        </a:t>
            </a:r>
            <a:r>
              <a:rPr kumimoji="1" lang="zh-CN" altLang="en-US" sz="2000" b="1" dirty="0" smtClean="0">
                <a:solidFill>
                  <a:schemeClr val="accent4">
                    <a:lumMod val="90000"/>
                    <a:lumOff val="10000"/>
                  </a:schemeClr>
                </a:solidFill>
                <a:latin typeface="Times New Roman" panose="02020603050405020304" pitchFamily="18" charset="0"/>
              </a:rPr>
              <a:t>标记是一个短小、定长，且只有局部意义的连接标识符，它对应于一个转发等价类</a:t>
            </a:r>
            <a:r>
              <a:rPr kumimoji="1" lang="en-US" altLang="zh-CN" sz="2000" b="1" dirty="0" smtClean="0">
                <a:solidFill>
                  <a:schemeClr val="accent4">
                    <a:lumMod val="90000"/>
                    <a:lumOff val="10000"/>
                  </a:schemeClr>
                </a:solidFill>
                <a:latin typeface="Times New Roman" panose="02020603050405020304" pitchFamily="18" charset="0"/>
              </a:rPr>
              <a:t>(FEC)</a:t>
            </a:r>
            <a:r>
              <a:rPr kumimoji="1" lang="zh-CN" altLang="en-US" sz="2000" b="1" dirty="0" smtClean="0">
                <a:solidFill>
                  <a:schemeClr val="accent4">
                    <a:lumMod val="90000"/>
                    <a:lumOff val="10000"/>
                  </a:schemeClr>
                </a:solidFill>
                <a:latin typeface="Times New Roman" panose="02020603050405020304" pitchFamily="18" charset="0"/>
              </a:rPr>
              <a:t>。每一个分组在从源端到目的端的传送过程中，都会携带一个标记。由于标记是固定长的，并且封装在分组的最开始部分，因此硬件利用标记就可以实现高速的分组交换。</a:t>
            </a:r>
            <a:endParaRPr kumimoji="1" lang="en-US" altLang="zh-CN" sz="2000" b="1" dirty="0" smtClean="0">
              <a:solidFill>
                <a:schemeClr val="accent4">
                  <a:lumMod val="90000"/>
                  <a:lumOff val="10000"/>
                </a:schemeClr>
              </a:solidFill>
              <a:latin typeface="Times New Roman" panose="02020603050405020304" pitchFamily="18" charset="0"/>
            </a:endParaRPr>
          </a:p>
          <a:p>
            <a:pPr eaLnBrk="1" hangingPunct="1">
              <a:lnSpc>
                <a:spcPct val="150000"/>
              </a:lnSpc>
              <a:spcBef>
                <a:spcPct val="50000"/>
              </a:spcBef>
              <a:defRPr/>
            </a:pPr>
            <a:r>
              <a:rPr kumimoji="1" lang="en-US" altLang="zh-CN" sz="2000" dirty="0" smtClean="0">
                <a:latin typeface="Times New Roman" panose="02020603050405020304" pitchFamily="18" charset="0"/>
              </a:rPr>
              <a:t> 2)  LSP</a:t>
            </a:r>
          </a:p>
          <a:p>
            <a:pPr eaLnBrk="1" hangingPunct="1">
              <a:lnSpc>
                <a:spcPct val="150000"/>
              </a:lnSpc>
              <a:spcBef>
                <a:spcPct val="50000"/>
              </a:spcBef>
              <a:defRPr/>
            </a:pPr>
            <a:r>
              <a:rPr kumimoji="1" lang="en-US" altLang="zh-CN" sz="2000" dirty="0" smtClean="0">
                <a:latin typeface="Times New Roman" panose="02020603050405020304" pitchFamily="18" charset="0"/>
              </a:rPr>
              <a:t>        Label-Switched Path</a:t>
            </a:r>
            <a:r>
              <a:rPr kumimoji="1" lang="zh-CN" altLang="en-US" sz="2000" dirty="0" smtClean="0">
                <a:latin typeface="Times New Roman" panose="02020603050405020304" pitchFamily="18" charset="0"/>
              </a:rPr>
              <a:t>指</a:t>
            </a:r>
            <a:r>
              <a:rPr kumimoji="1" lang="zh-CN" altLang="en-US" sz="2000" b="1" dirty="0" smtClean="0">
                <a:latin typeface="Times New Roman" panose="02020603050405020304" pitchFamily="18" charset="0"/>
              </a:rPr>
              <a:t>标记交换路径</a:t>
            </a:r>
            <a:r>
              <a:rPr kumimoji="1" lang="zh-CN" altLang="en-US" sz="2000" dirty="0" smtClean="0">
                <a:latin typeface="Times New Roman" panose="02020603050405020304" pitchFamily="18" charset="0"/>
              </a:rPr>
              <a:t>，在</a:t>
            </a:r>
            <a:r>
              <a:rPr kumimoji="1" lang="en-US" altLang="zh-CN" sz="2000" dirty="0" smtClean="0">
                <a:latin typeface="Times New Roman" panose="02020603050405020304" pitchFamily="18" charset="0"/>
              </a:rPr>
              <a:t>MPLS</a:t>
            </a:r>
            <a:r>
              <a:rPr kumimoji="1" lang="zh-CN" altLang="en-US" sz="2000" dirty="0" smtClean="0">
                <a:latin typeface="Times New Roman" panose="02020603050405020304" pitchFamily="18" charset="0"/>
              </a:rPr>
              <a:t>网络中，分组传输在</a:t>
            </a:r>
            <a:r>
              <a:rPr kumimoji="1" lang="en-US" altLang="zh-CN" sz="2000" dirty="0" smtClean="0">
                <a:latin typeface="Times New Roman" panose="02020603050405020304" pitchFamily="18" charset="0"/>
              </a:rPr>
              <a:t>LSP</a:t>
            </a:r>
            <a:r>
              <a:rPr kumimoji="1" lang="zh-CN" altLang="en-US" sz="2000" dirty="0" smtClean="0">
                <a:latin typeface="Times New Roman" panose="02020603050405020304" pitchFamily="18" charset="0"/>
              </a:rPr>
              <a:t>上进行</a:t>
            </a:r>
            <a:r>
              <a:rPr kumimoji="1" lang="en-US" altLang="zh-CN" sz="2000" dirty="0" smtClean="0">
                <a:latin typeface="Times New Roman" panose="02020603050405020304" pitchFamily="18" charset="0"/>
              </a:rPr>
              <a:t>, </a:t>
            </a:r>
            <a:r>
              <a:rPr kumimoji="1" lang="zh-CN" altLang="en-US" sz="2000" dirty="0" smtClean="0">
                <a:latin typeface="Times New Roman" panose="02020603050405020304" pitchFamily="18" charset="0"/>
              </a:rPr>
              <a:t>一个</a:t>
            </a:r>
            <a:r>
              <a:rPr kumimoji="1" lang="en-US" altLang="zh-CN" sz="2000" dirty="0" smtClean="0">
                <a:latin typeface="Times New Roman" panose="02020603050405020304" pitchFamily="18" charset="0"/>
              </a:rPr>
              <a:t>LSP</a:t>
            </a:r>
            <a:r>
              <a:rPr kumimoji="1" lang="zh-CN" altLang="en-US" sz="2000" dirty="0" smtClean="0">
                <a:latin typeface="Times New Roman" panose="02020603050405020304" pitchFamily="18" charset="0"/>
              </a:rPr>
              <a:t>由一个标记序列标识，它由从源端到目的端的路径上的所有节点上的相应标记组成。</a:t>
            </a:r>
            <a:endParaRPr kumimoji="1" lang="zh-CN" altLang="en-US" sz="2000" b="1" dirty="0" smtClean="0">
              <a:solidFill>
                <a:schemeClr val="accent4">
                  <a:lumMod val="90000"/>
                  <a:lumOff val="10000"/>
                </a:schemeClr>
              </a:solidFill>
              <a:latin typeface="Times New Roman" panose="02020603050405020304" pitchFamily="18" charset="0"/>
            </a:endParaRPr>
          </a:p>
          <a:p>
            <a:pPr eaLnBrk="1" hangingPunct="1">
              <a:lnSpc>
                <a:spcPct val="120000"/>
              </a:lnSpc>
              <a:spcBef>
                <a:spcPct val="50000"/>
              </a:spcBef>
              <a:defRPr/>
            </a:pPr>
            <a:r>
              <a:rPr kumimoji="1" lang="zh-CN" altLang="en-US" sz="2000" b="1" dirty="0" smtClean="0">
                <a:latin typeface="Times New Roman" panose="02020603050405020304" pitchFamily="18" charset="0"/>
              </a:rPr>
              <a:t>        </a:t>
            </a: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矩形 1"/>
          <p:cNvSpPr>
            <a:spLocks noChangeArrowheads="1"/>
          </p:cNvSpPr>
          <p:nvPr/>
        </p:nvSpPr>
        <p:spPr bwMode="auto">
          <a:xfrm>
            <a:off x="250825" y="333375"/>
            <a:ext cx="85344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lnSpc>
                <a:spcPct val="150000"/>
              </a:lnSpc>
              <a:spcBef>
                <a:spcPct val="50000"/>
              </a:spcBef>
              <a:buFontTx/>
              <a:buNone/>
            </a:pPr>
            <a:r>
              <a:rPr kumimoji="1" lang="en-US" altLang="zh-CN">
                <a:latin typeface="Times New Roman" panose="02020603050405020304" pitchFamily="18" charset="0"/>
              </a:rPr>
              <a:t> 3)  LSR</a:t>
            </a:r>
          </a:p>
          <a:p>
            <a:pPr eaLnBrk="1" hangingPunct="1">
              <a:lnSpc>
                <a:spcPct val="150000"/>
              </a:lnSpc>
              <a:spcBef>
                <a:spcPct val="50000"/>
              </a:spcBef>
              <a:buFontTx/>
              <a:buNone/>
            </a:pPr>
            <a:r>
              <a:rPr kumimoji="1" lang="en-US" altLang="zh-CN">
                <a:latin typeface="Times New Roman" panose="02020603050405020304" pitchFamily="18" charset="0"/>
              </a:rPr>
              <a:t>        LSR(Label Switched Router)</a:t>
            </a:r>
            <a:r>
              <a:rPr kumimoji="1" lang="zh-CN" altLang="en-US">
                <a:latin typeface="Times New Roman" panose="02020603050405020304" pitchFamily="18" charset="0"/>
              </a:rPr>
              <a:t>指标记交换路由器，是一个通用</a:t>
            </a:r>
            <a:r>
              <a:rPr kumimoji="1" lang="en-US" altLang="zh-CN">
                <a:latin typeface="Times New Roman" panose="02020603050405020304" pitchFamily="18" charset="0"/>
              </a:rPr>
              <a:t>IP</a:t>
            </a:r>
            <a:r>
              <a:rPr kumimoji="1" lang="zh-CN" altLang="en-US">
                <a:latin typeface="Times New Roman" panose="02020603050405020304" pitchFamily="18" charset="0"/>
              </a:rPr>
              <a:t>交换机，位于</a:t>
            </a:r>
            <a:r>
              <a:rPr kumimoji="1" lang="en-US" altLang="zh-CN">
                <a:latin typeface="Times New Roman" panose="02020603050405020304" pitchFamily="18" charset="0"/>
              </a:rPr>
              <a:t>MPLS</a:t>
            </a:r>
            <a:r>
              <a:rPr kumimoji="1" lang="zh-CN" altLang="en-US">
                <a:latin typeface="Times New Roman" panose="02020603050405020304" pitchFamily="18" charset="0"/>
              </a:rPr>
              <a:t>核心网中，具有第三层转发分组和第二层交换分组的功能。负责使用合适的信令协议</a:t>
            </a:r>
            <a:r>
              <a:rPr kumimoji="1" lang="en-US" altLang="zh-CN">
                <a:latin typeface="Times New Roman" panose="02020603050405020304" pitchFamily="18" charset="0"/>
              </a:rPr>
              <a:t>(</a:t>
            </a:r>
            <a:r>
              <a:rPr kumimoji="1" lang="zh-CN" altLang="en-US">
                <a:latin typeface="Times New Roman" panose="02020603050405020304" pitchFamily="18" charset="0"/>
              </a:rPr>
              <a:t>如</a:t>
            </a:r>
            <a:r>
              <a:rPr kumimoji="1" lang="en-US" altLang="zh-CN">
                <a:latin typeface="Times New Roman" panose="02020603050405020304" pitchFamily="18" charset="0"/>
              </a:rPr>
              <a:t>LDP/CR-LDP</a:t>
            </a:r>
            <a:r>
              <a:rPr kumimoji="1" lang="zh-CN" altLang="en-US">
                <a:latin typeface="Times New Roman" panose="02020603050405020304" pitchFamily="18" charset="0"/>
              </a:rPr>
              <a:t>或</a:t>
            </a:r>
            <a:r>
              <a:rPr kumimoji="1" lang="en-US" altLang="zh-CN">
                <a:latin typeface="Times New Roman" panose="02020603050405020304" pitchFamily="18" charset="0"/>
              </a:rPr>
              <a:t>RSVP)</a:t>
            </a:r>
            <a:r>
              <a:rPr kumimoji="1" lang="zh-CN" altLang="en-US">
                <a:latin typeface="Times New Roman" panose="02020603050405020304" pitchFamily="18" charset="0"/>
              </a:rPr>
              <a:t>与邻接</a:t>
            </a:r>
            <a:r>
              <a:rPr kumimoji="1" lang="en-US" altLang="zh-CN">
                <a:latin typeface="Times New Roman" panose="02020603050405020304" pitchFamily="18" charset="0"/>
              </a:rPr>
              <a:t>LSR</a:t>
            </a:r>
            <a:r>
              <a:rPr kumimoji="1" lang="zh-CN" altLang="en-US">
                <a:latin typeface="Times New Roman" panose="02020603050405020304" pitchFamily="18" charset="0"/>
              </a:rPr>
              <a:t>交换</a:t>
            </a:r>
            <a:r>
              <a:rPr kumimoji="1" lang="en-US" altLang="zh-CN">
                <a:latin typeface="Times New Roman" panose="02020603050405020304" pitchFamily="18" charset="0"/>
              </a:rPr>
              <a:t>FEC/Label</a:t>
            </a:r>
            <a:r>
              <a:rPr kumimoji="1" lang="zh-CN" altLang="en-US">
                <a:latin typeface="Times New Roman" panose="02020603050405020304" pitchFamily="18" charset="0"/>
              </a:rPr>
              <a:t>绑定信息，建立</a:t>
            </a:r>
            <a:r>
              <a:rPr kumimoji="1" lang="en-US" altLang="zh-CN">
                <a:latin typeface="Times New Roman" panose="02020603050405020304" pitchFamily="18" charset="0"/>
              </a:rPr>
              <a:t>LSP</a:t>
            </a:r>
            <a:r>
              <a:rPr kumimoji="1" lang="zh-CN" altLang="en-US">
                <a:latin typeface="Times New Roman" panose="02020603050405020304" pitchFamily="18" charset="0"/>
              </a:rPr>
              <a:t>。</a:t>
            </a:r>
            <a:endParaRPr lang="zh-CN" altLang="en-US"/>
          </a:p>
        </p:txBody>
      </p:sp>
      <p:graphicFrame>
        <p:nvGraphicFramePr>
          <p:cNvPr id="19459" name="Object 3"/>
          <p:cNvGraphicFramePr>
            <a:graphicFrameLocks noChangeAspect="1"/>
          </p:cNvGraphicFramePr>
          <p:nvPr/>
        </p:nvGraphicFramePr>
        <p:xfrm>
          <a:off x="3132138" y="3381375"/>
          <a:ext cx="3657600" cy="3365500"/>
        </p:xfrm>
        <a:graphic>
          <a:graphicData uri="http://schemas.openxmlformats.org/presentationml/2006/ole">
            <mc:AlternateContent xmlns:mc="http://schemas.openxmlformats.org/markup-compatibility/2006">
              <mc:Choice xmlns:v="urn:schemas-microsoft-com:vml" Requires="v">
                <p:oleObj spid="_x0000_s19461" name="位图图像" r:id="rId4" imgW="3933333" imgH="3619048" progId="Paint.Picture">
                  <p:embed/>
                </p:oleObj>
              </mc:Choice>
              <mc:Fallback>
                <p:oleObj name="位图图像" r:id="rId4" imgW="3933333" imgH="3619048" progId="Paint.Picture">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32138" y="3381375"/>
                        <a:ext cx="3657600" cy="336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304800" y="533400"/>
            <a:ext cx="8610600" cy="563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charset="0"/>
                <a:ea typeface="宋体" charset="-122"/>
              </a:defRPr>
            </a:lvl1pPr>
            <a:lvl2pPr marL="742950" indent="-285750">
              <a:defRPr sz="2400">
                <a:solidFill>
                  <a:schemeClr val="tx1"/>
                </a:solidFill>
                <a:latin typeface="Arial" charset="0"/>
                <a:ea typeface="宋体" charset="-122"/>
              </a:defRPr>
            </a:lvl2pPr>
            <a:lvl3pPr marL="1143000" indent="-228600">
              <a:defRPr sz="2400">
                <a:solidFill>
                  <a:schemeClr val="tx1"/>
                </a:solidFill>
                <a:latin typeface="Arial" charset="0"/>
                <a:ea typeface="宋体" charset="-122"/>
              </a:defRPr>
            </a:lvl3pPr>
            <a:lvl4pPr marL="1600200" indent="-228600">
              <a:defRPr sz="2400">
                <a:solidFill>
                  <a:schemeClr val="tx1"/>
                </a:solidFill>
                <a:latin typeface="Arial" charset="0"/>
                <a:ea typeface="宋体" charset="-122"/>
              </a:defRPr>
            </a:lvl4pPr>
            <a:lvl5pPr marL="2057400" indent="-228600">
              <a:defRPr sz="2400">
                <a:solidFill>
                  <a:schemeClr val="tx1"/>
                </a:solidFill>
                <a:latin typeface="Arial" charset="0"/>
                <a:ea typeface="宋体" charset="-122"/>
              </a:defRPr>
            </a:lvl5pPr>
            <a:lvl6pPr marL="2514600" indent="-228600" eaLnBrk="0" fontAlgn="base" hangingPunct="0">
              <a:spcBef>
                <a:spcPct val="50000"/>
              </a:spcBef>
              <a:spcAft>
                <a:spcPct val="0"/>
              </a:spcAft>
              <a:defRPr sz="2400">
                <a:solidFill>
                  <a:schemeClr val="tx1"/>
                </a:solidFill>
                <a:latin typeface="Arial" charset="0"/>
                <a:ea typeface="宋体" charset="-122"/>
              </a:defRPr>
            </a:lvl6pPr>
            <a:lvl7pPr marL="2971800" indent="-228600" eaLnBrk="0" fontAlgn="base" hangingPunct="0">
              <a:spcBef>
                <a:spcPct val="50000"/>
              </a:spcBef>
              <a:spcAft>
                <a:spcPct val="0"/>
              </a:spcAft>
              <a:defRPr sz="2400">
                <a:solidFill>
                  <a:schemeClr val="tx1"/>
                </a:solidFill>
                <a:latin typeface="Arial" charset="0"/>
                <a:ea typeface="宋体" charset="-122"/>
              </a:defRPr>
            </a:lvl7pPr>
            <a:lvl8pPr marL="3429000" indent="-228600" eaLnBrk="0" fontAlgn="base" hangingPunct="0">
              <a:spcBef>
                <a:spcPct val="50000"/>
              </a:spcBef>
              <a:spcAft>
                <a:spcPct val="0"/>
              </a:spcAft>
              <a:defRPr sz="2400">
                <a:solidFill>
                  <a:schemeClr val="tx1"/>
                </a:solidFill>
                <a:latin typeface="Arial" charset="0"/>
                <a:ea typeface="宋体" charset="-122"/>
              </a:defRPr>
            </a:lvl8pPr>
            <a:lvl9pPr marL="3886200" indent="-228600" eaLnBrk="0" fontAlgn="base" hangingPunct="0">
              <a:spcBef>
                <a:spcPct val="50000"/>
              </a:spcBef>
              <a:spcAft>
                <a:spcPct val="0"/>
              </a:spcAft>
              <a:defRPr sz="2400">
                <a:solidFill>
                  <a:schemeClr val="tx1"/>
                </a:solidFill>
                <a:latin typeface="Arial" charset="0"/>
                <a:ea typeface="宋体" charset="-122"/>
              </a:defRPr>
            </a:lvl9pPr>
          </a:lstStyle>
          <a:p>
            <a:pPr eaLnBrk="1" hangingPunct="1">
              <a:lnSpc>
                <a:spcPct val="150000"/>
              </a:lnSpc>
              <a:spcBef>
                <a:spcPct val="50000"/>
              </a:spcBef>
              <a:defRPr/>
            </a:pPr>
            <a:r>
              <a:rPr kumimoji="1" lang="en-US" altLang="zh-CN" b="1" dirty="0" smtClean="0">
                <a:solidFill>
                  <a:schemeClr val="accent2">
                    <a:lumMod val="75000"/>
                  </a:schemeClr>
                </a:solidFill>
                <a:latin typeface="Times New Roman" pitchFamily="18" charset="0"/>
              </a:rPr>
              <a:t>        4)  LER </a:t>
            </a:r>
          </a:p>
          <a:p>
            <a:pPr eaLnBrk="1" hangingPunct="1">
              <a:lnSpc>
                <a:spcPct val="150000"/>
              </a:lnSpc>
              <a:spcBef>
                <a:spcPct val="50000"/>
              </a:spcBef>
              <a:defRPr/>
            </a:pPr>
            <a:r>
              <a:rPr kumimoji="1" lang="en-US" altLang="zh-CN" b="1" dirty="0" smtClean="0">
                <a:solidFill>
                  <a:schemeClr val="accent2">
                    <a:lumMod val="75000"/>
                  </a:schemeClr>
                </a:solidFill>
                <a:latin typeface="Times New Roman" pitchFamily="18" charset="0"/>
              </a:rPr>
              <a:t>        LER</a:t>
            </a:r>
            <a:r>
              <a:rPr kumimoji="1" lang="zh-CN" altLang="en-US" b="1" dirty="0" smtClean="0">
                <a:solidFill>
                  <a:schemeClr val="accent2">
                    <a:lumMod val="75000"/>
                  </a:schemeClr>
                </a:solidFill>
                <a:latin typeface="Times New Roman" pitchFamily="18" charset="0"/>
              </a:rPr>
              <a:t>指</a:t>
            </a:r>
            <a:r>
              <a:rPr kumimoji="1" lang="zh-CN" altLang="en-US" b="1" dirty="0" smtClean="0">
                <a:solidFill>
                  <a:srgbClr val="FF0000"/>
                </a:solidFill>
                <a:latin typeface="Times New Roman" pitchFamily="18" charset="0"/>
              </a:rPr>
              <a:t>标记边缘路由器</a:t>
            </a:r>
            <a:r>
              <a:rPr kumimoji="1" lang="zh-CN" altLang="en-US" b="1" dirty="0" smtClean="0">
                <a:solidFill>
                  <a:schemeClr val="accent2">
                    <a:lumMod val="75000"/>
                  </a:schemeClr>
                </a:solidFill>
                <a:latin typeface="Times New Roman" pitchFamily="18" charset="0"/>
              </a:rPr>
              <a:t>，位于接入网和</a:t>
            </a:r>
            <a:r>
              <a:rPr kumimoji="1" lang="en-US" altLang="zh-CN" b="1" dirty="0" smtClean="0">
                <a:solidFill>
                  <a:schemeClr val="accent2">
                    <a:lumMod val="75000"/>
                  </a:schemeClr>
                </a:solidFill>
                <a:latin typeface="Times New Roman" pitchFamily="18" charset="0"/>
              </a:rPr>
              <a:t>MPLS</a:t>
            </a:r>
            <a:r>
              <a:rPr kumimoji="1" lang="zh-CN" altLang="en-US" b="1" dirty="0" smtClean="0">
                <a:solidFill>
                  <a:schemeClr val="accent2">
                    <a:lumMod val="75000"/>
                  </a:schemeClr>
                </a:solidFill>
                <a:latin typeface="Times New Roman" pitchFamily="18" charset="0"/>
              </a:rPr>
              <a:t>网的边界的</a:t>
            </a:r>
            <a:r>
              <a:rPr kumimoji="1" lang="en-US" altLang="zh-CN" b="1" dirty="0" smtClean="0">
                <a:solidFill>
                  <a:schemeClr val="accent2">
                    <a:lumMod val="75000"/>
                  </a:schemeClr>
                </a:solidFill>
                <a:latin typeface="Times New Roman" pitchFamily="18" charset="0"/>
              </a:rPr>
              <a:t>LSR</a:t>
            </a:r>
            <a:r>
              <a:rPr kumimoji="1" lang="zh-CN" altLang="en-US" b="1" dirty="0" smtClean="0">
                <a:solidFill>
                  <a:schemeClr val="accent2">
                    <a:lumMod val="75000"/>
                  </a:schemeClr>
                </a:solidFill>
                <a:latin typeface="Times New Roman" pitchFamily="18" charset="0"/>
              </a:rPr>
              <a:t>。</a:t>
            </a:r>
            <a:endParaRPr kumimoji="1" lang="en-US" altLang="zh-CN" b="1" dirty="0" smtClean="0">
              <a:solidFill>
                <a:schemeClr val="accent2">
                  <a:lumMod val="75000"/>
                </a:schemeClr>
              </a:solidFill>
              <a:latin typeface="Times New Roman" pitchFamily="18" charset="0"/>
            </a:endParaRPr>
          </a:p>
          <a:p>
            <a:pPr eaLnBrk="1" hangingPunct="1">
              <a:lnSpc>
                <a:spcPct val="150000"/>
              </a:lnSpc>
              <a:spcBef>
                <a:spcPct val="50000"/>
              </a:spcBef>
              <a:defRPr/>
            </a:pPr>
            <a:r>
              <a:rPr kumimoji="1" lang="zh-CN" altLang="en-US" b="1" dirty="0" smtClean="0">
                <a:solidFill>
                  <a:schemeClr val="accent2">
                    <a:lumMod val="75000"/>
                  </a:schemeClr>
                </a:solidFill>
                <a:latin typeface="Times New Roman" pitchFamily="18" charset="0"/>
              </a:rPr>
              <a:t> </a:t>
            </a:r>
            <a:r>
              <a:rPr kumimoji="1" lang="zh-CN" altLang="en-US" b="1" dirty="0" smtClean="0">
                <a:solidFill>
                  <a:srgbClr val="FF0000"/>
                </a:solidFill>
                <a:latin typeface="Times New Roman" pitchFamily="18" charset="0"/>
              </a:rPr>
              <a:t>入口</a:t>
            </a:r>
            <a:r>
              <a:rPr kumimoji="1" lang="en-US" altLang="zh-CN" b="1" dirty="0" smtClean="0">
                <a:solidFill>
                  <a:srgbClr val="FF0000"/>
                </a:solidFill>
                <a:latin typeface="Times New Roman" pitchFamily="18" charset="0"/>
              </a:rPr>
              <a:t>LER(Label </a:t>
            </a:r>
            <a:r>
              <a:rPr kumimoji="1" lang="en-US" altLang="zh-CN" b="1" dirty="0" smtClean="0">
                <a:solidFill>
                  <a:schemeClr val="accent2">
                    <a:lumMod val="75000"/>
                  </a:schemeClr>
                </a:solidFill>
                <a:latin typeface="Times New Roman" pitchFamily="18" charset="0"/>
              </a:rPr>
              <a:t>Edge Router)</a:t>
            </a:r>
            <a:r>
              <a:rPr kumimoji="1" lang="zh-CN" altLang="en-US" b="1" dirty="0" smtClean="0">
                <a:solidFill>
                  <a:schemeClr val="accent2">
                    <a:lumMod val="75000"/>
                  </a:schemeClr>
                </a:solidFill>
                <a:latin typeface="Times New Roman" pitchFamily="18" charset="0"/>
              </a:rPr>
              <a:t>负责基于</a:t>
            </a:r>
            <a:r>
              <a:rPr kumimoji="1" lang="en-US" altLang="zh-CN" b="1" dirty="0" smtClean="0">
                <a:solidFill>
                  <a:schemeClr val="accent2">
                    <a:lumMod val="75000"/>
                  </a:schemeClr>
                </a:solidFill>
                <a:latin typeface="Times New Roman" pitchFamily="18" charset="0"/>
              </a:rPr>
              <a:t>FEC</a:t>
            </a:r>
            <a:r>
              <a:rPr kumimoji="1" lang="zh-CN" altLang="en-US" b="1" dirty="0" smtClean="0">
                <a:solidFill>
                  <a:schemeClr val="accent2">
                    <a:lumMod val="75000"/>
                  </a:schemeClr>
                </a:solidFill>
                <a:latin typeface="Times New Roman" pitchFamily="18" charset="0"/>
              </a:rPr>
              <a:t>对</a:t>
            </a:r>
            <a:r>
              <a:rPr kumimoji="1" lang="en-US" altLang="zh-CN" b="1" dirty="0" smtClean="0">
                <a:solidFill>
                  <a:schemeClr val="accent2">
                    <a:lumMod val="75000"/>
                  </a:schemeClr>
                </a:solidFill>
                <a:latin typeface="Times New Roman" pitchFamily="18" charset="0"/>
              </a:rPr>
              <a:t>IP</a:t>
            </a:r>
            <a:r>
              <a:rPr kumimoji="1" lang="zh-CN" altLang="en-US" b="1" dirty="0" smtClean="0">
                <a:solidFill>
                  <a:schemeClr val="accent2">
                    <a:lumMod val="75000"/>
                  </a:schemeClr>
                </a:solidFill>
                <a:latin typeface="Times New Roman" pitchFamily="18" charset="0"/>
              </a:rPr>
              <a:t>分组进行分类，并为</a:t>
            </a:r>
            <a:r>
              <a:rPr kumimoji="1" lang="en-US" altLang="zh-CN" b="1" dirty="0" smtClean="0">
                <a:solidFill>
                  <a:schemeClr val="accent2">
                    <a:lumMod val="75000"/>
                  </a:schemeClr>
                </a:solidFill>
                <a:latin typeface="Times New Roman" pitchFamily="18" charset="0"/>
              </a:rPr>
              <a:t>IP</a:t>
            </a:r>
            <a:r>
              <a:rPr kumimoji="1" lang="zh-CN" altLang="en-US" b="1" dirty="0" smtClean="0">
                <a:solidFill>
                  <a:schemeClr val="accent2">
                    <a:lumMod val="75000"/>
                  </a:schemeClr>
                </a:solidFill>
                <a:latin typeface="Times New Roman" pitchFamily="18" charset="0"/>
              </a:rPr>
              <a:t>分组加上相应标记，执行第三层功能，决定相应的服务级别和发起</a:t>
            </a:r>
            <a:r>
              <a:rPr kumimoji="1" lang="en-US" altLang="zh-CN" b="1" dirty="0" smtClean="0">
                <a:solidFill>
                  <a:schemeClr val="accent2">
                    <a:lumMod val="75000"/>
                  </a:schemeClr>
                </a:solidFill>
                <a:latin typeface="Times New Roman" pitchFamily="18" charset="0"/>
              </a:rPr>
              <a:t>LSP</a:t>
            </a:r>
            <a:r>
              <a:rPr kumimoji="1" lang="zh-CN" altLang="en-US" b="1" dirty="0" smtClean="0">
                <a:solidFill>
                  <a:schemeClr val="accent2">
                    <a:lumMod val="75000"/>
                  </a:schemeClr>
                </a:solidFill>
                <a:latin typeface="Times New Roman" pitchFamily="18" charset="0"/>
              </a:rPr>
              <a:t>的建立请求，并在建立</a:t>
            </a:r>
            <a:r>
              <a:rPr kumimoji="1" lang="en-US" altLang="zh-CN" b="1" dirty="0" smtClean="0">
                <a:solidFill>
                  <a:schemeClr val="accent2">
                    <a:lumMod val="75000"/>
                  </a:schemeClr>
                </a:solidFill>
                <a:latin typeface="Times New Roman" pitchFamily="18" charset="0"/>
              </a:rPr>
              <a:t>LSP</a:t>
            </a:r>
            <a:r>
              <a:rPr kumimoji="1" lang="zh-CN" altLang="en-US" b="1" dirty="0" smtClean="0">
                <a:solidFill>
                  <a:schemeClr val="accent2">
                    <a:lumMod val="75000"/>
                  </a:schemeClr>
                </a:solidFill>
                <a:latin typeface="Times New Roman" pitchFamily="18" charset="0"/>
              </a:rPr>
              <a:t>后将业务流转发到</a:t>
            </a:r>
            <a:r>
              <a:rPr kumimoji="1" lang="en-US" altLang="zh-CN" b="1" dirty="0" smtClean="0">
                <a:solidFill>
                  <a:schemeClr val="accent2">
                    <a:lumMod val="75000"/>
                  </a:schemeClr>
                </a:solidFill>
                <a:latin typeface="Times New Roman" pitchFamily="18" charset="0"/>
              </a:rPr>
              <a:t>MPLS</a:t>
            </a:r>
            <a:r>
              <a:rPr kumimoji="1" lang="zh-CN" altLang="en-US" b="1" dirty="0" smtClean="0">
                <a:solidFill>
                  <a:schemeClr val="accent2">
                    <a:lumMod val="75000"/>
                  </a:schemeClr>
                </a:solidFill>
                <a:latin typeface="Times New Roman" pitchFamily="18" charset="0"/>
              </a:rPr>
              <a:t>网上。</a:t>
            </a:r>
            <a:endParaRPr kumimoji="1" lang="en-US" altLang="zh-CN" b="1" dirty="0" smtClean="0">
              <a:solidFill>
                <a:schemeClr val="accent2">
                  <a:lumMod val="75000"/>
                </a:schemeClr>
              </a:solidFill>
              <a:latin typeface="Times New Roman" pitchFamily="18" charset="0"/>
            </a:endParaRPr>
          </a:p>
          <a:p>
            <a:pPr eaLnBrk="1" hangingPunct="1">
              <a:lnSpc>
                <a:spcPct val="150000"/>
              </a:lnSpc>
              <a:spcBef>
                <a:spcPct val="50000"/>
              </a:spcBef>
              <a:defRPr/>
            </a:pPr>
            <a:r>
              <a:rPr kumimoji="1" lang="zh-CN" altLang="en-US" b="1" dirty="0" smtClean="0">
                <a:solidFill>
                  <a:srgbClr val="FF0000"/>
                </a:solidFill>
                <a:latin typeface="Times New Roman" pitchFamily="18" charset="0"/>
              </a:rPr>
              <a:t>出口</a:t>
            </a:r>
            <a:r>
              <a:rPr kumimoji="1" lang="en-US" altLang="zh-CN" b="1" dirty="0" smtClean="0">
                <a:solidFill>
                  <a:srgbClr val="FF0000"/>
                </a:solidFill>
                <a:latin typeface="Times New Roman" pitchFamily="18" charset="0"/>
              </a:rPr>
              <a:t>LER</a:t>
            </a:r>
            <a:r>
              <a:rPr kumimoji="1" lang="zh-CN" altLang="en-US" b="1" dirty="0" smtClean="0">
                <a:solidFill>
                  <a:schemeClr val="accent2">
                    <a:lumMod val="75000"/>
                  </a:schemeClr>
                </a:solidFill>
                <a:latin typeface="Times New Roman" pitchFamily="18" charset="0"/>
              </a:rPr>
              <a:t>则执行标记的删除，并将除去标记后的</a:t>
            </a:r>
            <a:r>
              <a:rPr kumimoji="1" lang="en-US" altLang="zh-CN" b="1" dirty="0" smtClean="0">
                <a:solidFill>
                  <a:schemeClr val="accent2">
                    <a:lumMod val="75000"/>
                  </a:schemeClr>
                </a:solidFill>
                <a:latin typeface="Times New Roman" pitchFamily="18" charset="0"/>
              </a:rPr>
              <a:t>IP</a:t>
            </a:r>
            <a:r>
              <a:rPr kumimoji="1" lang="zh-CN" altLang="en-US" b="1" dirty="0" smtClean="0">
                <a:solidFill>
                  <a:schemeClr val="accent2">
                    <a:lumMod val="75000"/>
                  </a:schemeClr>
                </a:solidFill>
                <a:latin typeface="Times New Roman" pitchFamily="18" charset="0"/>
              </a:rPr>
              <a:t>分组转发至相应的目的地。</a:t>
            </a: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4"/>
          <p:cNvSpPr txBox="1">
            <a:spLocks noChangeArrowheads="1"/>
          </p:cNvSpPr>
          <p:nvPr/>
        </p:nvSpPr>
        <p:spPr bwMode="auto">
          <a:xfrm>
            <a:off x="152400" y="400050"/>
            <a:ext cx="8839200" cy="3157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lnSpc>
                <a:spcPct val="130000"/>
              </a:lnSpc>
              <a:spcBef>
                <a:spcPct val="50000"/>
              </a:spcBef>
              <a:buFontTx/>
              <a:buNone/>
            </a:pPr>
            <a:r>
              <a:rPr kumimoji="1" lang="en-US" altLang="zh-CN" b="1">
                <a:latin typeface="Times New Roman" panose="02020603050405020304" pitchFamily="18" charset="0"/>
              </a:rPr>
              <a:t>        5)  FEC</a:t>
            </a:r>
          </a:p>
          <a:p>
            <a:pPr eaLnBrk="1" hangingPunct="1">
              <a:lnSpc>
                <a:spcPct val="130000"/>
              </a:lnSpc>
              <a:spcBef>
                <a:spcPct val="50000"/>
              </a:spcBef>
              <a:buFontTx/>
              <a:buNone/>
            </a:pPr>
            <a:r>
              <a:rPr kumimoji="1" lang="en-US" altLang="zh-CN" b="1">
                <a:latin typeface="Times New Roman" panose="02020603050405020304" pitchFamily="18" charset="0"/>
              </a:rPr>
              <a:t>        FEC(Forwarding Equivalence Class)</a:t>
            </a:r>
            <a:r>
              <a:rPr kumimoji="1" lang="zh-CN" altLang="en-US" b="1">
                <a:latin typeface="Times New Roman" panose="02020603050405020304" pitchFamily="18" charset="0"/>
              </a:rPr>
              <a:t>指</a:t>
            </a:r>
            <a:r>
              <a:rPr kumimoji="1" lang="zh-CN" altLang="en-US" b="1">
                <a:solidFill>
                  <a:srgbClr val="FF0000"/>
                </a:solidFill>
                <a:latin typeface="Times New Roman" panose="02020603050405020304" pitchFamily="18" charset="0"/>
              </a:rPr>
              <a:t>转发等价类</a:t>
            </a:r>
            <a:r>
              <a:rPr kumimoji="1" lang="zh-CN" altLang="en-US" b="1">
                <a:latin typeface="Times New Roman" panose="02020603050405020304" pitchFamily="18" charset="0"/>
              </a:rPr>
              <a:t>，代表了</a:t>
            </a:r>
            <a:r>
              <a:rPr kumimoji="1" lang="zh-CN" altLang="en-US" b="1">
                <a:solidFill>
                  <a:schemeClr val="accent2"/>
                </a:solidFill>
                <a:latin typeface="Times New Roman" panose="02020603050405020304" pitchFamily="18" charset="0"/>
              </a:rPr>
              <a:t>有相同服务需求分组的子集</a:t>
            </a:r>
            <a:r>
              <a:rPr kumimoji="1" lang="zh-CN" altLang="en-US" b="1">
                <a:latin typeface="Times New Roman" panose="02020603050405020304" pitchFamily="18" charset="0"/>
              </a:rPr>
              <a:t>。对于子集中所有的分组，路由器采用同样的处理方式转发。每一个</a:t>
            </a:r>
            <a:r>
              <a:rPr kumimoji="1" lang="en-US" altLang="zh-CN" b="1">
                <a:latin typeface="Times New Roman" panose="02020603050405020304" pitchFamily="18" charset="0"/>
              </a:rPr>
              <a:t>LSR</a:t>
            </a:r>
            <a:r>
              <a:rPr kumimoji="1" lang="zh-CN" altLang="en-US" b="1">
                <a:latin typeface="Times New Roman" panose="02020603050405020304" pitchFamily="18" charset="0"/>
              </a:rPr>
              <a:t>都要创建一张表来说明分组是如何进行转发的，该表被称为</a:t>
            </a:r>
            <a:r>
              <a:rPr kumimoji="1" lang="en-US" altLang="zh-CN" b="1">
                <a:solidFill>
                  <a:srgbClr val="FF0000"/>
                </a:solidFill>
                <a:latin typeface="Times New Roman" panose="02020603050405020304" pitchFamily="18" charset="0"/>
              </a:rPr>
              <a:t>LIB(Label Information Base</a:t>
            </a:r>
            <a:r>
              <a:rPr kumimoji="1" lang="en-US" altLang="zh-CN" b="1">
                <a:latin typeface="Times New Roman" panose="02020603050405020304" pitchFamily="18" charset="0"/>
              </a:rPr>
              <a:t>)</a:t>
            </a:r>
            <a:r>
              <a:rPr kumimoji="1" lang="zh-CN" altLang="en-US" b="1">
                <a:latin typeface="Times New Roman" panose="02020603050405020304" pitchFamily="18" charset="0"/>
              </a:rPr>
              <a:t>，表中包含了</a:t>
            </a:r>
            <a:r>
              <a:rPr kumimoji="1" lang="en-US" altLang="zh-CN" b="1">
                <a:latin typeface="Times New Roman" panose="02020603050405020304" pitchFamily="18" charset="0"/>
              </a:rPr>
              <a:t>FEC-Label</a:t>
            </a:r>
            <a:r>
              <a:rPr kumimoji="1" lang="zh-CN" altLang="en-US" b="1">
                <a:latin typeface="Times New Roman" panose="02020603050405020304" pitchFamily="18" charset="0"/>
              </a:rPr>
              <a:t>间的绑定关系。</a:t>
            </a: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304800" y="838200"/>
            <a:ext cx="8534400" cy="242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lnSpc>
                <a:spcPct val="150000"/>
              </a:lnSpc>
              <a:spcBef>
                <a:spcPct val="50000"/>
              </a:spcBef>
              <a:buFontTx/>
              <a:buNone/>
            </a:pPr>
            <a:r>
              <a:rPr kumimoji="1" lang="en-US" altLang="zh-CN">
                <a:latin typeface="Times New Roman" panose="02020603050405020304" pitchFamily="18" charset="0"/>
              </a:rPr>
              <a:t>       </a:t>
            </a:r>
            <a:r>
              <a:rPr kumimoji="1" lang="en-US" altLang="zh-CN" b="1">
                <a:latin typeface="Times New Roman" panose="02020603050405020304" pitchFamily="18" charset="0"/>
              </a:rPr>
              <a:t>6)  LDP</a:t>
            </a:r>
          </a:p>
          <a:p>
            <a:pPr eaLnBrk="1" hangingPunct="1">
              <a:lnSpc>
                <a:spcPct val="150000"/>
              </a:lnSpc>
              <a:spcBef>
                <a:spcPct val="50000"/>
              </a:spcBef>
              <a:buFontTx/>
              <a:buNone/>
            </a:pPr>
            <a:r>
              <a:rPr kumimoji="1" lang="en-US" altLang="zh-CN">
                <a:latin typeface="Times New Roman" panose="02020603050405020304" pitchFamily="18" charset="0"/>
              </a:rPr>
              <a:t>        LDP</a:t>
            </a:r>
            <a:r>
              <a:rPr kumimoji="1" lang="zh-CN" altLang="en-US">
                <a:latin typeface="Times New Roman" panose="02020603050405020304" pitchFamily="18" charset="0"/>
              </a:rPr>
              <a:t>指</a:t>
            </a:r>
            <a:r>
              <a:rPr kumimoji="1" lang="zh-CN" altLang="en-US" b="1">
                <a:latin typeface="Times New Roman" panose="02020603050405020304" pitchFamily="18" charset="0"/>
              </a:rPr>
              <a:t>标记分配协议</a:t>
            </a:r>
            <a:r>
              <a:rPr kumimoji="1" lang="zh-CN" altLang="en-US">
                <a:latin typeface="Times New Roman" panose="02020603050405020304" pitchFamily="18" charset="0"/>
              </a:rPr>
              <a:t>，是</a:t>
            </a:r>
            <a:r>
              <a:rPr kumimoji="1" lang="en-US" altLang="zh-CN">
                <a:latin typeface="Times New Roman" panose="02020603050405020304" pitchFamily="18" charset="0"/>
              </a:rPr>
              <a:t>MPLS</a:t>
            </a:r>
            <a:r>
              <a:rPr kumimoji="1" lang="zh-CN" altLang="en-US">
                <a:latin typeface="Times New Roman" panose="02020603050405020304" pitchFamily="18" charset="0"/>
              </a:rPr>
              <a:t>中</a:t>
            </a:r>
            <a:r>
              <a:rPr kumimoji="1" lang="en-US" altLang="zh-CN">
                <a:latin typeface="Times New Roman" panose="02020603050405020304" pitchFamily="18" charset="0"/>
              </a:rPr>
              <a:t>LSP</a:t>
            </a:r>
            <a:r>
              <a:rPr kumimoji="1" lang="zh-CN" altLang="en-US">
                <a:latin typeface="Times New Roman" panose="02020603050405020304" pitchFamily="18" charset="0"/>
              </a:rPr>
              <a:t>的连接建立协议。</a:t>
            </a:r>
            <a:r>
              <a:rPr kumimoji="1" lang="en-US" altLang="zh-CN">
                <a:latin typeface="Times New Roman" panose="02020603050405020304" pitchFamily="18" charset="0"/>
              </a:rPr>
              <a:t>LSR</a:t>
            </a:r>
            <a:r>
              <a:rPr kumimoji="1" lang="zh-CN" altLang="en-US">
                <a:latin typeface="Times New Roman" panose="02020603050405020304" pitchFamily="18" charset="0"/>
              </a:rPr>
              <a:t>使用</a:t>
            </a:r>
            <a:r>
              <a:rPr kumimoji="1" lang="en-US" altLang="zh-CN">
                <a:latin typeface="Times New Roman" panose="02020603050405020304" pitchFamily="18" charset="0"/>
              </a:rPr>
              <a:t>LDP(Label Distribution Protocol)</a:t>
            </a:r>
            <a:r>
              <a:rPr kumimoji="1" lang="zh-CN" altLang="en-US">
                <a:latin typeface="Times New Roman" panose="02020603050405020304" pitchFamily="18" charset="0"/>
              </a:rPr>
              <a:t>协议交换</a:t>
            </a:r>
            <a:r>
              <a:rPr kumimoji="1" lang="en-US" altLang="zh-CN">
                <a:latin typeface="Times New Roman" panose="02020603050405020304" pitchFamily="18" charset="0"/>
              </a:rPr>
              <a:t>FEC/Label</a:t>
            </a:r>
            <a:r>
              <a:rPr kumimoji="1" lang="zh-CN" altLang="en-US">
                <a:latin typeface="Times New Roman" panose="02020603050405020304" pitchFamily="18" charset="0"/>
              </a:rPr>
              <a:t>绑定信息，建立一条从入口</a:t>
            </a:r>
            <a:r>
              <a:rPr kumimoji="1" lang="en-US" altLang="zh-CN">
                <a:latin typeface="Times New Roman" panose="02020603050405020304" pitchFamily="18" charset="0"/>
              </a:rPr>
              <a:t>LER</a:t>
            </a:r>
            <a:r>
              <a:rPr kumimoji="1" lang="zh-CN" altLang="en-US">
                <a:latin typeface="Times New Roman" panose="02020603050405020304" pitchFamily="18" charset="0"/>
              </a:rPr>
              <a:t>到出口</a:t>
            </a:r>
            <a:r>
              <a:rPr kumimoji="1" lang="en-US" altLang="zh-CN">
                <a:latin typeface="Times New Roman" panose="02020603050405020304" pitchFamily="18" charset="0"/>
              </a:rPr>
              <a:t>LER</a:t>
            </a:r>
            <a:r>
              <a:rPr kumimoji="1" lang="zh-CN" altLang="en-US">
                <a:latin typeface="Times New Roman" panose="02020603050405020304" pitchFamily="18" charset="0"/>
              </a:rPr>
              <a:t>的</a:t>
            </a:r>
            <a:r>
              <a:rPr kumimoji="1" lang="en-US" altLang="zh-CN">
                <a:latin typeface="Times New Roman" panose="02020603050405020304" pitchFamily="18" charset="0"/>
              </a:rPr>
              <a:t>LSP</a:t>
            </a:r>
            <a:r>
              <a:rPr kumimoji="1" lang="zh-CN" altLang="en-US">
                <a:latin typeface="Times New Roman" panose="02020603050405020304" pitchFamily="18" charset="0"/>
              </a:rPr>
              <a:t>。</a:t>
            </a: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ChangeArrowheads="1"/>
          </p:cNvSpPr>
          <p:nvPr/>
        </p:nvSpPr>
        <p:spPr bwMode="auto">
          <a:xfrm>
            <a:off x="2987675" y="5484813"/>
            <a:ext cx="423545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spcBef>
                <a:spcPct val="0"/>
              </a:spcBef>
              <a:buFontTx/>
              <a:buNone/>
            </a:pPr>
            <a:r>
              <a:rPr kumimoji="1" lang="en-US" altLang="zh-CN">
                <a:latin typeface="Times New Roman" panose="02020603050405020304" pitchFamily="18" charset="0"/>
              </a:rPr>
              <a:t>FEC-Label</a:t>
            </a:r>
            <a:r>
              <a:rPr kumimoji="1" lang="zh-CN" altLang="en-US">
                <a:latin typeface="Times New Roman" panose="02020603050405020304" pitchFamily="18" charset="0"/>
              </a:rPr>
              <a:t>与</a:t>
            </a:r>
            <a:r>
              <a:rPr kumimoji="1" lang="en-US" altLang="zh-CN">
                <a:latin typeface="Times New Roman" panose="02020603050405020304" pitchFamily="18" charset="0"/>
              </a:rPr>
              <a:t>LSP</a:t>
            </a:r>
            <a:r>
              <a:rPr kumimoji="1" lang="zh-CN" altLang="en-US">
                <a:latin typeface="Times New Roman" panose="02020603050405020304" pitchFamily="18" charset="0"/>
              </a:rPr>
              <a:t>的关系示意图</a:t>
            </a:r>
          </a:p>
        </p:txBody>
      </p:sp>
      <p:graphicFrame>
        <p:nvGraphicFramePr>
          <p:cNvPr id="27651" name="Object 5"/>
          <p:cNvGraphicFramePr>
            <a:graphicFrameLocks noChangeAspect="1"/>
          </p:cNvGraphicFramePr>
          <p:nvPr/>
        </p:nvGraphicFramePr>
        <p:xfrm>
          <a:off x="0" y="990600"/>
          <a:ext cx="9144000" cy="4140200"/>
        </p:xfrm>
        <a:graphic>
          <a:graphicData uri="http://schemas.openxmlformats.org/presentationml/2006/ole">
            <mc:AlternateContent xmlns:mc="http://schemas.openxmlformats.org/markup-compatibility/2006">
              <mc:Choice xmlns:v="urn:schemas-microsoft-com:vml" Requires="v">
                <p:oleObj spid="_x0000_s27653" r:id="rId3" imgW="4440728" imgH="2009580" progId="Visio.Drawing.4">
                  <p:embed/>
                </p:oleObj>
              </mc:Choice>
              <mc:Fallback>
                <p:oleObj r:id="rId3" imgW="4440728" imgH="2009580" progId="Visio.Drawing.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990600"/>
                        <a:ext cx="9144000" cy="414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ChangeArrowheads="1"/>
          </p:cNvSpPr>
          <p:nvPr/>
        </p:nvSpPr>
        <p:spPr bwMode="auto">
          <a:xfrm>
            <a:off x="2581275" y="5945188"/>
            <a:ext cx="4837113"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spcBef>
                <a:spcPct val="0"/>
              </a:spcBef>
              <a:buFontTx/>
              <a:buNone/>
            </a:pPr>
            <a:r>
              <a:rPr kumimoji="1" lang="zh-CN" altLang="en-US">
                <a:latin typeface="Times New Roman" panose="02020603050405020304" pitchFamily="18" charset="0"/>
              </a:rPr>
              <a:t>          </a:t>
            </a:r>
            <a:r>
              <a:rPr kumimoji="1" lang="en-US" altLang="zh-CN">
                <a:latin typeface="Times New Roman" panose="02020603050405020304" pitchFamily="18" charset="0"/>
              </a:rPr>
              <a:t>MPLS</a:t>
            </a:r>
            <a:r>
              <a:rPr kumimoji="1" lang="zh-CN" altLang="en-US">
                <a:latin typeface="Times New Roman" panose="02020603050405020304" pitchFamily="18" charset="0"/>
              </a:rPr>
              <a:t>的功能模块和相关协议</a:t>
            </a:r>
          </a:p>
        </p:txBody>
      </p:sp>
      <p:graphicFrame>
        <p:nvGraphicFramePr>
          <p:cNvPr id="28675" name="Object 5"/>
          <p:cNvGraphicFramePr>
            <a:graphicFrameLocks noChangeAspect="1"/>
          </p:cNvGraphicFramePr>
          <p:nvPr/>
        </p:nvGraphicFramePr>
        <p:xfrm>
          <a:off x="22225" y="1122363"/>
          <a:ext cx="9144000" cy="4808537"/>
        </p:xfrm>
        <a:graphic>
          <a:graphicData uri="http://schemas.openxmlformats.org/presentationml/2006/ole">
            <mc:AlternateContent xmlns:mc="http://schemas.openxmlformats.org/markup-compatibility/2006">
              <mc:Choice xmlns:v="urn:schemas-microsoft-com:vml" Requires="v">
                <p:oleObj spid="_x0000_s28678" r:id="rId3" imgW="3956899" imgH="2081216" progId="Visio.Drawing.4">
                  <p:embed/>
                </p:oleObj>
              </mc:Choice>
              <mc:Fallback>
                <p:oleObj r:id="rId3" imgW="3956899" imgH="2081216" progId="Visio.Drawing.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25" y="1122363"/>
                        <a:ext cx="9144000" cy="480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8676" name="矩形 1"/>
          <p:cNvSpPr>
            <a:spLocks noChangeArrowheads="1"/>
          </p:cNvSpPr>
          <p:nvPr/>
        </p:nvSpPr>
        <p:spPr bwMode="auto">
          <a:xfrm>
            <a:off x="0" y="549275"/>
            <a:ext cx="25812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r>
              <a:rPr kumimoji="1" lang="en-US" altLang="zh-CN">
                <a:latin typeface="Times New Roman" panose="02020603050405020304" pitchFamily="18" charset="0"/>
              </a:rPr>
              <a:t> </a:t>
            </a:r>
            <a:r>
              <a:rPr kumimoji="1" lang="en-US" altLang="zh-CN" b="1">
                <a:latin typeface="Times New Roman" panose="02020603050405020304" pitchFamily="18" charset="0"/>
              </a:rPr>
              <a:t>3</a:t>
            </a:r>
            <a:r>
              <a:rPr kumimoji="1" lang="zh-CN" altLang="en-US" b="1">
                <a:latin typeface="Times New Roman" panose="02020603050405020304" pitchFamily="18" charset="0"/>
              </a:rPr>
              <a:t>．网络体系结构</a:t>
            </a:r>
            <a:endParaRPr lang="zh-CN" altLang="en-US"/>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4"/>
          <p:cNvSpPr txBox="1">
            <a:spLocks noChangeArrowheads="1"/>
          </p:cNvSpPr>
          <p:nvPr/>
        </p:nvSpPr>
        <p:spPr bwMode="auto">
          <a:xfrm>
            <a:off x="228600" y="609600"/>
            <a:ext cx="8686800" cy="434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lnSpc>
                <a:spcPct val="150000"/>
              </a:lnSpc>
              <a:spcBef>
                <a:spcPct val="50000"/>
              </a:spcBef>
              <a:buFontTx/>
              <a:buNone/>
            </a:pPr>
            <a:r>
              <a:rPr kumimoji="1" lang="en-US" altLang="zh-CN">
                <a:latin typeface="Times New Roman" panose="02020603050405020304" pitchFamily="18" charset="0"/>
              </a:rPr>
              <a:t>MPLS</a:t>
            </a:r>
            <a:r>
              <a:rPr kumimoji="1" lang="zh-CN" altLang="en-US">
                <a:latin typeface="Times New Roman" panose="02020603050405020304" pitchFamily="18" charset="0"/>
              </a:rPr>
              <a:t>属于多层交换技术</a:t>
            </a:r>
            <a:r>
              <a:rPr kumimoji="1" lang="en-US" altLang="zh-CN">
                <a:latin typeface="Times New Roman" panose="02020603050405020304" pitchFamily="18" charset="0"/>
              </a:rPr>
              <a:t>:</a:t>
            </a:r>
            <a:endParaRPr kumimoji="1" lang="zh-CN" altLang="en-US">
              <a:latin typeface="Times New Roman" panose="02020603050405020304" pitchFamily="18" charset="0"/>
            </a:endParaRPr>
          </a:p>
          <a:p>
            <a:pPr eaLnBrk="1" hangingPunct="1">
              <a:lnSpc>
                <a:spcPct val="150000"/>
              </a:lnSpc>
              <a:spcBef>
                <a:spcPct val="50000"/>
              </a:spcBef>
              <a:buFontTx/>
              <a:buNone/>
            </a:pPr>
            <a:r>
              <a:rPr kumimoji="1" lang="zh-CN" altLang="en-US">
                <a:latin typeface="Times New Roman" panose="02020603050405020304" pitchFamily="18" charset="0"/>
              </a:rPr>
              <a:t>        </a:t>
            </a:r>
            <a:r>
              <a:rPr kumimoji="1" lang="en-US" altLang="zh-CN">
                <a:latin typeface="Times New Roman" panose="02020603050405020304" pitchFamily="18" charset="0"/>
              </a:rPr>
              <a:t>(1) </a:t>
            </a:r>
            <a:r>
              <a:rPr kumimoji="1" lang="zh-CN" altLang="en-US">
                <a:latin typeface="Times New Roman" panose="02020603050405020304" pitchFamily="18" charset="0"/>
              </a:rPr>
              <a:t>控制面：负责交换第三层的路由信息和标记。</a:t>
            </a:r>
            <a:endParaRPr kumimoji="1" lang="en-US" altLang="zh-CN">
              <a:latin typeface="Times New Roman" panose="02020603050405020304" pitchFamily="18" charset="0"/>
            </a:endParaRPr>
          </a:p>
          <a:p>
            <a:pPr eaLnBrk="1" hangingPunct="1">
              <a:lnSpc>
                <a:spcPct val="150000"/>
              </a:lnSpc>
              <a:spcBef>
                <a:spcPct val="50000"/>
              </a:spcBef>
              <a:buFontTx/>
              <a:buNone/>
            </a:pPr>
            <a:r>
              <a:rPr kumimoji="1" lang="en-US" altLang="zh-CN">
                <a:latin typeface="Times New Roman" panose="02020603050405020304" pitchFamily="18" charset="0"/>
              </a:rPr>
              <a:t>         </a:t>
            </a:r>
            <a:r>
              <a:rPr kumimoji="1" lang="zh-CN" altLang="en-US">
                <a:latin typeface="Times New Roman" panose="02020603050405020304" pitchFamily="18" charset="0"/>
              </a:rPr>
              <a:t>主要包括采用标准的</a:t>
            </a:r>
            <a:r>
              <a:rPr kumimoji="1" lang="en-US" altLang="zh-CN">
                <a:latin typeface="Times New Roman" panose="02020603050405020304" pitchFamily="18" charset="0"/>
              </a:rPr>
              <a:t>IP</a:t>
            </a:r>
            <a:r>
              <a:rPr kumimoji="1" lang="zh-CN" altLang="en-US">
                <a:latin typeface="Times New Roman" panose="02020603050405020304" pitchFamily="18" charset="0"/>
              </a:rPr>
              <a:t>路由协议，如</a:t>
            </a:r>
            <a:r>
              <a:rPr kumimoji="1" lang="en-US" altLang="zh-CN">
                <a:latin typeface="Times New Roman" panose="02020603050405020304" pitchFamily="18" charset="0"/>
              </a:rPr>
              <a:t>OSPF</a:t>
            </a:r>
            <a:r>
              <a:rPr kumimoji="1" lang="zh-CN" altLang="en-US">
                <a:latin typeface="Times New Roman" panose="02020603050405020304" pitchFamily="18" charset="0"/>
              </a:rPr>
              <a:t>、</a:t>
            </a:r>
            <a:r>
              <a:rPr kumimoji="1" lang="en-US" altLang="zh-CN">
                <a:latin typeface="Times New Roman" panose="02020603050405020304" pitchFamily="18" charset="0"/>
              </a:rPr>
              <a:t>IS-IS(Intermedia System to Intermedia System)</a:t>
            </a:r>
            <a:r>
              <a:rPr kumimoji="1" lang="zh-CN" altLang="en-US">
                <a:latin typeface="Times New Roman" panose="02020603050405020304" pitchFamily="18" charset="0"/>
              </a:rPr>
              <a:t>和</a:t>
            </a:r>
            <a:r>
              <a:rPr kumimoji="1" lang="en-US" altLang="zh-CN">
                <a:latin typeface="Times New Roman" panose="02020603050405020304" pitchFamily="18" charset="0"/>
              </a:rPr>
              <a:t>BGP</a:t>
            </a:r>
            <a:r>
              <a:rPr kumimoji="1" lang="zh-CN" altLang="en-US">
                <a:latin typeface="Times New Roman" panose="02020603050405020304" pitchFamily="18" charset="0"/>
              </a:rPr>
              <a:t>等交换路由信息，创建和维护路由表</a:t>
            </a:r>
            <a:r>
              <a:rPr kumimoji="1" lang="en-US" altLang="zh-CN">
                <a:latin typeface="Times New Roman" panose="02020603050405020304" pitchFamily="18" charset="0"/>
              </a:rPr>
              <a:t>FIB(Forwarding Information Base)</a:t>
            </a:r>
            <a:r>
              <a:rPr kumimoji="1" lang="zh-CN" altLang="en-US">
                <a:latin typeface="Times New Roman" panose="02020603050405020304" pitchFamily="18" charset="0"/>
              </a:rPr>
              <a:t>；采用新定义的</a:t>
            </a:r>
            <a:r>
              <a:rPr kumimoji="1" lang="en-US" altLang="zh-CN">
                <a:latin typeface="Times New Roman" panose="02020603050405020304" pitchFamily="18" charset="0"/>
              </a:rPr>
              <a:t>LDP</a:t>
            </a:r>
            <a:r>
              <a:rPr kumimoji="1" lang="zh-CN" altLang="en-US">
                <a:latin typeface="Times New Roman" panose="02020603050405020304" pitchFamily="18" charset="0"/>
              </a:rPr>
              <a:t>协议或旧有的</a:t>
            </a:r>
            <a:r>
              <a:rPr kumimoji="1" lang="en-US" altLang="zh-CN">
                <a:latin typeface="Times New Roman" panose="02020603050405020304" pitchFamily="18" charset="0"/>
              </a:rPr>
              <a:t>BGP</a:t>
            </a:r>
            <a:r>
              <a:rPr kumimoji="1" lang="zh-CN" altLang="en-US">
                <a:latin typeface="Times New Roman" panose="02020603050405020304" pitchFamily="18" charset="0"/>
              </a:rPr>
              <a:t>、</a:t>
            </a:r>
            <a:r>
              <a:rPr kumimoji="1" lang="en-US" altLang="zh-CN">
                <a:latin typeface="Times New Roman" panose="02020603050405020304" pitchFamily="18" charset="0"/>
              </a:rPr>
              <a:t>RSVP</a:t>
            </a:r>
            <a:r>
              <a:rPr kumimoji="1" lang="zh-CN" altLang="en-US">
                <a:latin typeface="Times New Roman" panose="02020603050405020304" pitchFamily="18" charset="0"/>
              </a:rPr>
              <a:t>等，交换、创建并维护标记转发表</a:t>
            </a:r>
            <a:r>
              <a:rPr kumimoji="1" lang="en-US" altLang="zh-CN">
                <a:latin typeface="Times New Roman" panose="02020603050405020304" pitchFamily="18" charset="0"/>
              </a:rPr>
              <a:t>LIB</a:t>
            </a:r>
            <a:r>
              <a:rPr kumimoji="1" lang="zh-CN" altLang="en-US">
                <a:latin typeface="Times New Roman" panose="02020603050405020304" pitchFamily="18" charset="0"/>
              </a:rPr>
              <a:t>和</a:t>
            </a:r>
            <a:r>
              <a:rPr kumimoji="1" lang="en-US" altLang="zh-CN">
                <a:latin typeface="Times New Roman" panose="02020603050405020304" pitchFamily="18" charset="0"/>
              </a:rPr>
              <a:t>LSP</a:t>
            </a:r>
            <a:r>
              <a:rPr kumimoji="1" lang="zh-CN" altLang="en-US">
                <a:latin typeface="Times New Roman" panose="02020603050405020304" pitchFamily="18" charset="0"/>
              </a:rPr>
              <a:t>。</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auto">
          <a:xfrm>
            <a:off x="2916238" y="549275"/>
            <a:ext cx="30289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spcBef>
                <a:spcPct val="0"/>
              </a:spcBef>
              <a:buFontTx/>
              <a:buNone/>
            </a:pPr>
            <a:r>
              <a:rPr kumimoji="1" lang="en-US" altLang="zh-CN" sz="3200" b="1">
                <a:latin typeface="Times New Roman" panose="02020603050405020304" pitchFamily="18" charset="0"/>
              </a:rPr>
              <a:t>12.1  </a:t>
            </a:r>
            <a:r>
              <a:rPr kumimoji="1" lang="zh-CN" altLang="en-US" sz="3200" b="1">
                <a:latin typeface="Times New Roman" panose="02020603050405020304" pitchFamily="18" charset="0"/>
              </a:rPr>
              <a:t>背 景 介 绍</a:t>
            </a:r>
          </a:p>
        </p:txBody>
      </p:sp>
      <p:sp>
        <p:nvSpPr>
          <p:cNvPr id="7171" name="Text Box 5"/>
          <p:cNvSpPr txBox="1">
            <a:spLocks noChangeArrowheads="1"/>
          </p:cNvSpPr>
          <p:nvPr/>
        </p:nvSpPr>
        <p:spPr bwMode="auto">
          <a:xfrm>
            <a:off x="250825" y="981075"/>
            <a:ext cx="8686800" cy="495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lnSpc>
                <a:spcPct val="105000"/>
              </a:lnSpc>
              <a:spcBef>
                <a:spcPct val="40000"/>
              </a:spcBef>
              <a:buFontTx/>
              <a:buNone/>
            </a:pPr>
            <a:r>
              <a:rPr kumimoji="1" lang="en-US" altLang="zh-CN" b="1" dirty="0">
                <a:latin typeface="Times New Roman" panose="02020603050405020304" pitchFamily="18" charset="0"/>
              </a:rPr>
              <a:t>12.1.1  </a:t>
            </a:r>
            <a:r>
              <a:rPr kumimoji="1" lang="zh-CN" altLang="en-US" b="1" dirty="0">
                <a:latin typeface="Times New Roman" panose="02020603050405020304" pitchFamily="18" charset="0"/>
              </a:rPr>
              <a:t>传统</a:t>
            </a:r>
            <a:r>
              <a:rPr kumimoji="1" lang="en-US" altLang="zh-CN" b="1" dirty="0">
                <a:latin typeface="Times New Roman" panose="02020603050405020304" pitchFamily="18" charset="0"/>
              </a:rPr>
              <a:t>Internet</a:t>
            </a:r>
            <a:r>
              <a:rPr kumimoji="1" lang="zh-CN" altLang="en-US" b="1" dirty="0">
                <a:latin typeface="Times New Roman" panose="02020603050405020304" pitchFamily="18" charset="0"/>
              </a:rPr>
              <a:t>的主要问题</a:t>
            </a:r>
          </a:p>
          <a:p>
            <a:pPr eaLnBrk="1" hangingPunct="1">
              <a:lnSpc>
                <a:spcPct val="105000"/>
              </a:lnSpc>
              <a:spcBef>
                <a:spcPct val="40000"/>
              </a:spcBef>
              <a:buFontTx/>
              <a:buNone/>
            </a:pPr>
            <a:r>
              <a:rPr kumimoji="1" lang="zh-CN" altLang="en-US" dirty="0">
                <a:latin typeface="Times New Roman" panose="02020603050405020304" pitchFamily="18" charset="0"/>
              </a:rPr>
              <a:t>        </a:t>
            </a:r>
            <a:r>
              <a:rPr kumimoji="1" lang="en-US" altLang="zh-CN" dirty="0">
                <a:latin typeface="Times New Roman" panose="02020603050405020304" pitchFamily="18" charset="0"/>
              </a:rPr>
              <a:t>Internet</a:t>
            </a:r>
            <a:r>
              <a:rPr kumimoji="1" lang="zh-CN" altLang="en-US" dirty="0">
                <a:latin typeface="Times New Roman" panose="02020603050405020304" pitchFamily="18" charset="0"/>
              </a:rPr>
              <a:t>持续快速地增长，</a:t>
            </a:r>
            <a:r>
              <a:rPr kumimoji="1" lang="zh-CN" altLang="en-US" b="1" dirty="0">
                <a:solidFill>
                  <a:schemeClr val="accent2"/>
                </a:solidFill>
                <a:latin typeface="Times New Roman" panose="02020603050405020304" pitchFamily="18" charset="0"/>
              </a:rPr>
              <a:t>宽带</a:t>
            </a:r>
            <a:r>
              <a:rPr kumimoji="1" lang="en-US" altLang="zh-CN" b="1" dirty="0">
                <a:solidFill>
                  <a:schemeClr val="accent2"/>
                </a:solidFill>
                <a:latin typeface="Times New Roman" panose="02020603050405020304" pitchFamily="18" charset="0"/>
              </a:rPr>
              <a:t>IP</a:t>
            </a:r>
            <a:r>
              <a:rPr kumimoji="1" lang="zh-CN" altLang="en-US" b="1" dirty="0">
                <a:solidFill>
                  <a:schemeClr val="accent2"/>
                </a:solidFill>
                <a:latin typeface="Times New Roman" panose="02020603050405020304" pitchFamily="18" charset="0"/>
              </a:rPr>
              <a:t>网络是电信网络的主导</a:t>
            </a:r>
            <a:r>
              <a:rPr kumimoji="1" lang="zh-CN" altLang="en-US" dirty="0">
                <a:latin typeface="Times New Roman" panose="02020603050405020304" pitchFamily="18" charset="0"/>
              </a:rPr>
              <a:t>。但需解决问题：</a:t>
            </a:r>
          </a:p>
          <a:p>
            <a:pPr eaLnBrk="1" hangingPunct="1">
              <a:lnSpc>
                <a:spcPct val="105000"/>
              </a:lnSpc>
              <a:spcBef>
                <a:spcPct val="40000"/>
              </a:spcBef>
              <a:buFontTx/>
              <a:buAutoNum type="arabicParenR"/>
            </a:pPr>
            <a:r>
              <a:rPr kumimoji="1" lang="zh-CN" altLang="en-US" dirty="0"/>
              <a:t>综合业务传送的能力：宽带宽，支持多媒体数据流</a:t>
            </a:r>
          </a:p>
          <a:p>
            <a:pPr eaLnBrk="1" hangingPunct="1">
              <a:lnSpc>
                <a:spcPct val="105000"/>
              </a:lnSpc>
              <a:spcBef>
                <a:spcPct val="40000"/>
              </a:spcBef>
              <a:buFontTx/>
              <a:buNone/>
            </a:pPr>
            <a:r>
              <a:rPr kumimoji="1" lang="en-US" altLang="zh-CN" dirty="0"/>
              <a:t>2) </a:t>
            </a:r>
            <a:r>
              <a:rPr kumimoji="1" lang="zh-CN" altLang="en-US" dirty="0"/>
              <a:t>可靠的网络</a:t>
            </a:r>
            <a:r>
              <a:rPr kumimoji="1" lang="en-US" altLang="zh-CN" dirty="0" err="1"/>
              <a:t>QoS</a:t>
            </a:r>
            <a:r>
              <a:rPr kumimoji="1" lang="zh-CN" altLang="en-US" dirty="0"/>
              <a:t>能力： </a:t>
            </a:r>
            <a:r>
              <a:rPr kumimoji="1" lang="en-US" altLang="zh-CN" dirty="0"/>
              <a:t>IP</a:t>
            </a:r>
            <a:r>
              <a:rPr kumimoji="1" lang="zh-CN" altLang="en-US" dirty="0"/>
              <a:t>应提供面向连接的服务，持语音、视频等具有实时要求的业务</a:t>
            </a:r>
          </a:p>
          <a:p>
            <a:pPr eaLnBrk="1" hangingPunct="1">
              <a:lnSpc>
                <a:spcPct val="105000"/>
              </a:lnSpc>
              <a:spcBef>
                <a:spcPct val="40000"/>
              </a:spcBef>
              <a:buFontTx/>
              <a:buNone/>
            </a:pPr>
            <a:r>
              <a:rPr kumimoji="1" lang="en-US" altLang="zh-CN" dirty="0"/>
              <a:t>3) </a:t>
            </a:r>
            <a:r>
              <a:rPr kumimoji="1" lang="zh-CN" altLang="en-US" dirty="0"/>
              <a:t>路由器的线速率分组转发能力：快，高效</a:t>
            </a:r>
          </a:p>
          <a:p>
            <a:pPr eaLnBrk="1" hangingPunct="1">
              <a:lnSpc>
                <a:spcPct val="105000"/>
              </a:lnSpc>
              <a:spcBef>
                <a:spcPct val="40000"/>
              </a:spcBef>
              <a:buFontTx/>
              <a:buNone/>
            </a:pPr>
            <a:r>
              <a:rPr kumimoji="1" lang="en-US" altLang="zh-CN" dirty="0"/>
              <a:t>4) </a:t>
            </a:r>
            <a:r>
              <a:rPr kumimoji="1" lang="zh-CN" altLang="en-US" dirty="0"/>
              <a:t>支持超大型网络结构的能力：</a:t>
            </a:r>
            <a:r>
              <a:rPr kumimoji="1" lang="en-US" altLang="zh-CN" dirty="0"/>
              <a:t>IP4-IPv6</a:t>
            </a:r>
          </a:p>
          <a:p>
            <a:pPr eaLnBrk="1" hangingPunct="1">
              <a:lnSpc>
                <a:spcPct val="105000"/>
              </a:lnSpc>
              <a:spcBef>
                <a:spcPct val="40000"/>
              </a:spcBef>
              <a:buFontTx/>
              <a:buNone/>
            </a:pPr>
            <a:r>
              <a:rPr kumimoji="1" lang="en-US" altLang="zh-CN" dirty="0"/>
              <a:t>5) </a:t>
            </a:r>
            <a:r>
              <a:rPr kumimoji="1" lang="zh-CN" altLang="en-US" dirty="0"/>
              <a:t>流量工程能力：实时业务的质量</a:t>
            </a:r>
          </a:p>
          <a:p>
            <a:pPr eaLnBrk="1" hangingPunct="1">
              <a:lnSpc>
                <a:spcPct val="105000"/>
              </a:lnSpc>
              <a:spcBef>
                <a:spcPct val="40000"/>
              </a:spcBef>
              <a:buFontTx/>
              <a:buNone/>
            </a:pPr>
            <a:endParaRPr kumimoji="1" lang="en-US" altLang="zh-CN" dirty="0">
              <a:latin typeface="Times New Roman" panose="02020603050405020304" pitchFamily="18" charset="0"/>
            </a:endParaRP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4"/>
          <p:cNvSpPr txBox="1">
            <a:spLocks noChangeArrowheads="1"/>
          </p:cNvSpPr>
          <p:nvPr/>
        </p:nvSpPr>
        <p:spPr bwMode="auto">
          <a:xfrm>
            <a:off x="381000" y="762000"/>
            <a:ext cx="8382000" cy="3786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lnSpc>
                <a:spcPct val="150000"/>
              </a:lnSpc>
              <a:spcBef>
                <a:spcPct val="50000"/>
              </a:spcBef>
              <a:buFontTx/>
              <a:buNone/>
            </a:pPr>
            <a:r>
              <a:rPr kumimoji="1" lang="en-US" altLang="zh-CN">
                <a:latin typeface="Times New Roman" panose="02020603050405020304" pitchFamily="18" charset="0"/>
              </a:rPr>
              <a:t>        (2) </a:t>
            </a:r>
            <a:r>
              <a:rPr kumimoji="1" lang="zh-CN" altLang="en-US">
                <a:latin typeface="Times New Roman" panose="02020603050405020304" pitchFamily="18" charset="0"/>
              </a:rPr>
              <a:t>数据面：负责基于</a:t>
            </a:r>
            <a:r>
              <a:rPr kumimoji="1" lang="en-US" altLang="zh-CN">
                <a:latin typeface="Times New Roman" panose="02020603050405020304" pitchFamily="18" charset="0"/>
              </a:rPr>
              <a:t>LIB</a:t>
            </a:r>
            <a:r>
              <a:rPr kumimoji="1" lang="zh-CN" altLang="en-US">
                <a:latin typeface="Times New Roman" panose="02020603050405020304" pitchFamily="18" charset="0"/>
              </a:rPr>
              <a:t>进行分组转发，采纳</a:t>
            </a:r>
            <a:r>
              <a:rPr kumimoji="1" lang="en-US" altLang="zh-CN">
                <a:latin typeface="Times New Roman" panose="02020603050405020304" pitchFamily="18" charset="0"/>
              </a:rPr>
              <a:t>ATM</a:t>
            </a:r>
            <a:r>
              <a:rPr kumimoji="1" lang="zh-CN" altLang="en-US">
                <a:latin typeface="Times New Roman" panose="02020603050405020304" pitchFamily="18" charset="0"/>
              </a:rPr>
              <a:t>等的固定长标记交换技术进行分组转发，极大地简化了核心网络分组转发的处理过程，提高了传输效率。</a:t>
            </a:r>
          </a:p>
          <a:p>
            <a:pPr eaLnBrk="1" hangingPunct="1">
              <a:lnSpc>
                <a:spcPct val="150000"/>
              </a:lnSpc>
              <a:spcBef>
                <a:spcPct val="50000"/>
              </a:spcBef>
              <a:buFontTx/>
              <a:buNone/>
            </a:pPr>
            <a:r>
              <a:rPr kumimoji="1" lang="zh-CN" altLang="en-US">
                <a:latin typeface="Times New Roman" panose="02020603050405020304" pitchFamily="18" charset="0"/>
              </a:rPr>
              <a:t>        </a:t>
            </a:r>
            <a:endParaRPr kumimoji="1" lang="en-US" altLang="zh-CN">
              <a:latin typeface="Times New Roman" panose="02020603050405020304" pitchFamily="18" charset="0"/>
            </a:endParaRPr>
          </a:p>
          <a:p>
            <a:pPr eaLnBrk="1" hangingPunct="1">
              <a:lnSpc>
                <a:spcPct val="150000"/>
              </a:lnSpc>
              <a:spcBef>
                <a:spcPct val="50000"/>
              </a:spcBef>
              <a:buFontTx/>
              <a:buNone/>
            </a:pPr>
            <a:r>
              <a:rPr kumimoji="1" lang="en-US" altLang="zh-CN" b="1">
                <a:latin typeface="Times New Roman" panose="02020603050405020304" pitchFamily="18" charset="0"/>
              </a:rPr>
              <a:t>MPLS</a:t>
            </a:r>
            <a:r>
              <a:rPr kumimoji="1" lang="zh-CN" altLang="en-US" b="1">
                <a:latin typeface="Times New Roman" panose="02020603050405020304" pitchFamily="18" charset="0"/>
              </a:rPr>
              <a:t>网络进行交换的核心思想可总结为一句话：“在网络边缘进行路由和标记，在网络核心进行标记交换”。</a:t>
            </a:r>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770" name="Group 2"/>
          <p:cNvGrpSpPr>
            <a:grpSpLocks/>
          </p:cNvGrpSpPr>
          <p:nvPr/>
        </p:nvGrpSpPr>
        <p:grpSpPr bwMode="auto">
          <a:xfrm>
            <a:off x="1547813" y="2205038"/>
            <a:ext cx="6019800" cy="2209800"/>
            <a:chOff x="754" y="1389"/>
            <a:chExt cx="3792" cy="1392"/>
          </a:xfrm>
        </p:grpSpPr>
        <p:sp>
          <p:nvSpPr>
            <p:cNvPr id="32785" name="Oval 3"/>
            <p:cNvSpPr>
              <a:spLocks noChangeArrowheads="1"/>
            </p:cNvSpPr>
            <p:nvPr/>
          </p:nvSpPr>
          <p:spPr bwMode="auto">
            <a:xfrm>
              <a:off x="1474" y="1389"/>
              <a:ext cx="2448" cy="1392"/>
            </a:xfrm>
            <a:prstGeom prst="ellipse">
              <a:avLst/>
            </a:prstGeom>
            <a:solidFill>
              <a:srgbClr val="CCEC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endParaRPr lang="zh-CN" altLang="en-US"/>
            </a:p>
          </p:txBody>
        </p:sp>
        <p:sp>
          <p:nvSpPr>
            <p:cNvPr id="32786" name="Text Box 4"/>
            <p:cNvSpPr txBox="1">
              <a:spLocks noChangeArrowheads="1"/>
            </p:cNvSpPr>
            <p:nvPr/>
          </p:nvSpPr>
          <p:spPr bwMode="auto">
            <a:xfrm>
              <a:off x="1234" y="2013"/>
              <a:ext cx="336" cy="25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R1</a:t>
              </a:r>
            </a:p>
          </p:txBody>
        </p:sp>
        <p:sp>
          <p:nvSpPr>
            <p:cNvPr id="32787" name="Text Box 5"/>
            <p:cNvSpPr txBox="1">
              <a:spLocks noChangeArrowheads="1"/>
            </p:cNvSpPr>
            <p:nvPr/>
          </p:nvSpPr>
          <p:spPr bwMode="auto">
            <a:xfrm>
              <a:off x="2050" y="1869"/>
              <a:ext cx="336" cy="256"/>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R2</a:t>
              </a:r>
            </a:p>
          </p:txBody>
        </p:sp>
        <p:sp>
          <p:nvSpPr>
            <p:cNvPr id="32788" name="Text Box 6"/>
            <p:cNvSpPr txBox="1">
              <a:spLocks noChangeArrowheads="1"/>
            </p:cNvSpPr>
            <p:nvPr/>
          </p:nvSpPr>
          <p:spPr bwMode="auto">
            <a:xfrm>
              <a:off x="2722" y="1581"/>
              <a:ext cx="336" cy="256"/>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R3</a:t>
              </a:r>
            </a:p>
          </p:txBody>
        </p:sp>
        <p:sp>
          <p:nvSpPr>
            <p:cNvPr id="32789" name="Text Box 7"/>
            <p:cNvSpPr txBox="1">
              <a:spLocks noChangeArrowheads="1"/>
            </p:cNvSpPr>
            <p:nvPr/>
          </p:nvSpPr>
          <p:spPr bwMode="auto">
            <a:xfrm>
              <a:off x="3010" y="2253"/>
              <a:ext cx="336" cy="256"/>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R4</a:t>
              </a:r>
            </a:p>
          </p:txBody>
        </p:sp>
        <p:sp>
          <p:nvSpPr>
            <p:cNvPr id="32790" name="Text Box 8"/>
            <p:cNvSpPr txBox="1">
              <a:spLocks noChangeArrowheads="1"/>
            </p:cNvSpPr>
            <p:nvPr/>
          </p:nvSpPr>
          <p:spPr bwMode="auto">
            <a:xfrm>
              <a:off x="3778" y="2061"/>
              <a:ext cx="336" cy="25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R5</a:t>
              </a:r>
            </a:p>
          </p:txBody>
        </p:sp>
        <p:sp>
          <p:nvSpPr>
            <p:cNvPr id="32791" name="Text Box 9"/>
            <p:cNvSpPr txBox="1">
              <a:spLocks noChangeArrowheads="1"/>
            </p:cNvSpPr>
            <p:nvPr/>
          </p:nvSpPr>
          <p:spPr bwMode="auto">
            <a:xfrm>
              <a:off x="1156" y="1752"/>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b="1">
                  <a:latin typeface="宋体" panose="02010600030101010101" pitchFamily="2" charset="-122"/>
                </a:rPr>
                <a:t>LER</a:t>
              </a:r>
            </a:p>
          </p:txBody>
        </p:sp>
        <p:sp>
          <p:nvSpPr>
            <p:cNvPr id="32792" name="Text Box 10"/>
            <p:cNvSpPr txBox="1">
              <a:spLocks noChangeArrowheads="1"/>
            </p:cNvSpPr>
            <p:nvPr/>
          </p:nvSpPr>
          <p:spPr bwMode="auto">
            <a:xfrm>
              <a:off x="2386" y="1533"/>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b="1">
                  <a:latin typeface="宋体" panose="02010600030101010101" pitchFamily="2" charset="-122"/>
                </a:rPr>
                <a:t>LSR</a:t>
              </a:r>
            </a:p>
          </p:txBody>
        </p:sp>
        <p:sp>
          <p:nvSpPr>
            <p:cNvPr id="32793" name="Line 11"/>
            <p:cNvSpPr>
              <a:spLocks noChangeShapeType="1"/>
            </p:cNvSpPr>
            <p:nvPr/>
          </p:nvSpPr>
          <p:spPr bwMode="auto">
            <a:xfrm>
              <a:off x="898" y="2157"/>
              <a:ext cx="336"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2794" name="Line 12"/>
            <p:cNvSpPr>
              <a:spLocks noChangeShapeType="1"/>
            </p:cNvSpPr>
            <p:nvPr/>
          </p:nvSpPr>
          <p:spPr bwMode="auto">
            <a:xfrm flipV="1">
              <a:off x="1570" y="1965"/>
              <a:ext cx="480" cy="14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2795" name="Line 13"/>
            <p:cNvSpPr>
              <a:spLocks noChangeShapeType="1"/>
            </p:cNvSpPr>
            <p:nvPr/>
          </p:nvSpPr>
          <p:spPr bwMode="auto">
            <a:xfrm flipV="1">
              <a:off x="2386" y="1725"/>
              <a:ext cx="336" cy="24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2796" name="Line 14"/>
            <p:cNvSpPr>
              <a:spLocks noChangeShapeType="1"/>
            </p:cNvSpPr>
            <p:nvPr/>
          </p:nvSpPr>
          <p:spPr bwMode="auto">
            <a:xfrm>
              <a:off x="2962" y="1821"/>
              <a:ext cx="240" cy="43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2797" name="Line 15"/>
            <p:cNvSpPr>
              <a:spLocks noChangeShapeType="1"/>
            </p:cNvSpPr>
            <p:nvPr/>
          </p:nvSpPr>
          <p:spPr bwMode="auto">
            <a:xfrm flipV="1">
              <a:off x="3346" y="2157"/>
              <a:ext cx="480" cy="24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2798" name="Line 16"/>
            <p:cNvSpPr>
              <a:spLocks noChangeShapeType="1"/>
            </p:cNvSpPr>
            <p:nvPr/>
          </p:nvSpPr>
          <p:spPr bwMode="auto">
            <a:xfrm>
              <a:off x="4114" y="2157"/>
              <a:ext cx="336"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2799" name="Text Box 17"/>
            <p:cNvSpPr txBox="1">
              <a:spLocks noChangeArrowheads="1"/>
            </p:cNvSpPr>
            <p:nvPr/>
          </p:nvSpPr>
          <p:spPr bwMode="auto">
            <a:xfrm>
              <a:off x="2098" y="2445"/>
              <a:ext cx="5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b="1">
                  <a:latin typeface="宋体" panose="02010600030101010101" pitchFamily="2" charset="-122"/>
                </a:rPr>
                <a:t>MPLS</a:t>
              </a:r>
              <a:r>
                <a:rPr kumimoji="1" lang="zh-CN" altLang="en-US" b="1">
                  <a:latin typeface="宋体" panose="02010600030101010101" pitchFamily="2" charset="-122"/>
                </a:rPr>
                <a:t>域</a:t>
              </a:r>
            </a:p>
          </p:txBody>
        </p:sp>
        <p:sp>
          <p:nvSpPr>
            <p:cNvPr id="32800" name="Oval 18"/>
            <p:cNvSpPr>
              <a:spLocks noChangeArrowheads="1"/>
            </p:cNvSpPr>
            <p:nvPr/>
          </p:nvSpPr>
          <p:spPr bwMode="auto">
            <a:xfrm>
              <a:off x="2674" y="1965"/>
              <a:ext cx="240" cy="24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1600" b="1">
                  <a:solidFill>
                    <a:srgbClr val="CC0000"/>
                  </a:solidFill>
                  <a:latin typeface="宋体" panose="02010600030101010101" pitchFamily="2" charset="-122"/>
                </a:rPr>
                <a:t>LSP</a:t>
              </a:r>
            </a:p>
          </p:txBody>
        </p:sp>
        <p:sp>
          <p:nvSpPr>
            <p:cNvPr id="32801" name="Line 19"/>
            <p:cNvSpPr>
              <a:spLocks noChangeShapeType="1"/>
            </p:cNvSpPr>
            <p:nvPr/>
          </p:nvSpPr>
          <p:spPr bwMode="auto">
            <a:xfrm>
              <a:off x="2381" y="2069"/>
              <a:ext cx="590" cy="27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2802" name="Text Box 20"/>
            <p:cNvSpPr txBox="1">
              <a:spLocks noChangeArrowheads="1"/>
            </p:cNvSpPr>
            <p:nvPr/>
          </p:nvSpPr>
          <p:spPr bwMode="auto">
            <a:xfrm>
              <a:off x="754" y="1965"/>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b="1">
                  <a:latin typeface="宋体" panose="02010600030101010101" pitchFamily="2" charset="-122"/>
                </a:rPr>
                <a:t>IP</a:t>
              </a:r>
            </a:p>
          </p:txBody>
        </p:sp>
        <p:sp>
          <p:nvSpPr>
            <p:cNvPr id="32803" name="Text Box 21"/>
            <p:cNvSpPr txBox="1">
              <a:spLocks noChangeArrowheads="1"/>
            </p:cNvSpPr>
            <p:nvPr/>
          </p:nvSpPr>
          <p:spPr bwMode="auto">
            <a:xfrm>
              <a:off x="4162" y="1917"/>
              <a:ext cx="3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b="1">
                  <a:latin typeface="宋体" panose="02010600030101010101" pitchFamily="2" charset="-122"/>
                </a:rPr>
                <a:t>IP</a:t>
              </a:r>
            </a:p>
          </p:txBody>
        </p:sp>
      </p:grpSp>
      <p:sp>
        <p:nvSpPr>
          <p:cNvPr id="32771" name="Text Box 22"/>
          <p:cNvSpPr txBox="1">
            <a:spLocks noChangeArrowheads="1"/>
          </p:cNvSpPr>
          <p:nvPr/>
        </p:nvSpPr>
        <p:spPr bwMode="auto">
          <a:xfrm>
            <a:off x="762000" y="381000"/>
            <a:ext cx="388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r>
              <a:rPr kumimoji="1" lang="en-US" altLang="zh-CN" b="1">
                <a:latin typeface="Times New Roman" panose="02020603050405020304" pitchFamily="18" charset="0"/>
              </a:rPr>
              <a:t>MPLS</a:t>
            </a:r>
            <a:r>
              <a:rPr kumimoji="1" lang="zh-CN" altLang="en-US" b="1">
                <a:latin typeface="Times New Roman" panose="02020603050405020304" pitchFamily="18" charset="0"/>
              </a:rPr>
              <a:t>基本工作原理：</a:t>
            </a:r>
          </a:p>
        </p:txBody>
      </p:sp>
      <p:sp>
        <p:nvSpPr>
          <p:cNvPr id="18455" name="Text Box 23"/>
          <p:cNvSpPr txBox="1">
            <a:spLocks noChangeArrowheads="1"/>
          </p:cNvSpPr>
          <p:nvPr/>
        </p:nvSpPr>
        <p:spPr bwMode="auto">
          <a:xfrm>
            <a:off x="762000" y="990600"/>
            <a:ext cx="7162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r>
              <a:rPr kumimoji="1" lang="zh-CN" altLang="en-US" b="1">
                <a:latin typeface="Times New Roman" panose="02020603050405020304" pitchFamily="18" charset="0"/>
              </a:rPr>
              <a:t>如图各节点已建立了传统的路由信息和路由表，且源和目的地在</a:t>
            </a:r>
            <a:r>
              <a:rPr kumimoji="1" lang="en-US" altLang="zh-CN" b="1">
                <a:latin typeface="Times New Roman" panose="02020603050405020304" pitchFamily="18" charset="0"/>
              </a:rPr>
              <a:t>MPLS</a:t>
            </a:r>
            <a:r>
              <a:rPr kumimoji="1" lang="zh-CN" altLang="en-US" b="1">
                <a:latin typeface="Times New Roman" panose="02020603050405020304" pitchFamily="18" charset="0"/>
              </a:rPr>
              <a:t>域外。</a:t>
            </a:r>
          </a:p>
        </p:txBody>
      </p:sp>
      <p:sp>
        <p:nvSpPr>
          <p:cNvPr id="18456" name="Text Box 24"/>
          <p:cNvSpPr txBox="1">
            <a:spLocks noChangeArrowheads="1"/>
          </p:cNvSpPr>
          <p:nvPr/>
        </p:nvSpPr>
        <p:spPr bwMode="auto">
          <a:xfrm>
            <a:off x="755650" y="4797425"/>
            <a:ext cx="75438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r>
              <a:rPr kumimoji="1" lang="en-US" altLang="zh-CN" b="1">
                <a:latin typeface="Times New Roman" panose="02020603050405020304" pitchFamily="18" charset="0"/>
              </a:rPr>
              <a:t>1</a:t>
            </a:r>
            <a:r>
              <a:rPr kumimoji="1" lang="zh-CN" altLang="en-US" b="1">
                <a:latin typeface="Times New Roman" panose="02020603050405020304" pitchFamily="18" charset="0"/>
              </a:rPr>
              <a:t>、</a:t>
            </a:r>
            <a:r>
              <a:rPr kumimoji="1" lang="en-US" altLang="zh-CN" b="1">
                <a:latin typeface="Times New Roman" panose="02020603050405020304" pitchFamily="18" charset="0"/>
              </a:rPr>
              <a:t>LDP</a:t>
            </a:r>
            <a:r>
              <a:rPr kumimoji="1" lang="zh-CN" altLang="en-US" b="1">
                <a:latin typeface="Times New Roman" panose="02020603050405020304" pitchFamily="18" charset="0"/>
              </a:rPr>
              <a:t>根据路由表分配和发布标记信息，域中各</a:t>
            </a:r>
            <a:r>
              <a:rPr kumimoji="1" lang="en-US" altLang="zh-CN" b="1">
                <a:latin typeface="Times New Roman" panose="02020603050405020304" pitchFamily="18" charset="0"/>
              </a:rPr>
              <a:t>LSR</a:t>
            </a:r>
            <a:r>
              <a:rPr kumimoji="1" lang="zh-CN" altLang="en-US" b="1">
                <a:latin typeface="Times New Roman" panose="02020603050405020304" pitchFamily="18" charset="0"/>
              </a:rPr>
              <a:t>接收</a:t>
            </a:r>
            <a:r>
              <a:rPr kumimoji="1" lang="en-US" altLang="zh-CN" b="1">
                <a:latin typeface="Times New Roman" panose="02020603050405020304" pitchFamily="18" charset="0"/>
              </a:rPr>
              <a:t>LDP</a:t>
            </a:r>
            <a:r>
              <a:rPr kumimoji="1" lang="zh-CN" altLang="en-US" b="1">
                <a:latin typeface="Times New Roman" panose="02020603050405020304" pitchFamily="18" charset="0"/>
              </a:rPr>
              <a:t>信息建立</a:t>
            </a:r>
            <a:r>
              <a:rPr kumimoji="1" lang="en-US" altLang="zh-CN" b="1">
                <a:latin typeface="Times New Roman" panose="02020603050405020304" pitchFamily="18" charset="0"/>
              </a:rPr>
              <a:t>LIB</a:t>
            </a:r>
            <a:r>
              <a:rPr kumimoji="1" lang="zh-CN" altLang="en-US" b="1">
                <a:latin typeface="Times New Roman" panose="02020603050405020304" pitchFamily="18" charset="0"/>
              </a:rPr>
              <a:t>，对以已经确定</a:t>
            </a:r>
            <a:r>
              <a:rPr kumimoji="1" lang="en-US" altLang="zh-CN" b="1">
                <a:latin typeface="Times New Roman" panose="02020603050405020304" pitchFamily="18" charset="0"/>
              </a:rPr>
              <a:t>FEC</a:t>
            </a:r>
            <a:r>
              <a:rPr kumimoji="1" lang="zh-CN" altLang="en-US" b="1">
                <a:latin typeface="Times New Roman" panose="02020603050405020304" pitchFamily="18" charset="0"/>
              </a:rPr>
              <a:t>分配相应的标记，而对单播路由的</a:t>
            </a:r>
            <a:r>
              <a:rPr kumimoji="1" lang="en-US" altLang="zh-CN" b="1">
                <a:latin typeface="Times New Roman" panose="02020603050405020304" pitchFamily="18" charset="0"/>
              </a:rPr>
              <a:t>IP</a:t>
            </a:r>
            <a:r>
              <a:rPr kumimoji="1" lang="zh-CN" altLang="en-US" b="1">
                <a:latin typeface="Times New Roman" panose="02020603050405020304" pitchFamily="18" charset="0"/>
              </a:rPr>
              <a:t>也对应一个标记，并在相邻</a:t>
            </a:r>
            <a:r>
              <a:rPr kumimoji="1" lang="en-US" altLang="zh-CN" b="1">
                <a:latin typeface="Times New Roman" panose="02020603050405020304" pitchFamily="18" charset="0"/>
              </a:rPr>
              <a:t>LSR</a:t>
            </a:r>
            <a:r>
              <a:rPr kumimoji="1" lang="zh-CN" altLang="en-US" b="1">
                <a:latin typeface="Times New Roman" panose="02020603050405020304" pitchFamily="18" charset="0"/>
              </a:rPr>
              <a:t>交互，建立统一的标记对应关系。</a:t>
            </a:r>
          </a:p>
        </p:txBody>
      </p:sp>
      <p:grpSp>
        <p:nvGrpSpPr>
          <p:cNvPr id="18457" name="Group 25"/>
          <p:cNvGrpSpPr>
            <a:grpSpLocks/>
          </p:cNvGrpSpPr>
          <p:nvPr/>
        </p:nvGrpSpPr>
        <p:grpSpPr bwMode="auto">
          <a:xfrm>
            <a:off x="2843213" y="2997200"/>
            <a:ext cx="3481387" cy="825500"/>
            <a:chOff x="3198" y="981"/>
            <a:chExt cx="2193" cy="520"/>
          </a:xfrm>
        </p:grpSpPr>
        <p:sp>
          <p:nvSpPr>
            <p:cNvPr id="32777" name="Line 26"/>
            <p:cNvSpPr>
              <a:spLocks noChangeShapeType="1"/>
            </p:cNvSpPr>
            <p:nvPr/>
          </p:nvSpPr>
          <p:spPr bwMode="auto">
            <a:xfrm flipV="1">
              <a:off x="3198" y="981"/>
              <a:ext cx="384" cy="96"/>
            </a:xfrm>
            <a:prstGeom prst="line">
              <a:avLst/>
            </a:prstGeom>
            <a:noFill/>
            <a:ln w="952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grpSp>
          <p:nvGrpSpPr>
            <p:cNvPr id="32778" name="Group 27"/>
            <p:cNvGrpSpPr>
              <a:grpSpLocks/>
            </p:cNvGrpSpPr>
            <p:nvPr/>
          </p:nvGrpSpPr>
          <p:grpSpPr bwMode="auto">
            <a:xfrm>
              <a:off x="3334" y="1117"/>
              <a:ext cx="1968" cy="384"/>
              <a:chOff x="3651" y="2523"/>
              <a:chExt cx="1968" cy="384"/>
            </a:xfrm>
          </p:grpSpPr>
          <p:sp>
            <p:nvSpPr>
              <p:cNvPr id="32781" name="Oval 28"/>
              <p:cNvSpPr>
                <a:spLocks noChangeArrowheads="1"/>
              </p:cNvSpPr>
              <p:nvPr/>
            </p:nvSpPr>
            <p:spPr bwMode="auto">
              <a:xfrm>
                <a:off x="5379" y="2619"/>
                <a:ext cx="192" cy="192"/>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endParaRPr lang="zh-CN" altLang="en-US"/>
              </a:p>
            </p:txBody>
          </p:sp>
          <p:sp>
            <p:nvSpPr>
              <p:cNvPr id="32782" name="Oval 29"/>
              <p:cNvSpPr>
                <a:spLocks noChangeArrowheads="1"/>
              </p:cNvSpPr>
              <p:nvPr/>
            </p:nvSpPr>
            <p:spPr bwMode="auto">
              <a:xfrm>
                <a:off x="5379" y="2571"/>
                <a:ext cx="240" cy="19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1600" b="1">
                    <a:latin typeface="宋体" panose="02010600030101010101" pitchFamily="2" charset="-122"/>
                  </a:rPr>
                  <a:t>L</a:t>
                </a:r>
                <a:r>
                  <a:rPr kumimoji="1" lang="en-US" altLang="zh-CN" sz="1400" b="1">
                    <a:latin typeface="宋体" panose="02010600030101010101" pitchFamily="2" charset="-122"/>
                  </a:rPr>
                  <a:t>54</a:t>
                </a:r>
              </a:p>
            </p:txBody>
          </p:sp>
          <p:sp>
            <p:nvSpPr>
              <p:cNvPr id="32783" name="Oval 30"/>
              <p:cNvSpPr>
                <a:spLocks noChangeArrowheads="1"/>
              </p:cNvSpPr>
              <p:nvPr/>
            </p:nvSpPr>
            <p:spPr bwMode="auto">
              <a:xfrm>
                <a:off x="4467" y="2715"/>
                <a:ext cx="240" cy="19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1600" b="1">
                    <a:latin typeface="宋体" panose="02010600030101010101" pitchFamily="2" charset="-122"/>
                  </a:rPr>
                  <a:t>L</a:t>
                </a:r>
                <a:r>
                  <a:rPr kumimoji="1" lang="en-US" altLang="zh-CN" sz="1400" b="1">
                    <a:latin typeface="宋体" panose="02010600030101010101" pitchFamily="2" charset="-122"/>
                  </a:rPr>
                  <a:t>42</a:t>
                </a:r>
              </a:p>
            </p:txBody>
          </p:sp>
          <p:sp>
            <p:nvSpPr>
              <p:cNvPr id="32784" name="Oval 31"/>
              <p:cNvSpPr>
                <a:spLocks noChangeArrowheads="1"/>
              </p:cNvSpPr>
              <p:nvPr/>
            </p:nvSpPr>
            <p:spPr bwMode="auto">
              <a:xfrm>
                <a:off x="3651" y="2523"/>
                <a:ext cx="240" cy="19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1600" b="1">
                    <a:latin typeface="宋体" panose="02010600030101010101" pitchFamily="2" charset="-122"/>
                  </a:rPr>
                  <a:t>L</a:t>
                </a:r>
                <a:r>
                  <a:rPr kumimoji="1" lang="en-US" altLang="zh-CN" sz="1400" b="1">
                    <a:latin typeface="宋体" panose="02010600030101010101" pitchFamily="2" charset="-122"/>
                  </a:rPr>
                  <a:t>21</a:t>
                </a:r>
              </a:p>
            </p:txBody>
          </p:sp>
        </p:grpSp>
        <p:sp>
          <p:nvSpPr>
            <p:cNvPr id="32779" name="Line 32"/>
            <p:cNvSpPr>
              <a:spLocks noChangeShapeType="1"/>
            </p:cNvSpPr>
            <p:nvPr/>
          </p:nvSpPr>
          <p:spPr bwMode="auto">
            <a:xfrm>
              <a:off x="4150" y="1162"/>
              <a:ext cx="432" cy="192"/>
            </a:xfrm>
            <a:prstGeom prst="line">
              <a:avLst/>
            </a:prstGeom>
            <a:noFill/>
            <a:ln w="952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2780" name="Line 33"/>
            <p:cNvSpPr>
              <a:spLocks noChangeShapeType="1"/>
            </p:cNvSpPr>
            <p:nvPr/>
          </p:nvSpPr>
          <p:spPr bwMode="auto">
            <a:xfrm flipV="1">
              <a:off x="5103" y="1344"/>
              <a:ext cx="288" cy="144"/>
            </a:xfrm>
            <a:prstGeom prst="line">
              <a:avLst/>
            </a:prstGeom>
            <a:noFill/>
            <a:ln w="952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grpSp>
      <p:sp>
        <p:nvSpPr>
          <p:cNvPr id="32775" name="Oval 34"/>
          <p:cNvSpPr>
            <a:spLocks noChangeArrowheads="1"/>
          </p:cNvSpPr>
          <p:nvPr/>
        </p:nvSpPr>
        <p:spPr bwMode="auto">
          <a:xfrm>
            <a:off x="1403350" y="3284538"/>
            <a:ext cx="215900" cy="288925"/>
          </a:xfrm>
          <a:prstGeom prst="ellipse">
            <a:avLst/>
          </a:prstGeom>
          <a:solidFill>
            <a:srgbClr val="FF33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endParaRPr kumimoji="1" lang="zh-CN" altLang="zh-CN" b="1">
              <a:solidFill>
                <a:srgbClr val="CC0000"/>
              </a:solidFill>
              <a:latin typeface="宋体" panose="02010600030101010101" pitchFamily="2" charset="-122"/>
            </a:endParaRPr>
          </a:p>
        </p:txBody>
      </p:sp>
      <p:sp>
        <p:nvSpPr>
          <p:cNvPr id="32776" name="Oval 35"/>
          <p:cNvSpPr>
            <a:spLocks noChangeArrowheads="1"/>
          </p:cNvSpPr>
          <p:nvPr/>
        </p:nvSpPr>
        <p:spPr bwMode="auto">
          <a:xfrm>
            <a:off x="7524750" y="3213100"/>
            <a:ext cx="215900" cy="288925"/>
          </a:xfrm>
          <a:prstGeom prst="ellipse">
            <a:avLst/>
          </a:prstGeom>
          <a:solidFill>
            <a:srgbClr val="FF3300"/>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endParaRPr kumimoji="1" lang="zh-CN" altLang="zh-CN" b="1">
              <a:solidFill>
                <a:srgbClr val="CC0000"/>
              </a:solidFill>
              <a:latin typeface="宋体" panose="02010600030101010101" pitchFamily="2"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55"/>
                                        </p:tgtEl>
                                        <p:attrNameLst>
                                          <p:attrName>style.visibility</p:attrName>
                                        </p:attrNameLst>
                                      </p:cBhvr>
                                      <p:to>
                                        <p:strVal val="visible"/>
                                      </p:to>
                                    </p:set>
                                    <p:anim calcmode="lin" valueType="num">
                                      <p:cBhvr additive="base">
                                        <p:cTn id="7" dur="500" fill="hold"/>
                                        <p:tgtEl>
                                          <p:spTgt spid="18455"/>
                                        </p:tgtEl>
                                        <p:attrNameLst>
                                          <p:attrName>ppt_x</p:attrName>
                                        </p:attrNameLst>
                                      </p:cBhvr>
                                      <p:tavLst>
                                        <p:tav tm="0">
                                          <p:val>
                                            <p:strVal val="#ppt_x"/>
                                          </p:val>
                                        </p:tav>
                                        <p:tav tm="100000">
                                          <p:val>
                                            <p:strVal val="#ppt_x"/>
                                          </p:val>
                                        </p:tav>
                                      </p:tavLst>
                                    </p:anim>
                                    <p:anim calcmode="lin" valueType="num">
                                      <p:cBhvr additive="base">
                                        <p:cTn id="8" dur="500" fill="hold"/>
                                        <p:tgtEl>
                                          <p:spTgt spid="1845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18456"/>
                                        </p:tgtEl>
                                        <p:attrNameLst>
                                          <p:attrName>style.visibility</p:attrName>
                                        </p:attrNameLst>
                                      </p:cBhvr>
                                      <p:to>
                                        <p:strVal val="visible"/>
                                      </p:to>
                                    </p:set>
                                    <p:animEffect transition="in" filter="box(in)">
                                      <p:cBhvr>
                                        <p:cTn id="13" dur="500"/>
                                        <p:tgtEl>
                                          <p:spTgt spid="18456"/>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8457"/>
                                        </p:tgtEl>
                                        <p:attrNameLst>
                                          <p:attrName>style.visibility</p:attrName>
                                        </p:attrNameLst>
                                      </p:cBhvr>
                                      <p:to>
                                        <p:strVal val="visible"/>
                                      </p:to>
                                    </p:set>
                                    <p:anim calcmode="lin" valueType="num">
                                      <p:cBhvr additive="base">
                                        <p:cTn id="18" dur="500" fill="hold"/>
                                        <p:tgtEl>
                                          <p:spTgt spid="18457"/>
                                        </p:tgtEl>
                                        <p:attrNameLst>
                                          <p:attrName>ppt_x</p:attrName>
                                        </p:attrNameLst>
                                      </p:cBhvr>
                                      <p:tavLst>
                                        <p:tav tm="0">
                                          <p:val>
                                            <p:strVal val="#ppt_x"/>
                                          </p:val>
                                        </p:tav>
                                        <p:tav tm="100000">
                                          <p:val>
                                            <p:strVal val="#ppt_x"/>
                                          </p:val>
                                        </p:tav>
                                      </p:tavLst>
                                    </p:anim>
                                    <p:anim calcmode="lin" valueType="num">
                                      <p:cBhvr additive="base">
                                        <p:cTn id="19" dur="500" fill="hold"/>
                                        <p:tgtEl>
                                          <p:spTgt spid="18457"/>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6" presetClass="emph" presetSubtype="0" fill="hold" nodeType="clickEffect">
                                  <p:stCondLst>
                                    <p:cond delay="0"/>
                                  </p:stCondLst>
                                  <p:childTnLst>
                                    <p:animScale>
                                      <p:cBhvr>
                                        <p:cTn id="23" dur="2000" fill="hold"/>
                                        <p:tgtEl>
                                          <p:spTgt spid="1845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55" grpId="0"/>
      <p:bldP spid="1845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900113" y="3141663"/>
            <a:ext cx="73914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r>
              <a:rPr kumimoji="1" lang="en-US" altLang="zh-CN" b="1">
                <a:latin typeface="Times New Roman" panose="02020603050405020304" pitchFamily="18" charset="0"/>
              </a:rPr>
              <a:t>2</a:t>
            </a:r>
            <a:r>
              <a:rPr kumimoji="1" lang="zh-CN" altLang="en-US" b="1">
                <a:latin typeface="Times New Roman" panose="02020603050405020304" pitchFamily="18" charset="0"/>
              </a:rPr>
              <a:t>、当无连接</a:t>
            </a:r>
            <a:r>
              <a:rPr kumimoji="1" lang="en-US" altLang="zh-CN" b="1">
                <a:latin typeface="Times New Roman" panose="02020603050405020304" pitchFamily="18" charset="0"/>
              </a:rPr>
              <a:t>IP</a:t>
            </a:r>
            <a:r>
              <a:rPr kumimoji="1" lang="zh-CN" altLang="en-US" b="1">
                <a:latin typeface="Times New Roman" panose="02020603050405020304" pitchFamily="18" charset="0"/>
              </a:rPr>
              <a:t>包送到</a:t>
            </a:r>
            <a:r>
              <a:rPr kumimoji="1" lang="en-US" altLang="zh-CN" b="1">
                <a:latin typeface="Times New Roman" panose="02020603050405020304" pitchFamily="18" charset="0"/>
              </a:rPr>
              <a:t>R1</a:t>
            </a:r>
            <a:r>
              <a:rPr kumimoji="1" lang="zh-CN" altLang="en-US" b="1">
                <a:latin typeface="Times New Roman" panose="02020603050405020304" pitchFamily="18" charset="0"/>
              </a:rPr>
              <a:t>（</a:t>
            </a:r>
            <a:r>
              <a:rPr kumimoji="1" lang="en-US" altLang="zh-CN" b="1">
                <a:latin typeface="Times New Roman" panose="02020603050405020304" pitchFamily="18" charset="0"/>
              </a:rPr>
              <a:t>LER</a:t>
            </a:r>
            <a:r>
              <a:rPr kumimoji="1" lang="zh-CN" altLang="en-US" b="1">
                <a:latin typeface="Times New Roman" panose="02020603050405020304" pitchFamily="18" charset="0"/>
              </a:rPr>
              <a:t>）， </a:t>
            </a:r>
            <a:r>
              <a:rPr kumimoji="1" lang="en-US" altLang="zh-CN" b="1">
                <a:latin typeface="Times New Roman" panose="02020603050405020304" pitchFamily="18" charset="0"/>
              </a:rPr>
              <a:t>R1</a:t>
            </a:r>
            <a:r>
              <a:rPr kumimoji="1" lang="zh-CN" altLang="en-US" b="1">
                <a:latin typeface="Times New Roman" panose="02020603050405020304" pitchFamily="18" charset="0"/>
              </a:rPr>
              <a:t>按传统路由规则生产一条路由（ </a:t>
            </a:r>
            <a:r>
              <a:rPr kumimoji="1" lang="en-US" altLang="zh-CN" b="1">
                <a:latin typeface="Times New Roman" panose="02020603050405020304" pitchFamily="18" charset="0"/>
              </a:rPr>
              <a:t>R1R2R4R5)</a:t>
            </a:r>
            <a:r>
              <a:rPr kumimoji="1" lang="zh-CN" altLang="en-US" b="1">
                <a:latin typeface="Times New Roman" panose="02020603050405020304" pitchFamily="18" charset="0"/>
              </a:rPr>
              <a:t>， </a:t>
            </a:r>
            <a:r>
              <a:rPr kumimoji="1" lang="en-US" altLang="zh-CN" b="1">
                <a:latin typeface="Times New Roman" panose="02020603050405020304" pitchFamily="18" charset="0"/>
              </a:rPr>
              <a:t>R1</a:t>
            </a:r>
            <a:r>
              <a:rPr kumimoji="1" lang="zh-CN" altLang="en-US" b="1">
                <a:latin typeface="Times New Roman" panose="02020603050405020304" pitchFamily="18" charset="0"/>
              </a:rPr>
              <a:t>把连接请求依次发往</a:t>
            </a:r>
            <a:r>
              <a:rPr kumimoji="1" lang="en-US" altLang="zh-CN" b="1">
                <a:latin typeface="Times New Roman" panose="02020603050405020304" pitchFamily="18" charset="0"/>
              </a:rPr>
              <a:t>R2</a:t>
            </a:r>
            <a:r>
              <a:rPr kumimoji="1" lang="zh-CN" altLang="en-US" b="1">
                <a:latin typeface="Times New Roman" panose="02020603050405020304" pitchFamily="18" charset="0"/>
              </a:rPr>
              <a:t>、</a:t>
            </a:r>
            <a:r>
              <a:rPr kumimoji="1" lang="en-US" altLang="zh-CN" b="1">
                <a:latin typeface="Times New Roman" panose="02020603050405020304" pitchFamily="18" charset="0"/>
              </a:rPr>
              <a:t>R4</a:t>
            </a:r>
            <a:r>
              <a:rPr kumimoji="1" lang="zh-CN" altLang="en-US" b="1">
                <a:latin typeface="Times New Roman" panose="02020603050405020304" pitchFamily="18" charset="0"/>
              </a:rPr>
              <a:t>、</a:t>
            </a:r>
            <a:r>
              <a:rPr kumimoji="1" lang="en-US" altLang="zh-CN" b="1">
                <a:latin typeface="Times New Roman" panose="02020603050405020304" pitchFamily="18" charset="0"/>
              </a:rPr>
              <a:t>R5</a:t>
            </a:r>
            <a:r>
              <a:rPr kumimoji="1" lang="zh-CN" altLang="en-US" b="1">
                <a:latin typeface="Times New Roman" panose="02020603050405020304" pitchFamily="18" charset="0"/>
              </a:rPr>
              <a:t>；当</a:t>
            </a:r>
            <a:r>
              <a:rPr kumimoji="1" lang="en-US" altLang="zh-CN" b="1">
                <a:latin typeface="Times New Roman" panose="02020603050405020304" pitchFamily="18" charset="0"/>
              </a:rPr>
              <a:t>R5</a:t>
            </a:r>
            <a:r>
              <a:rPr kumimoji="1" lang="zh-CN" altLang="en-US" b="1">
                <a:latin typeface="Times New Roman" panose="02020603050405020304" pitchFamily="18" charset="0"/>
              </a:rPr>
              <a:t>确认连接请求时，在</a:t>
            </a:r>
            <a:r>
              <a:rPr kumimoji="1" lang="en-US" altLang="zh-CN" b="1">
                <a:latin typeface="Times New Roman" panose="02020603050405020304" pitchFamily="18" charset="0"/>
              </a:rPr>
              <a:t>R5</a:t>
            </a:r>
            <a:r>
              <a:rPr kumimoji="1" lang="zh-CN" altLang="en-US" b="1">
                <a:latin typeface="Times New Roman" panose="02020603050405020304" pitchFamily="18" charset="0"/>
              </a:rPr>
              <a:t>生成标记</a:t>
            </a:r>
            <a:r>
              <a:rPr kumimoji="1" lang="en-US" altLang="zh-CN" b="1">
                <a:latin typeface="Times New Roman" panose="02020603050405020304" pitchFamily="18" charset="0"/>
              </a:rPr>
              <a:t>L54</a:t>
            </a:r>
            <a:r>
              <a:rPr kumimoji="1" lang="zh-CN" altLang="en-US" b="1">
                <a:latin typeface="Times New Roman" panose="02020603050405020304" pitchFamily="18" charset="0"/>
              </a:rPr>
              <a:t>，发到 </a:t>
            </a:r>
            <a:r>
              <a:rPr kumimoji="1" lang="en-US" altLang="zh-CN" b="1">
                <a:latin typeface="Times New Roman" panose="02020603050405020304" pitchFamily="18" charset="0"/>
              </a:rPr>
              <a:t>R4</a:t>
            </a:r>
            <a:r>
              <a:rPr kumimoji="1" lang="zh-CN" altLang="en-US" b="1">
                <a:latin typeface="Times New Roman" panose="02020603050405020304" pitchFamily="18" charset="0"/>
              </a:rPr>
              <a:t>； </a:t>
            </a:r>
            <a:r>
              <a:rPr kumimoji="1" lang="en-US" altLang="zh-CN" b="1">
                <a:latin typeface="Times New Roman" panose="02020603050405020304" pitchFamily="18" charset="0"/>
              </a:rPr>
              <a:t>R4</a:t>
            </a:r>
            <a:r>
              <a:rPr kumimoji="1" lang="zh-CN" altLang="en-US" b="1">
                <a:latin typeface="Times New Roman" panose="02020603050405020304" pitchFamily="18" charset="0"/>
              </a:rPr>
              <a:t>生成</a:t>
            </a:r>
            <a:r>
              <a:rPr kumimoji="1" lang="en-US" altLang="zh-CN" b="1">
                <a:latin typeface="Times New Roman" panose="02020603050405020304" pitchFamily="18" charset="0"/>
              </a:rPr>
              <a:t>L42</a:t>
            </a:r>
            <a:r>
              <a:rPr kumimoji="1" lang="zh-CN" altLang="en-US" b="1">
                <a:latin typeface="Times New Roman" panose="02020603050405020304" pitchFamily="18" charset="0"/>
              </a:rPr>
              <a:t>， 并建表项（ </a:t>
            </a:r>
            <a:r>
              <a:rPr kumimoji="1" lang="en-US" altLang="zh-CN" b="1">
                <a:latin typeface="Times New Roman" panose="02020603050405020304" pitchFamily="18" charset="0"/>
              </a:rPr>
              <a:t>L42</a:t>
            </a:r>
            <a:r>
              <a:rPr kumimoji="1" lang="zh-CN" altLang="en-US" b="1">
                <a:latin typeface="Times New Roman" panose="02020603050405020304" pitchFamily="18" charset="0"/>
              </a:rPr>
              <a:t>、至</a:t>
            </a:r>
            <a:r>
              <a:rPr kumimoji="1" lang="en-US" altLang="zh-CN" b="1">
                <a:latin typeface="Times New Roman" panose="02020603050405020304" pitchFamily="18" charset="0"/>
              </a:rPr>
              <a:t>R5</a:t>
            </a:r>
            <a:r>
              <a:rPr kumimoji="1" lang="zh-CN" altLang="en-US" b="1">
                <a:latin typeface="Times New Roman" panose="02020603050405020304" pitchFamily="18" charset="0"/>
              </a:rPr>
              <a:t>端口、</a:t>
            </a:r>
            <a:r>
              <a:rPr kumimoji="1" lang="en-US" altLang="zh-CN" b="1">
                <a:latin typeface="Times New Roman" panose="02020603050405020304" pitchFamily="18" charset="0"/>
              </a:rPr>
              <a:t>L54</a:t>
            </a:r>
            <a:r>
              <a:rPr kumimoji="1" lang="zh-CN" altLang="en-US" b="1">
                <a:latin typeface="Times New Roman" panose="02020603050405020304" pitchFamily="18" charset="0"/>
              </a:rPr>
              <a:t>），发</a:t>
            </a:r>
            <a:r>
              <a:rPr kumimoji="1" lang="en-US" altLang="zh-CN" b="1">
                <a:latin typeface="Times New Roman" panose="02020603050405020304" pitchFamily="18" charset="0"/>
              </a:rPr>
              <a:t>L42</a:t>
            </a:r>
            <a:r>
              <a:rPr kumimoji="1" lang="zh-CN" altLang="en-US" b="1">
                <a:latin typeface="Times New Roman" panose="02020603050405020304" pitchFamily="18" charset="0"/>
              </a:rPr>
              <a:t>到 </a:t>
            </a:r>
            <a:r>
              <a:rPr kumimoji="1" lang="en-US" altLang="zh-CN" b="1">
                <a:latin typeface="Times New Roman" panose="02020603050405020304" pitchFamily="18" charset="0"/>
              </a:rPr>
              <a:t>R2 </a:t>
            </a:r>
            <a:r>
              <a:rPr kumimoji="1" lang="zh-CN" altLang="en-US" b="1">
                <a:latin typeface="Times New Roman" panose="02020603050405020304" pitchFamily="18" charset="0"/>
              </a:rPr>
              <a:t>，</a:t>
            </a:r>
            <a:r>
              <a:rPr kumimoji="1" lang="en-US" altLang="zh-CN" b="1">
                <a:latin typeface="Times New Roman" panose="02020603050405020304" pitchFamily="18" charset="0"/>
              </a:rPr>
              <a:t>R2</a:t>
            </a:r>
            <a:r>
              <a:rPr kumimoji="1" lang="zh-CN" altLang="en-US" b="1">
                <a:latin typeface="Times New Roman" panose="02020603050405020304" pitchFamily="18" charset="0"/>
              </a:rPr>
              <a:t>生成</a:t>
            </a:r>
            <a:r>
              <a:rPr kumimoji="1" lang="en-US" altLang="zh-CN" b="1">
                <a:latin typeface="Times New Roman" panose="02020603050405020304" pitchFamily="18" charset="0"/>
              </a:rPr>
              <a:t>L21</a:t>
            </a:r>
            <a:r>
              <a:rPr kumimoji="1" lang="zh-CN" altLang="en-US" b="1">
                <a:latin typeface="Times New Roman" panose="02020603050405020304" pitchFamily="18" charset="0"/>
              </a:rPr>
              <a:t>，建表项（ </a:t>
            </a:r>
            <a:r>
              <a:rPr kumimoji="1" lang="en-US" altLang="zh-CN" b="1">
                <a:latin typeface="Times New Roman" panose="02020603050405020304" pitchFamily="18" charset="0"/>
              </a:rPr>
              <a:t>L21</a:t>
            </a:r>
            <a:r>
              <a:rPr kumimoji="1" lang="zh-CN" altLang="en-US" b="1">
                <a:latin typeface="Times New Roman" panose="02020603050405020304" pitchFamily="18" charset="0"/>
              </a:rPr>
              <a:t>、至</a:t>
            </a:r>
            <a:r>
              <a:rPr kumimoji="1" lang="en-US" altLang="zh-CN" b="1">
                <a:latin typeface="Times New Roman" panose="02020603050405020304" pitchFamily="18" charset="0"/>
              </a:rPr>
              <a:t>R4</a:t>
            </a:r>
            <a:r>
              <a:rPr kumimoji="1" lang="zh-CN" altLang="en-US" b="1">
                <a:latin typeface="Times New Roman" panose="02020603050405020304" pitchFamily="18" charset="0"/>
              </a:rPr>
              <a:t>端口、</a:t>
            </a:r>
            <a:r>
              <a:rPr kumimoji="1" lang="en-US" altLang="zh-CN" b="1">
                <a:latin typeface="Times New Roman" panose="02020603050405020304" pitchFamily="18" charset="0"/>
              </a:rPr>
              <a:t>L42</a:t>
            </a:r>
            <a:r>
              <a:rPr kumimoji="1" lang="zh-CN" altLang="en-US" b="1">
                <a:latin typeface="Times New Roman" panose="02020603050405020304" pitchFamily="18" charset="0"/>
              </a:rPr>
              <a:t>），发</a:t>
            </a:r>
            <a:r>
              <a:rPr kumimoji="1" lang="en-US" altLang="zh-CN" b="1">
                <a:latin typeface="Times New Roman" panose="02020603050405020304" pitchFamily="18" charset="0"/>
              </a:rPr>
              <a:t>L21</a:t>
            </a:r>
            <a:r>
              <a:rPr kumimoji="1" lang="zh-CN" altLang="en-US" b="1">
                <a:latin typeface="Times New Roman" panose="02020603050405020304" pitchFamily="18" charset="0"/>
              </a:rPr>
              <a:t>到 </a:t>
            </a:r>
            <a:r>
              <a:rPr kumimoji="1" lang="en-US" altLang="zh-CN" b="1">
                <a:latin typeface="Times New Roman" panose="02020603050405020304" pitchFamily="18" charset="0"/>
              </a:rPr>
              <a:t>R1</a:t>
            </a:r>
            <a:r>
              <a:rPr kumimoji="1" lang="zh-CN" altLang="en-US" b="1">
                <a:latin typeface="Times New Roman" panose="02020603050405020304" pitchFamily="18" charset="0"/>
              </a:rPr>
              <a:t>；依次类推， </a:t>
            </a:r>
            <a:r>
              <a:rPr kumimoji="1" lang="en-US" altLang="zh-CN" b="1">
                <a:latin typeface="Times New Roman" panose="02020603050405020304" pitchFamily="18" charset="0"/>
              </a:rPr>
              <a:t>R1</a:t>
            </a:r>
            <a:r>
              <a:rPr kumimoji="1" lang="zh-CN" altLang="en-US" b="1">
                <a:latin typeface="Times New Roman" panose="02020603050405020304" pitchFamily="18" charset="0"/>
              </a:rPr>
              <a:t>建表项（ </a:t>
            </a:r>
            <a:r>
              <a:rPr kumimoji="1" lang="en-US" altLang="zh-CN" b="1">
                <a:latin typeface="Times New Roman" panose="02020603050405020304" pitchFamily="18" charset="0"/>
              </a:rPr>
              <a:t>L21 </a:t>
            </a:r>
            <a:r>
              <a:rPr kumimoji="1" lang="zh-CN" altLang="en-US" b="1">
                <a:latin typeface="Times New Roman" panose="02020603050405020304" pitchFamily="18" charset="0"/>
              </a:rPr>
              <a:t>、</a:t>
            </a:r>
            <a:r>
              <a:rPr kumimoji="1" lang="en-US" altLang="zh-CN" b="1">
                <a:latin typeface="Times New Roman" panose="02020603050405020304" pitchFamily="18" charset="0"/>
              </a:rPr>
              <a:t>R2</a:t>
            </a:r>
            <a:r>
              <a:rPr kumimoji="1" lang="zh-CN" altLang="en-US" b="1">
                <a:latin typeface="Times New Roman" panose="02020603050405020304" pitchFamily="18" charset="0"/>
              </a:rPr>
              <a:t>端口 ）。当</a:t>
            </a:r>
            <a:r>
              <a:rPr kumimoji="1" lang="en-US" altLang="zh-CN" b="1">
                <a:latin typeface="Times New Roman" panose="02020603050405020304" pitchFamily="18" charset="0"/>
              </a:rPr>
              <a:t>R1</a:t>
            </a:r>
            <a:r>
              <a:rPr kumimoji="1" lang="zh-CN" altLang="en-US" b="1">
                <a:latin typeface="Times New Roman" panose="02020603050405020304" pitchFamily="18" charset="0"/>
              </a:rPr>
              <a:t>收到</a:t>
            </a:r>
            <a:r>
              <a:rPr kumimoji="1" lang="en-US" altLang="zh-CN" b="1">
                <a:latin typeface="Times New Roman" panose="02020603050405020304" pitchFamily="18" charset="0"/>
              </a:rPr>
              <a:t>L21</a:t>
            </a:r>
            <a:r>
              <a:rPr kumimoji="1" lang="zh-CN" altLang="en-US" b="1">
                <a:latin typeface="Times New Roman" panose="02020603050405020304" pitchFamily="18" charset="0"/>
              </a:rPr>
              <a:t>后表明</a:t>
            </a:r>
            <a:r>
              <a:rPr kumimoji="1" lang="en-US" altLang="zh-CN" b="1">
                <a:latin typeface="Times New Roman" panose="02020603050405020304" pitchFamily="18" charset="0"/>
              </a:rPr>
              <a:t>R1</a:t>
            </a:r>
            <a:r>
              <a:rPr kumimoji="1" lang="zh-CN" altLang="en-US" b="1">
                <a:latin typeface="Times New Roman" panose="02020603050405020304" pitchFamily="18" charset="0"/>
              </a:rPr>
              <a:t>到</a:t>
            </a:r>
            <a:r>
              <a:rPr kumimoji="1" lang="en-US" altLang="zh-CN" b="1">
                <a:latin typeface="Times New Roman" panose="02020603050405020304" pitchFamily="18" charset="0"/>
              </a:rPr>
              <a:t>R5 </a:t>
            </a:r>
            <a:r>
              <a:rPr kumimoji="1" lang="en-US" altLang="zh-CN" b="1">
                <a:solidFill>
                  <a:srgbClr val="CC0000"/>
                </a:solidFill>
                <a:latin typeface="Times New Roman" panose="02020603050405020304" pitchFamily="18" charset="0"/>
              </a:rPr>
              <a:t>LSP</a:t>
            </a:r>
            <a:r>
              <a:rPr kumimoji="1" lang="en-US" altLang="zh-CN" b="1">
                <a:latin typeface="Times New Roman" panose="02020603050405020304" pitchFamily="18" charset="0"/>
              </a:rPr>
              <a:t> </a:t>
            </a:r>
            <a:r>
              <a:rPr kumimoji="1" lang="zh-CN" altLang="en-US" b="1">
                <a:latin typeface="Times New Roman" panose="02020603050405020304" pitchFamily="18" charset="0"/>
              </a:rPr>
              <a:t>生成。</a:t>
            </a:r>
          </a:p>
        </p:txBody>
      </p:sp>
      <p:sp>
        <p:nvSpPr>
          <p:cNvPr id="33795" name="Oval 3"/>
          <p:cNvSpPr>
            <a:spLocks noChangeArrowheads="1"/>
          </p:cNvSpPr>
          <p:nvPr/>
        </p:nvSpPr>
        <p:spPr bwMode="auto">
          <a:xfrm>
            <a:off x="2484438" y="692150"/>
            <a:ext cx="3886200" cy="2209800"/>
          </a:xfrm>
          <a:prstGeom prst="ellipse">
            <a:avLst/>
          </a:prstGeom>
          <a:solidFill>
            <a:srgbClr val="CCEC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endParaRPr lang="zh-CN" altLang="en-US"/>
          </a:p>
        </p:txBody>
      </p:sp>
      <p:sp>
        <p:nvSpPr>
          <p:cNvPr id="33796" name="Text Box 4"/>
          <p:cNvSpPr txBox="1">
            <a:spLocks noChangeArrowheads="1"/>
          </p:cNvSpPr>
          <p:nvPr/>
        </p:nvSpPr>
        <p:spPr bwMode="auto">
          <a:xfrm>
            <a:off x="2103438" y="1682750"/>
            <a:ext cx="533400" cy="406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R1</a:t>
            </a:r>
          </a:p>
        </p:txBody>
      </p:sp>
      <p:sp>
        <p:nvSpPr>
          <p:cNvPr id="33797" name="Text Box 5"/>
          <p:cNvSpPr txBox="1">
            <a:spLocks noChangeArrowheads="1"/>
          </p:cNvSpPr>
          <p:nvPr/>
        </p:nvSpPr>
        <p:spPr bwMode="auto">
          <a:xfrm>
            <a:off x="3398838" y="1454150"/>
            <a:ext cx="533400" cy="406400"/>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R2</a:t>
            </a:r>
          </a:p>
        </p:txBody>
      </p:sp>
      <p:sp>
        <p:nvSpPr>
          <p:cNvPr id="33798" name="Text Box 6"/>
          <p:cNvSpPr txBox="1">
            <a:spLocks noChangeArrowheads="1"/>
          </p:cNvSpPr>
          <p:nvPr/>
        </p:nvSpPr>
        <p:spPr bwMode="auto">
          <a:xfrm>
            <a:off x="4465638" y="996950"/>
            <a:ext cx="533400" cy="406400"/>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R3</a:t>
            </a:r>
          </a:p>
        </p:txBody>
      </p:sp>
      <p:sp>
        <p:nvSpPr>
          <p:cNvPr id="33799" name="Text Box 7"/>
          <p:cNvSpPr txBox="1">
            <a:spLocks noChangeArrowheads="1"/>
          </p:cNvSpPr>
          <p:nvPr/>
        </p:nvSpPr>
        <p:spPr bwMode="auto">
          <a:xfrm>
            <a:off x="4922838" y="2063750"/>
            <a:ext cx="533400" cy="406400"/>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R4</a:t>
            </a:r>
          </a:p>
        </p:txBody>
      </p:sp>
      <p:sp>
        <p:nvSpPr>
          <p:cNvPr id="33800" name="Text Box 8"/>
          <p:cNvSpPr txBox="1">
            <a:spLocks noChangeArrowheads="1"/>
          </p:cNvSpPr>
          <p:nvPr/>
        </p:nvSpPr>
        <p:spPr bwMode="auto">
          <a:xfrm>
            <a:off x="6142038" y="1758950"/>
            <a:ext cx="533400" cy="406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R5</a:t>
            </a:r>
          </a:p>
        </p:txBody>
      </p:sp>
      <p:sp>
        <p:nvSpPr>
          <p:cNvPr id="33801" name="Text Box 9"/>
          <p:cNvSpPr txBox="1">
            <a:spLocks noChangeArrowheads="1"/>
          </p:cNvSpPr>
          <p:nvPr/>
        </p:nvSpPr>
        <p:spPr bwMode="auto">
          <a:xfrm>
            <a:off x="2103438" y="130175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b="1">
                <a:latin typeface="宋体" panose="02010600030101010101" pitchFamily="2" charset="-122"/>
              </a:rPr>
              <a:t>LER</a:t>
            </a:r>
          </a:p>
        </p:txBody>
      </p:sp>
      <p:sp>
        <p:nvSpPr>
          <p:cNvPr id="33802" name="Text Box 10"/>
          <p:cNvSpPr txBox="1">
            <a:spLocks noChangeArrowheads="1"/>
          </p:cNvSpPr>
          <p:nvPr/>
        </p:nvSpPr>
        <p:spPr bwMode="auto">
          <a:xfrm>
            <a:off x="3932238" y="92075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b="1">
                <a:latin typeface="宋体" panose="02010600030101010101" pitchFamily="2" charset="-122"/>
              </a:rPr>
              <a:t>LSR</a:t>
            </a:r>
          </a:p>
        </p:txBody>
      </p:sp>
      <p:sp>
        <p:nvSpPr>
          <p:cNvPr id="33803" name="Line 11"/>
          <p:cNvSpPr>
            <a:spLocks noChangeShapeType="1"/>
          </p:cNvSpPr>
          <p:nvPr/>
        </p:nvSpPr>
        <p:spPr bwMode="auto">
          <a:xfrm>
            <a:off x="1570038" y="1911350"/>
            <a:ext cx="533400"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3804" name="Line 12"/>
          <p:cNvSpPr>
            <a:spLocks noChangeShapeType="1"/>
          </p:cNvSpPr>
          <p:nvPr/>
        </p:nvSpPr>
        <p:spPr bwMode="auto">
          <a:xfrm flipV="1">
            <a:off x="2636838" y="1606550"/>
            <a:ext cx="762000" cy="2286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3805" name="Line 13"/>
          <p:cNvSpPr>
            <a:spLocks noChangeShapeType="1"/>
          </p:cNvSpPr>
          <p:nvPr/>
        </p:nvSpPr>
        <p:spPr bwMode="auto">
          <a:xfrm flipV="1">
            <a:off x="3932238" y="1225550"/>
            <a:ext cx="533400" cy="3810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3806" name="Line 14"/>
          <p:cNvSpPr>
            <a:spLocks noChangeShapeType="1"/>
          </p:cNvSpPr>
          <p:nvPr/>
        </p:nvSpPr>
        <p:spPr bwMode="auto">
          <a:xfrm>
            <a:off x="4846638" y="1377950"/>
            <a:ext cx="381000" cy="6858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3807" name="Line 15"/>
          <p:cNvSpPr>
            <a:spLocks noChangeShapeType="1"/>
          </p:cNvSpPr>
          <p:nvPr/>
        </p:nvSpPr>
        <p:spPr bwMode="auto">
          <a:xfrm>
            <a:off x="3932238" y="1758950"/>
            <a:ext cx="990600" cy="4572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3808" name="Line 16"/>
          <p:cNvSpPr>
            <a:spLocks noChangeShapeType="1"/>
          </p:cNvSpPr>
          <p:nvPr/>
        </p:nvSpPr>
        <p:spPr bwMode="auto">
          <a:xfrm flipV="1">
            <a:off x="5456238" y="1911350"/>
            <a:ext cx="762000" cy="3810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3809" name="Line 17"/>
          <p:cNvSpPr>
            <a:spLocks noChangeShapeType="1"/>
          </p:cNvSpPr>
          <p:nvPr/>
        </p:nvSpPr>
        <p:spPr bwMode="auto">
          <a:xfrm>
            <a:off x="6675438" y="1911350"/>
            <a:ext cx="533400"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3810" name="Text Box 18"/>
          <p:cNvSpPr txBox="1">
            <a:spLocks noChangeArrowheads="1"/>
          </p:cNvSpPr>
          <p:nvPr/>
        </p:nvSpPr>
        <p:spPr bwMode="auto">
          <a:xfrm>
            <a:off x="3924300" y="2492375"/>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b="1">
                <a:latin typeface="宋体" panose="02010600030101010101" pitchFamily="2" charset="-122"/>
              </a:rPr>
              <a:t>MPLS</a:t>
            </a:r>
            <a:r>
              <a:rPr kumimoji="1" lang="zh-CN" altLang="en-US" b="1">
                <a:latin typeface="宋体" panose="02010600030101010101" pitchFamily="2" charset="-122"/>
              </a:rPr>
              <a:t>域</a:t>
            </a:r>
          </a:p>
        </p:txBody>
      </p:sp>
      <p:sp>
        <p:nvSpPr>
          <p:cNvPr id="33811" name="Oval 19"/>
          <p:cNvSpPr>
            <a:spLocks noChangeArrowheads="1"/>
          </p:cNvSpPr>
          <p:nvPr/>
        </p:nvSpPr>
        <p:spPr bwMode="auto">
          <a:xfrm>
            <a:off x="5608638" y="1835150"/>
            <a:ext cx="304800" cy="3048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endParaRPr lang="zh-CN" altLang="en-US"/>
          </a:p>
        </p:txBody>
      </p:sp>
      <p:sp>
        <p:nvSpPr>
          <p:cNvPr id="33812" name="Oval 20"/>
          <p:cNvSpPr>
            <a:spLocks noChangeArrowheads="1"/>
          </p:cNvSpPr>
          <p:nvPr/>
        </p:nvSpPr>
        <p:spPr bwMode="auto">
          <a:xfrm>
            <a:off x="4389438" y="1606550"/>
            <a:ext cx="381000" cy="381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1600" b="1">
                <a:solidFill>
                  <a:srgbClr val="CC0000"/>
                </a:solidFill>
                <a:latin typeface="宋体" panose="02010600030101010101" pitchFamily="2" charset="-122"/>
              </a:rPr>
              <a:t>LSP</a:t>
            </a:r>
          </a:p>
        </p:txBody>
      </p:sp>
      <p:sp>
        <p:nvSpPr>
          <p:cNvPr id="33813" name="Oval 21"/>
          <p:cNvSpPr>
            <a:spLocks noChangeArrowheads="1"/>
          </p:cNvSpPr>
          <p:nvPr/>
        </p:nvSpPr>
        <p:spPr bwMode="auto">
          <a:xfrm>
            <a:off x="5608638" y="1758950"/>
            <a:ext cx="381000" cy="304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1600" b="1">
                <a:latin typeface="宋体" panose="02010600030101010101" pitchFamily="2" charset="-122"/>
              </a:rPr>
              <a:t>L</a:t>
            </a:r>
            <a:r>
              <a:rPr kumimoji="1" lang="en-US" altLang="zh-CN" sz="1400" b="1">
                <a:latin typeface="宋体" panose="02010600030101010101" pitchFamily="2" charset="-122"/>
              </a:rPr>
              <a:t>54</a:t>
            </a:r>
          </a:p>
        </p:txBody>
      </p:sp>
      <p:sp>
        <p:nvSpPr>
          <p:cNvPr id="33814" name="Oval 22"/>
          <p:cNvSpPr>
            <a:spLocks noChangeArrowheads="1"/>
          </p:cNvSpPr>
          <p:nvPr/>
        </p:nvSpPr>
        <p:spPr bwMode="auto">
          <a:xfrm>
            <a:off x="4160838" y="1987550"/>
            <a:ext cx="381000" cy="304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1600" b="1">
                <a:latin typeface="宋体" panose="02010600030101010101" pitchFamily="2" charset="-122"/>
              </a:rPr>
              <a:t>L</a:t>
            </a:r>
            <a:r>
              <a:rPr kumimoji="1" lang="en-US" altLang="zh-CN" sz="1400" b="1">
                <a:latin typeface="宋体" panose="02010600030101010101" pitchFamily="2" charset="-122"/>
              </a:rPr>
              <a:t>42</a:t>
            </a:r>
          </a:p>
        </p:txBody>
      </p:sp>
      <p:sp>
        <p:nvSpPr>
          <p:cNvPr id="33815" name="Oval 23"/>
          <p:cNvSpPr>
            <a:spLocks noChangeArrowheads="1"/>
          </p:cNvSpPr>
          <p:nvPr/>
        </p:nvSpPr>
        <p:spPr bwMode="auto">
          <a:xfrm>
            <a:off x="2865438" y="1682750"/>
            <a:ext cx="381000" cy="304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1600" b="1">
                <a:latin typeface="宋体" panose="02010600030101010101" pitchFamily="2" charset="-122"/>
              </a:rPr>
              <a:t>L</a:t>
            </a:r>
            <a:r>
              <a:rPr kumimoji="1" lang="en-US" altLang="zh-CN" sz="1400" b="1">
                <a:latin typeface="宋体" panose="02010600030101010101" pitchFamily="2" charset="-122"/>
              </a:rPr>
              <a:t>21</a:t>
            </a:r>
          </a:p>
        </p:txBody>
      </p:sp>
      <p:sp>
        <p:nvSpPr>
          <p:cNvPr id="33816" name="Line 24"/>
          <p:cNvSpPr>
            <a:spLocks noChangeShapeType="1"/>
          </p:cNvSpPr>
          <p:nvPr/>
        </p:nvSpPr>
        <p:spPr bwMode="auto">
          <a:xfrm flipV="1">
            <a:off x="2713038" y="1530350"/>
            <a:ext cx="609600" cy="152400"/>
          </a:xfrm>
          <a:prstGeom prst="line">
            <a:avLst/>
          </a:prstGeom>
          <a:noFill/>
          <a:ln w="952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3817" name="Line 25"/>
          <p:cNvSpPr>
            <a:spLocks noChangeShapeType="1"/>
          </p:cNvSpPr>
          <p:nvPr/>
        </p:nvSpPr>
        <p:spPr bwMode="auto">
          <a:xfrm>
            <a:off x="4084638" y="1758950"/>
            <a:ext cx="685800" cy="304800"/>
          </a:xfrm>
          <a:prstGeom prst="line">
            <a:avLst/>
          </a:prstGeom>
          <a:noFill/>
          <a:ln w="952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3818" name="Line 26"/>
          <p:cNvSpPr>
            <a:spLocks noChangeShapeType="1"/>
          </p:cNvSpPr>
          <p:nvPr/>
        </p:nvSpPr>
        <p:spPr bwMode="auto">
          <a:xfrm flipV="1">
            <a:off x="5608638" y="2063750"/>
            <a:ext cx="457200" cy="228600"/>
          </a:xfrm>
          <a:prstGeom prst="line">
            <a:avLst/>
          </a:prstGeom>
          <a:noFill/>
          <a:ln w="952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3819" name="Text Box 27"/>
          <p:cNvSpPr txBox="1">
            <a:spLocks noChangeArrowheads="1"/>
          </p:cNvSpPr>
          <p:nvPr/>
        </p:nvSpPr>
        <p:spPr bwMode="auto">
          <a:xfrm>
            <a:off x="1341438" y="160655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b="1">
                <a:latin typeface="宋体" panose="02010600030101010101" pitchFamily="2" charset="-122"/>
              </a:rPr>
              <a:t>IP</a:t>
            </a:r>
          </a:p>
        </p:txBody>
      </p:sp>
      <p:sp>
        <p:nvSpPr>
          <p:cNvPr id="33820" name="Text Box 28"/>
          <p:cNvSpPr txBox="1">
            <a:spLocks noChangeArrowheads="1"/>
          </p:cNvSpPr>
          <p:nvPr/>
        </p:nvSpPr>
        <p:spPr bwMode="auto">
          <a:xfrm>
            <a:off x="6751638" y="153035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b="1">
                <a:latin typeface="宋体" panose="02010600030101010101" pitchFamily="2" charset="-122"/>
              </a:rPr>
              <a:t>IP</a:t>
            </a:r>
          </a:p>
        </p:txBody>
      </p:sp>
      <p:cxnSp>
        <p:nvCxnSpPr>
          <p:cNvPr id="33821" name="AutoShape 29"/>
          <p:cNvCxnSpPr>
            <a:cxnSpLocks noChangeShapeType="1"/>
            <a:stCxn id="33795" idx="2"/>
          </p:cNvCxnSpPr>
          <p:nvPr/>
        </p:nvCxnSpPr>
        <p:spPr bwMode="auto">
          <a:xfrm>
            <a:off x="2484438" y="1797050"/>
            <a:ext cx="1587" cy="1588"/>
          </a:xfrm>
          <a:prstGeom prst="straightConnector1">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3822" name="AutoShape 30"/>
          <p:cNvCxnSpPr>
            <a:cxnSpLocks noChangeShapeType="1"/>
            <a:stCxn id="33796" idx="3"/>
            <a:endCxn id="33796" idx="3"/>
          </p:cNvCxnSpPr>
          <p:nvPr/>
        </p:nvCxnSpPr>
        <p:spPr bwMode="auto">
          <a:xfrm>
            <a:off x="2636838" y="1885950"/>
            <a:ext cx="1587" cy="1588"/>
          </a:xfrm>
          <a:prstGeom prst="bentConnector3">
            <a:avLst>
              <a:gd name="adj1" fmla="val 14400000"/>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miter lim="800000"/>
                <a:headEnd type="triangle" w="med" len="med"/>
                <a:tailEnd type="triangl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9487" name="Freeform 31"/>
          <p:cNvSpPr>
            <a:spLocks/>
          </p:cNvSpPr>
          <p:nvPr/>
        </p:nvSpPr>
        <p:spPr bwMode="auto">
          <a:xfrm>
            <a:off x="2700338" y="1844675"/>
            <a:ext cx="3792537" cy="673100"/>
          </a:xfrm>
          <a:custGeom>
            <a:avLst/>
            <a:gdLst>
              <a:gd name="T0" fmla="*/ 0 w 2389"/>
              <a:gd name="T1" fmla="*/ 438507188 h 424"/>
              <a:gd name="T2" fmla="*/ 1486891991 w 2389"/>
              <a:gd name="T3" fmla="*/ 95765938 h 424"/>
              <a:gd name="T4" fmla="*/ 2147483646 w 2389"/>
              <a:gd name="T5" fmla="*/ 1010583450 h 424"/>
              <a:gd name="T6" fmla="*/ 2147483646 w 2389"/>
              <a:gd name="T7" fmla="*/ 438507188 h 424"/>
              <a:gd name="T8" fmla="*/ 2147483646 w 2389"/>
              <a:gd name="T9" fmla="*/ 438507188 h 42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89" h="424">
                <a:moveTo>
                  <a:pt x="0" y="174"/>
                </a:moveTo>
                <a:cubicBezTo>
                  <a:pt x="185" y="87"/>
                  <a:pt x="371" y="0"/>
                  <a:pt x="590" y="38"/>
                </a:cubicBezTo>
                <a:cubicBezTo>
                  <a:pt x="809" y="76"/>
                  <a:pt x="1044" y="378"/>
                  <a:pt x="1316" y="401"/>
                </a:cubicBezTo>
                <a:cubicBezTo>
                  <a:pt x="1588" y="424"/>
                  <a:pt x="2057" y="212"/>
                  <a:pt x="2223" y="174"/>
                </a:cubicBezTo>
                <a:cubicBezTo>
                  <a:pt x="2389" y="136"/>
                  <a:pt x="2351" y="155"/>
                  <a:pt x="2313" y="174"/>
                </a:cubicBezTo>
              </a:path>
            </a:pathLst>
          </a:custGeom>
          <a:noFill/>
          <a:ln w="38100" cap="flat" cmpd="sng">
            <a:solidFill>
              <a:srgbClr val="FF3300"/>
            </a:solidFill>
            <a:prstDash val="sysDot"/>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19488" name="Text Box 32"/>
          <p:cNvSpPr txBox="1">
            <a:spLocks noChangeArrowheads="1"/>
          </p:cNvSpPr>
          <p:nvPr/>
        </p:nvSpPr>
        <p:spPr bwMode="auto">
          <a:xfrm>
            <a:off x="3132138" y="1989138"/>
            <a:ext cx="914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solidFill>
                  <a:srgbClr val="CC0000"/>
                </a:solidFill>
                <a:latin typeface="宋体" panose="02010600030101010101" pitchFamily="2" charset="-122"/>
              </a:rPr>
              <a:t>LSP</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19487"/>
                                        </p:tgtEl>
                                        <p:attrNameLst>
                                          <p:attrName>style.visibility</p:attrName>
                                        </p:attrNameLst>
                                      </p:cBhvr>
                                      <p:to>
                                        <p:strVal val="visible"/>
                                      </p:to>
                                    </p:set>
                                    <p:animEffect transition="in" filter="strips(downLeft)">
                                      <p:cBhvr>
                                        <p:cTn id="7" dur="500"/>
                                        <p:tgtEl>
                                          <p:spTgt spid="1948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mph" presetSubtype="0" fill="hold" nodeType="clickEffect">
                                  <p:stCondLst>
                                    <p:cond delay="0"/>
                                  </p:stCondLst>
                                  <p:childTnLst>
                                    <p:animScale>
                                      <p:cBhvr>
                                        <p:cTn id="11" dur="2000" fill="hold"/>
                                        <p:tgtEl>
                                          <p:spTgt spid="19487"/>
                                        </p:tgtEl>
                                      </p:cBhvr>
                                      <p:by x="150000" y="150000"/>
                                    </p:animScale>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4" fill="hold" grpId="1" nodeType="clickEffect">
                                  <p:stCondLst>
                                    <p:cond delay="0"/>
                                  </p:stCondLst>
                                  <p:childTnLst>
                                    <p:set>
                                      <p:cBhvr>
                                        <p:cTn id="15" dur="1" fill="hold">
                                          <p:stCondLst>
                                            <p:cond delay="0"/>
                                          </p:stCondLst>
                                        </p:cTn>
                                        <p:tgtEl>
                                          <p:spTgt spid="19488"/>
                                        </p:tgtEl>
                                        <p:attrNameLst>
                                          <p:attrName>style.visibility</p:attrName>
                                        </p:attrNameLst>
                                      </p:cBhvr>
                                      <p:to>
                                        <p:strVal val="visible"/>
                                      </p:to>
                                    </p:set>
                                    <p:anim calcmode="lin" valueType="num">
                                      <p:cBhvr additive="base">
                                        <p:cTn id="16" dur="500" fill="hold"/>
                                        <p:tgtEl>
                                          <p:spTgt spid="19488"/>
                                        </p:tgtEl>
                                        <p:attrNameLst>
                                          <p:attrName>ppt_x</p:attrName>
                                        </p:attrNameLst>
                                      </p:cBhvr>
                                      <p:tavLst>
                                        <p:tav tm="0">
                                          <p:val>
                                            <p:strVal val="#ppt_x"/>
                                          </p:val>
                                        </p:tav>
                                        <p:tav tm="100000">
                                          <p:val>
                                            <p:strVal val="#ppt_x"/>
                                          </p:val>
                                        </p:tav>
                                      </p:tavLst>
                                    </p:anim>
                                    <p:anim calcmode="lin" valueType="num">
                                      <p:cBhvr additive="base">
                                        <p:cTn id="17" dur="500" fill="hold"/>
                                        <p:tgtEl>
                                          <p:spTgt spid="19488"/>
                                        </p:tgtEl>
                                        <p:attrNameLst>
                                          <p:attrName>ppt_y</p:attrName>
                                        </p:attrNameLst>
                                      </p:cBhvr>
                                      <p:tavLst>
                                        <p:tav tm="0">
                                          <p:val>
                                            <p:strVal val="1+#ppt_h/2"/>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mph" presetSubtype="0" fill="hold" grpId="0" nodeType="clickEffect">
                                  <p:stCondLst>
                                    <p:cond delay="0"/>
                                  </p:stCondLst>
                                  <p:childTnLst>
                                    <p:animRot by="21600000">
                                      <p:cBhvr>
                                        <p:cTn id="21" dur="2000" fill="hold"/>
                                        <p:tgtEl>
                                          <p:spTgt spid="1948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88" grpId="0"/>
      <p:bldP spid="19488"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Oval 2"/>
          <p:cNvSpPr>
            <a:spLocks noChangeArrowheads="1"/>
          </p:cNvSpPr>
          <p:nvPr/>
        </p:nvSpPr>
        <p:spPr bwMode="auto">
          <a:xfrm>
            <a:off x="2427288" y="2217738"/>
            <a:ext cx="3886200" cy="2209800"/>
          </a:xfrm>
          <a:prstGeom prst="ellipse">
            <a:avLst/>
          </a:prstGeom>
          <a:solidFill>
            <a:srgbClr val="CCEC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endParaRPr lang="zh-CN" altLang="en-US"/>
          </a:p>
        </p:txBody>
      </p:sp>
      <p:sp>
        <p:nvSpPr>
          <p:cNvPr id="34819" name="Text Box 3"/>
          <p:cNvSpPr txBox="1">
            <a:spLocks noChangeArrowheads="1"/>
          </p:cNvSpPr>
          <p:nvPr/>
        </p:nvSpPr>
        <p:spPr bwMode="auto">
          <a:xfrm>
            <a:off x="539750" y="476250"/>
            <a:ext cx="7773988"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r>
              <a:rPr kumimoji="1" lang="en-US" altLang="zh-CN" b="1">
                <a:latin typeface="Times New Roman" panose="02020603050405020304" pitchFamily="18" charset="0"/>
              </a:rPr>
              <a:t>3</a:t>
            </a:r>
            <a:r>
              <a:rPr kumimoji="1" lang="zh-CN" altLang="en-US" b="1">
                <a:latin typeface="Times New Roman" panose="02020603050405020304" pitchFamily="18" charset="0"/>
              </a:rPr>
              <a:t>、</a:t>
            </a:r>
            <a:r>
              <a:rPr kumimoji="1" lang="en-US" altLang="zh-CN" b="1">
                <a:latin typeface="Times New Roman" panose="02020603050405020304" pitchFamily="18" charset="0"/>
              </a:rPr>
              <a:t>R1</a:t>
            </a:r>
            <a:r>
              <a:rPr kumimoji="1" lang="zh-CN" altLang="en-US" b="1">
                <a:latin typeface="Times New Roman" panose="02020603050405020304" pitchFamily="18" charset="0"/>
              </a:rPr>
              <a:t>在</a:t>
            </a:r>
            <a:r>
              <a:rPr kumimoji="1" lang="en-US" altLang="zh-CN" b="1">
                <a:solidFill>
                  <a:srgbClr val="CC0000"/>
                </a:solidFill>
                <a:latin typeface="Times New Roman" panose="02020603050405020304" pitchFamily="18" charset="0"/>
              </a:rPr>
              <a:t>IP</a:t>
            </a:r>
            <a:r>
              <a:rPr kumimoji="1" lang="zh-CN" altLang="en-US" b="1">
                <a:solidFill>
                  <a:srgbClr val="CC0000"/>
                </a:solidFill>
                <a:latin typeface="Times New Roman" panose="02020603050405020304" pitchFamily="18" charset="0"/>
              </a:rPr>
              <a:t>包</a:t>
            </a:r>
            <a:r>
              <a:rPr kumimoji="1" lang="zh-CN" altLang="en-US" b="1">
                <a:latin typeface="Times New Roman" panose="02020603050405020304" pitchFamily="18" charset="0"/>
              </a:rPr>
              <a:t>贴上标记</a:t>
            </a:r>
            <a:r>
              <a:rPr kumimoji="1" lang="en-US" altLang="zh-CN" b="1">
                <a:latin typeface="Times New Roman" panose="02020603050405020304" pitchFamily="18" charset="0"/>
              </a:rPr>
              <a:t>L21</a:t>
            </a:r>
            <a:r>
              <a:rPr kumimoji="1" lang="zh-CN" altLang="en-US" b="1">
                <a:latin typeface="Times New Roman" panose="02020603050405020304" pitchFamily="18" charset="0"/>
              </a:rPr>
              <a:t>发往</a:t>
            </a:r>
            <a:r>
              <a:rPr kumimoji="1" lang="en-US" altLang="zh-CN" b="1">
                <a:latin typeface="Times New Roman" panose="02020603050405020304" pitchFamily="18" charset="0"/>
              </a:rPr>
              <a:t>R2</a:t>
            </a:r>
            <a:r>
              <a:rPr kumimoji="1" lang="zh-CN" altLang="en-US" b="1">
                <a:latin typeface="Times New Roman" panose="02020603050405020304" pitchFamily="18" charset="0"/>
              </a:rPr>
              <a:t>， </a:t>
            </a:r>
            <a:r>
              <a:rPr kumimoji="1" lang="en-US" altLang="zh-CN" b="1">
                <a:latin typeface="Times New Roman" panose="02020603050405020304" pitchFamily="18" charset="0"/>
              </a:rPr>
              <a:t>R2</a:t>
            </a:r>
            <a:r>
              <a:rPr kumimoji="1" lang="zh-CN" altLang="en-US" b="1">
                <a:latin typeface="Times New Roman" panose="02020603050405020304" pitchFamily="18" charset="0"/>
              </a:rPr>
              <a:t>根据（ </a:t>
            </a:r>
            <a:r>
              <a:rPr kumimoji="1" lang="en-US" altLang="zh-CN" b="1">
                <a:latin typeface="Times New Roman" panose="02020603050405020304" pitchFamily="18" charset="0"/>
              </a:rPr>
              <a:t>L21</a:t>
            </a:r>
            <a:r>
              <a:rPr kumimoji="1" lang="zh-CN" altLang="en-US" b="1">
                <a:latin typeface="Times New Roman" panose="02020603050405020304" pitchFamily="18" charset="0"/>
              </a:rPr>
              <a:t>、至</a:t>
            </a:r>
            <a:r>
              <a:rPr kumimoji="1" lang="en-US" altLang="zh-CN" b="1">
                <a:latin typeface="Times New Roman" panose="02020603050405020304" pitchFamily="18" charset="0"/>
              </a:rPr>
              <a:t>R4</a:t>
            </a:r>
            <a:r>
              <a:rPr kumimoji="1" lang="zh-CN" altLang="en-US" b="1">
                <a:latin typeface="Times New Roman" panose="02020603050405020304" pitchFamily="18" charset="0"/>
              </a:rPr>
              <a:t>端口、</a:t>
            </a:r>
            <a:r>
              <a:rPr kumimoji="1" lang="en-US" altLang="zh-CN" b="1">
                <a:latin typeface="Times New Roman" panose="02020603050405020304" pitchFamily="18" charset="0"/>
              </a:rPr>
              <a:t>L42</a:t>
            </a:r>
            <a:r>
              <a:rPr kumimoji="1" lang="zh-CN" altLang="en-US" b="1">
                <a:latin typeface="Times New Roman" panose="02020603050405020304" pitchFamily="18" charset="0"/>
              </a:rPr>
              <a:t>），把标记</a:t>
            </a:r>
            <a:r>
              <a:rPr kumimoji="1" lang="en-US" altLang="zh-CN" b="1">
                <a:solidFill>
                  <a:srgbClr val="FF3300"/>
                </a:solidFill>
                <a:latin typeface="Times New Roman" panose="02020603050405020304" pitchFamily="18" charset="0"/>
              </a:rPr>
              <a:t>L21</a:t>
            </a:r>
            <a:r>
              <a:rPr kumimoji="1" lang="zh-CN" altLang="en-US" b="1">
                <a:solidFill>
                  <a:srgbClr val="FF3300"/>
                </a:solidFill>
                <a:latin typeface="Times New Roman" panose="02020603050405020304" pitchFamily="18" charset="0"/>
              </a:rPr>
              <a:t>换成 </a:t>
            </a:r>
            <a:r>
              <a:rPr kumimoji="1" lang="en-US" altLang="zh-CN" b="1">
                <a:solidFill>
                  <a:srgbClr val="FF3300"/>
                </a:solidFill>
                <a:latin typeface="Times New Roman" panose="02020603050405020304" pitchFamily="18" charset="0"/>
              </a:rPr>
              <a:t>L42</a:t>
            </a:r>
            <a:r>
              <a:rPr kumimoji="1" lang="zh-CN" altLang="en-US" b="1">
                <a:solidFill>
                  <a:srgbClr val="FF3300"/>
                </a:solidFill>
                <a:latin typeface="Times New Roman" panose="02020603050405020304" pitchFamily="18" charset="0"/>
              </a:rPr>
              <a:t>（</a:t>
            </a:r>
            <a:r>
              <a:rPr kumimoji="1" lang="en-US" altLang="zh-CN" b="1">
                <a:solidFill>
                  <a:srgbClr val="FF3300"/>
                </a:solidFill>
                <a:latin typeface="Times New Roman" panose="02020603050405020304" pitchFamily="18" charset="0"/>
              </a:rPr>
              <a:t>Label Swapping </a:t>
            </a:r>
            <a:r>
              <a:rPr kumimoji="1" lang="zh-CN" altLang="en-US" b="1">
                <a:solidFill>
                  <a:srgbClr val="FF3300"/>
                </a:solidFill>
                <a:latin typeface="Times New Roman" panose="02020603050405020304" pitchFamily="18" charset="0"/>
              </a:rPr>
              <a:t>标记交换）</a:t>
            </a:r>
            <a:r>
              <a:rPr kumimoji="1" lang="zh-CN" altLang="en-US" b="1">
                <a:latin typeface="Times New Roman" panose="02020603050405020304" pitchFamily="18" charset="0"/>
              </a:rPr>
              <a:t>发往</a:t>
            </a:r>
            <a:r>
              <a:rPr kumimoji="1" lang="en-US" altLang="zh-CN" b="1">
                <a:latin typeface="Times New Roman" panose="02020603050405020304" pitchFamily="18" charset="0"/>
              </a:rPr>
              <a:t>R4</a:t>
            </a:r>
            <a:r>
              <a:rPr kumimoji="1" lang="zh-CN" altLang="en-US" b="1">
                <a:latin typeface="Times New Roman" panose="02020603050405020304" pitchFamily="18" charset="0"/>
              </a:rPr>
              <a:t>，依次直至</a:t>
            </a:r>
            <a:r>
              <a:rPr kumimoji="1" lang="en-US" altLang="zh-CN" b="1">
                <a:latin typeface="Times New Roman" panose="02020603050405020304" pitchFamily="18" charset="0"/>
              </a:rPr>
              <a:t>R5</a:t>
            </a:r>
            <a:r>
              <a:rPr kumimoji="1" lang="zh-CN" altLang="en-US" b="1">
                <a:latin typeface="Times New Roman" panose="02020603050405020304" pitchFamily="18" charset="0"/>
              </a:rPr>
              <a:t>，</a:t>
            </a:r>
            <a:r>
              <a:rPr kumimoji="1" lang="en-US" altLang="zh-CN" b="1">
                <a:latin typeface="Times New Roman" panose="02020603050405020304" pitchFamily="18" charset="0"/>
              </a:rPr>
              <a:t>R5 </a:t>
            </a:r>
            <a:r>
              <a:rPr kumimoji="1" lang="zh-CN" altLang="en-US" b="1">
                <a:latin typeface="Times New Roman" panose="02020603050405020304" pitchFamily="18" charset="0"/>
              </a:rPr>
              <a:t>把标记删除后，</a:t>
            </a:r>
            <a:r>
              <a:rPr kumimoji="1" lang="en-US" altLang="zh-CN" b="1">
                <a:latin typeface="Times New Roman" panose="02020603050405020304" pitchFamily="18" charset="0"/>
              </a:rPr>
              <a:t>IP</a:t>
            </a:r>
            <a:r>
              <a:rPr kumimoji="1" lang="zh-CN" altLang="en-US" b="1">
                <a:latin typeface="Times New Roman" panose="02020603050405020304" pitchFamily="18" charset="0"/>
              </a:rPr>
              <a:t>传输通过</a:t>
            </a:r>
            <a:r>
              <a:rPr kumimoji="1" lang="en-US" altLang="zh-CN" b="1">
                <a:latin typeface="Times New Roman" panose="02020603050405020304" pitchFamily="18" charset="0"/>
              </a:rPr>
              <a:t>MPLS</a:t>
            </a:r>
            <a:r>
              <a:rPr kumimoji="1" lang="zh-CN" altLang="en-US" b="1">
                <a:latin typeface="Times New Roman" panose="02020603050405020304" pitchFamily="18" charset="0"/>
              </a:rPr>
              <a:t>域。</a:t>
            </a:r>
          </a:p>
        </p:txBody>
      </p:sp>
      <p:sp>
        <p:nvSpPr>
          <p:cNvPr id="34820" name="Text Box 4"/>
          <p:cNvSpPr txBox="1">
            <a:spLocks noChangeArrowheads="1"/>
          </p:cNvSpPr>
          <p:nvPr/>
        </p:nvSpPr>
        <p:spPr bwMode="auto">
          <a:xfrm>
            <a:off x="2046288" y="3208338"/>
            <a:ext cx="533400" cy="406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R1</a:t>
            </a:r>
          </a:p>
        </p:txBody>
      </p:sp>
      <p:sp>
        <p:nvSpPr>
          <p:cNvPr id="34821" name="Text Box 5"/>
          <p:cNvSpPr txBox="1">
            <a:spLocks noChangeArrowheads="1"/>
          </p:cNvSpPr>
          <p:nvPr/>
        </p:nvSpPr>
        <p:spPr bwMode="auto">
          <a:xfrm>
            <a:off x="3341688" y="2979738"/>
            <a:ext cx="533400" cy="406400"/>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R2</a:t>
            </a:r>
          </a:p>
        </p:txBody>
      </p:sp>
      <p:sp>
        <p:nvSpPr>
          <p:cNvPr id="34822" name="Text Box 6"/>
          <p:cNvSpPr txBox="1">
            <a:spLocks noChangeArrowheads="1"/>
          </p:cNvSpPr>
          <p:nvPr/>
        </p:nvSpPr>
        <p:spPr bwMode="auto">
          <a:xfrm>
            <a:off x="4408488" y="2522538"/>
            <a:ext cx="533400" cy="406400"/>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R3</a:t>
            </a:r>
          </a:p>
        </p:txBody>
      </p:sp>
      <p:sp>
        <p:nvSpPr>
          <p:cNvPr id="34823" name="Text Box 7"/>
          <p:cNvSpPr txBox="1">
            <a:spLocks noChangeArrowheads="1"/>
          </p:cNvSpPr>
          <p:nvPr/>
        </p:nvSpPr>
        <p:spPr bwMode="auto">
          <a:xfrm>
            <a:off x="4852988" y="3556000"/>
            <a:ext cx="533400" cy="406400"/>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R4</a:t>
            </a:r>
          </a:p>
        </p:txBody>
      </p:sp>
      <p:sp>
        <p:nvSpPr>
          <p:cNvPr id="34824" name="Text Box 8"/>
          <p:cNvSpPr txBox="1">
            <a:spLocks noChangeArrowheads="1"/>
          </p:cNvSpPr>
          <p:nvPr/>
        </p:nvSpPr>
        <p:spPr bwMode="auto">
          <a:xfrm>
            <a:off x="6084888" y="3284538"/>
            <a:ext cx="533400" cy="406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2000" b="1">
                <a:latin typeface="宋体" panose="02010600030101010101" pitchFamily="2" charset="-122"/>
              </a:rPr>
              <a:t>R5</a:t>
            </a:r>
          </a:p>
        </p:txBody>
      </p:sp>
      <p:sp>
        <p:nvSpPr>
          <p:cNvPr id="34825" name="Text Box 9"/>
          <p:cNvSpPr txBox="1">
            <a:spLocks noChangeArrowheads="1"/>
          </p:cNvSpPr>
          <p:nvPr/>
        </p:nvSpPr>
        <p:spPr bwMode="auto">
          <a:xfrm>
            <a:off x="2046288" y="2827338"/>
            <a:ext cx="609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b="1">
                <a:latin typeface="宋体" panose="02010600030101010101" pitchFamily="2" charset="-122"/>
              </a:rPr>
              <a:t>LER</a:t>
            </a:r>
          </a:p>
        </p:txBody>
      </p:sp>
      <p:sp>
        <p:nvSpPr>
          <p:cNvPr id="34826" name="Text Box 10"/>
          <p:cNvSpPr txBox="1">
            <a:spLocks noChangeArrowheads="1"/>
          </p:cNvSpPr>
          <p:nvPr/>
        </p:nvSpPr>
        <p:spPr bwMode="auto">
          <a:xfrm>
            <a:off x="3875088" y="2446338"/>
            <a:ext cx="609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b="1">
                <a:latin typeface="宋体" panose="02010600030101010101" pitchFamily="2" charset="-122"/>
              </a:rPr>
              <a:t>LSR</a:t>
            </a:r>
          </a:p>
        </p:txBody>
      </p:sp>
      <p:sp>
        <p:nvSpPr>
          <p:cNvPr id="34827" name="Line 11"/>
          <p:cNvSpPr>
            <a:spLocks noChangeShapeType="1"/>
          </p:cNvSpPr>
          <p:nvPr/>
        </p:nvSpPr>
        <p:spPr bwMode="auto">
          <a:xfrm>
            <a:off x="1512888" y="3436938"/>
            <a:ext cx="533400"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4828" name="Line 12"/>
          <p:cNvSpPr>
            <a:spLocks noChangeShapeType="1"/>
          </p:cNvSpPr>
          <p:nvPr/>
        </p:nvSpPr>
        <p:spPr bwMode="auto">
          <a:xfrm flipV="1">
            <a:off x="2579688" y="3132138"/>
            <a:ext cx="762000" cy="2286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4829" name="Line 13"/>
          <p:cNvSpPr>
            <a:spLocks noChangeShapeType="1"/>
          </p:cNvSpPr>
          <p:nvPr/>
        </p:nvSpPr>
        <p:spPr bwMode="auto">
          <a:xfrm flipV="1">
            <a:off x="3875088" y="2751138"/>
            <a:ext cx="533400" cy="3810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4830" name="Line 14"/>
          <p:cNvSpPr>
            <a:spLocks noChangeShapeType="1"/>
          </p:cNvSpPr>
          <p:nvPr/>
        </p:nvSpPr>
        <p:spPr bwMode="auto">
          <a:xfrm>
            <a:off x="4789488" y="2903538"/>
            <a:ext cx="381000" cy="6858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4831" name="Line 15"/>
          <p:cNvSpPr>
            <a:spLocks noChangeShapeType="1"/>
          </p:cNvSpPr>
          <p:nvPr/>
        </p:nvSpPr>
        <p:spPr bwMode="auto">
          <a:xfrm>
            <a:off x="3875088" y="3284538"/>
            <a:ext cx="990600" cy="4572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4832" name="Line 16"/>
          <p:cNvSpPr>
            <a:spLocks noChangeShapeType="1"/>
          </p:cNvSpPr>
          <p:nvPr/>
        </p:nvSpPr>
        <p:spPr bwMode="auto">
          <a:xfrm flipV="1">
            <a:off x="5399088" y="3436938"/>
            <a:ext cx="762000" cy="3810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4833" name="Line 17"/>
          <p:cNvSpPr>
            <a:spLocks noChangeShapeType="1"/>
          </p:cNvSpPr>
          <p:nvPr/>
        </p:nvSpPr>
        <p:spPr bwMode="auto">
          <a:xfrm>
            <a:off x="6618288" y="3436938"/>
            <a:ext cx="533400"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4834" name="Text Box 18"/>
          <p:cNvSpPr txBox="1">
            <a:spLocks noChangeArrowheads="1"/>
          </p:cNvSpPr>
          <p:nvPr/>
        </p:nvSpPr>
        <p:spPr bwMode="auto">
          <a:xfrm>
            <a:off x="3417888" y="3894138"/>
            <a:ext cx="914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b="1">
                <a:latin typeface="宋体" panose="02010600030101010101" pitchFamily="2" charset="-122"/>
              </a:rPr>
              <a:t>MPLS</a:t>
            </a:r>
            <a:r>
              <a:rPr kumimoji="1" lang="zh-CN" altLang="en-US" b="1">
                <a:latin typeface="宋体" panose="02010600030101010101" pitchFamily="2" charset="-122"/>
              </a:rPr>
              <a:t>域</a:t>
            </a:r>
          </a:p>
        </p:txBody>
      </p:sp>
      <p:sp>
        <p:nvSpPr>
          <p:cNvPr id="34835" name="Oval 19"/>
          <p:cNvSpPr>
            <a:spLocks noChangeArrowheads="1"/>
          </p:cNvSpPr>
          <p:nvPr/>
        </p:nvSpPr>
        <p:spPr bwMode="auto">
          <a:xfrm>
            <a:off x="5551488" y="3360738"/>
            <a:ext cx="304800" cy="3048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endParaRPr lang="zh-CN" altLang="en-US"/>
          </a:p>
        </p:txBody>
      </p:sp>
      <p:sp>
        <p:nvSpPr>
          <p:cNvPr id="34836" name="Oval 20"/>
          <p:cNvSpPr>
            <a:spLocks noChangeArrowheads="1"/>
          </p:cNvSpPr>
          <p:nvPr/>
        </p:nvSpPr>
        <p:spPr bwMode="auto">
          <a:xfrm>
            <a:off x="4332288" y="3132138"/>
            <a:ext cx="381000" cy="381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1600" b="1">
                <a:solidFill>
                  <a:srgbClr val="CC0000"/>
                </a:solidFill>
                <a:latin typeface="宋体" panose="02010600030101010101" pitchFamily="2" charset="-122"/>
              </a:rPr>
              <a:t>LSP</a:t>
            </a:r>
          </a:p>
        </p:txBody>
      </p:sp>
      <p:sp>
        <p:nvSpPr>
          <p:cNvPr id="34837" name="Oval 21"/>
          <p:cNvSpPr>
            <a:spLocks noChangeArrowheads="1"/>
          </p:cNvSpPr>
          <p:nvPr/>
        </p:nvSpPr>
        <p:spPr bwMode="auto">
          <a:xfrm>
            <a:off x="5551488" y="3284538"/>
            <a:ext cx="381000" cy="304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1600" b="1">
                <a:latin typeface="宋体" panose="02010600030101010101" pitchFamily="2" charset="-122"/>
              </a:rPr>
              <a:t>L</a:t>
            </a:r>
            <a:r>
              <a:rPr kumimoji="1" lang="en-US" altLang="zh-CN" sz="1400" b="1">
                <a:latin typeface="宋体" panose="02010600030101010101" pitchFamily="2" charset="-122"/>
              </a:rPr>
              <a:t>54</a:t>
            </a:r>
          </a:p>
        </p:txBody>
      </p:sp>
      <p:sp>
        <p:nvSpPr>
          <p:cNvPr id="34838" name="Oval 22"/>
          <p:cNvSpPr>
            <a:spLocks noChangeArrowheads="1"/>
          </p:cNvSpPr>
          <p:nvPr/>
        </p:nvSpPr>
        <p:spPr bwMode="auto">
          <a:xfrm>
            <a:off x="4103688" y="3513138"/>
            <a:ext cx="381000" cy="304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1600" b="1">
                <a:latin typeface="宋体" panose="02010600030101010101" pitchFamily="2" charset="-122"/>
              </a:rPr>
              <a:t>L</a:t>
            </a:r>
            <a:r>
              <a:rPr kumimoji="1" lang="en-US" altLang="zh-CN" sz="1400" b="1">
                <a:latin typeface="宋体" panose="02010600030101010101" pitchFamily="2" charset="-122"/>
              </a:rPr>
              <a:t>42</a:t>
            </a:r>
          </a:p>
        </p:txBody>
      </p:sp>
      <p:sp>
        <p:nvSpPr>
          <p:cNvPr id="34839" name="Oval 23"/>
          <p:cNvSpPr>
            <a:spLocks noChangeArrowheads="1"/>
          </p:cNvSpPr>
          <p:nvPr/>
        </p:nvSpPr>
        <p:spPr bwMode="auto">
          <a:xfrm>
            <a:off x="2808288" y="3208338"/>
            <a:ext cx="381000" cy="304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sz="1600" b="1">
                <a:latin typeface="宋体" panose="02010600030101010101" pitchFamily="2" charset="-122"/>
              </a:rPr>
              <a:t>L</a:t>
            </a:r>
            <a:r>
              <a:rPr kumimoji="1" lang="en-US" altLang="zh-CN" sz="1400" b="1">
                <a:latin typeface="宋体" panose="02010600030101010101" pitchFamily="2" charset="-122"/>
              </a:rPr>
              <a:t>21</a:t>
            </a:r>
          </a:p>
        </p:txBody>
      </p:sp>
      <p:sp>
        <p:nvSpPr>
          <p:cNvPr id="34840" name="Line 24"/>
          <p:cNvSpPr>
            <a:spLocks noChangeShapeType="1"/>
          </p:cNvSpPr>
          <p:nvPr/>
        </p:nvSpPr>
        <p:spPr bwMode="auto">
          <a:xfrm flipV="1">
            <a:off x="2655888" y="3055938"/>
            <a:ext cx="609600" cy="152400"/>
          </a:xfrm>
          <a:prstGeom prst="line">
            <a:avLst/>
          </a:prstGeom>
          <a:noFill/>
          <a:ln w="952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4841" name="Line 25"/>
          <p:cNvSpPr>
            <a:spLocks noChangeShapeType="1"/>
          </p:cNvSpPr>
          <p:nvPr/>
        </p:nvSpPr>
        <p:spPr bwMode="auto">
          <a:xfrm>
            <a:off x="4027488" y="3284538"/>
            <a:ext cx="685800" cy="304800"/>
          </a:xfrm>
          <a:prstGeom prst="line">
            <a:avLst/>
          </a:prstGeom>
          <a:noFill/>
          <a:ln w="952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4842" name="Line 26"/>
          <p:cNvSpPr>
            <a:spLocks noChangeShapeType="1"/>
          </p:cNvSpPr>
          <p:nvPr/>
        </p:nvSpPr>
        <p:spPr bwMode="auto">
          <a:xfrm flipV="1">
            <a:off x="5551488" y="3589338"/>
            <a:ext cx="457200" cy="228600"/>
          </a:xfrm>
          <a:prstGeom prst="line">
            <a:avLst/>
          </a:prstGeom>
          <a:noFill/>
          <a:ln w="952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zh-CN" altLang="en-US"/>
          </a:p>
        </p:txBody>
      </p:sp>
      <p:sp>
        <p:nvSpPr>
          <p:cNvPr id="34843" name="Text Box 27"/>
          <p:cNvSpPr txBox="1">
            <a:spLocks noChangeArrowheads="1"/>
          </p:cNvSpPr>
          <p:nvPr/>
        </p:nvSpPr>
        <p:spPr bwMode="auto">
          <a:xfrm>
            <a:off x="1284288" y="3132138"/>
            <a:ext cx="609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b="1">
                <a:latin typeface="宋体" panose="02010600030101010101" pitchFamily="2" charset="-122"/>
              </a:rPr>
              <a:t>IP</a:t>
            </a:r>
          </a:p>
        </p:txBody>
      </p:sp>
      <p:sp>
        <p:nvSpPr>
          <p:cNvPr id="34844" name="Text Box 28"/>
          <p:cNvSpPr txBox="1">
            <a:spLocks noChangeArrowheads="1"/>
          </p:cNvSpPr>
          <p:nvPr/>
        </p:nvSpPr>
        <p:spPr bwMode="auto">
          <a:xfrm>
            <a:off x="6694488" y="3055938"/>
            <a:ext cx="609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ctr">
              <a:spcBef>
                <a:spcPct val="50000"/>
              </a:spcBef>
              <a:buFontTx/>
              <a:buNone/>
            </a:pPr>
            <a:r>
              <a:rPr kumimoji="1" lang="en-US" altLang="zh-CN" b="1">
                <a:latin typeface="宋体" panose="02010600030101010101" pitchFamily="2" charset="-122"/>
              </a:rPr>
              <a:t>IP</a:t>
            </a:r>
          </a:p>
        </p:txBody>
      </p:sp>
      <p:sp>
        <p:nvSpPr>
          <p:cNvPr id="34845" name="Text Box 29"/>
          <p:cNvSpPr txBox="1">
            <a:spLocks noChangeArrowheads="1"/>
          </p:cNvSpPr>
          <p:nvPr/>
        </p:nvSpPr>
        <p:spPr bwMode="auto">
          <a:xfrm>
            <a:off x="755650" y="4797425"/>
            <a:ext cx="7697788"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r>
              <a:rPr kumimoji="1" lang="en-US" altLang="zh-CN" b="1">
                <a:latin typeface="Times New Roman" panose="02020603050405020304" pitchFamily="18" charset="0"/>
              </a:rPr>
              <a:t>4</a:t>
            </a:r>
            <a:r>
              <a:rPr kumimoji="1" lang="zh-CN" altLang="en-US" b="1">
                <a:latin typeface="Times New Roman" panose="02020603050405020304" pitchFamily="18" charset="0"/>
              </a:rPr>
              <a:t>、其后对</a:t>
            </a:r>
            <a:r>
              <a:rPr kumimoji="1" lang="en-US" altLang="zh-CN" b="1">
                <a:latin typeface="Times New Roman" panose="02020603050405020304" pitchFamily="18" charset="0"/>
              </a:rPr>
              <a:t>FEC</a:t>
            </a:r>
            <a:r>
              <a:rPr kumimoji="1" lang="zh-CN" altLang="en-US" b="1">
                <a:latin typeface="Times New Roman" panose="02020603050405020304" pitchFamily="18" charset="0"/>
              </a:rPr>
              <a:t>的</a:t>
            </a:r>
            <a:r>
              <a:rPr kumimoji="1" lang="en-US" altLang="zh-CN" b="1">
                <a:latin typeface="Times New Roman" panose="02020603050405020304" pitchFamily="18" charset="0"/>
              </a:rPr>
              <a:t>IP</a:t>
            </a:r>
            <a:r>
              <a:rPr kumimoji="1" lang="zh-CN" altLang="en-US" b="1">
                <a:latin typeface="Times New Roman" panose="02020603050405020304" pitchFamily="18" charset="0"/>
              </a:rPr>
              <a:t>包，根据上述方法，沿同样的</a:t>
            </a:r>
            <a:r>
              <a:rPr kumimoji="1" lang="en-US" altLang="zh-CN" b="1">
                <a:latin typeface="Times New Roman" panose="02020603050405020304" pitchFamily="18" charset="0"/>
              </a:rPr>
              <a:t>LSP</a:t>
            </a:r>
            <a:r>
              <a:rPr kumimoji="1" lang="zh-CN" altLang="en-US" b="1">
                <a:latin typeface="Times New Roman" panose="02020603050405020304" pitchFamily="18" charset="0"/>
              </a:rPr>
              <a:t>传输（也即，不再进行逐个</a:t>
            </a:r>
            <a:r>
              <a:rPr kumimoji="1" lang="en-US" altLang="zh-CN" b="1">
                <a:latin typeface="Times New Roman" panose="02020603050405020304" pitchFamily="18" charset="0"/>
              </a:rPr>
              <a:t>IP</a:t>
            </a:r>
            <a:r>
              <a:rPr kumimoji="1" lang="zh-CN" altLang="en-US" b="1">
                <a:latin typeface="Times New Roman" panose="02020603050405020304" pitchFamily="18" charset="0"/>
              </a:rPr>
              <a:t>的处理，类似传统</a:t>
            </a:r>
            <a:r>
              <a:rPr kumimoji="1" lang="en-US" altLang="zh-CN" b="1">
                <a:latin typeface="Times New Roman" panose="02020603050405020304" pitchFamily="18" charset="0"/>
              </a:rPr>
              <a:t>ATM</a:t>
            </a:r>
            <a:r>
              <a:rPr kumimoji="1" lang="zh-CN" altLang="en-US" b="1">
                <a:latin typeface="Times New Roman" panose="02020603050405020304" pitchFamily="18" charset="0"/>
              </a:rPr>
              <a:t>、</a:t>
            </a:r>
            <a:r>
              <a:rPr kumimoji="1" lang="en-US" altLang="zh-CN" b="1">
                <a:latin typeface="Times New Roman" panose="02020603050405020304" pitchFamily="18" charset="0"/>
              </a:rPr>
              <a:t>FR</a:t>
            </a:r>
            <a:r>
              <a:rPr kumimoji="1" lang="zh-CN" altLang="en-US" b="1">
                <a:latin typeface="Times New Roman" panose="02020603050405020304" pitchFamily="18" charset="0"/>
              </a:rPr>
              <a:t>：先连接、建立交换虚电路、然后沿建立路径传输的方法；</a:t>
            </a:r>
            <a:r>
              <a:rPr kumimoji="1" lang="zh-CN" altLang="en-US" b="1">
                <a:solidFill>
                  <a:srgbClr val="FF3300"/>
                </a:solidFill>
                <a:latin typeface="Times New Roman" panose="02020603050405020304" pitchFamily="18" charset="0"/>
              </a:rPr>
              <a:t>试比较</a:t>
            </a:r>
            <a:r>
              <a:rPr kumimoji="1" lang="en-US" altLang="zh-CN" b="1">
                <a:solidFill>
                  <a:srgbClr val="FF3300"/>
                </a:solidFill>
                <a:latin typeface="Times New Roman" panose="02020603050405020304" pitchFamily="18" charset="0"/>
              </a:rPr>
              <a:t>IP</a:t>
            </a:r>
            <a:r>
              <a:rPr kumimoji="1" lang="zh-CN" altLang="en-US" b="1">
                <a:solidFill>
                  <a:srgbClr val="FF3300"/>
                </a:solidFill>
                <a:latin typeface="Times New Roman" panose="02020603050405020304" pitchFamily="18" charset="0"/>
              </a:rPr>
              <a:t>路由实现</a:t>
            </a:r>
            <a:r>
              <a:rPr kumimoji="1" lang="zh-CN" altLang="en-US" b="1">
                <a:latin typeface="Times New Roman" panose="02020603050405020304" pitchFamily="18" charset="0"/>
              </a:rPr>
              <a:t>）。</a:t>
            </a:r>
            <a:endParaRPr kumimoji="1" lang="zh-CN" altLang="en-US" b="1">
              <a:latin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3657600" y="762000"/>
            <a:ext cx="18192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spcBef>
                <a:spcPct val="0"/>
              </a:spcBef>
              <a:buFontTx/>
              <a:buNone/>
            </a:pPr>
            <a:r>
              <a:rPr kumimoji="1" lang="zh-CN" altLang="en-US" sz="3200" b="1">
                <a:latin typeface="Times New Roman" panose="02020603050405020304" pitchFamily="18" charset="0"/>
              </a:rPr>
              <a:t>思  考  题</a:t>
            </a:r>
          </a:p>
        </p:txBody>
      </p:sp>
      <p:sp>
        <p:nvSpPr>
          <p:cNvPr id="35843" name="Text Box 3"/>
          <p:cNvSpPr txBox="1">
            <a:spLocks noChangeArrowheads="1"/>
          </p:cNvSpPr>
          <p:nvPr/>
        </p:nvSpPr>
        <p:spPr bwMode="auto">
          <a:xfrm>
            <a:off x="228600" y="1341438"/>
            <a:ext cx="8686800" cy="471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lnSpc>
                <a:spcPct val="130000"/>
              </a:lnSpc>
              <a:spcBef>
                <a:spcPct val="50000"/>
              </a:spcBef>
              <a:buFontTx/>
              <a:buNone/>
            </a:pPr>
            <a:r>
              <a:rPr kumimoji="1" lang="en-US" altLang="zh-CN" sz="2000">
                <a:latin typeface="Times New Roman" panose="02020603050405020304" pitchFamily="18" charset="0"/>
              </a:rPr>
              <a:t> 1</a:t>
            </a:r>
            <a:r>
              <a:rPr kumimoji="1" lang="zh-CN" altLang="en-US" sz="2000">
                <a:latin typeface="Times New Roman" panose="02020603050405020304" pitchFamily="18" charset="0"/>
              </a:rPr>
              <a:t>．试从交换技术、信令技术、管理技术、传送技术、业务方式等方面描述未来综合业务宽带网络的主要特征。</a:t>
            </a:r>
          </a:p>
          <a:p>
            <a:pPr eaLnBrk="1" hangingPunct="1">
              <a:lnSpc>
                <a:spcPct val="130000"/>
              </a:lnSpc>
              <a:spcBef>
                <a:spcPct val="50000"/>
              </a:spcBef>
              <a:buFontTx/>
              <a:buNone/>
            </a:pPr>
            <a:r>
              <a:rPr kumimoji="1" lang="zh-CN" altLang="en-US" sz="2000">
                <a:latin typeface="Times New Roman" panose="02020603050405020304" pitchFamily="18" charset="0"/>
              </a:rPr>
              <a:t> </a:t>
            </a:r>
            <a:r>
              <a:rPr kumimoji="1" lang="en-US" altLang="zh-CN" sz="2000">
                <a:latin typeface="Times New Roman" panose="02020603050405020304" pitchFamily="18" charset="0"/>
              </a:rPr>
              <a:t>3</a:t>
            </a:r>
            <a:r>
              <a:rPr kumimoji="1" lang="zh-CN" altLang="en-US" sz="2000">
                <a:latin typeface="Times New Roman" panose="02020603050405020304" pitchFamily="18" charset="0"/>
              </a:rPr>
              <a:t>．试画图比较传统路由器与</a:t>
            </a:r>
            <a:r>
              <a:rPr kumimoji="1" lang="en-US" altLang="zh-CN" sz="2000">
                <a:latin typeface="Times New Roman" panose="02020603050405020304" pitchFamily="18" charset="0"/>
              </a:rPr>
              <a:t>MPLS</a:t>
            </a:r>
            <a:r>
              <a:rPr kumimoji="1" lang="zh-CN" altLang="en-US" sz="2000">
                <a:latin typeface="Times New Roman" panose="02020603050405020304" pitchFamily="18" charset="0"/>
              </a:rPr>
              <a:t>中的</a:t>
            </a:r>
            <a:r>
              <a:rPr kumimoji="1" lang="en-US" altLang="zh-CN" sz="2000">
                <a:latin typeface="Times New Roman" panose="02020603050405020304" pitchFamily="18" charset="0"/>
              </a:rPr>
              <a:t>LSR</a:t>
            </a:r>
            <a:r>
              <a:rPr kumimoji="1" lang="zh-CN" altLang="en-US" sz="2000">
                <a:latin typeface="Times New Roman" panose="02020603050405020304" pitchFamily="18" charset="0"/>
              </a:rPr>
              <a:t>在</a:t>
            </a:r>
            <a:r>
              <a:rPr kumimoji="1" lang="en-US" altLang="zh-CN" sz="2000">
                <a:latin typeface="Times New Roman" panose="02020603050405020304" pitchFamily="18" charset="0"/>
              </a:rPr>
              <a:t>IP</a:t>
            </a:r>
            <a:r>
              <a:rPr kumimoji="1" lang="zh-CN" altLang="en-US" sz="2000">
                <a:latin typeface="Times New Roman" panose="02020603050405020304" pitchFamily="18" charset="0"/>
              </a:rPr>
              <a:t>分组转发时处理方式的不同之处，并指出导致两者转发效率不同的主要原因。</a:t>
            </a:r>
          </a:p>
          <a:p>
            <a:pPr eaLnBrk="1" hangingPunct="1">
              <a:lnSpc>
                <a:spcPct val="130000"/>
              </a:lnSpc>
              <a:spcBef>
                <a:spcPct val="50000"/>
              </a:spcBef>
              <a:buFontTx/>
              <a:buNone/>
            </a:pPr>
            <a:r>
              <a:rPr kumimoji="1" lang="zh-CN" altLang="en-US" sz="2000">
                <a:latin typeface="Times New Roman" panose="02020603050405020304" pitchFamily="18" charset="0"/>
              </a:rPr>
              <a:t> </a:t>
            </a:r>
            <a:r>
              <a:rPr kumimoji="1" lang="en-US" altLang="zh-CN" sz="2000">
                <a:latin typeface="Times New Roman" panose="02020603050405020304" pitchFamily="18" charset="0"/>
              </a:rPr>
              <a:t>4</a:t>
            </a:r>
            <a:r>
              <a:rPr kumimoji="1" lang="zh-CN" altLang="en-US" sz="2000">
                <a:latin typeface="Times New Roman" panose="02020603050405020304" pitchFamily="18" charset="0"/>
              </a:rPr>
              <a:t>．试从交换技术、信令技术、网络管理、</a:t>
            </a:r>
            <a:r>
              <a:rPr kumimoji="1" lang="en-US" altLang="zh-CN" sz="2000">
                <a:latin typeface="Times New Roman" panose="02020603050405020304" pitchFamily="18" charset="0"/>
              </a:rPr>
              <a:t>QoS</a:t>
            </a:r>
            <a:r>
              <a:rPr kumimoji="1" lang="zh-CN" altLang="en-US" sz="2000">
                <a:latin typeface="Times New Roman" panose="02020603050405020304" pitchFamily="18" charset="0"/>
              </a:rPr>
              <a:t>等方面比较</a:t>
            </a:r>
            <a:r>
              <a:rPr kumimoji="1" lang="en-US" altLang="zh-CN" sz="2000">
                <a:latin typeface="Times New Roman" panose="02020603050405020304" pitchFamily="18" charset="0"/>
              </a:rPr>
              <a:t>IP</a:t>
            </a:r>
            <a:r>
              <a:rPr kumimoji="1" lang="zh-CN" altLang="en-US" sz="2000">
                <a:latin typeface="Times New Roman" panose="02020603050405020304" pitchFamily="18" charset="0"/>
              </a:rPr>
              <a:t>、</a:t>
            </a:r>
            <a:r>
              <a:rPr kumimoji="1" lang="en-US" altLang="zh-CN" sz="2000">
                <a:latin typeface="Times New Roman" panose="02020603050405020304" pitchFamily="18" charset="0"/>
              </a:rPr>
              <a:t>ATM</a:t>
            </a:r>
            <a:r>
              <a:rPr kumimoji="1" lang="zh-CN" altLang="en-US" sz="2000">
                <a:latin typeface="Times New Roman" panose="02020603050405020304" pitchFamily="18" charset="0"/>
              </a:rPr>
              <a:t>、</a:t>
            </a:r>
            <a:r>
              <a:rPr kumimoji="1" lang="en-US" altLang="zh-CN" sz="2000">
                <a:latin typeface="Times New Roman" panose="02020603050405020304" pitchFamily="18" charset="0"/>
              </a:rPr>
              <a:t>MPLS</a:t>
            </a:r>
            <a:r>
              <a:rPr kumimoji="1" lang="zh-CN" altLang="en-US" sz="2000">
                <a:latin typeface="Times New Roman" panose="02020603050405020304" pitchFamily="18" charset="0"/>
              </a:rPr>
              <a:t>三者之间的区别。 </a:t>
            </a:r>
            <a:endParaRPr kumimoji="1" lang="en-US" altLang="zh-CN" sz="2000">
              <a:latin typeface="Times New Roman" panose="02020603050405020304" pitchFamily="18" charset="0"/>
            </a:endParaRPr>
          </a:p>
          <a:p>
            <a:pPr eaLnBrk="1" hangingPunct="1">
              <a:lnSpc>
                <a:spcPct val="110000"/>
              </a:lnSpc>
              <a:spcBef>
                <a:spcPct val="50000"/>
              </a:spcBef>
              <a:buFontTx/>
              <a:buNone/>
            </a:pPr>
            <a:r>
              <a:rPr kumimoji="1" lang="en-US" altLang="zh-CN" sz="2000">
                <a:latin typeface="Times New Roman" panose="02020603050405020304" pitchFamily="18" charset="0"/>
              </a:rPr>
              <a:t> 5</a:t>
            </a:r>
            <a:r>
              <a:rPr kumimoji="1" lang="zh-CN" altLang="en-US" sz="2000">
                <a:latin typeface="Times New Roman" panose="02020603050405020304" pitchFamily="18" charset="0"/>
              </a:rPr>
              <a:t>．请说明</a:t>
            </a:r>
            <a:r>
              <a:rPr kumimoji="1" lang="en-US" altLang="zh-CN" sz="2000">
                <a:latin typeface="Times New Roman" panose="02020603050405020304" pitchFamily="18" charset="0"/>
              </a:rPr>
              <a:t>MPLS</a:t>
            </a:r>
            <a:r>
              <a:rPr kumimoji="1" lang="zh-CN" altLang="en-US" sz="2000">
                <a:latin typeface="Times New Roman" panose="02020603050405020304" pitchFamily="18" charset="0"/>
              </a:rPr>
              <a:t>中标签的含义和作用。与</a:t>
            </a:r>
            <a:r>
              <a:rPr kumimoji="1" lang="en-US" altLang="zh-CN" sz="2000">
                <a:latin typeface="Times New Roman" panose="02020603050405020304" pitchFamily="18" charset="0"/>
              </a:rPr>
              <a:t>MPLS</a:t>
            </a:r>
            <a:r>
              <a:rPr kumimoji="1" lang="zh-CN" altLang="en-US" sz="2000">
                <a:latin typeface="Times New Roman" panose="02020603050405020304" pitchFamily="18" charset="0"/>
              </a:rPr>
              <a:t>相比，在电路交换、</a:t>
            </a:r>
            <a:r>
              <a:rPr kumimoji="1" lang="en-US" altLang="zh-CN" sz="2000">
                <a:latin typeface="Times New Roman" panose="02020603050405020304" pitchFamily="18" charset="0"/>
              </a:rPr>
              <a:t>FR</a:t>
            </a:r>
            <a:r>
              <a:rPr kumimoji="1" lang="zh-CN" altLang="en-US" sz="2000">
                <a:latin typeface="Times New Roman" panose="02020603050405020304" pitchFamily="18" charset="0"/>
              </a:rPr>
              <a:t>、</a:t>
            </a:r>
            <a:r>
              <a:rPr kumimoji="1" lang="en-US" altLang="zh-CN" sz="2000">
                <a:latin typeface="Times New Roman" panose="02020603050405020304" pitchFamily="18" charset="0"/>
              </a:rPr>
              <a:t>X.25</a:t>
            </a:r>
            <a:r>
              <a:rPr kumimoji="1" lang="zh-CN" altLang="en-US" sz="2000">
                <a:latin typeface="Times New Roman" panose="02020603050405020304" pitchFamily="18" charset="0"/>
              </a:rPr>
              <a:t>、</a:t>
            </a:r>
            <a:r>
              <a:rPr kumimoji="1" lang="en-US" altLang="zh-CN" sz="2000">
                <a:latin typeface="Times New Roman" panose="02020603050405020304" pitchFamily="18" charset="0"/>
              </a:rPr>
              <a:t>ATM</a:t>
            </a:r>
            <a:r>
              <a:rPr kumimoji="1" lang="zh-CN" altLang="en-US" sz="2000">
                <a:latin typeface="Times New Roman" panose="02020603050405020304" pitchFamily="18" charset="0"/>
              </a:rPr>
              <a:t>中哪些设施起了与标签相似或相同的作用？</a:t>
            </a:r>
          </a:p>
          <a:p>
            <a:pPr eaLnBrk="1" hangingPunct="1">
              <a:lnSpc>
                <a:spcPct val="110000"/>
              </a:lnSpc>
              <a:spcBef>
                <a:spcPct val="50000"/>
              </a:spcBef>
              <a:buFontTx/>
              <a:buNone/>
            </a:pPr>
            <a:r>
              <a:rPr kumimoji="1" lang="en-US" altLang="zh-CN" sz="2000">
                <a:latin typeface="Times New Roman" panose="02020603050405020304" pitchFamily="18" charset="0"/>
              </a:rPr>
              <a:t>6</a:t>
            </a:r>
            <a:r>
              <a:rPr kumimoji="1" lang="zh-CN" altLang="en-US" sz="2000">
                <a:latin typeface="Times New Roman" panose="02020603050405020304" pitchFamily="18" charset="0"/>
              </a:rPr>
              <a:t>．</a:t>
            </a:r>
            <a:r>
              <a:rPr kumimoji="1" lang="en-US" altLang="zh-CN" sz="2000">
                <a:latin typeface="Times New Roman" panose="02020603050405020304" pitchFamily="18" charset="0"/>
              </a:rPr>
              <a:t>MPLS</a:t>
            </a:r>
            <a:r>
              <a:rPr kumimoji="1" lang="zh-CN" altLang="en-US" sz="2000">
                <a:latin typeface="Times New Roman" panose="02020603050405020304" pitchFamily="18" charset="0"/>
              </a:rPr>
              <a:t>中的</a:t>
            </a:r>
            <a:r>
              <a:rPr kumimoji="1" lang="en-US" altLang="zh-CN" sz="2000">
                <a:latin typeface="Times New Roman" panose="02020603050405020304" pitchFamily="18" charset="0"/>
              </a:rPr>
              <a:t>FEC</a:t>
            </a:r>
            <a:r>
              <a:rPr kumimoji="1" lang="zh-CN" altLang="en-US" sz="2000">
                <a:latin typeface="Times New Roman" panose="02020603050405020304" pitchFamily="18" charset="0"/>
              </a:rPr>
              <a:t>的含义是什么？</a:t>
            </a:r>
            <a:r>
              <a:rPr kumimoji="1" lang="en-US" altLang="zh-CN" sz="2000">
                <a:latin typeface="Times New Roman" panose="02020603050405020304" pitchFamily="18" charset="0"/>
              </a:rPr>
              <a:t>FEC</a:t>
            </a:r>
            <a:r>
              <a:rPr kumimoji="1" lang="zh-CN" altLang="en-US" sz="2000">
                <a:latin typeface="Times New Roman" panose="02020603050405020304" pitchFamily="18" charset="0"/>
              </a:rPr>
              <a:t>的引入为</a:t>
            </a:r>
            <a:r>
              <a:rPr kumimoji="1" lang="en-US" altLang="zh-CN" sz="2000">
                <a:latin typeface="Times New Roman" panose="02020603050405020304" pitchFamily="18" charset="0"/>
              </a:rPr>
              <a:t>MPLS</a:t>
            </a:r>
            <a:r>
              <a:rPr kumimoji="1" lang="zh-CN" altLang="en-US" sz="2000">
                <a:latin typeface="Times New Roman" panose="02020603050405020304" pitchFamily="18" charset="0"/>
              </a:rPr>
              <a:t>带来了哪些好处？</a:t>
            </a:r>
          </a:p>
          <a:p>
            <a:pPr eaLnBrk="1" hangingPunct="1">
              <a:lnSpc>
                <a:spcPct val="110000"/>
              </a:lnSpc>
              <a:spcBef>
                <a:spcPct val="50000"/>
              </a:spcBef>
              <a:buFontTx/>
              <a:buNone/>
            </a:pPr>
            <a:r>
              <a:rPr kumimoji="1" lang="en-US" altLang="zh-CN" sz="2000">
                <a:latin typeface="Times New Roman" panose="02020603050405020304" pitchFamily="18" charset="0"/>
              </a:rPr>
              <a:t>7</a:t>
            </a:r>
            <a:r>
              <a:rPr kumimoji="1" lang="zh-CN" altLang="en-US" sz="2000">
                <a:latin typeface="Times New Roman" panose="02020603050405020304" pitchFamily="18" charset="0"/>
              </a:rPr>
              <a:t>．画图说明</a:t>
            </a:r>
            <a:r>
              <a:rPr kumimoji="1" lang="en-US" altLang="zh-CN" sz="2000">
                <a:latin typeface="Times New Roman" panose="02020603050405020304" pitchFamily="18" charset="0"/>
              </a:rPr>
              <a:t>MPLS</a:t>
            </a:r>
            <a:r>
              <a:rPr kumimoji="1" lang="zh-CN" altLang="en-US" sz="2000">
                <a:latin typeface="Times New Roman" panose="02020603050405020304" pitchFamily="18" charset="0"/>
              </a:rPr>
              <a:t>的连接建立和数据分组转发过程。</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34925" y="549275"/>
            <a:ext cx="8610600" cy="538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lnSpc>
                <a:spcPct val="150000"/>
              </a:lnSpc>
              <a:spcBef>
                <a:spcPct val="50000"/>
              </a:spcBef>
            </a:pPr>
            <a:r>
              <a:rPr kumimoji="1" lang="en-US" altLang="zh-CN">
                <a:latin typeface="Times New Roman" panose="02020603050405020304" pitchFamily="18" charset="0"/>
              </a:rPr>
              <a:t>1997</a:t>
            </a:r>
            <a:r>
              <a:rPr kumimoji="1" lang="zh-CN" altLang="en-US">
                <a:latin typeface="Times New Roman" panose="02020603050405020304" pitchFamily="18" charset="0"/>
              </a:rPr>
              <a:t>年，</a:t>
            </a:r>
            <a:r>
              <a:rPr kumimoji="1" lang="en-US" altLang="zh-CN">
                <a:latin typeface="Times New Roman" panose="02020603050405020304" pitchFamily="18" charset="0"/>
              </a:rPr>
              <a:t>IETF</a:t>
            </a:r>
            <a:r>
              <a:rPr kumimoji="1" lang="zh-CN" altLang="en-US">
                <a:latin typeface="Times New Roman" panose="02020603050405020304" pitchFamily="18" charset="0"/>
              </a:rPr>
              <a:t>开始制定的</a:t>
            </a:r>
            <a:r>
              <a:rPr kumimoji="1" lang="zh-CN" altLang="en-US" b="1">
                <a:solidFill>
                  <a:schemeClr val="accent2"/>
                </a:solidFill>
                <a:latin typeface="Times New Roman" panose="02020603050405020304" pitchFamily="18" charset="0"/>
              </a:rPr>
              <a:t>多协议标记交换技术</a:t>
            </a:r>
            <a:r>
              <a:rPr kumimoji="1" lang="en-US" altLang="zh-CN">
                <a:latin typeface="Times New Roman" panose="02020603050405020304" pitchFamily="18" charset="0"/>
              </a:rPr>
              <a:t>(MPLS</a:t>
            </a:r>
            <a:r>
              <a:rPr kumimoji="1" lang="zh-CN" altLang="en-US">
                <a:latin typeface="Times New Roman" panose="02020603050405020304" pitchFamily="18" charset="0"/>
              </a:rPr>
              <a:t>：</a:t>
            </a:r>
            <a:r>
              <a:rPr kumimoji="1" lang="en-US" altLang="zh-CN">
                <a:latin typeface="Times New Roman" panose="02020603050405020304" pitchFamily="18" charset="0"/>
              </a:rPr>
              <a:t>Multi-Protocol Label Switching)</a:t>
            </a:r>
            <a:r>
              <a:rPr kumimoji="1" lang="zh-CN" altLang="en-US">
                <a:latin typeface="Times New Roman" panose="02020603050405020304" pitchFamily="18" charset="0"/>
              </a:rPr>
              <a:t>，在各种专有</a:t>
            </a:r>
            <a:r>
              <a:rPr kumimoji="1" lang="en-US" altLang="zh-CN">
                <a:latin typeface="Times New Roman" panose="02020603050405020304" pitchFamily="18" charset="0"/>
              </a:rPr>
              <a:t>IP over ATM</a:t>
            </a:r>
            <a:r>
              <a:rPr kumimoji="1" lang="zh-CN" altLang="en-US">
                <a:latin typeface="Times New Roman" panose="02020603050405020304" pitchFamily="18" charset="0"/>
              </a:rPr>
              <a:t>技术的基础上，从全网体系结构的角度出发来考虑如何实现综合业务、</a:t>
            </a:r>
            <a:r>
              <a:rPr kumimoji="1" lang="en-US" altLang="zh-CN">
                <a:latin typeface="Times New Roman" panose="02020603050405020304" pitchFamily="18" charset="0"/>
              </a:rPr>
              <a:t>QoS</a:t>
            </a:r>
            <a:r>
              <a:rPr kumimoji="1" lang="zh-CN" altLang="en-US">
                <a:latin typeface="Times New Roman" panose="02020603050405020304" pitchFamily="18" charset="0"/>
              </a:rPr>
              <a:t>、流量工程等目标。</a:t>
            </a:r>
          </a:p>
          <a:p>
            <a:pPr eaLnBrk="1" hangingPunct="1">
              <a:lnSpc>
                <a:spcPct val="150000"/>
              </a:lnSpc>
              <a:spcBef>
                <a:spcPct val="50000"/>
              </a:spcBef>
            </a:pPr>
            <a:r>
              <a:rPr kumimoji="1" lang="en-US" altLang="zh-CN">
                <a:latin typeface="Times New Roman" panose="02020603050405020304" pitchFamily="18" charset="0"/>
              </a:rPr>
              <a:t>1999</a:t>
            </a:r>
            <a:r>
              <a:rPr kumimoji="1" lang="zh-CN" altLang="en-US">
                <a:latin typeface="Times New Roman" panose="02020603050405020304" pitchFamily="18" charset="0"/>
              </a:rPr>
              <a:t>年底，</a:t>
            </a:r>
            <a:r>
              <a:rPr kumimoji="1" lang="en-US" altLang="zh-CN">
                <a:latin typeface="Times New Roman" panose="02020603050405020304" pitchFamily="18" charset="0"/>
              </a:rPr>
              <a:t>ITU-T SG13</a:t>
            </a:r>
            <a:r>
              <a:rPr kumimoji="1" lang="zh-CN" altLang="en-US">
                <a:latin typeface="Times New Roman" panose="02020603050405020304" pitchFamily="18" charset="0"/>
              </a:rPr>
              <a:t>研究组也将研究重心从</a:t>
            </a:r>
            <a:r>
              <a:rPr kumimoji="1" lang="en-US" altLang="zh-CN">
                <a:latin typeface="Times New Roman" panose="02020603050405020304" pitchFamily="18" charset="0"/>
              </a:rPr>
              <a:t>B-ISDN</a:t>
            </a:r>
            <a:r>
              <a:rPr kumimoji="1" lang="zh-CN" altLang="en-US">
                <a:latin typeface="Times New Roman" panose="02020603050405020304" pitchFamily="18" charset="0"/>
              </a:rPr>
              <a:t>和</a:t>
            </a:r>
            <a:r>
              <a:rPr kumimoji="1" lang="en-US" altLang="zh-CN">
                <a:latin typeface="Times New Roman" panose="02020603050405020304" pitchFamily="18" charset="0"/>
              </a:rPr>
              <a:t>GII(</a:t>
            </a:r>
            <a:r>
              <a:rPr kumimoji="1" lang="zh-CN" altLang="en-US"/>
              <a:t>全球信息基础设施</a:t>
            </a:r>
            <a:r>
              <a:rPr kumimoji="1" lang="en-US" altLang="zh-CN">
                <a:latin typeface="Times New Roman" panose="02020603050405020304" pitchFamily="18" charset="0"/>
              </a:rPr>
              <a:t>)</a:t>
            </a:r>
            <a:r>
              <a:rPr kumimoji="1" lang="zh-CN" altLang="en-US">
                <a:latin typeface="Times New Roman" panose="02020603050405020304" pitchFamily="18" charset="0"/>
              </a:rPr>
              <a:t>转向</a:t>
            </a:r>
            <a:r>
              <a:rPr kumimoji="1" lang="en-US" altLang="zh-CN">
                <a:latin typeface="Times New Roman" panose="02020603050405020304" pitchFamily="18" charset="0"/>
              </a:rPr>
              <a:t>MPLS</a:t>
            </a:r>
            <a:r>
              <a:rPr kumimoji="1" lang="zh-CN" altLang="en-US">
                <a:latin typeface="Times New Roman" panose="02020603050405020304" pitchFamily="18" charset="0"/>
              </a:rPr>
              <a:t>。</a:t>
            </a:r>
          </a:p>
          <a:p>
            <a:pPr eaLnBrk="1" hangingPunct="1">
              <a:lnSpc>
                <a:spcPct val="150000"/>
              </a:lnSpc>
              <a:spcBef>
                <a:spcPct val="50000"/>
              </a:spcBef>
            </a:pPr>
            <a:r>
              <a:rPr kumimoji="1" lang="en-US" altLang="zh-CN">
                <a:latin typeface="Times New Roman" panose="02020603050405020304" pitchFamily="18" charset="0"/>
              </a:rPr>
              <a:t>2000</a:t>
            </a:r>
            <a:r>
              <a:rPr kumimoji="1" lang="zh-CN" altLang="en-US">
                <a:latin typeface="Times New Roman" panose="02020603050405020304" pitchFamily="18" charset="0"/>
              </a:rPr>
              <a:t>年后，随着低成本、高性能路由器技术的成熟，采用</a:t>
            </a:r>
            <a:r>
              <a:rPr kumimoji="1" lang="en-US" altLang="zh-CN">
                <a:latin typeface="Times New Roman" panose="02020603050405020304" pitchFamily="18" charset="0"/>
              </a:rPr>
              <a:t>IP over ATM</a:t>
            </a:r>
            <a:r>
              <a:rPr kumimoji="1" lang="zh-CN" altLang="en-US">
                <a:latin typeface="Times New Roman" panose="02020603050405020304" pitchFamily="18" charset="0"/>
              </a:rPr>
              <a:t>方式构建综合宽带</a:t>
            </a:r>
            <a:r>
              <a:rPr kumimoji="1" lang="en-US" altLang="zh-CN">
                <a:latin typeface="Times New Roman" panose="02020603050405020304" pitchFamily="18" charset="0"/>
              </a:rPr>
              <a:t>IP</a:t>
            </a:r>
            <a:r>
              <a:rPr kumimoji="1" lang="zh-CN" altLang="en-US">
                <a:latin typeface="Times New Roman" panose="02020603050405020304" pitchFamily="18" charset="0"/>
              </a:rPr>
              <a:t>骨干网已无性能优势，</a:t>
            </a:r>
            <a:r>
              <a:rPr kumimoji="1" lang="en-US" altLang="zh-CN">
                <a:latin typeface="Times New Roman" panose="02020603050405020304" pitchFamily="18" charset="0"/>
              </a:rPr>
              <a:t>IP/MPLS</a:t>
            </a:r>
            <a:r>
              <a:rPr kumimoji="1" lang="zh-CN" altLang="en-US">
                <a:latin typeface="Times New Roman" panose="02020603050405020304" pitchFamily="18" charset="0"/>
              </a:rPr>
              <a:t>方案成为构建综合宽带</a:t>
            </a:r>
            <a:r>
              <a:rPr kumimoji="1" lang="en-US" altLang="zh-CN">
                <a:latin typeface="Times New Roman" panose="02020603050405020304" pitchFamily="18" charset="0"/>
              </a:rPr>
              <a:t>IP</a:t>
            </a:r>
            <a:r>
              <a:rPr kumimoji="1" lang="zh-CN" altLang="en-US">
                <a:latin typeface="Times New Roman" panose="02020603050405020304" pitchFamily="18" charset="0"/>
              </a:rPr>
              <a:t>骨干网的首选方案。</a:t>
            </a: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228600" y="457200"/>
            <a:ext cx="8686800" cy="497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lnSpc>
                <a:spcPct val="105000"/>
              </a:lnSpc>
              <a:spcBef>
                <a:spcPct val="25000"/>
              </a:spcBef>
              <a:buFontTx/>
              <a:buNone/>
            </a:pPr>
            <a:r>
              <a:rPr kumimoji="1" lang="en-US" altLang="zh-CN" b="1">
                <a:latin typeface="Times New Roman" panose="02020603050405020304" pitchFamily="18" charset="0"/>
              </a:rPr>
              <a:t>12.1.2  </a:t>
            </a:r>
            <a:r>
              <a:rPr kumimoji="1" lang="zh-CN" altLang="en-US" b="1">
                <a:latin typeface="Times New Roman" panose="02020603050405020304" pitchFamily="18" charset="0"/>
              </a:rPr>
              <a:t>实现宽带综合</a:t>
            </a:r>
            <a:r>
              <a:rPr kumimoji="1" lang="en-US" altLang="zh-CN" b="1">
                <a:latin typeface="Times New Roman" panose="02020603050405020304" pitchFamily="18" charset="0"/>
              </a:rPr>
              <a:t>IP</a:t>
            </a:r>
            <a:r>
              <a:rPr kumimoji="1" lang="zh-CN" altLang="en-US" b="1">
                <a:latin typeface="Times New Roman" panose="02020603050405020304" pitchFamily="18" charset="0"/>
              </a:rPr>
              <a:t>网的主要方案</a:t>
            </a:r>
          </a:p>
          <a:p>
            <a:pPr eaLnBrk="1" hangingPunct="1">
              <a:lnSpc>
                <a:spcPct val="105000"/>
              </a:lnSpc>
              <a:spcBef>
                <a:spcPct val="25000"/>
              </a:spcBef>
              <a:buFontTx/>
              <a:buNone/>
            </a:pPr>
            <a:r>
              <a:rPr kumimoji="1" lang="zh-CN" altLang="en-US">
                <a:latin typeface="Times New Roman" panose="02020603050405020304" pitchFamily="18" charset="0"/>
              </a:rPr>
              <a:t>        </a:t>
            </a:r>
            <a:r>
              <a:rPr kumimoji="1" lang="en-US" altLang="zh-CN">
                <a:latin typeface="Times New Roman" panose="02020603050405020304" pitchFamily="18" charset="0"/>
              </a:rPr>
              <a:t>ITU-T</a:t>
            </a:r>
            <a:r>
              <a:rPr kumimoji="1" lang="zh-CN" altLang="en-US">
                <a:latin typeface="Times New Roman" panose="02020603050405020304" pitchFamily="18" charset="0"/>
              </a:rPr>
              <a:t>、</a:t>
            </a:r>
            <a:r>
              <a:rPr kumimoji="1" lang="en-US" altLang="zh-CN">
                <a:latin typeface="Times New Roman" panose="02020603050405020304" pitchFamily="18" charset="0"/>
              </a:rPr>
              <a:t>IETF</a:t>
            </a:r>
            <a:r>
              <a:rPr kumimoji="1" lang="zh-CN" altLang="en-US">
                <a:latin typeface="Times New Roman" panose="02020603050405020304" pitchFamily="18" charset="0"/>
              </a:rPr>
              <a:t>、设备制造商和电信运营商研究基于</a:t>
            </a:r>
            <a:r>
              <a:rPr kumimoji="1" lang="en-US" altLang="zh-CN">
                <a:latin typeface="Times New Roman" panose="02020603050405020304" pitchFamily="18" charset="0"/>
              </a:rPr>
              <a:t>IP</a:t>
            </a:r>
            <a:r>
              <a:rPr kumimoji="1" lang="zh-CN" altLang="en-US">
                <a:latin typeface="Times New Roman" panose="02020603050405020304" pitchFamily="18" charset="0"/>
              </a:rPr>
              <a:t>的宽带综合骨干网的技术方案：</a:t>
            </a:r>
          </a:p>
          <a:p>
            <a:pPr eaLnBrk="1" hangingPunct="1">
              <a:lnSpc>
                <a:spcPct val="105000"/>
              </a:lnSpc>
              <a:spcBef>
                <a:spcPct val="25000"/>
              </a:spcBef>
              <a:buFontTx/>
              <a:buNone/>
            </a:pPr>
            <a:r>
              <a:rPr kumimoji="1" lang="en-US" altLang="zh-CN">
                <a:latin typeface="Times New Roman" panose="02020603050405020304" pitchFamily="18" charset="0"/>
              </a:rPr>
              <a:t>(1)  IP</a:t>
            </a:r>
            <a:r>
              <a:rPr kumimoji="1" lang="zh-CN" altLang="en-US">
                <a:latin typeface="Times New Roman" panose="02020603050405020304" pitchFamily="18" charset="0"/>
              </a:rPr>
              <a:t>与</a:t>
            </a:r>
            <a:r>
              <a:rPr kumimoji="1" lang="en-US" altLang="zh-CN">
                <a:latin typeface="Times New Roman" panose="02020603050405020304" pitchFamily="18" charset="0"/>
              </a:rPr>
              <a:t>ATM</a:t>
            </a:r>
            <a:r>
              <a:rPr kumimoji="1" lang="zh-CN" altLang="en-US">
                <a:latin typeface="Times New Roman" panose="02020603050405020304" pitchFamily="18" charset="0"/>
              </a:rPr>
              <a:t>相结合的方案（ </a:t>
            </a:r>
            <a:r>
              <a:rPr kumimoji="1" lang="en-US" altLang="zh-CN"/>
              <a:t>IP over ATM </a:t>
            </a:r>
            <a:r>
              <a:rPr kumimoji="1" lang="zh-CN" altLang="en-US">
                <a:latin typeface="Times New Roman" panose="02020603050405020304" pitchFamily="18" charset="0"/>
              </a:rPr>
              <a:t>）：借助</a:t>
            </a:r>
            <a:r>
              <a:rPr kumimoji="1" lang="en-US" altLang="zh-CN">
                <a:latin typeface="Times New Roman" panose="02020603050405020304" pitchFamily="18" charset="0"/>
              </a:rPr>
              <a:t>ATM</a:t>
            </a:r>
            <a:r>
              <a:rPr kumimoji="1" lang="zh-CN" altLang="en-US">
                <a:latin typeface="Times New Roman" panose="02020603050405020304" pitchFamily="18" charset="0"/>
              </a:rPr>
              <a:t>网络强大的</a:t>
            </a:r>
            <a:r>
              <a:rPr kumimoji="1" lang="en-US" altLang="zh-CN">
                <a:latin typeface="Times New Roman" panose="02020603050405020304" pitchFamily="18" charset="0"/>
              </a:rPr>
              <a:t>QoS</a:t>
            </a:r>
            <a:r>
              <a:rPr kumimoji="1" lang="zh-CN" altLang="en-US">
                <a:latin typeface="Times New Roman" panose="02020603050405020304" pitchFamily="18" charset="0"/>
              </a:rPr>
              <a:t>和综合业务的能力，在</a:t>
            </a:r>
            <a:r>
              <a:rPr kumimoji="1" lang="en-US" altLang="zh-CN">
                <a:latin typeface="Times New Roman" panose="02020603050405020304" pitchFamily="18" charset="0"/>
              </a:rPr>
              <a:t>ATM</a:t>
            </a:r>
            <a:r>
              <a:rPr kumimoji="1" lang="zh-CN" altLang="en-US">
                <a:latin typeface="Times New Roman" panose="02020603050405020304" pitchFamily="18" charset="0"/>
              </a:rPr>
              <a:t>上来传送</a:t>
            </a:r>
            <a:r>
              <a:rPr kumimoji="1" lang="en-US" altLang="zh-CN">
                <a:latin typeface="Times New Roman" panose="02020603050405020304" pitchFamily="18" charset="0"/>
              </a:rPr>
              <a:t>IP</a:t>
            </a:r>
            <a:r>
              <a:rPr kumimoji="1" lang="zh-CN" altLang="en-US">
                <a:latin typeface="Times New Roman" panose="02020603050405020304" pitchFamily="18" charset="0"/>
              </a:rPr>
              <a:t>，从而解决</a:t>
            </a:r>
            <a:r>
              <a:rPr kumimoji="1" lang="en-US" altLang="zh-CN">
                <a:latin typeface="Times New Roman" panose="02020603050405020304" pitchFamily="18" charset="0"/>
              </a:rPr>
              <a:t>IP</a:t>
            </a:r>
            <a:r>
              <a:rPr kumimoji="1" lang="zh-CN" altLang="en-US">
                <a:latin typeface="Times New Roman" panose="02020603050405020304" pitchFamily="18" charset="0"/>
              </a:rPr>
              <a:t>网络的服务质量问题。其主要的缺点是技术体制复杂、</a:t>
            </a:r>
            <a:r>
              <a:rPr kumimoji="1" lang="en-US" altLang="zh-CN">
                <a:latin typeface="Times New Roman" panose="02020603050405020304" pitchFamily="18" charset="0"/>
              </a:rPr>
              <a:t>IP</a:t>
            </a:r>
            <a:r>
              <a:rPr kumimoji="1" lang="zh-CN" altLang="en-US">
                <a:latin typeface="Times New Roman" panose="02020603050405020304" pitchFamily="18" charset="0"/>
              </a:rPr>
              <a:t>传输效率不高。 </a:t>
            </a:r>
          </a:p>
          <a:p>
            <a:pPr>
              <a:lnSpc>
                <a:spcPct val="105000"/>
              </a:lnSpc>
              <a:spcBef>
                <a:spcPct val="25000"/>
              </a:spcBef>
              <a:buFontTx/>
              <a:buNone/>
            </a:pPr>
            <a:r>
              <a:rPr kumimoji="1" lang="zh-CN" altLang="en-US"/>
              <a:t> </a:t>
            </a:r>
            <a:r>
              <a:rPr kumimoji="1" lang="en-US" altLang="zh-CN"/>
              <a:t>(2)  IP</a:t>
            </a:r>
            <a:r>
              <a:rPr kumimoji="1" lang="zh-CN" altLang="en-US"/>
              <a:t>直接与光传送网相结合的方案（ </a:t>
            </a:r>
            <a:r>
              <a:rPr kumimoji="1" lang="en-US" altLang="zh-CN"/>
              <a:t>IP over SDH</a:t>
            </a:r>
            <a:r>
              <a:rPr kumimoji="1" lang="zh-CN" altLang="en-US"/>
              <a:t>或</a:t>
            </a:r>
            <a:r>
              <a:rPr kumimoji="1" lang="en-US" altLang="zh-CN"/>
              <a:t>IP over WDM </a:t>
            </a:r>
            <a:r>
              <a:rPr kumimoji="1" lang="zh-CN" altLang="en-US"/>
              <a:t>）：使用光纤信道，舍弃</a:t>
            </a:r>
            <a:r>
              <a:rPr kumimoji="1" lang="en-US" altLang="zh-CN"/>
              <a:t>ATM</a:t>
            </a:r>
            <a:r>
              <a:rPr kumimoji="1" lang="zh-CN" altLang="en-US"/>
              <a:t>层，将</a:t>
            </a:r>
            <a:r>
              <a:rPr kumimoji="1" lang="en-US" altLang="zh-CN"/>
              <a:t>IP</a:t>
            </a:r>
            <a:r>
              <a:rPr kumimoji="1" lang="zh-CN" altLang="en-US"/>
              <a:t>分组直接在光传送网上传输，由路由器管理网络资源，这种协议结构简单。具有高带宽和快速传输优点。缺点是综合业务能力和</a:t>
            </a:r>
            <a:r>
              <a:rPr kumimoji="1" lang="en-US" altLang="zh-CN"/>
              <a:t>QoS</a:t>
            </a:r>
            <a:r>
              <a:rPr kumimoji="1" lang="zh-CN" altLang="en-US"/>
              <a:t>保障能力较弱。</a:t>
            </a: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42" name="Object 5"/>
          <p:cNvGraphicFramePr>
            <a:graphicFrameLocks noChangeAspect="1"/>
          </p:cNvGraphicFramePr>
          <p:nvPr/>
        </p:nvGraphicFramePr>
        <p:xfrm>
          <a:off x="395288" y="1052513"/>
          <a:ext cx="8153400" cy="3249612"/>
        </p:xfrm>
        <a:graphic>
          <a:graphicData uri="http://schemas.openxmlformats.org/presentationml/2006/ole">
            <mc:AlternateContent xmlns:mc="http://schemas.openxmlformats.org/markup-compatibility/2006">
              <mc:Choice xmlns:v="urn:schemas-microsoft-com:vml" Requires="v">
                <p:oleObj spid="_x0000_s10247" r:id="rId3" imgW="3233030" imgH="1289086" progId="Visio.Drawing.4">
                  <p:embed/>
                </p:oleObj>
              </mc:Choice>
              <mc:Fallback>
                <p:oleObj r:id="rId3" imgW="3233030" imgH="1289086" progId="Visio.Drawing.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288" y="1052513"/>
                        <a:ext cx="8153400" cy="324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43" name="AutoShape 7">
            <a:hlinkClick r:id="" action="ppaction://hlinkshowjump?jump=firstslide" highlightClick="1"/>
          </p:cNvPr>
          <p:cNvSpPr>
            <a:spLocks noChangeArrowheads="1"/>
          </p:cNvSpPr>
          <p:nvPr/>
        </p:nvSpPr>
        <p:spPr bwMode="auto">
          <a:xfrm>
            <a:off x="8458200" y="6400800"/>
            <a:ext cx="685800" cy="457200"/>
          </a:xfrm>
          <a:prstGeom prst="actionButtonBackPreviou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endParaRPr lang="zh-CN" altLang="en-US"/>
          </a:p>
        </p:txBody>
      </p:sp>
      <p:sp>
        <p:nvSpPr>
          <p:cNvPr id="10244" name="Rectangle 8"/>
          <p:cNvSpPr>
            <a:spLocks noChangeArrowheads="1"/>
          </p:cNvSpPr>
          <p:nvPr/>
        </p:nvSpPr>
        <p:spPr bwMode="auto">
          <a:xfrm>
            <a:off x="1042988" y="620713"/>
            <a:ext cx="7126287"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nSpc>
                <a:spcPct val="105000"/>
              </a:lnSpc>
              <a:spcBef>
                <a:spcPct val="25000"/>
              </a:spcBef>
              <a:buFontTx/>
              <a:buNone/>
            </a:pPr>
            <a:r>
              <a:rPr kumimoji="1" lang="en-US" altLang="zh-CN" b="1"/>
              <a:t>MPLS</a:t>
            </a:r>
            <a:r>
              <a:rPr kumimoji="1" lang="zh-CN" altLang="en-US" b="1"/>
              <a:t>则像一个封装协议，在两种方案中均可使用。</a:t>
            </a:r>
          </a:p>
        </p:txBody>
      </p:sp>
      <p:sp>
        <p:nvSpPr>
          <p:cNvPr id="10245" name="Rectangle 9"/>
          <p:cNvSpPr>
            <a:spLocks noChangeArrowheads="1"/>
          </p:cNvSpPr>
          <p:nvPr/>
        </p:nvSpPr>
        <p:spPr bwMode="auto">
          <a:xfrm>
            <a:off x="611188" y="4292600"/>
            <a:ext cx="8208962"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50000"/>
              </a:spcBef>
              <a:buFontTx/>
              <a:buNone/>
            </a:pPr>
            <a:r>
              <a:rPr kumimoji="1" lang="zh-CN" altLang="en-US" sz="2000" b="1"/>
              <a:t>满足条件：</a:t>
            </a:r>
          </a:p>
          <a:p>
            <a:pPr>
              <a:spcBef>
                <a:spcPct val="50000"/>
              </a:spcBef>
              <a:buFontTx/>
              <a:buNone/>
            </a:pPr>
            <a:r>
              <a:rPr kumimoji="1" lang="en-US" altLang="zh-CN" sz="2000" b="1"/>
              <a:t>(1) </a:t>
            </a:r>
            <a:r>
              <a:rPr kumimoji="1" lang="zh-CN" altLang="en-US" sz="2000" b="1"/>
              <a:t>底层网络必须提供有保证的</a:t>
            </a:r>
            <a:r>
              <a:rPr kumimoji="1" lang="en-US" altLang="zh-CN" sz="2000" b="1"/>
              <a:t>QoS</a:t>
            </a:r>
            <a:r>
              <a:rPr kumimoji="1" lang="zh-CN" altLang="en-US" sz="2000" b="1"/>
              <a:t>能力以满足上层应用的需求。</a:t>
            </a:r>
          </a:p>
          <a:p>
            <a:pPr>
              <a:spcBef>
                <a:spcPct val="50000"/>
              </a:spcBef>
              <a:buFontTx/>
              <a:buNone/>
            </a:pPr>
            <a:r>
              <a:rPr kumimoji="1" lang="en-US" altLang="zh-CN" sz="2000" b="1"/>
              <a:t>(2) </a:t>
            </a:r>
            <a:r>
              <a:rPr kumimoji="1" lang="zh-CN" altLang="en-US" sz="2000" b="1"/>
              <a:t>分组转发必须尽可能由交换设备而不是路由器来完成。</a:t>
            </a: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ChangeArrowheads="1"/>
          </p:cNvSpPr>
          <p:nvPr/>
        </p:nvSpPr>
        <p:spPr bwMode="auto">
          <a:xfrm>
            <a:off x="2514600" y="685800"/>
            <a:ext cx="39497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spcBef>
                <a:spcPct val="0"/>
              </a:spcBef>
              <a:buFontTx/>
              <a:buNone/>
            </a:pPr>
            <a:r>
              <a:rPr kumimoji="1" lang="en-US" altLang="zh-CN" sz="3200" b="1">
                <a:latin typeface="Times New Roman" panose="02020603050405020304" pitchFamily="18" charset="0"/>
              </a:rPr>
              <a:t>12.3  </a:t>
            </a:r>
            <a:r>
              <a:rPr kumimoji="1" lang="zh-CN" altLang="en-US" sz="3200" b="1">
                <a:latin typeface="Times New Roman" panose="02020603050405020304" pitchFamily="18" charset="0"/>
              </a:rPr>
              <a:t>多协议标记交换</a:t>
            </a:r>
          </a:p>
        </p:txBody>
      </p:sp>
      <p:sp>
        <p:nvSpPr>
          <p:cNvPr id="11267" name="Text Box 5"/>
          <p:cNvSpPr txBox="1">
            <a:spLocks noChangeArrowheads="1"/>
          </p:cNvSpPr>
          <p:nvPr/>
        </p:nvSpPr>
        <p:spPr bwMode="auto">
          <a:xfrm>
            <a:off x="228600" y="1143000"/>
            <a:ext cx="8686800" cy="411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spcBef>
                <a:spcPct val="30000"/>
              </a:spcBef>
              <a:buFontTx/>
              <a:buNone/>
            </a:pPr>
            <a:r>
              <a:rPr kumimoji="1" lang="en-US" altLang="zh-CN" b="1">
                <a:latin typeface="Times New Roman" panose="02020603050405020304" pitchFamily="18" charset="0"/>
              </a:rPr>
              <a:t>12.3.1  </a:t>
            </a:r>
            <a:r>
              <a:rPr kumimoji="1" lang="zh-CN" altLang="en-US" b="1">
                <a:latin typeface="Times New Roman" panose="02020603050405020304" pitchFamily="18" charset="0"/>
              </a:rPr>
              <a:t>背景</a:t>
            </a:r>
          </a:p>
          <a:p>
            <a:pPr eaLnBrk="1" hangingPunct="1">
              <a:spcBef>
                <a:spcPct val="30000"/>
              </a:spcBef>
              <a:buFontTx/>
              <a:buNone/>
            </a:pPr>
            <a:r>
              <a:rPr kumimoji="1" lang="zh-CN" altLang="en-US" b="1">
                <a:latin typeface="Times New Roman" panose="02020603050405020304" pitchFamily="18" charset="0"/>
              </a:rPr>
              <a:t>        </a:t>
            </a:r>
            <a:r>
              <a:rPr kumimoji="1" lang="en-US" altLang="zh-CN" b="1">
                <a:latin typeface="Times New Roman" panose="02020603050405020304" pitchFamily="18" charset="0"/>
              </a:rPr>
              <a:t>1</a:t>
            </a:r>
            <a:r>
              <a:rPr kumimoji="1" lang="zh-CN" altLang="en-US" b="1">
                <a:latin typeface="Times New Roman" panose="02020603050405020304" pitchFamily="18" charset="0"/>
              </a:rPr>
              <a:t>．</a:t>
            </a:r>
            <a:r>
              <a:rPr kumimoji="1" lang="en-US" altLang="zh-CN" b="1">
                <a:latin typeface="Times New Roman" panose="02020603050405020304" pitchFamily="18" charset="0"/>
              </a:rPr>
              <a:t>MPLS</a:t>
            </a:r>
            <a:r>
              <a:rPr kumimoji="1" lang="zh-CN" altLang="en-US" b="1">
                <a:latin typeface="Times New Roman" panose="02020603050405020304" pitchFamily="18" charset="0"/>
              </a:rPr>
              <a:t>的定义</a:t>
            </a:r>
          </a:p>
          <a:p>
            <a:pPr eaLnBrk="1" hangingPunct="1">
              <a:spcBef>
                <a:spcPct val="30000"/>
              </a:spcBef>
              <a:buFontTx/>
              <a:buNone/>
            </a:pPr>
            <a:r>
              <a:rPr kumimoji="1" lang="zh-CN" altLang="en-US">
                <a:latin typeface="Times New Roman" panose="02020603050405020304" pitchFamily="18" charset="0"/>
              </a:rPr>
              <a:t>         </a:t>
            </a:r>
            <a:r>
              <a:rPr kumimoji="1" lang="en-US" altLang="zh-CN">
                <a:latin typeface="Times New Roman" panose="02020603050405020304" pitchFamily="18" charset="0"/>
              </a:rPr>
              <a:t>MPLS</a:t>
            </a:r>
            <a:r>
              <a:rPr kumimoji="1" lang="zh-CN" altLang="en-US">
                <a:latin typeface="Times New Roman" panose="02020603050405020304" pitchFamily="18" charset="0"/>
              </a:rPr>
              <a:t>是</a:t>
            </a:r>
            <a:r>
              <a:rPr kumimoji="1" lang="en-US" altLang="zh-CN"/>
              <a:t>1997</a:t>
            </a:r>
            <a:r>
              <a:rPr kumimoji="1" lang="en-US" altLang="zh-CN">
                <a:latin typeface="Times New Roman" panose="02020603050405020304" pitchFamily="18" charset="0"/>
              </a:rPr>
              <a:t> </a:t>
            </a:r>
            <a:r>
              <a:rPr kumimoji="1" lang="zh-CN" altLang="en-US">
                <a:latin typeface="Times New Roman" panose="02020603050405020304" pitchFamily="18" charset="0"/>
              </a:rPr>
              <a:t>年</a:t>
            </a:r>
            <a:r>
              <a:rPr kumimoji="1" lang="en-US" altLang="zh-CN">
                <a:latin typeface="Times New Roman" panose="02020603050405020304" pitchFamily="18" charset="0"/>
              </a:rPr>
              <a:t>IETF</a:t>
            </a:r>
            <a:r>
              <a:rPr kumimoji="1" lang="zh-CN" altLang="en-US">
                <a:latin typeface="Times New Roman" panose="02020603050405020304" pitchFamily="18" charset="0"/>
              </a:rPr>
              <a:t>提出的解决宽带骨干网带宽管理和业务需求的方案之一。从全网体系结构角度解决传统</a:t>
            </a:r>
            <a:r>
              <a:rPr kumimoji="1" lang="en-US" altLang="zh-CN">
                <a:latin typeface="Times New Roman" panose="02020603050405020304" pitchFamily="18" charset="0"/>
              </a:rPr>
              <a:t>IP</a:t>
            </a:r>
            <a:r>
              <a:rPr kumimoji="1" lang="zh-CN" altLang="en-US">
                <a:latin typeface="Times New Roman" panose="02020603050405020304" pitchFamily="18" charset="0"/>
              </a:rPr>
              <a:t>网络多业务支持和服务质量问题。</a:t>
            </a:r>
          </a:p>
          <a:p>
            <a:pPr eaLnBrk="1" hangingPunct="1">
              <a:spcBef>
                <a:spcPct val="30000"/>
              </a:spcBef>
              <a:buFontTx/>
              <a:buNone/>
            </a:pPr>
            <a:r>
              <a:rPr kumimoji="1" lang="zh-CN" altLang="en-US" b="1">
                <a:solidFill>
                  <a:schemeClr val="accent2"/>
                </a:solidFill>
                <a:latin typeface="Times New Roman" panose="02020603050405020304" pitchFamily="18" charset="0"/>
              </a:rPr>
              <a:t>       </a:t>
            </a:r>
            <a:r>
              <a:rPr kumimoji="1" lang="en-US" altLang="zh-CN" b="1">
                <a:solidFill>
                  <a:schemeClr val="accent2"/>
                </a:solidFill>
                <a:latin typeface="Times New Roman" panose="02020603050405020304" pitchFamily="18" charset="0"/>
              </a:rPr>
              <a:t>MPLS</a:t>
            </a:r>
            <a:r>
              <a:rPr kumimoji="1" lang="zh-CN" altLang="en-US" b="1">
                <a:solidFill>
                  <a:schemeClr val="accent2"/>
                </a:solidFill>
                <a:latin typeface="Times New Roman" panose="02020603050405020304" pitchFamily="18" charset="0"/>
              </a:rPr>
              <a:t>：</a:t>
            </a:r>
            <a:r>
              <a:rPr kumimoji="1" lang="en-US" altLang="zh-CN" b="1">
                <a:solidFill>
                  <a:schemeClr val="accent2"/>
                </a:solidFill>
                <a:latin typeface="Times New Roman" panose="02020603050405020304" pitchFamily="18" charset="0"/>
              </a:rPr>
              <a:t>MP</a:t>
            </a:r>
            <a:r>
              <a:rPr kumimoji="1" lang="zh-CN" altLang="en-US" b="1">
                <a:solidFill>
                  <a:schemeClr val="accent2"/>
                </a:solidFill>
                <a:latin typeface="Times New Roman" panose="02020603050405020304" pitchFamily="18" charset="0"/>
              </a:rPr>
              <a:t>（多协议）是指该技术适用于任何网络协议</a:t>
            </a:r>
            <a:r>
              <a:rPr kumimoji="1" lang="zh-CN" altLang="en-US" b="1">
                <a:latin typeface="Times New Roman" panose="02020603050405020304" pitchFamily="18" charset="0"/>
              </a:rPr>
              <a:t>，</a:t>
            </a:r>
            <a:r>
              <a:rPr kumimoji="1" lang="zh-CN" altLang="en-US">
                <a:latin typeface="Times New Roman" panose="02020603050405020304" pitchFamily="18" charset="0"/>
              </a:rPr>
              <a:t>主要指</a:t>
            </a:r>
            <a:r>
              <a:rPr kumimoji="1" lang="en-US" altLang="zh-CN">
                <a:latin typeface="Times New Roman" panose="02020603050405020304" pitchFamily="18" charset="0"/>
              </a:rPr>
              <a:t>IP</a:t>
            </a:r>
            <a:r>
              <a:rPr kumimoji="1" lang="zh-CN" altLang="en-US">
                <a:latin typeface="Times New Roman" panose="02020603050405020304" pitchFamily="18" charset="0"/>
              </a:rPr>
              <a:t>作为网络层协议的用法。</a:t>
            </a:r>
            <a:r>
              <a:rPr kumimoji="1" lang="en-US" altLang="zh-CN" b="1">
                <a:solidFill>
                  <a:schemeClr val="hlink"/>
                </a:solidFill>
                <a:latin typeface="Times New Roman" panose="02020603050405020304" pitchFamily="18" charset="0"/>
              </a:rPr>
              <a:t>LS</a:t>
            </a:r>
            <a:r>
              <a:rPr kumimoji="1" lang="zh-CN" altLang="en-US" b="1">
                <a:solidFill>
                  <a:schemeClr val="hlink"/>
                </a:solidFill>
                <a:latin typeface="Times New Roman" panose="02020603050405020304" pitchFamily="18" charset="0"/>
              </a:rPr>
              <a:t>（</a:t>
            </a:r>
            <a:r>
              <a:rPr kumimoji="1" lang="zh-CN" altLang="en-US" b="1">
                <a:solidFill>
                  <a:schemeClr val="hlink"/>
                </a:solidFill>
              </a:rPr>
              <a:t>标记交换）</a:t>
            </a:r>
            <a:r>
              <a:rPr kumimoji="1" lang="zh-CN" altLang="en-US"/>
              <a:t>是指将</a:t>
            </a:r>
            <a:r>
              <a:rPr kumimoji="1" lang="en-US" altLang="zh-CN"/>
              <a:t>MPLS</a:t>
            </a:r>
            <a:r>
              <a:rPr kumimoji="1" lang="zh-CN" altLang="en-US"/>
              <a:t>分组在网络入口处打上一个短小、长度固定的标记，当沿交换设备将根据某一路径传输的分组的标记值实现快速高效的第二层交换。 </a:t>
            </a: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228600" y="609600"/>
            <a:ext cx="8610600" cy="544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lnSpc>
                <a:spcPct val="135000"/>
              </a:lnSpc>
              <a:spcBef>
                <a:spcPct val="50000"/>
              </a:spcBef>
              <a:buFontTx/>
              <a:buNone/>
            </a:pPr>
            <a:r>
              <a:rPr kumimoji="1" lang="en-US" altLang="zh-CN">
                <a:latin typeface="Times New Roman" panose="02020603050405020304" pitchFamily="18" charset="0"/>
              </a:rPr>
              <a:t>        </a:t>
            </a:r>
            <a:r>
              <a:rPr kumimoji="1" lang="en-US" altLang="zh-CN" b="1">
                <a:latin typeface="Times New Roman" panose="02020603050405020304" pitchFamily="18" charset="0"/>
              </a:rPr>
              <a:t>4</a:t>
            </a:r>
            <a:r>
              <a:rPr kumimoji="1" lang="zh-CN" altLang="en-US" b="1">
                <a:latin typeface="Times New Roman" panose="02020603050405020304" pitchFamily="18" charset="0"/>
              </a:rPr>
              <a:t>．主要应用</a:t>
            </a:r>
          </a:p>
          <a:p>
            <a:pPr eaLnBrk="1" hangingPunct="1">
              <a:lnSpc>
                <a:spcPct val="135000"/>
              </a:lnSpc>
              <a:spcBef>
                <a:spcPct val="50000"/>
              </a:spcBef>
              <a:buFontTx/>
              <a:buNone/>
            </a:pPr>
            <a:r>
              <a:rPr kumimoji="1" lang="zh-CN" altLang="en-US">
                <a:latin typeface="Times New Roman" panose="02020603050405020304" pitchFamily="18" charset="0"/>
              </a:rPr>
              <a:t>        </a:t>
            </a:r>
            <a:r>
              <a:rPr kumimoji="1" lang="en-US" altLang="zh-CN">
                <a:latin typeface="Times New Roman" panose="02020603050405020304" pitchFamily="18" charset="0"/>
              </a:rPr>
              <a:t>MPLS</a:t>
            </a:r>
            <a:r>
              <a:rPr kumimoji="1" lang="zh-CN" altLang="en-US">
                <a:latin typeface="Times New Roman" panose="02020603050405020304" pitchFamily="18" charset="0"/>
              </a:rPr>
              <a:t>提供了一个基于标准的解决方案以</a:t>
            </a:r>
            <a:r>
              <a:rPr kumimoji="1" lang="zh-CN" altLang="en-US">
                <a:solidFill>
                  <a:schemeClr val="accent2"/>
                </a:solidFill>
                <a:latin typeface="Times New Roman" panose="02020603050405020304" pitchFamily="18" charset="0"/>
              </a:rPr>
              <a:t>满足当今骨干网对高性能的需求</a:t>
            </a:r>
            <a:r>
              <a:rPr kumimoji="1" lang="zh-CN" altLang="en-US">
                <a:latin typeface="Times New Roman" panose="02020603050405020304" pitchFamily="18" charset="0"/>
              </a:rPr>
              <a:t>，其主要应用目标如下：</a:t>
            </a:r>
          </a:p>
          <a:p>
            <a:pPr eaLnBrk="1" hangingPunct="1">
              <a:lnSpc>
                <a:spcPct val="135000"/>
              </a:lnSpc>
              <a:spcBef>
                <a:spcPct val="50000"/>
              </a:spcBef>
              <a:buFontTx/>
              <a:buNone/>
            </a:pPr>
            <a:r>
              <a:rPr kumimoji="1" lang="zh-CN" altLang="en-US">
                <a:latin typeface="Times New Roman" panose="02020603050405020304" pitchFamily="18" charset="0"/>
              </a:rPr>
              <a:t>        </a:t>
            </a:r>
            <a:r>
              <a:rPr kumimoji="1" lang="en-US" altLang="zh-CN">
                <a:latin typeface="Times New Roman" panose="02020603050405020304" pitchFamily="18" charset="0"/>
              </a:rPr>
              <a:t>1) </a:t>
            </a:r>
            <a:r>
              <a:rPr kumimoji="1" lang="zh-CN" altLang="en-US">
                <a:latin typeface="Times New Roman" panose="02020603050405020304" pitchFamily="18" charset="0"/>
              </a:rPr>
              <a:t>提高数据网中分组转发的性能</a:t>
            </a:r>
          </a:p>
          <a:p>
            <a:pPr eaLnBrk="1" hangingPunct="1">
              <a:lnSpc>
                <a:spcPct val="135000"/>
              </a:lnSpc>
              <a:spcBef>
                <a:spcPct val="50000"/>
              </a:spcBef>
              <a:buFontTx/>
              <a:buNone/>
            </a:pPr>
            <a:r>
              <a:rPr kumimoji="1" lang="zh-CN" altLang="en-US">
                <a:latin typeface="Times New Roman" panose="02020603050405020304" pitchFamily="18" charset="0"/>
              </a:rPr>
              <a:t>       </a:t>
            </a:r>
            <a:r>
              <a:rPr kumimoji="1" lang="en-US" altLang="zh-CN">
                <a:latin typeface="Times New Roman" panose="02020603050405020304" pitchFamily="18" charset="0"/>
              </a:rPr>
              <a:t>(1) </a:t>
            </a:r>
            <a:r>
              <a:rPr kumimoji="1" lang="zh-CN" altLang="en-US">
                <a:latin typeface="Times New Roman" panose="02020603050405020304" pitchFamily="18" charset="0"/>
              </a:rPr>
              <a:t>通过采用第二层交换技术，</a:t>
            </a:r>
            <a:r>
              <a:rPr kumimoji="1" lang="en-US" altLang="zh-CN">
                <a:latin typeface="Times New Roman" panose="02020603050405020304" pitchFamily="18" charset="0"/>
              </a:rPr>
              <a:t>MPLS</a:t>
            </a:r>
            <a:r>
              <a:rPr kumimoji="1" lang="zh-CN" altLang="en-US">
                <a:latin typeface="Times New Roman" panose="02020603050405020304" pitchFamily="18" charset="0"/>
              </a:rPr>
              <a:t>增强并简化了路由器转发分组的能力。</a:t>
            </a:r>
          </a:p>
          <a:p>
            <a:pPr eaLnBrk="1" hangingPunct="1">
              <a:lnSpc>
                <a:spcPct val="135000"/>
              </a:lnSpc>
              <a:spcBef>
                <a:spcPct val="50000"/>
              </a:spcBef>
              <a:buFontTx/>
              <a:buNone/>
            </a:pPr>
            <a:r>
              <a:rPr kumimoji="1" lang="zh-CN" altLang="en-US">
                <a:latin typeface="Times New Roman" panose="02020603050405020304" pitchFamily="18" charset="0"/>
              </a:rPr>
              <a:t>       </a:t>
            </a:r>
            <a:r>
              <a:rPr kumimoji="1" lang="en-US" altLang="zh-CN">
                <a:latin typeface="Times New Roman" panose="02020603050405020304" pitchFamily="18" charset="0"/>
              </a:rPr>
              <a:t>(2)  MPLS</a:t>
            </a:r>
            <a:r>
              <a:rPr kumimoji="1" lang="zh-CN" altLang="en-US">
                <a:latin typeface="Times New Roman" panose="02020603050405020304" pitchFamily="18" charset="0"/>
              </a:rPr>
              <a:t>简单、易于实现。</a:t>
            </a:r>
          </a:p>
          <a:p>
            <a:pPr eaLnBrk="1" hangingPunct="1">
              <a:lnSpc>
                <a:spcPct val="135000"/>
              </a:lnSpc>
              <a:spcBef>
                <a:spcPct val="50000"/>
              </a:spcBef>
              <a:buFontTx/>
              <a:buNone/>
            </a:pPr>
            <a:r>
              <a:rPr kumimoji="1" lang="zh-CN" altLang="en-US">
                <a:latin typeface="Times New Roman" panose="02020603050405020304" pitchFamily="18" charset="0"/>
              </a:rPr>
              <a:t>       </a:t>
            </a:r>
            <a:r>
              <a:rPr kumimoji="1" lang="en-US" altLang="zh-CN">
                <a:latin typeface="Times New Roman" panose="02020603050405020304" pitchFamily="18" charset="0"/>
              </a:rPr>
              <a:t>(3) </a:t>
            </a:r>
            <a:r>
              <a:rPr kumimoji="1" lang="zh-CN" altLang="en-US">
                <a:latin typeface="Times New Roman" panose="02020603050405020304" pitchFamily="18" charset="0"/>
              </a:rPr>
              <a:t>由于</a:t>
            </a:r>
            <a:r>
              <a:rPr kumimoji="1" lang="en-US" altLang="zh-CN">
                <a:latin typeface="Times New Roman" panose="02020603050405020304" pitchFamily="18" charset="0"/>
              </a:rPr>
              <a:t>IP</a:t>
            </a:r>
            <a:r>
              <a:rPr kumimoji="1" lang="zh-CN" altLang="en-US">
                <a:latin typeface="Times New Roman" panose="02020603050405020304" pitchFamily="18" charset="0"/>
              </a:rPr>
              <a:t>路由被标记线速率交换替代，网络性能得到了提高。</a:t>
            </a: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304800" y="762000"/>
            <a:ext cx="8610600" cy="415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lnSpc>
                <a:spcPct val="150000"/>
              </a:lnSpc>
              <a:spcBef>
                <a:spcPct val="50000"/>
              </a:spcBef>
              <a:buFontTx/>
              <a:buNone/>
            </a:pPr>
            <a:r>
              <a:rPr kumimoji="1" lang="en-US" altLang="zh-CN">
                <a:latin typeface="Times New Roman" panose="02020603050405020304" pitchFamily="18" charset="0"/>
              </a:rPr>
              <a:t>     2) </a:t>
            </a:r>
            <a:r>
              <a:rPr kumimoji="1" lang="zh-CN" altLang="en-US">
                <a:latin typeface="Times New Roman" panose="02020603050405020304" pitchFamily="18" charset="0"/>
              </a:rPr>
              <a:t>支持区分服务的</a:t>
            </a:r>
            <a:r>
              <a:rPr kumimoji="1" lang="en-US" altLang="zh-CN">
                <a:latin typeface="Times New Roman" panose="02020603050405020304" pitchFamily="18" charset="0"/>
              </a:rPr>
              <a:t>QoS</a:t>
            </a:r>
          </a:p>
          <a:p>
            <a:pPr eaLnBrk="1" hangingPunct="1">
              <a:lnSpc>
                <a:spcPct val="150000"/>
              </a:lnSpc>
              <a:spcBef>
                <a:spcPct val="50000"/>
              </a:spcBef>
              <a:buFontTx/>
              <a:buNone/>
            </a:pPr>
            <a:r>
              <a:rPr kumimoji="1" lang="en-US" altLang="zh-CN">
                <a:latin typeface="Times New Roman" panose="02020603050405020304" pitchFamily="18" charset="0"/>
              </a:rPr>
              <a:t>        (1) </a:t>
            </a:r>
            <a:r>
              <a:rPr kumimoji="1" lang="zh-CN" altLang="en-US">
                <a:latin typeface="Times New Roman" panose="02020603050405020304" pitchFamily="18" charset="0"/>
              </a:rPr>
              <a:t>采用流量工程的方式建立通路，以此来提供业务级的性能保证。</a:t>
            </a:r>
          </a:p>
          <a:p>
            <a:pPr eaLnBrk="1" hangingPunct="1">
              <a:lnSpc>
                <a:spcPct val="150000"/>
              </a:lnSpc>
              <a:spcBef>
                <a:spcPct val="50000"/>
              </a:spcBef>
              <a:buFontTx/>
              <a:buNone/>
            </a:pPr>
            <a:r>
              <a:rPr kumimoji="1" lang="zh-CN" altLang="en-US">
                <a:latin typeface="Times New Roman" panose="02020603050405020304" pitchFamily="18" charset="0"/>
              </a:rPr>
              <a:t>        </a:t>
            </a:r>
            <a:r>
              <a:rPr kumimoji="1" lang="en-US" altLang="zh-CN">
                <a:latin typeface="Times New Roman" panose="02020603050405020304" pitchFamily="18" charset="0"/>
              </a:rPr>
              <a:t>(2)  </a:t>
            </a:r>
            <a:r>
              <a:rPr kumimoji="1" lang="zh-CN" altLang="en-US">
                <a:latin typeface="Times New Roman" panose="02020603050405020304" pitchFamily="18" charset="0"/>
              </a:rPr>
              <a:t>提供基于约束的和显式</a:t>
            </a:r>
            <a:r>
              <a:rPr kumimoji="1" lang="en-US" altLang="zh-CN">
                <a:latin typeface="Times New Roman" panose="02020603050405020304" pitchFamily="18" charset="0"/>
              </a:rPr>
              <a:t>LSP</a:t>
            </a:r>
            <a:r>
              <a:rPr kumimoji="1" lang="zh-CN" altLang="en-US">
                <a:latin typeface="Times New Roman" panose="02020603050405020304" pitchFamily="18" charset="0"/>
              </a:rPr>
              <a:t>的建立。</a:t>
            </a:r>
          </a:p>
          <a:p>
            <a:pPr eaLnBrk="1" hangingPunct="1">
              <a:lnSpc>
                <a:spcPct val="150000"/>
              </a:lnSpc>
              <a:spcBef>
                <a:spcPct val="50000"/>
              </a:spcBef>
              <a:buFontTx/>
              <a:buNone/>
            </a:pPr>
            <a:r>
              <a:rPr kumimoji="1" lang="zh-CN" altLang="en-US">
                <a:latin typeface="Times New Roman" panose="02020603050405020304" pitchFamily="18" charset="0"/>
              </a:rPr>
              <a:t>   </a:t>
            </a:r>
            <a:r>
              <a:rPr kumimoji="1" lang="en-US" altLang="zh-CN">
                <a:latin typeface="Times New Roman" panose="02020603050405020304" pitchFamily="18" charset="0"/>
              </a:rPr>
              <a:t>3) </a:t>
            </a:r>
            <a:r>
              <a:rPr kumimoji="1" lang="zh-CN" altLang="en-US">
                <a:latin typeface="Times New Roman" panose="02020603050405020304" pitchFamily="18" charset="0"/>
              </a:rPr>
              <a:t>支持网络的可升级性</a:t>
            </a:r>
            <a:r>
              <a:rPr kumimoji="1" lang="en-US" altLang="zh-CN">
                <a:latin typeface="Times New Roman" panose="02020603050405020304" pitchFamily="18" charset="0"/>
              </a:rPr>
              <a:t>(Scalability)</a:t>
            </a:r>
          </a:p>
          <a:p>
            <a:pPr eaLnBrk="1" hangingPunct="1">
              <a:lnSpc>
                <a:spcPct val="150000"/>
              </a:lnSpc>
              <a:spcBef>
                <a:spcPct val="50000"/>
              </a:spcBef>
              <a:buFontTx/>
              <a:buNone/>
            </a:pPr>
            <a:r>
              <a:rPr kumimoji="1" lang="en-US" altLang="zh-CN">
                <a:latin typeface="Times New Roman" panose="02020603050405020304" pitchFamily="18" charset="0"/>
              </a:rPr>
              <a:t>        MPLS</a:t>
            </a:r>
            <a:r>
              <a:rPr kumimoji="1" lang="zh-CN" altLang="en-US">
                <a:latin typeface="Times New Roman" panose="02020603050405020304" pitchFamily="18" charset="0"/>
              </a:rPr>
              <a:t>可以避免在网孔型的</a:t>
            </a:r>
            <a:r>
              <a:rPr kumimoji="1" lang="en-US" altLang="zh-CN">
                <a:latin typeface="Times New Roman" panose="02020603050405020304" pitchFamily="18" charset="0"/>
              </a:rPr>
              <a:t>IP-ATM</a:t>
            </a:r>
            <a:r>
              <a:rPr kumimoji="1" lang="zh-CN" altLang="en-US">
                <a:latin typeface="Times New Roman" panose="02020603050405020304" pitchFamily="18" charset="0"/>
              </a:rPr>
              <a:t>中出现的</a:t>
            </a:r>
            <a:r>
              <a:rPr kumimoji="1" lang="en-US" altLang="zh-CN">
                <a:latin typeface="Times New Roman" panose="02020603050405020304" pitchFamily="18" charset="0"/>
              </a:rPr>
              <a:t>N2</a:t>
            </a:r>
            <a:r>
              <a:rPr kumimoji="1" lang="zh-CN" altLang="en-US">
                <a:latin typeface="Times New Roman" panose="02020603050405020304" pitchFamily="18" charset="0"/>
              </a:rPr>
              <a:t>覆盖问题。</a:t>
            </a: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533400" y="838200"/>
            <a:ext cx="8610600" cy="3560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eaLnBrk="1" hangingPunct="1">
              <a:lnSpc>
                <a:spcPct val="200000"/>
              </a:lnSpc>
              <a:spcBef>
                <a:spcPct val="50000"/>
              </a:spcBef>
              <a:buFontTx/>
              <a:buNone/>
            </a:pPr>
            <a:r>
              <a:rPr kumimoji="1" lang="en-US" altLang="zh-CN">
                <a:latin typeface="Times New Roman" panose="02020603050405020304" pitchFamily="18" charset="0"/>
              </a:rPr>
              <a:t>4) </a:t>
            </a:r>
            <a:r>
              <a:rPr kumimoji="1" lang="zh-CN" altLang="en-US">
                <a:latin typeface="Times New Roman" panose="02020603050405020304" pitchFamily="18" charset="0"/>
              </a:rPr>
              <a:t>构建可互操作的网络</a:t>
            </a:r>
          </a:p>
          <a:p>
            <a:pPr eaLnBrk="1" hangingPunct="1">
              <a:lnSpc>
                <a:spcPct val="200000"/>
              </a:lnSpc>
              <a:spcBef>
                <a:spcPct val="50000"/>
              </a:spcBef>
              <a:buFontTx/>
              <a:buNone/>
            </a:pPr>
            <a:r>
              <a:rPr kumimoji="1" lang="en-US" altLang="zh-CN">
                <a:latin typeface="Times New Roman" panose="02020603050405020304" pitchFamily="18" charset="0"/>
              </a:rPr>
              <a:t>(1)  MPLS</a:t>
            </a:r>
            <a:r>
              <a:rPr kumimoji="1" lang="zh-CN" altLang="en-US">
                <a:latin typeface="Times New Roman" panose="02020603050405020304" pitchFamily="18" charset="0"/>
              </a:rPr>
              <a:t>是一个实现</a:t>
            </a:r>
            <a:r>
              <a:rPr kumimoji="1" lang="en-US" altLang="zh-CN">
                <a:latin typeface="Times New Roman" panose="02020603050405020304" pitchFamily="18" charset="0"/>
              </a:rPr>
              <a:t>IP</a:t>
            </a:r>
            <a:r>
              <a:rPr kumimoji="1" lang="zh-CN" altLang="en-US">
                <a:latin typeface="Times New Roman" panose="02020603050405020304" pitchFamily="18" charset="0"/>
              </a:rPr>
              <a:t>与</a:t>
            </a:r>
            <a:r>
              <a:rPr kumimoji="1" lang="en-US" altLang="zh-CN">
                <a:latin typeface="Times New Roman" panose="02020603050405020304" pitchFamily="18" charset="0"/>
              </a:rPr>
              <a:t>ATM</a:t>
            </a:r>
            <a:r>
              <a:rPr kumimoji="1" lang="zh-CN" altLang="en-US">
                <a:latin typeface="Times New Roman" panose="02020603050405020304" pitchFamily="18" charset="0"/>
              </a:rPr>
              <a:t>网络可以互操作的标准解决方案。</a:t>
            </a:r>
          </a:p>
          <a:p>
            <a:pPr eaLnBrk="1" hangingPunct="1">
              <a:lnSpc>
                <a:spcPct val="200000"/>
              </a:lnSpc>
              <a:spcBef>
                <a:spcPct val="50000"/>
              </a:spcBef>
              <a:buFontTx/>
              <a:buNone/>
            </a:pPr>
            <a:r>
              <a:rPr kumimoji="1" lang="en-US" altLang="zh-CN">
                <a:latin typeface="Times New Roman" panose="02020603050405020304" pitchFamily="18" charset="0"/>
              </a:rPr>
              <a:t>(2)  MPLS</a:t>
            </a:r>
            <a:r>
              <a:rPr kumimoji="1" lang="zh-CN" altLang="en-US">
                <a:latin typeface="Times New Roman" panose="02020603050405020304" pitchFamily="18" charset="0"/>
              </a:rPr>
              <a:t>简化了</a:t>
            </a:r>
            <a:r>
              <a:rPr kumimoji="1" lang="en-US" altLang="zh-CN">
                <a:latin typeface="Times New Roman" panose="02020603050405020304" pitchFamily="18" charset="0"/>
              </a:rPr>
              <a:t>IP over SDH</a:t>
            </a:r>
            <a:r>
              <a:rPr kumimoji="1" lang="zh-CN" altLang="en-US">
                <a:latin typeface="Times New Roman" panose="02020603050405020304" pitchFamily="18" charset="0"/>
              </a:rPr>
              <a:t>在光交换中的集成。</a:t>
            </a:r>
          </a:p>
          <a:p>
            <a:pPr eaLnBrk="1" hangingPunct="1">
              <a:lnSpc>
                <a:spcPct val="200000"/>
              </a:lnSpc>
              <a:spcBef>
                <a:spcPct val="50000"/>
              </a:spcBef>
              <a:buFontTx/>
              <a:buNone/>
            </a:pPr>
            <a:r>
              <a:rPr kumimoji="1" lang="en-US" altLang="zh-CN">
                <a:latin typeface="Times New Roman" panose="02020603050405020304" pitchFamily="18" charset="0"/>
              </a:rPr>
              <a:t>(3)  MPLS</a:t>
            </a:r>
            <a:r>
              <a:rPr kumimoji="1" lang="zh-CN" altLang="en-US">
                <a:latin typeface="Times New Roman" panose="02020603050405020304" pitchFamily="18" charset="0"/>
              </a:rPr>
              <a:t>的流量工程能力，有助于创建可伸缩的</a:t>
            </a:r>
            <a:r>
              <a:rPr kumimoji="1" lang="en-US" altLang="zh-CN">
                <a:latin typeface="Times New Roman" panose="02020603050405020304" pitchFamily="18" charset="0"/>
              </a:rPr>
              <a:t>VPN</a:t>
            </a:r>
            <a:r>
              <a:rPr kumimoji="1" lang="zh-CN" altLang="en-US">
                <a:latin typeface="Times New Roman" panose="02020603050405020304" pitchFamily="18" charset="0"/>
              </a:rPr>
              <a:t>。</a:t>
            </a:r>
          </a:p>
        </p:txBody>
      </p:sp>
    </p:spTree>
  </p:cSld>
  <p:clrMapOvr>
    <a:masterClrMapping/>
  </p:clrMapOvr>
  <p:transition>
    <p:fade/>
  </p:transition>
</p:sld>
</file>

<file path=ppt/theme/theme1.xml><?xml version="1.0" encoding="utf-8"?>
<a:theme xmlns:a="http://schemas.openxmlformats.org/drawingml/2006/main" name="american-logistics">
  <a:themeElements>
    <a:clrScheme name="american-logistics 13">
      <a:dk1>
        <a:srgbClr val="061F5B"/>
      </a:dk1>
      <a:lt1>
        <a:srgbClr val="FFFFFF"/>
      </a:lt1>
      <a:dk2>
        <a:srgbClr val="FFFFFF"/>
      </a:dk2>
      <a:lt2>
        <a:srgbClr val="808080"/>
      </a:lt2>
      <a:accent1>
        <a:srgbClr val="061F5B"/>
      </a:accent1>
      <a:accent2>
        <a:srgbClr val="6E95C8"/>
      </a:accent2>
      <a:accent3>
        <a:srgbClr val="FFFFFF"/>
      </a:accent3>
      <a:accent4>
        <a:srgbClr val="04194C"/>
      </a:accent4>
      <a:accent5>
        <a:srgbClr val="AAABB5"/>
      </a:accent5>
      <a:accent6>
        <a:srgbClr val="6387B5"/>
      </a:accent6>
      <a:hlink>
        <a:srgbClr val="0074BF"/>
      </a:hlink>
      <a:folHlink>
        <a:srgbClr val="AED3EA"/>
      </a:folHlink>
    </a:clrScheme>
    <a:fontScheme name="american-logistic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zh-CN" altLang="en-US" sz="2400" b="0" i="0" u="none" strike="noStrike" cap="none" normalizeH="0" baseline="0" smtClean="0">
            <a:ln>
              <a:noFill/>
            </a:ln>
            <a:solidFill>
              <a:schemeClr val="tx1"/>
            </a:solidFill>
            <a:effectLst/>
            <a:latin typeface="Arial" charset="0"/>
            <a:ea typeface="宋体"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zh-CN" altLang="en-US" sz="2400" b="0" i="0" u="none" strike="noStrike" cap="none" normalizeH="0" baseline="0" smtClean="0">
            <a:ln>
              <a:noFill/>
            </a:ln>
            <a:solidFill>
              <a:schemeClr val="tx1"/>
            </a:solidFill>
            <a:effectLst/>
            <a:latin typeface="Arial" charset="0"/>
            <a:ea typeface="宋体" charset="-122"/>
          </a:defRPr>
        </a:defPPr>
      </a:lstStyle>
    </a:lnDef>
  </a:objectDefaults>
  <a:extraClrSchemeLst>
    <a:extraClrScheme>
      <a:clrScheme name="american-logistic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merican-logistic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merican-logistic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merican-logistic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merican-logistic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merican-logistic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merican-logistic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merican-logistic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merican-logistic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merican-logistic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merican-logistic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merican-logistic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merican-logistics 13">
        <a:dk1>
          <a:srgbClr val="061F5B"/>
        </a:dk1>
        <a:lt1>
          <a:srgbClr val="FFFFFF"/>
        </a:lt1>
        <a:dk2>
          <a:srgbClr val="FFFFFF"/>
        </a:dk2>
        <a:lt2>
          <a:srgbClr val="808080"/>
        </a:lt2>
        <a:accent1>
          <a:srgbClr val="061F5B"/>
        </a:accent1>
        <a:accent2>
          <a:srgbClr val="6E95C8"/>
        </a:accent2>
        <a:accent3>
          <a:srgbClr val="FFFFFF"/>
        </a:accent3>
        <a:accent4>
          <a:srgbClr val="04194C"/>
        </a:accent4>
        <a:accent5>
          <a:srgbClr val="AAABB5"/>
        </a:accent5>
        <a:accent6>
          <a:srgbClr val="6387B5"/>
        </a:accent6>
        <a:hlink>
          <a:srgbClr val="0074BF"/>
        </a:hlink>
        <a:folHlink>
          <a:srgbClr val="AED3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主题1</Template>
  <TotalTime>698</TotalTime>
  <Words>2653</Words>
  <Application>Microsoft Office PowerPoint</Application>
  <PresentationFormat>全屏显示(4:3)</PresentationFormat>
  <Paragraphs>172</Paragraphs>
  <Slides>24</Slides>
  <Notes>6</Notes>
  <HiddenSlides>0</HiddenSlides>
  <MMClips>0</MMClips>
  <ScaleCrop>false</ScaleCrop>
  <HeadingPairs>
    <vt:vector size="8" baseType="variant">
      <vt:variant>
        <vt:lpstr>已用的字体</vt:lpstr>
      </vt:variant>
      <vt:variant>
        <vt:i4>4</vt:i4>
      </vt:variant>
      <vt:variant>
        <vt:lpstr>主题</vt:lpstr>
      </vt:variant>
      <vt:variant>
        <vt:i4>1</vt:i4>
      </vt:variant>
      <vt:variant>
        <vt:lpstr>嵌入 OLE 服务器</vt:lpstr>
      </vt:variant>
      <vt:variant>
        <vt:i4>2</vt:i4>
      </vt:variant>
      <vt:variant>
        <vt:lpstr>幻灯片标题</vt:lpstr>
      </vt:variant>
      <vt:variant>
        <vt:i4>24</vt:i4>
      </vt:variant>
    </vt:vector>
  </HeadingPairs>
  <TitlesOfParts>
    <vt:vector size="31" baseType="lpstr">
      <vt:lpstr>Arial</vt:lpstr>
      <vt:lpstr>宋体</vt:lpstr>
      <vt:lpstr>Times New Roman</vt:lpstr>
      <vt:lpstr>华文行楷</vt:lpstr>
      <vt:lpstr>american-logistics</vt:lpstr>
      <vt:lpstr>VISIO 4 Drawing</vt:lpstr>
      <vt:lpstr>位图图像</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西安火炬电脑公司</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mwz2</dc:creator>
  <cp:lastModifiedBy>shen</cp:lastModifiedBy>
  <cp:revision>54</cp:revision>
  <dcterms:created xsi:type="dcterms:W3CDTF">2004-03-01T06:23:43Z</dcterms:created>
  <dcterms:modified xsi:type="dcterms:W3CDTF">2018-05-30T01:58:40Z</dcterms:modified>
</cp:coreProperties>
</file>