
<file path=[Content_Types].xml><?xml version="1.0" encoding="utf-8"?>
<Types xmlns="http://schemas.openxmlformats.org/package/2006/content-types">
  <Default Extension="jpeg" ContentType="image/jpeg"/>
  <Default Extension="wdp" ContentType="image/vnd.ms-photo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fonts/font1.fntdata" ContentType="application/x-fontdata"/>
  <Override PartName="/ppt/fonts/font2.fntdata" ContentType="application/x-fontdata"/>
  <Override PartName="/ppt/fonts/font3.fntdata" ContentType="application/x-fontdata"/>
  <Override PartName="/ppt/fonts/font4.fntdata" ContentType="application/x-fontdata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3"/>
    <p:sldId id="258" r:id="rId4"/>
    <p:sldId id="257" r:id="rId5"/>
    <p:sldId id="289" r:id="rId6"/>
    <p:sldId id="279" r:id="rId7"/>
    <p:sldId id="291" r:id="rId8"/>
    <p:sldId id="292" r:id="rId9"/>
    <p:sldId id="290" r:id="rId10"/>
    <p:sldId id="280" r:id="rId11"/>
    <p:sldId id="281" r:id="rId12"/>
    <p:sldId id="282" r:id="rId13"/>
    <p:sldId id="293" r:id="rId14"/>
    <p:sldId id="294" r:id="rId15"/>
    <p:sldId id="295" r:id="rId16"/>
    <p:sldId id="296" r:id="rId17"/>
    <p:sldId id="297" r:id="rId18"/>
    <p:sldId id="299" r:id="rId19"/>
  </p:sldIdLst>
  <p:sldSz cx="12192000" cy="6858000"/>
  <p:notesSz cx="6858000" cy="9144000"/>
  <p:embeddedFontLst>
    <p:embeddedFont>
      <p:font typeface="微软雅黑" panose="020B0503020204020204" pitchFamily="34" charset="-122"/>
      <p:regular r:id="rId23"/>
    </p:embeddedFont>
    <p:embeddedFont>
      <p:font typeface="汉仪菱心体简" panose="02010609000101010101" pitchFamily="49" charset="-122"/>
      <p:regular r:id="rId24"/>
    </p:embeddedFont>
    <p:embeddedFont>
      <p:font typeface="等线" panose="02010600030101010101" charset="-122"/>
      <p:regular r:id="rId25"/>
    </p:embeddedFont>
    <p:embeddedFont>
      <p:font typeface="等线 Light" panose="02010600030101010101" charset="-122"/>
      <p:regular r:id="rId26"/>
    </p:embeddedFont>
  </p:embeddedFont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46D48"/>
    <a:srgbClr val="AA9B81"/>
    <a:srgbClr val="ECE4CC"/>
    <a:srgbClr val="ECDBCC"/>
    <a:srgbClr val="CA9F76"/>
    <a:srgbClr val="EFD9B5"/>
    <a:srgbClr val="C8C8B4"/>
    <a:srgbClr val="C99F8D"/>
    <a:srgbClr val="E3E3D9"/>
    <a:srgbClr val="DBDBC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2" d="100"/>
          <a:sy n="92" d="100"/>
        </p:scale>
        <p:origin x="64" y="3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6" Type="http://schemas.openxmlformats.org/officeDocument/2006/relationships/font" Target="fonts/font4.fntdata"/><Relationship Id="rId25" Type="http://schemas.openxmlformats.org/officeDocument/2006/relationships/font" Target="fonts/font3.fntdata"/><Relationship Id="rId24" Type="http://schemas.openxmlformats.org/officeDocument/2006/relationships/font" Target="fonts/font2.fntdata"/><Relationship Id="rId23" Type="http://schemas.openxmlformats.org/officeDocument/2006/relationships/font" Target="fonts/font1.fntdata"/><Relationship Id="rId22" Type="http://schemas.openxmlformats.org/officeDocument/2006/relationships/tableStyles" Target="tableStyles.xml"/><Relationship Id="rId21" Type="http://schemas.openxmlformats.org/officeDocument/2006/relationships/viewProps" Target="viewProps.xml"/><Relationship Id="rId20" Type="http://schemas.openxmlformats.org/officeDocument/2006/relationships/presProps" Target="presProps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userDrawn="1">
  <p:cSld name="标题幻灯片">
    <p:bg>
      <p:bgPr>
        <a:solidFill>
          <a:srgbClr val="F4F4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6395"/>
            <a:ext cx="12192000" cy="679938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>
        <p15:prstTrans prst="peelOff"/>
      </p:transition>
    </mc:Choice>
    <mc:Fallback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05D868-8D56-4ECC-A26B-FC30FD644270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A7CA6-7C60-44B0-B4A4-18E7C0D0F3A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>
        <p15:prstTrans prst="peelOff"/>
      </p:transition>
    </mc:Choice>
    <mc:Fallback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05D868-8D56-4ECC-A26B-FC30FD644270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A7CA6-7C60-44B0-B4A4-18E7C0D0F3A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>
        <p15:prstTrans prst="peelOff"/>
      </p:transition>
    </mc:Choice>
    <mc:Fallback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05D868-8D56-4ECC-A26B-FC30FD644270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A7CA6-7C60-44B0-B4A4-18E7C0D0F3A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>
        <p15:prstTrans prst="peelOff"/>
      </p:transition>
    </mc:Choice>
    <mc:Fallback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 showMasterSp="0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05D868-8D56-4ECC-A26B-FC30FD644270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A7CA6-7C60-44B0-B4A4-18E7C0D0F3A6}" type="slidenum">
              <a:rPr lang="zh-CN" altLang="en-US" smtClean="0"/>
            </a:fld>
            <a:endParaRPr lang="zh-CN" altLang="en-US"/>
          </a:p>
        </p:txBody>
      </p:sp>
      <p:pic>
        <p:nvPicPr>
          <p:cNvPr id="8" name="图片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6762" y="6442334"/>
            <a:ext cx="1032519" cy="27914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>
        <p15:prstTrans prst="peelOff"/>
      </p:transition>
    </mc:Choice>
    <mc:Fallback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05D868-8D56-4ECC-A26B-FC30FD644270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A7CA6-7C60-44B0-B4A4-18E7C0D0F3A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>
        <p15:prstTrans prst="peelOff"/>
      </p:transition>
    </mc:Choice>
    <mc:Fallback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05D868-8D56-4ECC-A26B-FC30FD644270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A7CA6-7C60-44B0-B4A4-18E7C0D0F3A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>
        <p15:prstTrans prst="peelOff"/>
      </p:transition>
    </mc:Choice>
    <mc:Fallback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05D868-8D56-4ECC-A26B-FC30FD644270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A7CA6-7C60-44B0-B4A4-18E7C0D0F3A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>
        <p15:prstTrans prst="peelOff"/>
      </p:transition>
    </mc:Choice>
    <mc:Fallback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05D868-8D56-4ECC-A26B-FC30FD644270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A7CA6-7C60-44B0-B4A4-18E7C0D0F3A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>
        <p15:prstTrans prst="peelOff"/>
      </p:transition>
    </mc:Choice>
    <mc:Fallback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05D868-8D56-4ECC-A26B-FC30FD644270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A7CA6-7C60-44B0-B4A4-18E7C0D0F3A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>
        <p15:prstTrans prst="peelOff"/>
      </p:transition>
    </mc:Choice>
    <mc:Fallback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05D868-8D56-4ECC-A26B-FC30FD644270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A7CA6-7C60-44B0-B4A4-18E7C0D0F3A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>
        <p15:prstTrans prst="peelOff"/>
      </p:transition>
    </mc:Choice>
    <mc:Fallback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image" Target="../media/image3.png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4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05D868-8D56-4ECC-A26B-FC30FD644270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6A7CA6-7C60-44B0-B4A4-18E7C0D0F3A6}" type="slidenum">
              <a:rPr lang="zh-CN" altLang="en-US" smtClean="0"/>
            </a:fld>
            <a:endParaRPr lang="zh-CN" altLang="en-US"/>
          </a:p>
        </p:txBody>
      </p:sp>
      <p:pic>
        <p:nvPicPr>
          <p:cNvPr id="7" name="图片 6"/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7920" y="3473051"/>
            <a:ext cx="5974080" cy="3384949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>
        <p15:prstTrans prst="peelOff"/>
      </p:transition>
    </mc:Choice>
    <mc:Fallback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microsoft.com/office/2007/relationships/hdphoto" Target="../media/hdphoto1.wdp"/><Relationship Id="rId1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7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8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9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4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图片 31" hidden="1"/>
          <p:cNvPicPr>
            <a:picLocks noChangeAspect="1"/>
          </p:cNvPicPr>
          <p:nvPr/>
        </p:nvPicPr>
        <p:blipFill rotWithShape="1">
          <a:blip r:embed="rId1"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brightnessContrast bright="40000"/>
                    </a14:imgEffect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3311"/>
          <a:stretch>
            <a:fillRect/>
          </a:stretch>
        </p:blipFill>
        <p:spPr>
          <a:xfrm>
            <a:off x="764769" y="2274439"/>
            <a:ext cx="8037337" cy="418918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>
        <p15:prstTrans prst="peelOff"/>
      </p:transition>
    </mc:Choice>
    <mc:Fallback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/>
        </p:nvSpPr>
        <p:spPr>
          <a:xfrm>
            <a:off x="2031908" y="5479055"/>
            <a:ext cx="8245552" cy="45719"/>
          </a:xfrm>
          <a:prstGeom prst="rect">
            <a:avLst/>
          </a:prstGeom>
          <a:solidFill>
            <a:srgbClr val="ECE4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rgbClr val="994129"/>
              </a:solidFill>
            </a:endParaRPr>
          </a:p>
        </p:txBody>
      </p:sp>
      <p:sp>
        <p:nvSpPr>
          <p:cNvPr id="6" name="矩形 5"/>
          <p:cNvSpPr/>
          <p:nvPr/>
        </p:nvSpPr>
        <p:spPr>
          <a:xfrm>
            <a:off x="1032163" y="2512943"/>
            <a:ext cx="9573491" cy="27997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zh-CN" sz="2800" kern="1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依据：①教学目标，教学重难点</a:t>
            </a:r>
            <a:r>
              <a:rPr lang="zh-CN" altLang="zh-CN" sz="2800" kern="100" dirty="0">
                <a:ea typeface="Times New Roman" panose="02020603050405020304" pitchFamily="18" charset="0"/>
              </a:rPr>
              <a:t> </a:t>
            </a:r>
            <a:r>
              <a:rPr lang="zh-CN" altLang="zh-CN" sz="2800" kern="1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②学生认知活动的规律和学生实际水平状况</a:t>
            </a:r>
            <a:r>
              <a:rPr lang="zh-CN" altLang="zh-CN" sz="2800" kern="100" dirty="0">
                <a:ea typeface="Times New Roman" panose="02020603050405020304" pitchFamily="18" charset="0"/>
              </a:rPr>
              <a:t> </a:t>
            </a:r>
            <a:r>
              <a:rPr lang="zh-CN" altLang="zh-CN" sz="2800" kern="1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③教师的教学实际水平，扬长避短</a:t>
            </a:r>
            <a:r>
              <a:rPr lang="zh-CN" altLang="en-US" sz="2800" kern="1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地说“教法”</a:t>
            </a:r>
            <a:r>
              <a:rPr lang="zh-CN" altLang="zh-CN" sz="2800" kern="1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。</a:t>
            </a:r>
            <a:endParaRPr lang="en-US" altLang="zh-CN" sz="2800" kern="100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algn="just"/>
            <a:r>
              <a:rPr lang="zh-CN" altLang="en-US" sz="2800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具体再说清</a:t>
            </a:r>
            <a:r>
              <a:rPr lang="zh-CN" altLang="zh-CN" sz="2800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采用哪些教的方法？为什么要采用这种教的方法？如何运用这种方法？预计达到什么效果？</a:t>
            </a:r>
            <a:endParaRPr lang="zh-CN" altLang="zh-CN" sz="2800" dirty="0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endParaRPr lang="zh-CN" altLang="en-US" sz="3600" dirty="0">
              <a:solidFill>
                <a:srgbClr val="846D48"/>
              </a:solidFill>
              <a:latin typeface="+mn-ea"/>
            </a:endParaRPr>
          </a:p>
        </p:txBody>
      </p:sp>
      <p:cxnSp>
        <p:nvCxnSpPr>
          <p:cNvPr id="12" name="直接连接符 11"/>
          <p:cNvCxnSpPr/>
          <p:nvPr/>
        </p:nvCxnSpPr>
        <p:spPr>
          <a:xfrm>
            <a:off x="711138" y="1849129"/>
            <a:ext cx="7186996" cy="0"/>
          </a:xfrm>
          <a:prstGeom prst="line">
            <a:avLst/>
          </a:prstGeom>
          <a:ln w="12700">
            <a:solidFill>
              <a:srgbClr val="EFD9B5"/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13" name="文本框 12"/>
          <p:cNvSpPr txBox="1"/>
          <p:nvPr/>
        </p:nvSpPr>
        <p:spPr>
          <a:xfrm>
            <a:off x="836522" y="1022151"/>
            <a:ext cx="896556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8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如何说“教法” ？</a:t>
            </a:r>
            <a:endParaRPr lang="zh-CN" altLang="en-US" sz="4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直接连接符 3"/>
          <p:cNvCxnSpPr/>
          <p:nvPr/>
        </p:nvCxnSpPr>
        <p:spPr>
          <a:xfrm>
            <a:off x="2614765" y="1933298"/>
            <a:ext cx="7177183" cy="0"/>
          </a:xfrm>
          <a:prstGeom prst="line">
            <a:avLst/>
          </a:prstGeom>
          <a:ln w="12700">
            <a:solidFill>
              <a:srgbClr val="EFD9B5"/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5" name="文本框 4"/>
          <p:cNvSpPr txBox="1"/>
          <p:nvPr/>
        </p:nvSpPr>
        <p:spPr>
          <a:xfrm>
            <a:off x="824312" y="1096348"/>
            <a:ext cx="107580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如何说“学法”？</a:t>
            </a:r>
            <a:endParaRPr lang="zh-CN" altLang="en-US" sz="4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1478895" y="2510026"/>
            <a:ext cx="526297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sz="3600" kern="1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依据：①教学内容的性质</a:t>
            </a:r>
            <a:endParaRPr lang="en-US" altLang="zh-CN" sz="3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6" name="矩形 15"/>
          <p:cNvSpPr/>
          <p:nvPr/>
        </p:nvSpPr>
        <p:spPr>
          <a:xfrm>
            <a:off x="2499862" y="3733084"/>
            <a:ext cx="723627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sz="3600" kern="100" dirty="0">
                <a:ea typeface="Times New Roman" panose="02020603050405020304" pitchFamily="18" charset="0"/>
              </a:rPr>
              <a:t> </a:t>
            </a:r>
            <a:r>
              <a:rPr lang="zh-CN" altLang="zh-CN" sz="3600" kern="1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②学生认知活动的规律和实际水平</a:t>
            </a:r>
            <a:endParaRPr lang="en-US" altLang="zh-CN" sz="3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说清教学程序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dirty="0"/>
              <a:t>新课导入</a:t>
            </a:r>
            <a:endParaRPr lang="en-US" altLang="zh-CN" dirty="0"/>
          </a:p>
          <a:p>
            <a:endParaRPr lang="en-US" altLang="zh-CN" dirty="0"/>
          </a:p>
          <a:p>
            <a:r>
              <a:rPr lang="zh-CN" altLang="en-US" dirty="0"/>
              <a:t>新课教学</a:t>
            </a:r>
            <a:endParaRPr lang="en-US" altLang="zh-CN" dirty="0"/>
          </a:p>
          <a:p>
            <a:endParaRPr lang="en-US" altLang="zh-CN" dirty="0"/>
          </a:p>
          <a:p>
            <a:r>
              <a:rPr lang="zh-CN" altLang="en-US" dirty="0"/>
              <a:t>拓展</a:t>
            </a:r>
            <a:endParaRPr lang="en-US" altLang="zh-CN" dirty="0"/>
          </a:p>
          <a:p>
            <a:endParaRPr lang="en-US" altLang="zh-CN" dirty="0"/>
          </a:p>
          <a:p>
            <a:r>
              <a:rPr lang="zh-CN" altLang="en-US" dirty="0"/>
              <a:t>总结</a:t>
            </a:r>
            <a:endParaRPr lang="en-US" altLang="zh-CN" dirty="0"/>
          </a:p>
          <a:p>
            <a:endParaRPr lang="zh-CN" alt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>
        <p15:prstTrans prst="peelOff"/>
      </p:transition>
    </mc:Choice>
    <mc:Fallback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766454" y="3513138"/>
            <a:ext cx="10515600" cy="4351338"/>
          </a:xfrm>
        </p:spPr>
        <p:txBody>
          <a:bodyPr/>
          <a:lstStyle/>
          <a:p>
            <a:endParaRPr lang="zh-CN" altLang="en-US" dirty="0"/>
          </a:p>
        </p:txBody>
      </p:sp>
      <p:pic>
        <p:nvPicPr>
          <p:cNvPr id="2050" name="图片 1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315" y="374506"/>
            <a:ext cx="11372994" cy="59500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>
        <p15:prstTrans prst="peelOff"/>
      </p:transition>
    </mc:Choice>
    <mc:Fallback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17763" y="145472"/>
            <a:ext cx="25316223" cy="9929739"/>
          </a:xfrm>
        </p:spPr>
        <p:txBody>
          <a:bodyPr/>
          <a:lstStyle/>
          <a:p>
            <a:endParaRPr lang="zh-CN" altLang="en-US" dirty="0"/>
          </a:p>
        </p:txBody>
      </p:sp>
      <p:pic>
        <p:nvPicPr>
          <p:cNvPr id="3074" name="图片 2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7" y="3175"/>
            <a:ext cx="11878685" cy="64599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>
        <p15:prstTrans prst="peelOff"/>
      </p:transition>
    </mc:Choice>
    <mc:Fallback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26472" y="311728"/>
            <a:ext cx="19137804" cy="14992944"/>
          </a:xfrm>
        </p:spPr>
        <p:txBody>
          <a:bodyPr/>
          <a:lstStyle/>
          <a:p>
            <a:endParaRPr lang="zh-CN" altLang="en-US" dirty="0"/>
          </a:p>
        </p:txBody>
      </p:sp>
      <p:pic>
        <p:nvPicPr>
          <p:cNvPr id="4098" name="图片 3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0399" y="164090"/>
            <a:ext cx="11375482" cy="59734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>
        <p15:prstTrans prst="peelOff"/>
      </p:transition>
    </mc:Choice>
    <mc:Fallback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0273" y="855807"/>
            <a:ext cx="10515600" cy="4351338"/>
          </a:xfrm>
        </p:spPr>
        <p:txBody>
          <a:bodyPr/>
          <a:lstStyle/>
          <a:p>
            <a:endParaRPr lang="zh-CN" altLang="en-US" dirty="0"/>
          </a:p>
        </p:txBody>
      </p:sp>
      <p:pic>
        <p:nvPicPr>
          <p:cNvPr id="5122" name="图片 4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273" y="855807"/>
            <a:ext cx="10478123" cy="42980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>
        <p15:prstTrans prst="peelOff"/>
      </p:transition>
    </mc:Choice>
    <mc:Fallback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zh-CN" altLang="en-US" dirty="0"/>
              <a:t>几个需要注意的问题</a:t>
            </a:r>
            <a:endParaRPr lang="zh-CN" altLang="en-US" dirty="0"/>
          </a:p>
        </p:txBody>
      </p:sp>
      <p:sp>
        <p:nvSpPr>
          <p:cNvPr id="4301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  <a:defRPr/>
            </a:pPr>
            <a:endParaRPr lang="en-US" altLang="zh-CN" dirty="0"/>
          </a:p>
          <a:p>
            <a:pPr>
              <a:lnSpc>
                <a:spcPct val="90000"/>
              </a:lnSpc>
              <a:defRPr/>
            </a:pPr>
            <a:r>
              <a:rPr lang="en-US" altLang="zh-CN" dirty="0">
                <a:latin typeface="宋体" panose="02010600030101010101" pitchFamily="2" charset="-122"/>
              </a:rPr>
              <a:t>①</a:t>
            </a:r>
            <a:r>
              <a:rPr lang="zh-CN" altLang="en-US" dirty="0">
                <a:latin typeface="宋体" panose="02010600030101010101" pitchFamily="2" charset="-122"/>
              </a:rPr>
              <a:t>要有情感（眼神的交流；语言的精炼和富有感染力）</a:t>
            </a:r>
            <a:endParaRPr lang="zh-CN" altLang="en-US" dirty="0">
              <a:latin typeface="宋体" panose="02010600030101010101" pitchFamily="2" charset="-122"/>
            </a:endParaRPr>
          </a:p>
          <a:p>
            <a:pPr>
              <a:lnSpc>
                <a:spcPct val="90000"/>
              </a:lnSpc>
              <a:defRPr/>
            </a:pPr>
            <a:r>
              <a:rPr lang="zh-CN" altLang="en-US" dirty="0">
                <a:latin typeface="宋体" panose="02010600030101010101" pitchFamily="2" charset="-122"/>
              </a:rPr>
              <a:t>②要重理性（过程不宜说的太详细，重点说出如何实施教学过程，如何引导学生理解音乐、掌握或体验歌曲，说出培养学生学习音乐的能力与提高教学效果的途径）</a:t>
            </a:r>
            <a:endParaRPr lang="zh-CN" altLang="en-US" dirty="0">
              <a:latin typeface="宋体" panose="02010600030101010101" pitchFamily="2" charset="-122"/>
            </a:endParaRPr>
          </a:p>
          <a:p>
            <a:pPr>
              <a:lnSpc>
                <a:spcPct val="90000"/>
              </a:lnSpc>
              <a:defRPr/>
            </a:pPr>
            <a:r>
              <a:rPr lang="zh-CN" altLang="en-US" dirty="0">
                <a:latin typeface="宋体" panose="02010600030101010101" pitchFamily="2" charset="-122"/>
              </a:rPr>
              <a:t>③要有个性（人人皆知的泛泛之语不说。可利用自身特长来说，如演唱、演奏能力强的，可有范唱或范奏的环节，以此说明对学生演唱、演奏方法的指导，也彰显了个人的特长。）</a:t>
            </a:r>
            <a:endParaRPr lang="zh-CN" altLang="en-US" dirty="0">
              <a:latin typeface="宋体" panose="02010600030101010101" pitchFamily="2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5043668" y="2447983"/>
            <a:ext cx="7148332" cy="3386900"/>
          </a:xfrm>
          <a:prstGeom prst="rect">
            <a:avLst/>
          </a:prstGeom>
          <a:solidFill>
            <a:srgbClr val="DFD5C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7" name="矩形 6"/>
          <p:cNvSpPr/>
          <p:nvPr/>
        </p:nvSpPr>
        <p:spPr>
          <a:xfrm>
            <a:off x="6093534" y="3542458"/>
            <a:ext cx="5229301" cy="9218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>
              <a:lnSpc>
                <a:spcPct val="150000"/>
              </a:lnSpc>
            </a:pPr>
            <a:r>
              <a:rPr lang="zh-CN" altLang="en-US" sz="4000" dirty="0">
                <a:solidFill>
                  <a:srgbClr val="9F8457"/>
                </a:solidFill>
                <a:latin typeface="+mn-ea"/>
              </a:rPr>
              <a:t>何谓说课？</a:t>
            </a:r>
            <a:endParaRPr lang="en-US" altLang="zh-CN" sz="4000" dirty="0">
              <a:solidFill>
                <a:srgbClr val="9F8457"/>
              </a:solidFill>
              <a:latin typeface="+mn-ea"/>
            </a:endParaRPr>
          </a:p>
        </p:txBody>
      </p:sp>
      <p:grpSp>
        <p:nvGrpSpPr>
          <p:cNvPr id="8" name="组合 7"/>
          <p:cNvGrpSpPr/>
          <p:nvPr/>
        </p:nvGrpSpPr>
        <p:grpSpPr>
          <a:xfrm>
            <a:off x="4601036" y="675265"/>
            <a:ext cx="3087789" cy="830337"/>
            <a:chOff x="4601036" y="675265"/>
            <a:chExt cx="3087789" cy="830337"/>
          </a:xfrm>
        </p:grpSpPr>
        <p:sp>
          <p:nvSpPr>
            <p:cNvPr id="9" name="文本框 8"/>
            <p:cNvSpPr txBox="1"/>
            <p:nvPr/>
          </p:nvSpPr>
          <p:spPr>
            <a:xfrm>
              <a:off x="5077872" y="675265"/>
              <a:ext cx="2031325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36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本节内容</a:t>
              </a:r>
              <a:endParaRPr lang="zh-CN" altLang="en-US" sz="36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0" name="矩形 9"/>
            <p:cNvSpPr/>
            <p:nvPr/>
          </p:nvSpPr>
          <p:spPr>
            <a:xfrm rot="5400000">
              <a:off x="5296692" y="706295"/>
              <a:ext cx="103651" cy="1494964"/>
            </a:xfrm>
            <a:prstGeom prst="rect">
              <a:avLst/>
            </a:prstGeom>
            <a:solidFill>
              <a:srgbClr val="C8C8B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" name="矩形 11"/>
            <p:cNvSpPr/>
            <p:nvPr/>
          </p:nvSpPr>
          <p:spPr>
            <a:xfrm rot="5400000">
              <a:off x="6889518" y="700488"/>
              <a:ext cx="103649" cy="1494964"/>
            </a:xfrm>
            <a:prstGeom prst="rect">
              <a:avLst/>
            </a:prstGeom>
            <a:solidFill>
              <a:srgbClr val="EFD9B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13" name="图片 12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447982"/>
            <a:ext cx="5077872" cy="338690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>
        <p14:gallery dir="l"/>
      </p:transition>
    </mc:Choice>
    <mc:Fallback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直接连接符 1"/>
          <p:cNvCxnSpPr/>
          <p:nvPr/>
        </p:nvCxnSpPr>
        <p:spPr>
          <a:xfrm>
            <a:off x="451123" y="1322140"/>
            <a:ext cx="6494585" cy="0"/>
          </a:xfrm>
          <a:prstGeom prst="line">
            <a:avLst/>
          </a:prstGeom>
          <a:ln w="12700">
            <a:solidFill>
              <a:srgbClr val="EFD9B5"/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3" name="文本框 2"/>
          <p:cNvSpPr txBox="1"/>
          <p:nvPr/>
        </p:nvSpPr>
        <p:spPr>
          <a:xfrm>
            <a:off x="802654" y="495162"/>
            <a:ext cx="579152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说课</a:t>
            </a:r>
            <a:r>
              <a:rPr lang="en-US" altLang="zh-CN" sz="4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——</a:t>
            </a:r>
            <a:endParaRPr lang="zh-CN" altLang="en-US" sz="4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" name="矩形 3"/>
          <p:cNvSpPr/>
          <p:nvPr/>
        </p:nvSpPr>
        <p:spPr>
          <a:xfrm>
            <a:off x="865909" y="2098964"/>
            <a:ext cx="10430981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“说课”是教师在授课之前，对领导、同行或评委，用口头语言讲解某一课题的教学设想及其依据的一种教研活动。它要求说课者用约</a:t>
            </a:r>
            <a:r>
              <a:rPr lang="en-US" altLang="zh-CN" sz="3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10</a:t>
            </a:r>
            <a:r>
              <a:rPr lang="zh-CN" altLang="en-US" sz="3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分钟的时间将课堂的教学设计、教学过程、教学内容及其原理用简洁准确的语言表达出来。</a:t>
            </a:r>
            <a:endParaRPr lang="en-US" altLang="zh-CN" sz="3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en-US" altLang="zh-CN" sz="36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en-US" altLang="zh-CN" sz="36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en-US" altLang="zh-CN" sz="36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en-US" altLang="zh-CN" sz="36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zh-CN" altLang="en-US" sz="3600" b="1" dirty="0">
              <a:solidFill>
                <a:srgbClr val="C99F8D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>
        <p15:prstTrans prst="peelOff"/>
      </p:transition>
    </mc:Choice>
    <mc:Fallback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CN" altLang="en-US" sz="3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“说课”不是讲课，它是教师对一个章节或一课时的教学内容，说明自己的教学思路和方法，以及对教学效果的设计。</a:t>
            </a:r>
            <a:endParaRPr lang="zh-CN" altLang="en-US" sz="3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>
        <p15:prstTrans prst="peelOff"/>
      </p:transition>
    </mc:Choice>
    <mc:Fallback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直接连接符 3"/>
          <p:cNvCxnSpPr/>
          <p:nvPr/>
        </p:nvCxnSpPr>
        <p:spPr>
          <a:xfrm>
            <a:off x="497428" y="1322140"/>
            <a:ext cx="4525985" cy="0"/>
          </a:xfrm>
          <a:prstGeom prst="line">
            <a:avLst/>
          </a:prstGeom>
          <a:ln w="12700">
            <a:solidFill>
              <a:srgbClr val="EFD9B5"/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5" name="文本框 4"/>
          <p:cNvSpPr txBox="1"/>
          <p:nvPr/>
        </p:nvSpPr>
        <p:spPr>
          <a:xfrm>
            <a:off x="536437" y="495162"/>
            <a:ext cx="813650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说课的内容</a:t>
            </a:r>
            <a:r>
              <a:rPr lang="en-US" altLang="zh-CN" sz="4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——</a:t>
            </a:r>
            <a:r>
              <a:rPr lang="zh-CN" altLang="en-US" sz="4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说清“教什么”</a:t>
            </a:r>
            <a:endParaRPr lang="zh-CN" altLang="en-US" sz="4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0" name="矩形 9"/>
          <p:cNvSpPr/>
          <p:nvPr/>
        </p:nvSpPr>
        <p:spPr>
          <a:xfrm>
            <a:off x="4144815" y="1860212"/>
            <a:ext cx="6699270" cy="5909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lvl="0" indent="-342900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FF99"/>
              </a:buClr>
              <a:defRPr/>
            </a:pPr>
            <a:r>
              <a:rPr lang="zh-CN" altLang="en-US" sz="3600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教学内容</a:t>
            </a:r>
            <a:r>
              <a:rPr lang="zh-CN" alt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（教材版本、年级、第几课）</a:t>
            </a:r>
            <a:endParaRPr lang="en-US" altLang="zh-CN" sz="3600" dirty="0">
              <a:solidFill>
                <a:schemeClr val="tx1">
                  <a:lumMod val="75000"/>
                  <a:lumOff val="25000"/>
                </a:schemeClr>
              </a:solidFill>
              <a:latin typeface="+mn-ea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3333937" y="2605306"/>
            <a:ext cx="2954655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2">
              <a:lnSpc>
                <a:spcPct val="150000"/>
              </a:lnSpc>
            </a:pPr>
            <a:r>
              <a:rPr lang="zh-CN" altLang="en-US" sz="3600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教学目标</a:t>
            </a:r>
            <a:endParaRPr lang="en-US" altLang="zh-CN" sz="3600" dirty="0">
              <a:solidFill>
                <a:schemeClr val="tx1">
                  <a:lumMod val="75000"/>
                  <a:lumOff val="25000"/>
                </a:schemeClr>
              </a:solidFill>
              <a:latin typeface="+mn-ea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3333937" y="3523158"/>
            <a:ext cx="4339650" cy="923330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/>
          <a:p>
            <a:pPr lvl="2">
              <a:lnSpc>
                <a:spcPct val="150000"/>
              </a:lnSpc>
            </a:pPr>
            <a:r>
              <a:rPr lang="zh-CN" altLang="en-US" sz="3600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教学重点、难点</a:t>
            </a:r>
            <a:endParaRPr lang="en-US" altLang="zh-CN" sz="3600" dirty="0">
              <a:solidFill>
                <a:schemeClr val="tx1">
                  <a:lumMod val="75000"/>
                  <a:lumOff val="25000"/>
                </a:schemeClr>
              </a:solidFill>
              <a:latin typeface="+mn-ea"/>
            </a:endParaRPr>
          </a:p>
        </p:txBody>
      </p:sp>
      <p:sp>
        <p:nvSpPr>
          <p:cNvPr id="15" name="矩形: 圆角 14"/>
          <p:cNvSpPr/>
          <p:nvPr/>
        </p:nvSpPr>
        <p:spPr>
          <a:xfrm rot="5400000">
            <a:off x="1681462" y="4035676"/>
            <a:ext cx="4582854" cy="72000"/>
          </a:xfrm>
          <a:prstGeom prst="roundRect">
            <a:avLst>
              <a:gd name="adj" fmla="val 50000"/>
            </a:avLst>
          </a:prstGeom>
          <a:solidFill>
            <a:srgbClr val="C8C8B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+mn-ea"/>
            </a:endParaRPr>
          </a:p>
        </p:txBody>
      </p:sp>
      <p:sp>
        <p:nvSpPr>
          <p:cNvPr id="26" name="矩形 25"/>
          <p:cNvSpPr/>
          <p:nvPr/>
        </p:nvSpPr>
        <p:spPr>
          <a:xfrm>
            <a:off x="3149824" y="1768824"/>
            <a:ext cx="651140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4400" dirty="0">
                <a:solidFill>
                  <a:schemeClr val="bg1">
                    <a:lumMod val="75000"/>
                  </a:schemeClr>
                </a:solidFill>
                <a:latin typeface="汉仪菱心体简" panose="02010609000101010101" pitchFamily="49" charset="-122"/>
                <a:ea typeface="汉仪菱心体简" panose="02010609000101010101" pitchFamily="49" charset="-122"/>
              </a:rPr>
              <a:t>1.</a:t>
            </a:r>
            <a:endParaRPr lang="zh-CN" altLang="en-US" sz="4400" dirty="0">
              <a:solidFill>
                <a:schemeClr val="bg1">
                  <a:lumMod val="75000"/>
                </a:schemeClr>
              </a:solidFill>
              <a:latin typeface="汉仪菱心体简" panose="02010609000101010101" pitchFamily="49" charset="-122"/>
              <a:ea typeface="汉仪菱心体简" panose="02010609000101010101" pitchFamily="49" charset="-122"/>
            </a:endParaRPr>
          </a:p>
        </p:txBody>
      </p:sp>
      <p:sp>
        <p:nvSpPr>
          <p:cNvPr id="27" name="矩形 26"/>
          <p:cNvSpPr/>
          <p:nvPr/>
        </p:nvSpPr>
        <p:spPr>
          <a:xfrm>
            <a:off x="3149824" y="2696617"/>
            <a:ext cx="748923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4400" dirty="0">
                <a:solidFill>
                  <a:schemeClr val="bg1">
                    <a:lumMod val="75000"/>
                  </a:schemeClr>
                </a:solidFill>
                <a:latin typeface="汉仪菱心体简" panose="02010609000101010101" pitchFamily="49" charset="-122"/>
                <a:ea typeface="汉仪菱心体简" panose="02010609000101010101" pitchFamily="49" charset="-122"/>
              </a:rPr>
              <a:t>2.</a:t>
            </a:r>
            <a:endParaRPr lang="zh-CN" altLang="en-US" sz="4400" dirty="0">
              <a:solidFill>
                <a:schemeClr val="bg1">
                  <a:lumMod val="75000"/>
                </a:schemeClr>
              </a:solidFill>
              <a:latin typeface="汉仪菱心体简" panose="02010609000101010101" pitchFamily="49" charset="-122"/>
              <a:ea typeface="汉仪菱心体简" panose="02010609000101010101" pitchFamily="49" charset="-122"/>
            </a:endParaRPr>
          </a:p>
        </p:txBody>
      </p:sp>
      <p:sp>
        <p:nvSpPr>
          <p:cNvPr id="28" name="矩形 27"/>
          <p:cNvSpPr/>
          <p:nvPr/>
        </p:nvSpPr>
        <p:spPr>
          <a:xfrm>
            <a:off x="3149824" y="3624410"/>
            <a:ext cx="748923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4400" dirty="0">
                <a:solidFill>
                  <a:schemeClr val="bg1">
                    <a:lumMod val="75000"/>
                  </a:schemeClr>
                </a:solidFill>
                <a:latin typeface="汉仪菱心体简" panose="02010609000101010101" pitchFamily="49" charset="-122"/>
                <a:ea typeface="汉仪菱心体简" panose="02010609000101010101" pitchFamily="49" charset="-122"/>
              </a:rPr>
              <a:t>3.</a:t>
            </a:r>
            <a:endParaRPr lang="zh-CN" altLang="en-US" sz="4400" dirty="0">
              <a:solidFill>
                <a:schemeClr val="bg1">
                  <a:lumMod val="75000"/>
                </a:schemeClr>
              </a:solidFill>
              <a:latin typeface="汉仪菱心体简" panose="02010609000101010101" pitchFamily="49" charset="-122"/>
              <a:ea typeface="汉仪菱心体简" panose="0201060900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  <p:bldP spid="15" grpId="0" animBg="1"/>
      <p:bldP spid="26" grpId="0"/>
      <p:bldP spid="27" grpId="0"/>
      <p:bldP spid="2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直接连接符 3"/>
          <p:cNvCxnSpPr/>
          <p:nvPr/>
        </p:nvCxnSpPr>
        <p:spPr>
          <a:xfrm>
            <a:off x="497428" y="1322140"/>
            <a:ext cx="4525985" cy="0"/>
          </a:xfrm>
          <a:prstGeom prst="line">
            <a:avLst/>
          </a:prstGeom>
          <a:ln w="12700">
            <a:solidFill>
              <a:srgbClr val="EFD9B5"/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5" name="文本框 4"/>
          <p:cNvSpPr txBox="1"/>
          <p:nvPr/>
        </p:nvSpPr>
        <p:spPr>
          <a:xfrm>
            <a:off x="536437" y="495162"/>
            <a:ext cx="8579854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说课的内容</a:t>
            </a:r>
            <a:r>
              <a:rPr lang="en-US" altLang="zh-CN" sz="4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——</a:t>
            </a:r>
            <a:r>
              <a:rPr lang="zh-CN" altLang="en-US" sz="4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说清</a:t>
            </a:r>
            <a:r>
              <a:rPr lang="en-US" altLang="zh-CN" sz="4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“</a:t>
            </a:r>
            <a:r>
              <a:rPr lang="zh-CN" altLang="en-US" sz="4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怎么教”</a:t>
            </a:r>
            <a:endParaRPr lang="zh-CN" altLang="en-US" sz="4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0" name="矩形 9"/>
          <p:cNvSpPr/>
          <p:nvPr/>
        </p:nvSpPr>
        <p:spPr>
          <a:xfrm>
            <a:off x="3333937" y="1687454"/>
            <a:ext cx="2954655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2">
              <a:lnSpc>
                <a:spcPct val="150000"/>
              </a:lnSpc>
            </a:pPr>
            <a:r>
              <a:rPr lang="zh-CN" altLang="en-US" sz="3600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教材分析</a:t>
            </a:r>
            <a:endParaRPr lang="en-US" altLang="zh-CN" sz="3600" dirty="0">
              <a:solidFill>
                <a:schemeClr val="tx1">
                  <a:lumMod val="75000"/>
                  <a:lumOff val="25000"/>
                </a:schemeClr>
              </a:solidFill>
              <a:latin typeface="+mn-ea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3333937" y="2605306"/>
            <a:ext cx="3383280" cy="9220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2">
              <a:lnSpc>
                <a:spcPct val="150000"/>
              </a:lnSpc>
            </a:pPr>
            <a:r>
              <a:rPr lang="zh-CN" altLang="en-US" sz="3600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教法、学法</a:t>
            </a:r>
            <a:endParaRPr lang="en-US" altLang="zh-CN" sz="3600" dirty="0">
              <a:solidFill>
                <a:schemeClr val="tx1">
                  <a:lumMod val="75000"/>
                  <a:lumOff val="25000"/>
                </a:schemeClr>
              </a:solidFill>
              <a:latin typeface="+mn-ea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3333937" y="3523158"/>
            <a:ext cx="2926080" cy="922020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/>
          <a:p>
            <a:pPr lvl="2">
              <a:lnSpc>
                <a:spcPct val="150000"/>
              </a:lnSpc>
            </a:pPr>
            <a:r>
              <a:rPr lang="zh-CN" altLang="en-US" sz="3600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教学程序</a:t>
            </a:r>
            <a:endParaRPr lang="en-US" altLang="zh-CN" sz="3600" dirty="0">
              <a:solidFill>
                <a:schemeClr val="tx1">
                  <a:lumMod val="75000"/>
                  <a:lumOff val="25000"/>
                </a:schemeClr>
              </a:solidFill>
              <a:latin typeface="+mn-ea"/>
            </a:endParaRPr>
          </a:p>
        </p:txBody>
      </p:sp>
      <p:sp>
        <p:nvSpPr>
          <p:cNvPr id="15" name="矩形: 圆角 14"/>
          <p:cNvSpPr/>
          <p:nvPr/>
        </p:nvSpPr>
        <p:spPr>
          <a:xfrm rot="5400000">
            <a:off x="1681462" y="4035676"/>
            <a:ext cx="4582854" cy="72000"/>
          </a:xfrm>
          <a:prstGeom prst="roundRect">
            <a:avLst>
              <a:gd name="adj" fmla="val 50000"/>
            </a:avLst>
          </a:prstGeom>
          <a:solidFill>
            <a:srgbClr val="C8C8B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+mn-ea"/>
            </a:endParaRPr>
          </a:p>
        </p:txBody>
      </p:sp>
      <p:sp>
        <p:nvSpPr>
          <p:cNvPr id="26" name="矩形 25"/>
          <p:cNvSpPr/>
          <p:nvPr/>
        </p:nvSpPr>
        <p:spPr>
          <a:xfrm>
            <a:off x="3149824" y="1768824"/>
            <a:ext cx="651140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4400" dirty="0">
                <a:solidFill>
                  <a:schemeClr val="bg1">
                    <a:lumMod val="75000"/>
                  </a:schemeClr>
                </a:solidFill>
                <a:latin typeface="汉仪菱心体简" panose="02010609000101010101" pitchFamily="49" charset="-122"/>
                <a:ea typeface="汉仪菱心体简" panose="02010609000101010101" pitchFamily="49" charset="-122"/>
              </a:rPr>
              <a:t>1.</a:t>
            </a:r>
            <a:endParaRPr lang="zh-CN" altLang="en-US" sz="4400" dirty="0">
              <a:solidFill>
                <a:schemeClr val="bg1">
                  <a:lumMod val="75000"/>
                </a:schemeClr>
              </a:solidFill>
              <a:latin typeface="汉仪菱心体简" panose="02010609000101010101" pitchFamily="49" charset="-122"/>
              <a:ea typeface="汉仪菱心体简" panose="02010609000101010101" pitchFamily="49" charset="-122"/>
            </a:endParaRPr>
          </a:p>
        </p:txBody>
      </p:sp>
      <p:sp>
        <p:nvSpPr>
          <p:cNvPr id="27" name="矩形 26"/>
          <p:cNvSpPr/>
          <p:nvPr/>
        </p:nvSpPr>
        <p:spPr>
          <a:xfrm>
            <a:off x="3149824" y="2696617"/>
            <a:ext cx="748923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4400" dirty="0">
                <a:solidFill>
                  <a:schemeClr val="bg1">
                    <a:lumMod val="75000"/>
                  </a:schemeClr>
                </a:solidFill>
                <a:latin typeface="汉仪菱心体简" panose="02010609000101010101" pitchFamily="49" charset="-122"/>
                <a:ea typeface="汉仪菱心体简" panose="02010609000101010101" pitchFamily="49" charset="-122"/>
              </a:rPr>
              <a:t>2.</a:t>
            </a:r>
            <a:endParaRPr lang="zh-CN" altLang="en-US" sz="4400" dirty="0">
              <a:solidFill>
                <a:schemeClr val="bg1">
                  <a:lumMod val="75000"/>
                </a:schemeClr>
              </a:solidFill>
              <a:latin typeface="汉仪菱心体简" panose="02010609000101010101" pitchFamily="49" charset="-122"/>
              <a:ea typeface="汉仪菱心体简" panose="02010609000101010101" pitchFamily="49" charset="-122"/>
            </a:endParaRPr>
          </a:p>
        </p:txBody>
      </p:sp>
      <p:sp>
        <p:nvSpPr>
          <p:cNvPr id="28" name="矩形 27"/>
          <p:cNvSpPr/>
          <p:nvPr/>
        </p:nvSpPr>
        <p:spPr>
          <a:xfrm>
            <a:off x="3149824" y="3624410"/>
            <a:ext cx="748923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4400" dirty="0">
                <a:solidFill>
                  <a:schemeClr val="bg1">
                    <a:lumMod val="75000"/>
                  </a:schemeClr>
                </a:solidFill>
                <a:latin typeface="汉仪菱心体简" panose="02010609000101010101" pitchFamily="49" charset="-122"/>
                <a:ea typeface="汉仪菱心体简" panose="02010609000101010101" pitchFamily="49" charset="-122"/>
              </a:rPr>
              <a:t>3.</a:t>
            </a:r>
            <a:endParaRPr lang="zh-CN" altLang="en-US" sz="4400" dirty="0">
              <a:solidFill>
                <a:schemeClr val="bg1">
                  <a:lumMod val="75000"/>
                </a:schemeClr>
              </a:solidFill>
              <a:latin typeface="汉仪菱心体简" panose="02010609000101010101" pitchFamily="49" charset="-122"/>
              <a:ea typeface="汉仪菱心体简" panose="0201060900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  <p:bldP spid="15" grpId="0" animBg="1"/>
      <p:bldP spid="26" grpId="0"/>
      <p:bldP spid="27" grpId="0"/>
      <p:bldP spid="2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36418" y="117764"/>
            <a:ext cx="10917381" cy="6059199"/>
          </a:xfrm>
        </p:spPr>
        <p:txBody>
          <a:bodyPr>
            <a:normAutofit fontScale="92500" lnSpcReduction="20000"/>
          </a:bodyPr>
          <a:lstStyle/>
          <a:p>
            <a:endParaRPr lang="zh-CN" altLang="en-US" sz="4000" dirty="0"/>
          </a:p>
          <a:p>
            <a:r>
              <a:rPr lang="zh-CN" altLang="en-US" sz="4000" dirty="0"/>
              <a:t>总体来说，说课文稿的设计主要包括以下几方面：</a:t>
            </a:r>
            <a:endParaRPr lang="en-US" altLang="zh-CN" sz="4000" dirty="0"/>
          </a:p>
          <a:p>
            <a:endParaRPr lang="en-US" altLang="zh-CN" sz="3200" dirty="0"/>
          </a:p>
          <a:p>
            <a:r>
              <a:rPr lang="en-US" altLang="zh-CN" sz="3200" dirty="0"/>
              <a:t>    1. </a:t>
            </a:r>
            <a:r>
              <a:rPr lang="zh-CN" altLang="en-US" sz="3200" dirty="0"/>
              <a:t>教材解读</a:t>
            </a:r>
            <a:endParaRPr lang="en-US" altLang="zh-CN" sz="3200" dirty="0"/>
          </a:p>
          <a:p>
            <a:endParaRPr lang="en-US" altLang="zh-CN" sz="3200" dirty="0"/>
          </a:p>
          <a:p>
            <a:r>
              <a:rPr lang="en-US" altLang="zh-CN" sz="3200" dirty="0"/>
              <a:t>    2. </a:t>
            </a:r>
            <a:r>
              <a:rPr lang="zh-CN" altLang="en-US" sz="3200" dirty="0"/>
              <a:t>目标确定</a:t>
            </a:r>
            <a:endParaRPr lang="en-US" altLang="zh-CN" sz="3200" dirty="0"/>
          </a:p>
          <a:p>
            <a:endParaRPr lang="en-US" altLang="zh-CN" sz="3200" dirty="0"/>
          </a:p>
          <a:p>
            <a:r>
              <a:rPr lang="en-US" altLang="zh-CN" sz="3200" dirty="0"/>
              <a:t>    3. </a:t>
            </a:r>
            <a:r>
              <a:rPr lang="zh-CN" altLang="en-US" sz="3200" dirty="0"/>
              <a:t>方法选择</a:t>
            </a:r>
            <a:endParaRPr lang="en-US" altLang="zh-CN" sz="3200" dirty="0"/>
          </a:p>
          <a:p>
            <a:endParaRPr lang="en-US" altLang="zh-CN" sz="3200" dirty="0"/>
          </a:p>
          <a:p>
            <a:r>
              <a:rPr lang="en-US" altLang="zh-CN" sz="3200" dirty="0"/>
              <a:t>   4. </a:t>
            </a:r>
            <a:r>
              <a:rPr lang="zh-CN" altLang="en-US" sz="3200" dirty="0"/>
              <a:t>过程设计</a:t>
            </a:r>
            <a:endParaRPr lang="en-US" altLang="zh-CN" sz="3200" dirty="0"/>
          </a:p>
          <a:p>
            <a:endParaRPr lang="en-US" altLang="zh-CN" sz="3200" dirty="0"/>
          </a:p>
          <a:p>
            <a:r>
              <a:rPr lang="en-US" altLang="zh-CN" sz="3200" dirty="0"/>
              <a:t>   5. </a:t>
            </a:r>
            <a:r>
              <a:rPr lang="zh-CN" altLang="en-US" sz="3200" dirty="0"/>
              <a:t>理念运用</a:t>
            </a:r>
            <a:endParaRPr lang="en-US" altLang="zh-CN" sz="3200" dirty="0"/>
          </a:p>
          <a:p>
            <a:endParaRPr lang="en-US" altLang="zh-CN" sz="3200" dirty="0"/>
          </a:p>
          <a:p>
            <a:endParaRPr lang="zh-CN" altLang="en-US" sz="3200" dirty="0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460500"/>
          </a:xfrm>
        </p:spPr>
        <p:txBody>
          <a:bodyPr>
            <a:normAutofit/>
          </a:bodyPr>
          <a:lstStyle/>
          <a:p>
            <a:r>
              <a:rPr lang="zh-CN" altLang="en-US" sz="4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吃透教材是说好课的关键</a:t>
            </a:r>
            <a:endParaRPr lang="zh-CN" altLang="en-US" sz="4000" b="1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dirty="0"/>
              <a:t>主要说清本课教学内容的地位</a:t>
            </a:r>
            <a:r>
              <a:rPr lang="zh-CN" altLang="zh-CN" dirty="0"/>
              <a:t>和作用</a:t>
            </a:r>
            <a:endParaRPr lang="zh-CN" altLang="zh-CN" dirty="0"/>
          </a:p>
          <a:p>
            <a:r>
              <a:rPr lang="zh-CN" altLang="zh-CN" dirty="0"/>
              <a:t>①所授学科内容在整个知识系统中的地位如何？</a:t>
            </a:r>
            <a:endParaRPr lang="en-US" altLang="zh-CN" dirty="0"/>
          </a:p>
          <a:p>
            <a:r>
              <a:rPr lang="zh-CN" altLang="zh-CN" dirty="0"/>
              <a:t>②与前后知识的内在联系如何？这部分内容是学生在学习了哪部分知识的基础上学习的？是对哪些知识的运用？有什么发展？又是后面学习哪些知识的基础？</a:t>
            </a:r>
            <a:endParaRPr lang="en-US" altLang="zh-CN" dirty="0"/>
          </a:p>
          <a:p>
            <a:r>
              <a:rPr lang="zh-CN" altLang="zh-CN" dirty="0"/>
              <a:t>③对学生知识能力方面的培养有什么作用？对学生将来的学习有什么影响？</a:t>
            </a:r>
            <a:endParaRPr lang="zh-CN" altLang="zh-CN" dirty="0"/>
          </a:p>
          <a:p>
            <a:endParaRPr lang="zh-CN" alt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>
        <p15:prstTrans prst="peelOff"/>
      </p:transition>
    </mc:Choice>
    <mc:Fallback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直接连接符 5"/>
          <p:cNvCxnSpPr/>
          <p:nvPr/>
        </p:nvCxnSpPr>
        <p:spPr>
          <a:xfrm>
            <a:off x="497428" y="1322140"/>
            <a:ext cx="6116732" cy="0"/>
          </a:xfrm>
          <a:prstGeom prst="line">
            <a:avLst/>
          </a:prstGeom>
          <a:ln w="12700">
            <a:solidFill>
              <a:srgbClr val="EFD9B5"/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7" name="文本框 6"/>
          <p:cNvSpPr txBox="1"/>
          <p:nvPr/>
        </p:nvSpPr>
        <p:spPr>
          <a:xfrm>
            <a:off x="536437" y="495162"/>
            <a:ext cx="944576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8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教学目标设计方面要注意的事项</a:t>
            </a:r>
            <a:endParaRPr lang="zh-CN" altLang="en-US" sz="4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536437" y="1551709"/>
            <a:ext cx="10519489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Char char="•"/>
            </a:pPr>
            <a:r>
              <a:rPr lang="zh-CN" altLang="en-US" sz="3600" dirty="0">
                <a:solidFill>
                  <a:srgbClr val="846D48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教学目标设计要有依据：</a:t>
            </a:r>
            <a:r>
              <a:rPr lang="en-US" altLang="zh-CN" sz="3600" dirty="0">
                <a:solidFill>
                  <a:srgbClr val="846D48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1.</a:t>
            </a:r>
            <a:r>
              <a:rPr lang="zh-CN" altLang="en-US" sz="3600" dirty="0">
                <a:solidFill>
                  <a:srgbClr val="846D48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依据课程标准；</a:t>
            </a:r>
            <a:r>
              <a:rPr lang="en-US" altLang="zh-CN" sz="3600" dirty="0">
                <a:solidFill>
                  <a:srgbClr val="846D48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2.</a:t>
            </a:r>
            <a:r>
              <a:rPr lang="zh-CN" altLang="en-US" sz="3600" dirty="0">
                <a:solidFill>
                  <a:srgbClr val="846D48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依据教材重点难点；</a:t>
            </a:r>
            <a:r>
              <a:rPr lang="en-US" altLang="zh-CN" sz="3600" dirty="0">
                <a:solidFill>
                  <a:srgbClr val="846D48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3. </a:t>
            </a:r>
            <a:r>
              <a:rPr lang="zh-CN" altLang="en-US" sz="3600" dirty="0">
                <a:solidFill>
                  <a:srgbClr val="846D48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学生的学习现状。</a:t>
            </a:r>
            <a:endParaRPr lang="en-US" altLang="zh-CN" sz="3600" dirty="0">
              <a:solidFill>
                <a:srgbClr val="846D48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571500" indent="-571500"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Char char="•"/>
            </a:pPr>
            <a:endParaRPr lang="en-US" altLang="zh-CN" sz="3600" dirty="0">
              <a:solidFill>
                <a:srgbClr val="846D48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571500" indent="-571500"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Char char="•"/>
            </a:pPr>
            <a:r>
              <a:rPr lang="zh-CN" altLang="en-US" sz="3600" dirty="0">
                <a:solidFill>
                  <a:srgbClr val="846D48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设计的教学目标要有过程性特点。</a:t>
            </a:r>
            <a:endParaRPr lang="en-US" altLang="zh-CN" sz="3600" dirty="0">
              <a:solidFill>
                <a:srgbClr val="846D48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571500" indent="-571500"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Char char="•"/>
            </a:pPr>
            <a:endParaRPr lang="en-US" altLang="zh-CN" sz="3600" dirty="0">
              <a:solidFill>
                <a:srgbClr val="846D48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571500" indent="-571500"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Char char="•"/>
            </a:pPr>
            <a:r>
              <a:rPr lang="zh-CN" altLang="en-US" sz="3600" dirty="0">
                <a:solidFill>
                  <a:srgbClr val="846D48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教学目标要有简洁的语言表述。</a:t>
            </a:r>
            <a:endParaRPr lang="en-US" altLang="zh-CN" sz="3600" dirty="0">
              <a:solidFill>
                <a:srgbClr val="846D48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907</Words>
  <Application>WPS 演示</Application>
  <PresentationFormat>宽屏</PresentationFormat>
  <Paragraphs>102</Paragraphs>
  <Slides>17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10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17</vt:i4>
      </vt:variant>
    </vt:vector>
  </HeadingPairs>
  <TitlesOfParts>
    <vt:vector size="28" baseType="lpstr">
      <vt:lpstr>Arial</vt:lpstr>
      <vt:lpstr>宋体</vt:lpstr>
      <vt:lpstr>Wingdings</vt:lpstr>
      <vt:lpstr>微软雅黑</vt:lpstr>
      <vt:lpstr>汉仪菱心体简</vt:lpstr>
      <vt:lpstr>Times New Roman</vt:lpstr>
      <vt:lpstr>Arial Unicode MS</vt:lpstr>
      <vt:lpstr>Calibri</vt:lpstr>
      <vt:lpstr>等线</vt:lpstr>
      <vt:lpstr>等线 Light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吃透教材是说好课的关键</vt:lpstr>
      <vt:lpstr>PowerPoint 演示文稿</vt:lpstr>
      <vt:lpstr>PowerPoint 演示文稿</vt:lpstr>
      <vt:lpstr>PowerPoint 演示文稿</vt:lpstr>
      <vt:lpstr>说清教学程序</vt:lpstr>
      <vt:lpstr>PowerPoint 演示文稿</vt:lpstr>
      <vt:lpstr>PowerPoint 演示文稿</vt:lpstr>
      <vt:lpstr>PowerPoint 演示文稿</vt:lpstr>
      <vt:lpstr>PowerPoint 演示文稿</vt:lpstr>
      <vt:lpstr>几个需要注意的问题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salangane w</dc:creator>
  <cp:lastModifiedBy>wang</cp:lastModifiedBy>
  <cp:revision>85</cp:revision>
  <dcterms:created xsi:type="dcterms:W3CDTF">2016-09-01T03:05:00Z</dcterms:created>
  <dcterms:modified xsi:type="dcterms:W3CDTF">2018-05-21T23:24:16Z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2052-10.1.0.7346</vt:lpwstr>
  </property>
</Properties>
</file>