
<file path=[Content_Types].xml><?xml version="1.0" encoding="utf-8"?>
<Types xmlns="http://schemas.openxmlformats.org/package/2006/content-types">
  <Default Extension="jpeg" ContentType="image/jpeg"/>
  <Default Extension="png" ContentType="image/png"/>
  <Default Extension="tiff" ContentType="image/tiff"/>
  <Default Extension="wdp" ContentType="image/vnd.ms-photo"/>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467" r:id="rId3"/>
    <p:sldId id="475" r:id="rId4"/>
    <p:sldId id="523" r:id="rId6"/>
    <p:sldId id="474" r:id="rId7"/>
    <p:sldId id="510" r:id="rId8"/>
    <p:sldId id="476" r:id="rId9"/>
    <p:sldId id="511" r:id="rId10"/>
    <p:sldId id="512" r:id="rId11"/>
    <p:sldId id="477" r:id="rId12"/>
    <p:sldId id="454" r:id="rId13"/>
    <p:sldId id="513" r:id="rId14"/>
    <p:sldId id="514" r:id="rId15"/>
    <p:sldId id="515" r:id="rId16"/>
    <p:sldId id="516" r:id="rId17"/>
    <p:sldId id="522" r:id="rId18"/>
    <p:sldId id="517" r:id="rId19"/>
    <p:sldId id="563" r:id="rId20"/>
    <p:sldId id="565" r:id="rId21"/>
    <p:sldId id="518" r:id="rId22"/>
    <p:sldId id="519" r:id="rId23"/>
    <p:sldId id="520" r:id="rId24"/>
    <p:sldId id="521" r:id="rId25"/>
    <p:sldId id="524" r:id="rId26"/>
    <p:sldId id="480" r:id="rId27"/>
    <p:sldId id="525" r:id="rId28"/>
    <p:sldId id="526" r:id="rId29"/>
    <p:sldId id="527" r:id="rId30"/>
    <p:sldId id="528" r:id="rId31"/>
    <p:sldId id="529" r:id="rId32"/>
    <p:sldId id="530" r:id="rId33"/>
    <p:sldId id="531" r:id="rId34"/>
    <p:sldId id="532" r:id="rId35"/>
    <p:sldId id="533" r:id="rId36"/>
    <p:sldId id="534" r:id="rId37"/>
    <p:sldId id="535" r:id="rId38"/>
    <p:sldId id="484" r:id="rId39"/>
    <p:sldId id="536" r:id="rId40"/>
    <p:sldId id="537" r:id="rId41"/>
    <p:sldId id="538" r:id="rId42"/>
    <p:sldId id="539" r:id="rId43"/>
    <p:sldId id="540" r:id="rId44"/>
    <p:sldId id="485" r:id="rId45"/>
    <p:sldId id="541" r:id="rId46"/>
    <p:sldId id="542" r:id="rId47"/>
    <p:sldId id="543" r:id="rId48"/>
    <p:sldId id="544" r:id="rId49"/>
    <p:sldId id="545" r:id="rId50"/>
    <p:sldId id="546" r:id="rId51"/>
    <p:sldId id="547" r:id="rId52"/>
    <p:sldId id="486" r:id="rId53"/>
    <p:sldId id="548" r:id="rId54"/>
    <p:sldId id="549" r:id="rId55"/>
    <p:sldId id="550" r:id="rId56"/>
    <p:sldId id="551" r:id="rId57"/>
    <p:sldId id="552" r:id="rId58"/>
    <p:sldId id="553" r:id="rId59"/>
    <p:sldId id="554" r:id="rId60"/>
    <p:sldId id="555" r:id="rId61"/>
    <p:sldId id="556" r:id="rId62"/>
    <p:sldId id="557" r:id="rId63"/>
    <p:sldId id="558" r:id="rId64"/>
    <p:sldId id="559" r:id="rId65"/>
    <p:sldId id="560" r:id="rId66"/>
    <p:sldId id="561" r:id="rId67"/>
    <p:sldId id="562" r:id="rId68"/>
    <p:sldId id="471" r:id="rId69"/>
  </p:sldIdLst>
  <p:sldSz cx="9144000" cy="5143500" type="screen16x9"/>
  <p:notesSz cx="6858000" cy="9144000"/>
  <p:custDataLst>
    <p:tags r:id="rId73"/>
  </p:custDataLst>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1E1E"/>
    <a:srgbClr val="BD1A1A"/>
    <a:srgbClr val="C00000"/>
    <a:srgbClr val="595959"/>
    <a:srgbClr val="959595"/>
    <a:srgbClr val="565C6B"/>
    <a:srgbClr val="ABABAB"/>
    <a:srgbClr val="DD2727"/>
    <a:srgbClr val="D53232"/>
    <a:srgbClr val="DD4E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01" autoAdjust="0"/>
    <p:restoredTop sz="94681"/>
  </p:normalViewPr>
  <p:slideViewPr>
    <p:cSldViewPr>
      <p:cViewPr varScale="1">
        <p:scale>
          <a:sx n="100" d="100"/>
          <a:sy n="100" d="100"/>
        </p:scale>
        <p:origin x="168" y="520"/>
      </p:cViewPr>
      <p:guideLst>
        <p:guide orient="horz" pos="1620"/>
        <p:guide pos="2517"/>
      </p:guideLst>
    </p:cSldViewPr>
  </p:slideViewPr>
  <p:notesTextViewPr>
    <p:cViewPr>
      <p:scale>
        <a:sx n="125" d="100"/>
        <a:sy n="125" d="100"/>
      </p:scale>
      <p:origin x="0" y="0"/>
    </p:cViewPr>
  </p:notesTextViewPr>
  <p:sorterViewPr>
    <p:cViewPr>
      <p:scale>
        <a:sx n="186" d="100"/>
        <a:sy n="18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3" Type="http://schemas.openxmlformats.org/officeDocument/2006/relationships/tags" Target="tags/tag2.xml"/><Relationship Id="rId72" Type="http://schemas.openxmlformats.org/officeDocument/2006/relationships/tableStyles" Target="tableStyles.xml"/><Relationship Id="rId71" Type="http://schemas.openxmlformats.org/officeDocument/2006/relationships/viewProps" Target="viewProps.xml"/><Relationship Id="rId70" Type="http://schemas.openxmlformats.org/officeDocument/2006/relationships/presProps" Target="presProps.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notesMaster" Target="notesMasters/notesMaster1.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微软雅黑" panose="020B0503020204020204" pitchFamily="34" charset="-122"/>
              </a:defRPr>
            </a:lvl1pPr>
          </a:lstStyle>
          <a:p>
            <a:endParaRPr lang="zh-CN" altLang="en-US" dirty="0"/>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ea typeface="微软雅黑" panose="020B0503020204020204" pitchFamily="34" charset="-122"/>
              </a:defRPr>
            </a:lvl1pPr>
          </a:lstStyle>
          <a:p>
            <a:fld id="{673B58EF-4ABD-40F4-ACA4-FE81D742E6DD}" type="datetimeFigureOut">
              <a:rPr lang="zh-CN" altLang="en-US" smtClean="0"/>
            </a:fld>
            <a:endParaRPr lang="zh-CN" altLang="en-US" dirty="0"/>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ea typeface="微软雅黑" panose="020B0503020204020204" pitchFamily="34" charset="-122"/>
              </a:defRPr>
            </a:lvl1pPr>
          </a:lstStyle>
          <a:p>
            <a:fld id="{A11FC198-2D83-4DFC-8CDD-7D23AF44D411}" type="slidenum">
              <a:rPr lang="zh-CN" altLang="en-US" smtClean="0"/>
            </a:fld>
            <a:endParaRPr lang="zh-CN"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微软雅黑" panose="020B0503020204020204" pitchFamily="34" charset="-122"/>
        <a:cs typeface="+mn-cs"/>
      </a:defRPr>
    </a:lvl1pPr>
    <a:lvl2pPr marL="457200" algn="l" defTabSz="914400" rtl="0" eaLnBrk="1" latinLnBrk="0" hangingPunct="1">
      <a:defRPr sz="1200" kern="1200">
        <a:solidFill>
          <a:schemeClr val="tx1"/>
        </a:solidFill>
        <a:latin typeface="+mn-lt"/>
        <a:ea typeface="微软雅黑" panose="020B0503020204020204" pitchFamily="34" charset="-122"/>
        <a:cs typeface="+mn-cs"/>
      </a:defRPr>
    </a:lvl2pPr>
    <a:lvl3pPr marL="914400" algn="l" defTabSz="914400" rtl="0" eaLnBrk="1" latinLnBrk="0" hangingPunct="1">
      <a:defRPr sz="1200" kern="1200">
        <a:solidFill>
          <a:schemeClr val="tx1"/>
        </a:solidFill>
        <a:latin typeface="+mn-lt"/>
        <a:ea typeface="微软雅黑" panose="020B0503020204020204" pitchFamily="34" charset="-122"/>
        <a:cs typeface="+mn-cs"/>
      </a:defRPr>
    </a:lvl3pPr>
    <a:lvl4pPr marL="1371600" algn="l" defTabSz="914400" rtl="0" eaLnBrk="1" latinLnBrk="0" hangingPunct="1">
      <a:defRPr sz="1200" kern="1200">
        <a:solidFill>
          <a:schemeClr val="tx1"/>
        </a:solidFill>
        <a:latin typeface="+mn-lt"/>
        <a:ea typeface="微软雅黑" panose="020B0503020204020204" pitchFamily="34" charset="-122"/>
        <a:cs typeface="+mn-cs"/>
      </a:defRPr>
    </a:lvl4pPr>
    <a:lvl5pPr marL="1828800" algn="l" defTabSz="914400" rtl="0" eaLnBrk="1" latinLnBrk="0" hangingPunct="1">
      <a:defRPr sz="1200" kern="1200">
        <a:solidFill>
          <a:schemeClr val="tx1"/>
        </a:solidFill>
        <a:latin typeface="+mn-lt"/>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cstate="screen"/>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10" advTm="0"/>
    </mc:Choice>
    <mc:Fallback>
      <p:transition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和内容">
    <p:bg>
      <p:bgPr>
        <a:gradFill flip="none" rotWithShape="1">
          <a:gsLst>
            <a:gs pos="26000">
              <a:srgbClr val="EBECF0"/>
            </a:gs>
            <a:gs pos="0">
              <a:srgbClr val="D7D9E1"/>
            </a:gs>
            <a:gs pos="100000">
              <a:schemeClr val="bg1"/>
            </a:gs>
          </a:gsLst>
          <a:lin ang="5400000" scaled="1"/>
          <a:tileRect/>
        </a:gra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10" advTm="0"/>
    </mc:Choice>
    <mc:Fallback>
      <p:transition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10" advTm="0"/>
    </mc:Choice>
    <mc:Fallback>
      <p:transition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r>
              <a:rPr lang="zh-CN" altLang="en-US"/>
              <a:t>单击此处编辑母版标题样式</a:t>
            </a:r>
            <a:endParaRPr lang="zh-CN" altLang="en-US"/>
          </a:p>
        </p:txBody>
      </p:sp>
      <p:sp>
        <p:nvSpPr>
          <p:cNvPr id="4" name="矩形 3"/>
          <p:cNvSpPr/>
          <p:nvPr userDrawn="1"/>
        </p:nvSpPr>
        <p:spPr>
          <a:xfrm>
            <a:off x="6804248" y="4083918"/>
            <a:ext cx="775136" cy="246221"/>
          </a:xfrm>
          <a:prstGeom prst="rect">
            <a:avLst/>
          </a:prstGeom>
        </p:spPr>
        <p:txBody>
          <a:bodyPr wrap="square">
            <a:spAutoFit/>
          </a:bodyPr>
          <a:lstStyle/>
          <a:p>
            <a:pPr fontAlgn="auto">
              <a:spcBef>
                <a:spcPts val="0"/>
              </a:spcBef>
              <a:spcAft>
                <a:spcPts val="0"/>
              </a:spcAft>
            </a:pP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模板下载：</a:t>
            </a:r>
            <a:r>
              <a:rPr lang="en-US" altLang="zh-CN" sz="100" dirty="0">
                <a:solidFill>
                  <a:prstClr val="white"/>
                </a:solidFill>
                <a:latin typeface="Calibri" panose="020F0502020204030204"/>
                <a:ea typeface="宋体" panose="02010600030101010101" pitchFamily="2" charset="-122"/>
              </a:rPr>
              <a:t>www.1ppt.com/moban/     </a:t>
            </a:r>
            <a:r>
              <a:rPr lang="zh-CN" altLang="en-US" sz="100" dirty="0">
                <a:solidFill>
                  <a:prstClr val="white"/>
                </a:solidFill>
                <a:latin typeface="Calibri" panose="020F0502020204030204"/>
                <a:ea typeface="宋体" panose="02010600030101010101" pitchFamily="2" charset="-122"/>
              </a:rPr>
              <a:t>行业</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www.1ppt.com/hangye/ </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zh-CN" altLang="en-US" sz="100" dirty="0">
                <a:solidFill>
                  <a:prstClr val="white"/>
                </a:solidFill>
                <a:latin typeface="Calibri" panose="020F0502020204030204"/>
                <a:ea typeface="宋体" panose="02010600030101010101" pitchFamily="2" charset="-122"/>
              </a:rPr>
              <a:t>节日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www.1ppt.com/jieri/           PPT</a:t>
            </a:r>
            <a:r>
              <a:rPr lang="zh-CN" altLang="en-US" sz="100" dirty="0">
                <a:solidFill>
                  <a:prstClr val="white"/>
                </a:solidFill>
                <a:latin typeface="Calibri" panose="020F0502020204030204"/>
                <a:ea typeface="宋体" panose="02010600030101010101" pitchFamily="2" charset="-122"/>
              </a:rPr>
              <a:t>素材下载：</a:t>
            </a:r>
            <a:r>
              <a:rPr lang="en-US" altLang="zh-CN" sz="100" dirty="0">
                <a:solidFill>
                  <a:prstClr val="white"/>
                </a:solidFill>
                <a:latin typeface="Calibri" panose="020F0502020204030204"/>
                <a:ea typeface="宋体" panose="02010600030101010101" pitchFamily="2" charset="-122"/>
              </a:rPr>
              <a:t>www.1ppt.com/sucai/</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背景图片：</a:t>
            </a:r>
            <a:r>
              <a:rPr lang="en-US" altLang="zh-CN" sz="100" dirty="0">
                <a:solidFill>
                  <a:prstClr val="white"/>
                </a:solidFill>
                <a:latin typeface="Calibri" panose="020F0502020204030204"/>
                <a:ea typeface="宋体" panose="02010600030101010101" pitchFamily="2" charset="-122"/>
              </a:rPr>
              <a:t>www.1ppt.com/beijing/      PPT</a:t>
            </a:r>
            <a:r>
              <a:rPr lang="zh-CN" altLang="en-US" sz="100" dirty="0">
                <a:solidFill>
                  <a:prstClr val="white"/>
                </a:solidFill>
                <a:latin typeface="Calibri" panose="020F0502020204030204"/>
                <a:ea typeface="宋体" panose="02010600030101010101" pitchFamily="2" charset="-122"/>
              </a:rPr>
              <a:t>图表下载：</a:t>
            </a:r>
            <a:r>
              <a:rPr lang="en-US" altLang="zh-CN" sz="100" dirty="0">
                <a:solidFill>
                  <a:prstClr val="white"/>
                </a:solidFill>
                <a:latin typeface="Calibri" panose="020F0502020204030204"/>
                <a:ea typeface="宋体" panose="02010600030101010101" pitchFamily="2" charset="-122"/>
              </a:rPr>
              <a:t>www.1ppt.com/tubiao/      </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zh-CN" altLang="en-US" sz="100" dirty="0">
                <a:solidFill>
                  <a:prstClr val="white"/>
                </a:solidFill>
                <a:latin typeface="Calibri" panose="020F0502020204030204"/>
                <a:ea typeface="宋体" panose="02010600030101010101" pitchFamily="2" charset="-122"/>
              </a:rPr>
              <a:t>优秀</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下载：</a:t>
            </a:r>
            <a:r>
              <a:rPr lang="en-US" altLang="zh-CN" sz="100" dirty="0">
                <a:solidFill>
                  <a:prstClr val="white"/>
                </a:solidFill>
                <a:latin typeface="Calibri" panose="020F0502020204030204"/>
                <a:ea typeface="宋体" panose="02010600030101010101" pitchFamily="2" charset="-122"/>
              </a:rPr>
              <a:t>www.1ppt.com/xiazai/        PPT</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www.1ppt.com/powerpoint/      </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en-US" altLang="zh-CN" sz="100" dirty="0">
                <a:solidFill>
                  <a:prstClr val="white"/>
                </a:solidFill>
                <a:latin typeface="Calibri" panose="020F0502020204030204"/>
                <a:ea typeface="宋体" panose="02010600030101010101" pitchFamily="2" charset="-122"/>
              </a:rPr>
              <a:t>Word</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www.1ppt.com/word/              Excel</a:t>
            </a:r>
            <a:r>
              <a:rPr lang="zh-CN" altLang="en-US" sz="100" dirty="0">
                <a:solidFill>
                  <a:prstClr val="white"/>
                </a:solidFill>
                <a:latin typeface="Calibri" panose="020F0502020204030204"/>
                <a:ea typeface="宋体" panose="02010600030101010101" pitchFamily="2" charset="-122"/>
              </a:rPr>
              <a:t>教程：</a:t>
            </a:r>
            <a:r>
              <a:rPr lang="en-US" altLang="zh-CN" sz="100" dirty="0">
                <a:solidFill>
                  <a:prstClr val="white"/>
                </a:solidFill>
                <a:latin typeface="Calibri" panose="020F0502020204030204"/>
                <a:ea typeface="宋体" panose="02010600030101010101" pitchFamily="2" charset="-122"/>
              </a:rPr>
              <a:t>www.1ppt.com/excel/  </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zh-CN" altLang="en-US" sz="100" dirty="0">
                <a:solidFill>
                  <a:prstClr val="white"/>
                </a:solidFill>
                <a:latin typeface="Calibri" panose="020F0502020204030204"/>
                <a:ea typeface="宋体" panose="02010600030101010101" pitchFamily="2" charset="-122"/>
              </a:rPr>
              <a:t>资料下载：</a:t>
            </a:r>
            <a:r>
              <a:rPr lang="en-US" altLang="zh-CN" sz="100" dirty="0">
                <a:solidFill>
                  <a:prstClr val="white"/>
                </a:solidFill>
                <a:latin typeface="Calibri" panose="020F0502020204030204"/>
                <a:ea typeface="宋体" panose="02010600030101010101" pitchFamily="2" charset="-122"/>
              </a:rPr>
              <a:t>www.1ppt.com/ziliao/                PPT</a:t>
            </a:r>
            <a:r>
              <a:rPr lang="zh-CN" altLang="en-US" sz="100" dirty="0">
                <a:solidFill>
                  <a:prstClr val="white"/>
                </a:solidFill>
                <a:latin typeface="Calibri" panose="020F0502020204030204"/>
                <a:ea typeface="宋体" panose="02010600030101010101" pitchFamily="2" charset="-122"/>
              </a:rPr>
              <a:t>课件下载：</a:t>
            </a:r>
            <a:r>
              <a:rPr lang="en-US" altLang="zh-CN" sz="100" dirty="0">
                <a:solidFill>
                  <a:prstClr val="white"/>
                </a:solidFill>
                <a:latin typeface="Calibri" panose="020F0502020204030204"/>
                <a:ea typeface="宋体" panose="02010600030101010101" pitchFamily="2" charset="-122"/>
              </a:rPr>
              <a:t>www.1ppt.com/kejian/ </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zh-CN" altLang="en-US" sz="100" dirty="0">
                <a:solidFill>
                  <a:prstClr val="white"/>
                </a:solidFill>
                <a:latin typeface="Calibri" panose="020F0502020204030204"/>
                <a:ea typeface="宋体" panose="02010600030101010101" pitchFamily="2" charset="-122"/>
              </a:rPr>
              <a:t>范文下载：</a:t>
            </a:r>
            <a:r>
              <a:rPr lang="en-US" altLang="zh-CN" sz="100" dirty="0">
                <a:solidFill>
                  <a:prstClr val="white"/>
                </a:solidFill>
                <a:latin typeface="Calibri" panose="020F0502020204030204"/>
                <a:ea typeface="宋体" panose="02010600030101010101" pitchFamily="2" charset="-122"/>
              </a:rPr>
              <a:t>www.1ppt.com/fanwen/             </a:t>
            </a:r>
            <a:r>
              <a:rPr lang="zh-CN" altLang="en-US" sz="100" dirty="0">
                <a:solidFill>
                  <a:prstClr val="white"/>
                </a:solidFill>
                <a:latin typeface="Calibri" panose="020F0502020204030204"/>
                <a:ea typeface="宋体" panose="02010600030101010101" pitchFamily="2" charset="-122"/>
              </a:rPr>
              <a:t>试卷下载：</a:t>
            </a:r>
            <a:r>
              <a:rPr lang="en-US" altLang="zh-CN" sz="100" dirty="0">
                <a:solidFill>
                  <a:prstClr val="white"/>
                </a:solidFill>
                <a:latin typeface="Calibri" panose="020F0502020204030204"/>
                <a:ea typeface="宋体" panose="02010600030101010101" pitchFamily="2" charset="-122"/>
              </a:rPr>
              <a:t>www.1ppt.com/shiti/  </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zh-CN" altLang="en-US" sz="100" dirty="0">
                <a:solidFill>
                  <a:prstClr val="white"/>
                </a:solidFill>
                <a:latin typeface="Calibri" panose="020F0502020204030204"/>
                <a:ea typeface="宋体" panose="02010600030101010101" pitchFamily="2" charset="-122"/>
              </a:rPr>
              <a:t>教案下载：</a:t>
            </a:r>
            <a:r>
              <a:rPr lang="en-US" altLang="zh-CN" sz="100" dirty="0">
                <a:solidFill>
                  <a:prstClr val="white"/>
                </a:solidFill>
                <a:latin typeface="Calibri" panose="020F0502020204030204"/>
                <a:ea typeface="宋体" panose="02010600030101010101" pitchFamily="2" charset="-122"/>
              </a:rPr>
              <a:t>www.1ppt.com/jiaoan/        </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zh-CN" altLang="en-US" sz="100" dirty="0">
                <a:solidFill>
                  <a:prstClr val="white"/>
                </a:solidFill>
                <a:latin typeface="Calibri" panose="020F0502020204030204"/>
                <a:ea typeface="宋体" panose="02010600030101010101" pitchFamily="2" charset="-122"/>
              </a:rPr>
              <a:t>字体下载：</a:t>
            </a:r>
            <a:r>
              <a:rPr lang="en-US" altLang="zh-CN" sz="100" dirty="0">
                <a:solidFill>
                  <a:prstClr val="white"/>
                </a:solidFill>
                <a:latin typeface="Calibri" panose="020F0502020204030204"/>
                <a:ea typeface="宋体" panose="02010600030101010101" pitchFamily="2" charset="-122"/>
              </a:rPr>
              <a:t>www.1ppt.com/ziti/</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en-US" altLang="zh-CN" sz="100" dirty="0">
                <a:solidFill>
                  <a:prstClr val="white"/>
                </a:solidFill>
                <a:latin typeface="Calibri" panose="020F0502020204030204"/>
                <a:ea typeface="宋体" panose="02010600030101010101" pitchFamily="2" charset="-122"/>
              </a:rPr>
              <a:t> </a:t>
            </a:r>
            <a:endParaRPr lang="zh-CN" altLang="en-US" sz="100" dirty="0">
              <a:solidFill>
                <a:prstClr val="white"/>
              </a:solidFill>
              <a:latin typeface="Calibri" panose="020F0502020204030204"/>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10" advTm="0"/>
    </mc:Choice>
    <mc:Fallback>
      <p:transition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74638"/>
            <a:ext cx="7886700" cy="993775"/>
          </a:xfrm>
          <a:prstGeom prst="rect">
            <a:avLst/>
          </a:prstGeom>
        </p:spPr>
        <p:txBody>
          <a:bodyPr/>
          <a:lstStyle/>
          <a:p>
            <a:r>
              <a:rPr lang="zh-CN" altLang="en-US"/>
              <a:t>单击此处编辑母版标题样式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10" advTm="0"/>
    </mc:Choice>
    <mc:Fallback>
      <p:transition advTm="0"/>
    </mc:Fallback>
  </mc:AlternateContent>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矩形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mc:AlternateContent xmlns:mc="http://schemas.openxmlformats.org/markup-compatibility/2006">
    <mc:Choice xmlns:p14="http://schemas.microsoft.com/office/powerpoint/2010/main" Requires="p14">
      <p:transition p14:dur="10" advTm="0"/>
    </mc:Choice>
    <mc:Fallback>
      <p:transition advTm="0"/>
    </mc:Fallback>
  </mc:AlternateContent>
  <p:txStyles>
    <p:titleStyle>
      <a:lvl1pPr algn="ctr" rtl="0" fontAlgn="base">
        <a:spcBef>
          <a:spcPct val="0"/>
        </a:spcBef>
        <a:spcAft>
          <a:spcPct val="0"/>
        </a:spcAft>
        <a:defRPr sz="4400" kern="1200">
          <a:solidFill>
            <a:schemeClr val="tx1"/>
          </a:solidFill>
          <a:latin typeface="+mj-lt"/>
          <a:ea typeface="微软雅黑" panose="020B0503020204020204" pitchFamily="34" charset="-122"/>
          <a:cs typeface="+mj-cs"/>
        </a:defRPr>
      </a:lvl1pPr>
      <a:lvl2pPr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hdphoto" Target="../media/image3.wdp"/><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2.xml"/><Relationship Id="rId2" Type="http://schemas.microsoft.com/office/2007/relationships/hdphoto" Target="../media/image6.wdp"/><Relationship Id="rId1" Type="http://schemas.openxmlformats.org/officeDocument/2006/relationships/image" Target="../media/image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hyperlink" Target="https://shengwuv2-cz.nobook.com/#/biology_page/%3Fsourceid%3DY291cnNlPWYxNmEwN2E2YmZlNjBhNTE3YmNlZWM1NGFkNzNjMDRmJmFoPThjYTQ0ZGY4MzUzNjJlZWQmcmg9NWI2YTZkNzhjOWVjNjRkNg%3D%3D" TargetMode="Externa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hdphoto" Target="../media/image3.wdp"/><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hdphoto" Target="../media/image3.wdp"/><Relationship Id="rId1"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hdphoto" Target="../media/image3.wdp"/><Relationship Id="rId1" Type="http://schemas.openxmlformats.org/officeDocument/2006/relationships/image" Target="../media/image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1.xml"/><Relationship Id="rId2" Type="http://schemas.microsoft.com/office/2007/relationships/hdphoto" Target="../media/image9.wdp"/><Relationship Id="rId1"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hdphoto" Target="../media/image3.wdp"/><Relationship Id="rId1" Type="http://schemas.openxmlformats.org/officeDocument/2006/relationships/image" Target="../media/image2.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hdphoto" Target="../media/image3.wdp"/><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image" Target="../media/image1.tiff"/></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1.xml"/><Relationship Id="rId2" Type="http://schemas.openxmlformats.org/officeDocument/2006/relationships/image" Target="../media/image11.png"/><Relationship Id="rId1" Type="http://schemas.openxmlformats.org/officeDocument/2006/relationships/tags" Target="../tags/tag1.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hdphoto" Target="../media/image3.wdp"/><Relationship Id="rId1"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image" Target="../media/image12.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image" Target="../media/image13.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image" Target="../media/image14.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hdphoto" Target="../media/image3.wdp"/><Relationship Id="rId1" Type="http://schemas.openxmlformats.org/officeDocument/2006/relationships/image" Target="../media/image2.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hdphoto" Target="../media/image3.wdp"/><Relationship Id="rId1" Type="http://schemas.openxmlformats.org/officeDocument/2006/relationships/image" Target="../media/image2.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3.wdp"/><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4.wmf"/></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hdphoto" Target="../media/image3.wdp"/><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screen">
            <a:extLst>
              <a:ext uri="{BEBA8EAE-BF5A-486C-A8C5-ECC9F3942E4B}">
                <a14:imgProps xmlns:a14="http://schemas.microsoft.com/office/drawing/2010/main">
                  <a14:imgLayer r:embed="rId2">
                    <a14:imgEffect>
                      <a14:artisticBlur/>
                    </a14:imgEffect>
                  </a14:imgLayer>
                </a14:imgProps>
              </a:ext>
            </a:extLst>
          </a:blip>
          <a:srcRect/>
          <a:stretch>
            <a:fillRect/>
          </a:stretch>
        </p:blipFill>
        <p:spPr>
          <a:xfrm>
            <a:off x="0" y="2571750"/>
            <a:ext cx="9144000" cy="2571750"/>
          </a:xfrm>
          <a:prstGeom prst="rect">
            <a:avLst/>
          </a:prstGeom>
        </p:spPr>
      </p:pic>
      <p:sp>
        <p:nvSpPr>
          <p:cNvPr id="12" name="矩形 11"/>
          <p:cNvSpPr/>
          <p:nvPr/>
        </p:nvSpPr>
        <p:spPr>
          <a:xfrm>
            <a:off x="0" y="2571750"/>
            <a:ext cx="9144507" cy="2571748"/>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p:cNvSpPr/>
          <p:nvPr/>
        </p:nvSpPr>
        <p:spPr>
          <a:xfrm>
            <a:off x="467544" y="411510"/>
            <a:ext cx="8208912" cy="432048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4125769" y="1490595"/>
            <a:ext cx="885873" cy="952142"/>
            <a:chOff x="4558307" y="1155997"/>
            <a:chExt cx="410624" cy="442983"/>
          </a:xfrm>
        </p:grpSpPr>
        <p:sp>
          <p:nvSpPr>
            <p:cNvPr id="5" name="矩形: 圆角 4"/>
            <p:cNvSpPr/>
            <p:nvPr/>
          </p:nvSpPr>
          <p:spPr>
            <a:xfrm>
              <a:off x="4558307" y="1178953"/>
              <a:ext cx="383798" cy="385226"/>
            </a:xfrm>
            <a:prstGeom prst="ellipse">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4561839" y="1155997"/>
              <a:ext cx="407092" cy="442983"/>
            </a:xfrm>
            <a:prstGeom prst="ellipse">
              <a:avLst/>
            </a:prstGeom>
            <a:noFill/>
          </p:spPr>
          <p:txBody>
            <a:bodyPr wrap="square" lIns="0" tIns="0" rIns="0" bIns="0" rtlCol="0">
              <a:spAutoFit/>
            </a:bodyPr>
            <a:lstStyle/>
            <a:p>
              <a:r>
                <a:rPr lang="zh-CN" altLang="en-US" sz="4400" dirty="0">
                  <a:solidFill>
                    <a:schemeClr val="bg1"/>
                  </a:solidFill>
                  <a:ea typeface="微软雅黑" panose="020B0503020204020204" pitchFamily="34" charset="-122"/>
                  <a:cs typeface="Calibri" panose="020F0502020204030204" pitchFamily="34" charset="0"/>
                </a:rPr>
                <a:t>九</a:t>
              </a:r>
              <a:endParaRPr lang="zh-CN" altLang="en-US" sz="4400" dirty="0">
                <a:solidFill>
                  <a:schemeClr val="bg1"/>
                </a:solidFill>
                <a:ea typeface="微软雅黑" panose="020B0503020204020204" pitchFamily="34" charset="-122"/>
                <a:cs typeface="Calibri" panose="020F0502020204030204" pitchFamily="34" charset="0"/>
              </a:endParaRPr>
            </a:p>
          </p:txBody>
        </p:sp>
      </p:grpSp>
      <p:sp>
        <p:nvSpPr>
          <p:cNvPr id="7" name="文本框 6"/>
          <p:cNvSpPr txBox="1"/>
          <p:nvPr/>
        </p:nvSpPr>
        <p:spPr>
          <a:xfrm>
            <a:off x="1043608" y="2517537"/>
            <a:ext cx="7344816" cy="677108"/>
          </a:xfrm>
          <a:prstGeom prst="rect">
            <a:avLst/>
          </a:prstGeom>
          <a:noFill/>
        </p:spPr>
        <p:txBody>
          <a:bodyPr wrap="square" lIns="0" tIns="0" rIns="0" bIns="0" rtlCol="0">
            <a:spAutoFit/>
          </a:bodyPr>
          <a:lstStyle/>
          <a:p>
            <a:pPr algn="ctr"/>
            <a:r>
              <a:rPr lang="zh-CN" altLang="en-US" sz="4400" b="1" dirty="0">
                <a:solidFill>
                  <a:schemeClr val="accent6"/>
                </a:solidFill>
                <a:latin typeface="微软雅黑" panose="020B0503020204020204" pitchFamily="34" charset="-122"/>
                <a:ea typeface="微软雅黑" panose="020B0503020204020204" pitchFamily="34" charset="-122"/>
              </a:rPr>
              <a:t>远程学习资源的设计与制作</a:t>
            </a:r>
            <a:endParaRPr lang="zh-CN" altLang="en-US" sz="4400" b="1" dirty="0">
              <a:solidFill>
                <a:schemeClr val="accent6"/>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3191925" y="1551167"/>
            <a:ext cx="2695686" cy="830997"/>
          </a:xfrm>
          <a:prstGeom prst="rect">
            <a:avLst/>
          </a:prstGeom>
          <a:noFill/>
        </p:spPr>
        <p:txBody>
          <a:bodyPr wrap="square" lIns="0" tIns="0" rIns="0" bIns="0" rtlCol="0">
            <a:spAutoFit/>
          </a:bodyPr>
          <a:lstStyle/>
          <a:p>
            <a:pPr algn="dist"/>
            <a:r>
              <a:rPr lang="zh-CN" altLang="en-US" sz="5400" b="1" dirty="0">
                <a:solidFill>
                  <a:schemeClr val="accent6"/>
                </a:solidFill>
                <a:latin typeface="微软雅黑" panose="020B0503020204020204" pitchFamily="34" charset="-122"/>
                <a:ea typeface="微软雅黑" panose="020B0503020204020204" pitchFamily="34" charset="-122"/>
              </a:rPr>
              <a:t>第讲</a:t>
            </a:r>
            <a:endParaRPr lang="zh-CN" altLang="en-US" sz="5400" b="1" dirty="0">
              <a:solidFill>
                <a:schemeClr val="accent6"/>
              </a:solidFill>
              <a:latin typeface="微软雅黑" panose="020B0503020204020204" pitchFamily="34" charset="-122"/>
              <a:ea typeface="微软雅黑" panose="020B0503020204020204" pitchFamily="34" charset="-122"/>
            </a:endParaRPr>
          </a:p>
        </p:txBody>
      </p:sp>
    </p:spTree>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p:cNvGrpSpPr/>
          <p:nvPr/>
        </p:nvGrpSpPr>
        <p:grpSpPr>
          <a:xfrm>
            <a:off x="323528" y="0"/>
            <a:ext cx="4350936" cy="578162"/>
            <a:chOff x="323528" y="0"/>
            <a:chExt cx="2087905" cy="578162"/>
          </a:xfrm>
        </p:grpSpPr>
        <p:sp>
          <p:nvSpPr>
            <p:cNvPr id="63" name="TextBox 86"/>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媒体素材</a:t>
              </a:r>
              <a:endParaRPr lang="en-US" altLang="zh-CN" sz="2400" dirty="0">
                <a:solidFill>
                  <a:srgbClr val="C00000"/>
                </a:solidFill>
                <a:latin typeface="+mn-lt"/>
                <a:ea typeface="+mn-ea"/>
                <a:cs typeface="+mn-ea"/>
                <a:sym typeface="+mn-lt"/>
              </a:endParaRPr>
            </a:p>
          </p:txBody>
        </p:sp>
        <p:sp>
          <p:nvSpPr>
            <p:cNvPr id="64" name="矩形 63"/>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2" name="矩形 1"/>
          <p:cNvSpPr/>
          <p:nvPr/>
        </p:nvSpPr>
        <p:spPr>
          <a:xfrm>
            <a:off x="690752" y="1419622"/>
            <a:ext cx="7967423" cy="1528688"/>
          </a:xfrm>
          <a:prstGeom prst="rect">
            <a:avLst/>
          </a:prstGeom>
        </p:spPr>
        <p:txBody>
          <a:bodyPr wrap="square">
            <a:spAutoFit/>
          </a:bodyPr>
          <a:lstStyle/>
          <a:p>
            <a:pPr marL="342900" indent="467995" fontAlgn="auto">
              <a:lnSpc>
                <a:spcPct val="114000"/>
              </a:lnSpc>
              <a:spcBef>
                <a:spcPts val="600"/>
              </a:spcBef>
              <a:buFont typeface="Wingdings" panose="05000000000000000000" pitchFamily="2" charset="2"/>
              <a:buChar char="p"/>
              <a:defRPr/>
            </a:pPr>
            <a:r>
              <a:rPr lang="zh-CN" altLang="en-US" sz="2800" b="1" dirty="0">
                <a:latin typeface="+mn-ea"/>
                <a:ea typeface="+mn-ea"/>
              </a:rPr>
              <a:t>又包括文本素材、图形（图象）素材、音频素材、视频素材和动画素材文本素材、图像素材、音频素材、视频素材和动画素材。</a:t>
            </a:r>
            <a:endParaRPr lang="zh-CN" altLang="en-US" sz="2800" b="1" dirty="0">
              <a:latin typeface="+mn-ea"/>
              <a:ea typeface="+mn-ea"/>
            </a:endParaRPr>
          </a:p>
        </p:txBody>
      </p:sp>
    </p:spTree>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p:cNvGrpSpPr/>
          <p:nvPr/>
        </p:nvGrpSpPr>
        <p:grpSpPr>
          <a:xfrm>
            <a:off x="323528" y="0"/>
            <a:ext cx="4350936" cy="578162"/>
            <a:chOff x="323528" y="0"/>
            <a:chExt cx="2087905" cy="578162"/>
          </a:xfrm>
        </p:grpSpPr>
        <p:sp>
          <p:nvSpPr>
            <p:cNvPr id="63" name="TextBox 86"/>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试题（试卷）库</a:t>
              </a:r>
              <a:endParaRPr lang="en-US" altLang="zh-CN" sz="2400" dirty="0">
                <a:solidFill>
                  <a:srgbClr val="C00000"/>
                </a:solidFill>
                <a:latin typeface="+mn-lt"/>
                <a:ea typeface="+mn-ea"/>
                <a:cs typeface="+mn-ea"/>
                <a:sym typeface="+mn-lt"/>
              </a:endParaRPr>
            </a:p>
          </p:txBody>
        </p:sp>
        <p:sp>
          <p:nvSpPr>
            <p:cNvPr id="64" name="矩形 63"/>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2" name="矩形 1"/>
          <p:cNvSpPr/>
          <p:nvPr/>
        </p:nvSpPr>
        <p:spPr>
          <a:xfrm>
            <a:off x="395536" y="987574"/>
            <a:ext cx="8352928" cy="2521716"/>
          </a:xfrm>
          <a:prstGeom prst="rect">
            <a:avLst/>
          </a:prstGeom>
        </p:spPr>
        <p:txBody>
          <a:bodyPr wrap="square">
            <a:spAutoFit/>
          </a:bodyPr>
          <a:lstStyle/>
          <a:p>
            <a:pPr indent="-457200">
              <a:lnSpc>
                <a:spcPct val="114000"/>
              </a:lnSpc>
            </a:pPr>
            <a:r>
              <a:rPr lang="zh-CN" altLang="en-US" sz="2000" dirty="0">
                <a:latin typeface="+mn-ea"/>
                <a:ea typeface="+mn-ea"/>
              </a:rPr>
              <a:t>       按一定学科的知识结构组织起来的试题的集合和相应的统计分析工具，即各学科的</a:t>
            </a:r>
            <a:r>
              <a:rPr lang="zh-CN" altLang="en-US" sz="2000" dirty="0">
                <a:solidFill>
                  <a:srgbClr val="C00000"/>
                </a:solidFill>
                <a:latin typeface="+mn-ea"/>
                <a:ea typeface="+mn-ea"/>
              </a:rPr>
              <a:t>试题库、资料库</a:t>
            </a:r>
            <a:r>
              <a:rPr lang="zh-CN" altLang="en-US" sz="2000" dirty="0">
                <a:latin typeface="+mn-ea"/>
                <a:ea typeface="+mn-ea"/>
              </a:rPr>
              <a:t>等，它能够为学习者提供日常或阶段性的测验，让学习者了解、检验自己的学习效果和对所学知识的掌握程度。所有学科的</a:t>
            </a:r>
            <a:r>
              <a:rPr lang="zh-CN" altLang="en-US" sz="2000" dirty="0">
                <a:solidFill>
                  <a:srgbClr val="C00000"/>
                </a:solidFill>
                <a:latin typeface="+mn-ea"/>
                <a:ea typeface="+mn-ea"/>
              </a:rPr>
              <a:t>网络题库</a:t>
            </a:r>
            <a:r>
              <a:rPr lang="zh-CN" altLang="en-US" sz="2000" dirty="0">
                <a:latin typeface="+mn-ea"/>
                <a:ea typeface="+mn-ea"/>
              </a:rPr>
              <a:t>，都应遵循经典测量理论的指导，要严格按照经典测量理论的数学模型开发题库管理系统、组织试题；给学习者创建一个教与学的统一、学与用的结合空间，把解题的过程变为一个思维能力训练的过程，营造一个研究性学习的氛围。 </a:t>
            </a:r>
            <a:endParaRPr lang="zh-TW" altLang="en-US" sz="2000" dirty="0">
              <a:latin typeface="+mn-ea"/>
              <a:ea typeface="+mn-ea"/>
            </a:endParaRPr>
          </a:p>
        </p:txBody>
      </p:sp>
    </p:spTree>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p:cNvGrpSpPr/>
          <p:nvPr/>
        </p:nvGrpSpPr>
        <p:grpSpPr>
          <a:xfrm>
            <a:off x="323528" y="0"/>
            <a:ext cx="4350936" cy="578162"/>
            <a:chOff x="323528" y="0"/>
            <a:chExt cx="2087905" cy="578162"/>
          </a:xfrm>
        </p:grpSpPr>
        <p:sp>
          <p:nvSpPr>
            <p:cNvPr id="63" name="TextBox 86"/>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课件及讲义</a:t>
              </a:r>
              <a:endParaRPr lang="en-US" altLang="zh-CN" sz="2400" dirty="0">
                <a:solidFill>
                  <a:srgbClr val="C00000"/>
                </a:solidFill>
                <a:latin typeface="+mn-lt"/>
                <a:ea typeface="+mn-ea"/>
                <a:cs typeface="+mn-ea"/>
                <a:sym typeface="+mn-lt"/>
              </a:endParaRPr>
            </a:p>
          </p:txBody>
        </p:sp>
        <p:sp>
          <p:nvSpPr>
            <p:cNvPr id="64" name="矩形 63"/>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2" name="矩形 1"/>
          <p:cNvSpPr/>
          <p:nvPr/>
        </p:nvSpPr>
        <p:spPr>
          <a:xfrm>
            <a:off x="129951" y="914130"/>
            <a:ext cx="8906545" cy="2548390"/>
          </a:xfrm>
          <a:prstGeom prst="rect">
            <a:avLst/>
          </a:prstGeom>
        </p:spPr>
        <p:txBody>
          <a:bodyPr wrap="square">
            <a:spAutoFit/>
          </a:bodyPr>
          <a:lstStyle/>
          <a:p>
            <a:pPr marL="342900" indent="467995">
              <a:lnSpc>
                <a:spcPct val="114000"/>
              </a:lnSpc>
              <a:buFont typeface="Wingdings" panose="05000000000000000000" pitchFamily="2" charset="2"/>
              <a:buChar char="p"/>
            </a:pPr>
            <a:r>
              <a:rPr lang="zh-CN" altLang="en-US" sz="2000" dirty="0">
                <a:latin typeface="+mn-ea"/>
                <a:ea typeface="+mn-ea"/>
              </a:rPr>
              <a:t>针对学习中的某些重点、难点以及教学过程中需要阐明的某些现象、实验和理论，而制作的</a:t>
            </a:r>
            <a:r>
              <a:rPr lang="zh-CN" altLang="en-US" sz="2000" dirty="0">
                <a:solidFill>
                  <a:srgbClr val="C00000"/>
                </a:solidFill>
                <a:latin typeface="+mn-ea"/>
                <a:ea typeface="+mn-ea"/>
              </a:rPr>
              <a:t>小型课件</a:t>
            </a:r>
            <a:r>
              <a:rPr lang="zh-CN" altLang="en-US" sz="2000" dirty="0">
                <a:latin typeface="+mn-ea"/>
                <a:ea typeface="+mn-ea"/>
              </a:rPr>
              <a:t>，它们的特点是容量小、针对性强、使用灵活。小型课件库就是按一定知识点将这些小型课件组织起来，既自成体系，又能独立使用。学习者可以根据自身的学习情况，有选择的观看、学习这些小型课件，教师也可根据教学的需要，从中挑选课件供上课使用，也可以此为基础制作该学科的课程课件。 </a:t>
            </a:r>
            <a:endParaRPr lang="zh-TW" altLang="en-US" sz="2000" dirty="0">
              <a:latin typeface="+mn-ea"/>
              <a:ea typeface="+mn-ea"/>
            </a:endParaRPr>
          </a:p>
          <a:p>
            <a:pPr marL="342900" indent="467995">
              <a:lnSpc>
                <a:spcPct val="114000"/>
              </a:lnSpc>
              <a:buFont typeface="Wingdings" panose="05000000000000000000" pitchFamily="2" charset="2"/>
              <a:buChar char="p"/>
            </a:pPr>
            <a:r>
              <a:rPr lang="zh-TW" altLang="en-US" sz="2000" dirty="0">
                <a:latin typeface="+mn-ea"/>
                <a:ea typeface="+mn-ea"/>
              </a:rPr>
              <a:t>网络课件库中的软件，要求能够自成体系，又能独立使用。 </a:t>
            </a:r>
            <a:endParaRPr lang="zh-CN" altLang="en-US" sz="2000" dirty="0">
              <a:latin typeface="+mn-ea"/>
              <a:ea typeface="+mn-ea"/>
            </a:endParaRPr>
          </a:p>
        </p:txBody>
      </p:sp>
    </p:spTree>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220498" y="1524928"/>
            <a:ext cx="2703006" cy="2703006"/>
          </a:xfrm>
          <a:prstGeom prst="ellipse">
            <a:avLst/>
          </a:prstGeom>
          <a:blipFill dpi="0" rotWithShape="1">
            <a:blip r:embed="rId1" cstate="screen">
              <a:extLst>
                <a:ext uri="{BEBA8EAE-BF5A-486C-A8C5-ECC9F3942E4B}">
                  <a14:imgProps xmlns:a14="http://schemas.microsoft.com/office/drawing/2010/main">
                    <a14:imgLayer r:embed="rId2">
                      <a14:imgEffect>
                        <a14:artisticBlur/>
                      </a14:imgEffect>
                      <a14:imgEffect>
                        <a14:brightnessContrast bright="40000"/>
                      </a14:imgEffect>
                    </a14:imgLayer>
                  </a14:imgProps>
                </a:ext>
              </a:extLst>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nvGrpSpPr>
          <p:cNvPr id="2" name="组合 1"/>
          <p:cNvGrpSpPr/>
          <p:nvPr/>
        </p:nvGrpSpPr>
        <p:grpSpPr>
          <a:xfrm>
            <a:off x="3207395" y="1461402"/>
            <a:ext cx="2729214" cy="2592914"/>
            <a:chOff x="3207395" y="1275606"/>
            <a:chExt cx="2729214" cy="2592914"/>
          </a:xfrm>
        </p:grpSpPr>
        <p:grpSp>
          <p:nvGrpSpPr>
            <p:cNvPr id="5" name="组合 4"/>
            <p:cNvGrpSpPr/>
            <p:nvPr/>
          </p:nvGrpSpPr>
          <p:grpSpPr>
            <a:xfrm>
              <a:off x="4162531" y="1275606"/>
              <a:ext cx="818941" cy="820169"/>
              <a:chOff x="5550040" y="1612401"/>
              <a:chExt cx="1091921" cy="1093558"/>
            </a:xfrm>
          </p:grpSpPr>
          <p:sp>
            <p:nvSpPr>
              <p:cNvPr id="48" name="椭圆 47"/>
              <p:cNvSpPr/>
              <p:nvPr/>
            </p:nvSpPr>
            <p:spPr>
              <a:xfrm>
                <a:off x="5550040" y="1612401"/>
                <a:ext cx="1091921" cy="1093558"/>
              </a:xfrm>
              <a:prstGeom prst="ellipse">
                <a:avLst/>
              </a:prstGeom>
              <a:solidFill>
                <a:srgbClr val="272F43">
                  <a:alpha val="90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49" name="任意多边形 5"/>
              <p:cNvSpPr/>
              <p:nvPr/>
            </p:nvSpPr>
            <p:spPr bwMode="auto">
              <a:xfrm>
                <a:off x="5824741" y="1915898"/>
                <a:ext cx="560621" cy="524114"/>
              </a:xfrm>
              <a:custGeom>
                <a:avLst/>
                <a:gdLst>
                  <a:gd name="T0" fmla="*/ 736 w 1492"/>
                  <a:gd name="T1" fmla="*/ 1230 h 1397"/>
                  <a:gd name="T2" fmla="*/ 830 w 1492"/>
                  <a:gd name="T3" fmla="*/ 903 h 1397"/>
                  <a:gd name="T4" fmla="*/ 950 w 1492"/>
                  <a:gd name="T5" fmla="*/ 791 h 1397"/>
                  <a:gd name="T6" fmla="*/ 1492 w 1492"/>
                  <a:gd name="T7" fmla="*/ 903 h 1397"/>
                  <a:gd name="T8" fmla="*/ 1492 w 1492"/>
                  <a:gd name="T9" fmla="*/ 1231 h 1397"/>
                  <a:gd name="T10" fmla="*/ 1371 w 1492"/>
                  <a:gd name="T11" fmla="*/ 1397 h 1397"/>
                  <a:gd name="T12" fmla="*/ 830 w 1492"/>
                  <a:gd name="T13" fmla="*/ 1286 h 1397"/>
                  <a:gd name="T14" fmla="*/ 120 w 1492"/>
                  <a:gd name="T15" fmla="*/ 0 h 1397"/>
                  <a:gd name="T16" fmla="*/ 625 w 1492"/>
                  <a:gd name="T17" fmla="*/ 30 h 1397"/>
                  <a:gd name="T18" fmla="*/ 661 w 1492"/>
                  <a:gd name="T19" fmla="*/ 438 h 1397"/>
                  <a:gd name="T20" fmla="*/ 625 w 1492"/>
                  <a:gd name="T21" fmla="*/ 573 h 1397"/>
                  <a:gd name="T22" fmla="*/ 366 w 1492"/>
                  <a:gd name="T23" fmla="*/ 644 h 1397"/>
                  <a:gd name="T24" fmla="*/ 295 w 1492"/>
                  <a:gd name="T25" fmla="*/ 605 h 1397"/>
                  <a:gd name="T26" fmla="*/ 0 w 1492"/>
                  <a:gd name="T27" fmla="*/ 493 h 1397"/>
                  <a:gd name="T28" fmla="*/ 0 w 1492"/>
                  <a:gd name="T29" fmla="*/ 437 h 1397"/>
                  <a:gd name="T30" fmla="*/ 36 w 1492"/>
                  <a:gd name="T31" fmla="*/ 30 h 1397"/>
                  <a:gd name="T32" fmla="*/ 541 w 1492"/>
                  <a:gd name="T33" fmla="*/ 71 h 1397"/>
                  <a:gd name="T34" fmla="*/ 85 w 1492"/>
                  <a:gd name="T35" fmla="*/ 84 h 1397"/>
                  <a:gd name="T36" fmla="*/ 71 w 1492"/>
                  <a:gd name="T37" fmla="*/ 110 h 1397"/>
                  <a:gd name="T38" fmla="*/ 589 w 1492"/>
                  <a:gd name="T39" fmla="*/ 110 h 1397"/>
                  <a:gd name="T40" fmla="*/ 541 w 1492"/>
                  <a:gd name="T41" fmla="*/ 71 h 1397"/>
                  <a:gd name="T42" fmla="*/ 71 w 1492"/>
                  <a:gd name="T43" fmla="*/ 493 h 1397"/>
                  <a:gd name="T44" fmla="*/ 541 w 1492"/>
                  <a:gd name="T45" fmla="*/ 533 h 1397"/>
                  <a:gd name="T46" fmla="*/ 589 w 1492"/>
                  <a:gd name="T47" fmla="*/ 474 h 1397"/>
                  <a:gd name="T48" fmla="*/ 902 w 1492"/>
                  <a:gd name="T49" fmla="*/ 1194 h 1397"/>
                  <a:gd name="T50" fmla="*/ 1420 w 1492"/>
                  <a:gd name="T51" fmla="*/ 903 h 1397"/>
                  <a:gd name="T52" fmla="*/ 950 w 1492"/>
                  <a:gd name="T53" fmla="*/ 863 h 1397"/>
                  <a:gd name="T54" fmla="*/ 902 w 1492"/>
                  <a:gd name="T55" fmla="*/ 903 h 1397"/>
                  <a:gd name="T56" fmla="*/ 1420 w 1492"/>
                  <a:gd name="T57" fmla="*/ 1266 h 1397"/>
                  <a:gd name="T58" fmla="*/ 902 w 1492"/>
                  <a:gd name="T59" fmla="*/ 1286 h 1397"/>
                  <a:gd name="T60" fmla="*/ 1371 w 1492"/>
                  <a:gd name="T61" fmla="*/ 1325 h 1397"/>
                  <a:gd name="T62" fmla="*/ 1420 w 1492"/>
                  <a:gd name="T63" fmla="*/ 1266 h 1397"/>
                  <a:gd name="T64" fmla="*/ 295 w 1492"/>
                  <a:gd name="T65" fmla="*/ 890 h 1397"/>
                  <a:gd name="T66" fmla="*/ 366 w 1492"/>
                  <a:gd name="T67" fmla="*/ 935 h 1397"/>
                  <a:gd name="T68" fmla="*/ 295 w 1492"/>
                  <a:gd name="T69" fmla="*/ 890 h 1397"/>
                  <a:gd name="T70" fmla="*/ 295 w 1492"/>
                  <a:gd name="T71" fmla="*/ 746 h 1397"/>
                  <a:gd name="T72" fmla="*/ 366 w 1492"/>
                  <a:gd name="T73" fmla="*/ 793 h 1397"/>
                  <a:gd name="T74" fmla="*/ 295 w 1492"/>
                  <a:gd name="T75" fmla="*/ 746 h 1397"/>
                  <a:gd name="T76" fmla="*/ 295 w 1492"/>
                  <a:gd name="T77" fmla="*/ 1031 h 1397"/>
                  <a:gd name="T78" fmla="*/ 366 w 1492"/>
                  <a:gd name="T79" fmla="*/ 1078 h 1397"/>
                  <a:gd name="T80" fmla="*/ 295 w 1492"/>
                  <a:gd name="T81" fmla="*/ 1031 h 1397"/>
                  <a:gd name="T82" fmla="*/ 536 w 1492"/>
                  <a:gd name="T83" fmla="*/ 1194 h 1397"/>
                  <a:gd name="T84" fmla="*/ 490 w 1492"/>
                  <a:gd name="T85" fmla="*/ 1266 h 1397"/>
                  <a:gd name="T86" fmla="*/ 536 w 1492"/>
                  <a:gd name="T87" fmla="*/ 1194 h 1397"/>
                  <a:gd name="T88" fmla="*/ 677 w 1492"/>
                  <a:gd name="T89" fmla="*/ 1194 h 1397"/>
                  <a:gd name="T90" fmla="*/ 630 w 1492"/>
                  <a:gd name="T91" fmla="*/ 1266 h 1397"/>
                  <a:gd name="T92" fmla="*/ 677 w 1492"/>
                  <a:gd name="T93" fmla="*/ 1194 h 1397"/>
                  <a:gd name="T94" fmla="*/ 295 w 1492"/>
                  <a:gd name="T95" fmla="*/ 1164 h 1397"/>
                  <a:gd name="T96" fmla="*/ 366 w 1492"/>
                  <a:gd name="T97" fmla="*/ 1194 h 1397"/>
                  <a:gd name="T98" fmla="*/ 396 w 1492"/>
                  <a:gd name="T99" fmla="*/ 1266 h 1397"/>
                  <a:gd name="T100" fmla="*/ 299 w 1492"/>
                  <a:gd name="T101" fmla="*/ 1249 h 1397"/>
                  <a:gd name="T102" fmla="*/ 299 w 1492"/>
                  <a:gd name="T103" fmla="*/ 1247 h 1397"/>
                  <a:gd name="T104" fmla="*/ 298 w 1492"/>
                  <a:gd name="T105" fmla="*/ 1246 h 1397"/>
                  <a:gd name="T106" fmla="*/ 297 w 1492"/>
                  <a:gd name="T107" fmla="*/ 1245 h 1397"/>
                  <a:gd name="T108" fmla="*/ 296 w 1492"/>
                  <a:gd name="T109" fmla="*/ 1242 h 1397"/>
                  <a:gd name="T110" fmla="*/ 295 w 1492"/>
                  <a:gd name="T111" fmla="*/ 1240 h 1397"/>
                  <a:gd name="T112" fmla="*/ 295 w 1492"/>
                  <a:gd name="T113" fmla="*/ 1237 h 1397"/>
                  <a:gd name="T114" fmla="*/ 295 w 1492"/>
                  <a:gd name="T115" fmla="*/ 1236 h 1397"/>
                  <a:gd name="T116" fmla="*/ 295 w 1492"/>
                  <a:gd name="T117" fmla="*/ 1233 h 1397"/>
                  <a:gd name="T118" fmla="*/ 295 w 1492"/>
                  <a:gd name="T119" fmla="*/ 1231 h 1397"/>
                  <a:gd name="T120" fmla="*/ 295 w 1492"/>
                  <a:gd name="T121" fmla="*/ 1230 h 1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92" h="1397">
                    <a:moveTo>
                      <a:pt x="830" y="1266"/>
                    </a:moveTo>
                    <a:cubicBezTo>
                      <a:pt x="772" y="1266"/>
                      <a:pt x="772" y="1266"/>
                      <a:pt x="772" y="1266"/>
                    </a:cubicBezTo>
                    <a:cubicBezTo>
                      <a:pt x="752" y="1266"/>
                      <a:pt x="736" y="1250"/>
                      <a:pt x="736" y="1230"/>
                    </a:cubicBezTo>
                    <a:cubicBezTo>
                      <a:pt x="736" y="1211"/>
                      <a:pt x="752" y="1194"/>
                      <a:pt x="772" y="1194"/>
                    </a:cubicBezTo>
                    <a:cubicBezTo>
                      <a:pt x="830" y="1194"/>
                      <a:pt x="830" y="1194"/>
                      <a:pt x="830" y="1194"/>
                    </a:cubicBezTo>
                    <a:cubicBezTo>
                      <a:pt x="830" y="903"/>
                      <a:pt x="830" y="903"/>
                      <a:pt x="830" y="903"/>
                    </a:cubicBezTo>
                    <a:cubicBezTo>
                      <a:pt x="830" y="872"/>
                      <a:pt x="844" y="843"/>
                      <a:pt x="866" y="823"/>
                    </a:cubicBezTo>
                    <a:cubicBezTo>
                      <a:pt x="869" y="821"/>
                      <a:pt x="869" y="821"/>
                      <a:pt x="869" y="821"/>
                    </a:cubicBezTo>
                    <a:cubicBezTo>
                      <a:pt x="891" y="802"/>
                      <a:pt x="920" y="791"/>
                      <a:pt x="950" y="791"/>
                    </a:cubicBezTo>
                    <a:cubicBezTo>
                      <a:pt x="1371" y="791"/>
                      <a:pt x="1371" y="791"/>
                      <a:pt x="1371" y="791"/>
                    </a:cubicBezTo>
                    <a:cubicBezTo>
                      <a:pt x="1404" y="791"/>
                      <a:pt x="1434" y="803"/>
                      <a:pt x="1455" y="823"/>
                    </a:cubicBezTo>
                    <a:cubicBezTo>
                      <a:pt x="1478" y="843"/>
                      <a:pt x="1492" y="872"/>
                      <a:pt x="1492" y="903"/>
                    </a:cubicBezTo>
                    <a:cubicBezTo>
                      <a:pt x="1492" y="1230"/>
                      <a:pt x="1492" y="1230"/>
                      <a:pt x="1492" y="1230"/>
                    </a:cubicBezTo>
                    <a:cubicBezTo>
                      <a:pt x="1492" y="1230"/>
                      <a:pt x="1492" y="1230"/>
                      <a:pt x="1492" y="1230"/>
                    </a:cubicBezTo>
                    <a:cubicBezTo>
                      <a:pt x="1492" y="1231"/>
                      <a:pt x="1492" y="1231"/>
                      <a:pt x="1492" y="1231"/>
                    </a:cubicBezTo>
                    <a:cubicBezTo>
                      <a:pt x="1492" y="1286"/>
                      <a:pt x="1492" y="1286"/>
                      <a:pt x="1492" y="1286"/>
                    </a:cubicBezTo>
                    <a:cubicBezTo>
                      <a:pt x="1492" y="1317"/>
                      <a:pt x="1478" y="1345"/>
                      <a:pt x="1455" y="1366"/>
                    </a:cubicBezTo>
                    <a:cubicBezTo>
                      <a:pt x="1434" y="1385"/>
                      <a:pt x="1404" y="1397"/>
                      <a:pt x="1371" y="1397"/>
                    </a:cubicBezTo>
                    <a:cubicBezTo>
                      <a:pt x="950" y="1397"/>
                      <a:pt x="950" y="1397"/>
                      <a:pt x="950" y="1397"/>
                    </a:cubicBezTo>
                    <a:cubicBezTo>
                      <a:pt x="918" y="1397"/>
                      <a:pt x="888" y="1385"/>
                      <a:pt x="867" y="1366"/>
                    </a:cubicBezTo>
                    <a:cubicBezTo>
                      <a:pt x="844" y="1345"/>
                      <a:pt x="830" y="1317"/>
                      <a:pt x="830" y="1286"/>
                    </a:cubicBezTo>
                    <a:cubicBezTo>
                      <a:pt x="830" y="1266"/>
                      <a:pt x="830" y="1266"/>
                      <a:pt x="830" y="1266"/>
                    </a:cubicBezTo>
                    <a:cubicBezTo>
                      <a:pt x="830" y="1266"/>
                      <a:pt x="830" y="1266"/>
                      <a:pt x="830" y="1266"/>
                    </a:cubicBezTo>
                    <a:close/>
                    <a:moveTo>
                      <a:pt x="120" y="0"/>
                    </a:moveTo>
                    <a:cubicBezTo>
                      <a:pt x="120" y="0"/>
                      <a:pt x="120" y="0"/>
                      <a:pt x="120" y="0"/>
                    </a:cubicBezTo>
                    <a:cubicBezTo>
                      <a:pt x="541" y="0"/>
                      <a:pt x="541" y="0"/>
                      <a:pt x="541" y="0"/>
                    </a:cubicBezTo>
                    <a:cubicBezTo>
                      <a:pt x="573" y="0"/>
                      <a:pt x="603" y="11"/>
                      <a:pt x="625" y="30"/>
                    </a:cubicBezTo>
                    <a:cubicBezTo>
                      <a:pt x="648" y="52"/>
                      <a:pt x="661" y="79"/>
                      <a:pt x="661" y="110"/>
                    </a:cubicBezTo>
                    <a:cubicBezTo>
                      <a:pt x="661" y="437"/>
                      <a:pt x="661" y="437"/>
                      <a:pt x="661" y="437"/>
                    </a:cubicBezTo>
                    <a:cubicBezTo>
                      <a:pt x="661" y="438"/>
                      <a:pt x="661" y="438"/>
                      <a:pt x="661" y="438"/>
                    </a:cubicBezTo>
                    <a:cubicBezTo>
                      <a:pt x="661" y="439"/>
                      <a:pt x="661" y="439"/>
                      <a:pt x="661" y="439"/>
                    </a:cubicBezTo>
                    <a:cubicBezTo>
                      <a:pt x="661" y="493"/>
                      <a:pt x="661" y="493"/>
                      <a:pt x="661" y="493"/>
                    </a:cubicBezTo>
                    <a:cubicBezTo>
                      <a:pt x="661" y="524"/>
                      <a:pt x="648" y="553"/>
                      <a:pt x="625" y="573"/>
                    </a:cubicBezTo>
                    <a:cubicBezTo>
                      <a:pt x="603" y="593"/>
                      <a:pt x="573" y="605"/>
                      <a:pt x="541" y="605"/>
                    </a:cubicBezTo>
                    <a:cubicBezTo>
                      <a:pt x="366" y="605"/>
                      <a:pt x="366" y="605"/>
                      <a:pt x="366" y="605"/>
                    </a:cubicBezTo>
                    <a:cubicBezTo>
                      <a:pt x="366" y="644"/>
                      <a:pt x="366" y="644"/>
                      <a:pt x="366" y="644"/>
                    </a:cubicBezTo>
                    <a:cubicBezTo>
                      <a:pt x="366" y="664"/>
                      <a:pt x="350" y="680"/>
                      <a:pt x="330" y="680"/>
                    </a:cubicBezTo>
                    <a:cubicBezTo>
                      <a:pt x="311" y="680"/>
                      <a:pt x="295" y="664"/>
                      <a:pt x="295" y="644"/>
                    </a:cubicBezTo>
                    <a:cubicBezTo>
                      <a:pt x="295" y="605"/>
                      <a:pt x="295" y="605"/>
                      <a:pt x="295" y="605"/>
                    </a:cubicBezTo>
                    <a:cubicBezTo>
                      <a:pt x="120" y="605"/>
                      <a:pt x="120" y="605"/>
                      <a:pt x="120" y="605"/>
                    </a:cubicBezTo>
                    <a:cubicBezTo>
                      <a:pt x="88" y="605"/>
                      <a:pt x="58" y="593"/>
                      <a:pt x="36" y="573"/>
                    </a:cubicBezTo>
                    <a:cubicBezTo>
                      <a:pt x="14" y="553"/>
                      <a:pt x="0" y="524"/>
                      <a:pt x="0" y="493"/>
                    </a:cubicBezTo>
                    <a:cubicBezTo>
                      <a:pt x="0" y="439"/>
                      <a:pt x="0" y="439"/>
                      <a:pt x="0" y="439"/>
                    </a:cubicBezTo>
                    <a:cubicBezTo>
                      <a:pt x="0" y="438"/>
                      <a:pt x="0" y="438"/>
                      <a:pt x="0" y="438"/>
                    </a:cubicBezTo>
                    <a:cubicBezTo>
                      <a:pt x="0" y="437"/>
                      <a:pt x="0" y="437"/>
                      <a:pt x="0" y="437"/>
                    </a:cubicBezTo>
                    <a:cubicBezTo>
                      <a:pt x="0" y="110"/>
                      <a:pt x="0" y="110"/>
                      <a:pt x="0" y="110"/>
                    </a:cubicBezTo>
                    <a:cubicBezTo>
                      <a:pt x="0" y="79"/>
                      <a:pt x="14" y="52"/>
                      <a:pt x="36" y="31"/>
                    </a:cubicBezTo>
                    <a:cubicBezTo>
                      <a:pt x="36" y="30"/>
                      <a:pt x="36" y="30"/>
                      <a:pt x="36" y="30"/>
                    </a:cubicBezTo>
                    <a:cubicBezTo>
                      <a:pt x="58" y="11"/>
                      <a:pt x="87" y="0"/>
                      <a:pt x="120" y="0"/>
                    </a:cubicBezTo>
                    <a:cubicBezTo>
                      <a:pt x="120" y="0"/>
                      <a:pt x="120" y="0"/>
                      <a:pt x="120" y="0"/>
                    </a:cubicBezTo>
                    <a:close/>
                    <a:moveTo>
                      <a:pt x="541" y="71"/>
                    </a:moveTo>
                    <a:cubicBezTo>
                      <a:pt x="541" y="71"/>
                      <a:pt x="541" y="71"/>
                      <a:pt x="541" y="71"/>
                    </a:cubicBezTo>
                    <a:cubicBezTo>
                      <a:pt x="120" y="71"/>
                      <a:pt x="120" y="71"/>
                      <a:pt x="120" y="71"/>
                    </a:cubicBezTo>
                    <a:cubicBezTo>
                      <a:pt x="106" y="71"/>
                      <a:pt x="93" y="76"/>
                      <a:pt x="85" y="84"/>
                    </a:cubicBezTo>
                    <a:cubicBezTo>
                      <a:pt x="85" y="84"/>
                      <a:pt x="85" y="84"/>
                      <a:pt x="85" y="84"/>
                    </a:cubicBezTo>
                    <a:cubicBezTo>
                      <a:pt x="85" y="84"/>
                      <a:pt x="85" y="84"/>
                      <a:pt x="85" y="84"/>
                    </a:cubicBezTo>
                    <a:cubicBezTo>
                      <a:pt x="76" y="91"/>
                      <a:pt x="71" y="100"/>
                      <a:pt x="71" y="110"/>
                    </a:cubicBezTo>
                    <a:cubicBezTo>
                      <a:pt x="71" y="402"/>
                      <a:pt x="71" y="402"/>
                      <a:pt x="71" y="402"/>
                    </a:cubicBezTo>
                    <a:cubicBezTo>
                      <a:pt x="589" y="402"/>
                      <a:pt x="589" y="402"/>
                      <a:pt x="589" y="402"/>
                    </a:cubicBezTo>
                    <a:cubicBezTo>
                      <a:pt x="589" y="110"/>
                      <a:pt x="589" y="110"/>
                      <a:pt x="589" y="110"/>
                    </a:cubicBezTo>
                    <a:cubicBezTo>
                      <a:pt x="589" y="100"/>
                      <a:pt x="584" y="91"/>
                      <a:pt x="577" y="84"/>
                    </a:cubicBezTo>
                    <a:cubicBezTo>
                      <a:pt x="567" y="76"/>
                      <a:pt x="555" y="71"/>
                      <a:pt x="541" y="71"/>
                    </a:cubicBezTo>
                    <a:cubicBezTo>
                      <a:pt x="541" y="71"/>
                      <a:pt x="541" y="71"/>
                      <a:pt x="541" y="71"/>
                    </a:cubicBezTo>
                    <a:close/>
                    <a:moveTo>
                      <a:pt x="71" y="474"/>
                    </a:moveTo>
                    <a:cubicBezTo>
                      <a:pt x="71" y="474"/>
                      <a:pt x="71" y="474"/>
                      <a:pt x="71" y="474"/>
                    </a:cubicBezTo>
                    <a:cubicBezTo>
                      <a:pt x="71" y="493"/>
                      <a:pt x="71" y="493"/>
                      <a:pt x="71" y="493"/>
                    </a:cubicBezTo>
                    <a:cubicBezTo>
                      <a:pt x="71" y="503"/>
                      <a:pt x="76" y="513"/>
                      <a:pt x="85" y="520"/>
                    </a:cubicBezTo>
                    <a:cubicBezTo>
                      <a:pt x="93" y="528"/>
                      <a:pt x="106" y="533"/>
                      <a:pt x="120" y="533"/>
                    </a:cubicBezTo>
                    <a:cubicBezTo>
                      <a:pt x="541" y="533"/>
                      <a:pt x="541" y="533"/>
                      <a:pt x="541" y="533"/>
                    </a:cubicBezTo>
                    <a:cubicBezTo>
                      <a:pt x="555" y="533"/>
                      <a:pt x="567" y="528"/>
                      <a:pt x="577" y="520"/>
                    </a:cubicBezTo>
                    <a:cubicBezTo>
                      <a:pt x="584" y="513"/>
                      <a:pt x="589" y="503"/>
                      <a:pt x="589" y="493"/>
                    </a:cubicBezTo>
                    <a:cubicBezTo>
                      <a:pt x="589" y="474"/>
                      <a:pt x="589" y="474"/>
                      <a:pt x="589" y="474"/>
                    </a:cubicBezTo>
                    <a:cubicBezTo>
                      <a:pt x="71" y="474"/>
                      <a:pt x="71" y="474"/>
                      <a:pt x="71" y="474"/>
                    </a:cubicBezTo>
                    <a:cubicBezTo>
                      <a:pt x="71" y="474"/>
                      <a:pt x="71" y="474"/>
                      <a:pt x="71" y="474"/>
                    </a:cubicBezTo>
                    <a:close/>
                    <a:moveTo>
                      <a:pt x="902" y="1194"/>
                    </a:moveTo>
                    <a:cubicBezTo>
                      <a:pt x="902" y="1194"/>
                      <a:pt x="902" y="1194"/>
                      <a:pt x="902" y="1194"/>
                    </a:cubicBezTo>
                    <a:cubicBezTo>
                      <a:pt x="1420" y="1194"/>
                      <a:pt x="1420" y="1194"/>
                      <a:pt x="1420" y="1194"/>
                    </a:cubicBezTo>
                    <a:cubicBezTo>
                      <a:pt x="1420" y="903"/>
                      <a:pt x="1420" y="903"/>
                      <a:pt x="1420" y="903"/>
                    </a:cubicBezTo>
                    <a:cubicBezTo>
                      <a:pt x="1420" y="893"/>
                      <a:pt x="1416" y="883"/>
                      <a:pt x="1407" y="876"/>
                    </a:cubicBezTo>
                    <a:cubicBezTo>
                      <a:pt x="1398" y="869"/>
                      <a:pt x="1386" y="863"/>
                      <a:pt x="1371" y="863"/>
                    </a:cubicBezTo>
                    <a:cubicBezTo>
                      <a:pt x="950" y="863"/>
                      <a:pt x="950" y="863"/>
                      <a:pt x="950" y="863"/>
                    </a:cubicBezTo>
                    <a:cubicBezTo>
                      <a:pt x="937" y="863"/>
                      <a:pt x="925" y="867"/>
                      <a:pt x="916" y="875"/>
                    </a:cubicBezTo>
                    <a:cubicBezTo>
                      <a:pt x="915" y="876"/>
                      <a:pt x="915" y="876"/>
                      <a:pt x="915" y="876"/>
                    </a:cubicBezTo>
                    <a:cubicBezTo>
                      <a:pt x="907" y="883"/>
                      <a:pt x="902" y="893"/>
                      <a:pt x="902" y="903"/>
                    </a:cubicBezTo>
                    <a:cubicBezTo>
                      <a:pt x="902" y="1194"/>
                      <a:pt x="902" y="1194"/>
                      <a:pt x="902" y="1194"/>
                    </a:cubicBezTo>
                    <a:cubicBezTo>
                      <a:pt x="902" y="1194"/>
                      <a:pt x="902" y="1194"/>
                      <a:pt x="902" y="1194"/>
                    </a:cubicBezTo>
                    <a:close/>
                    <a:moveTo>
                      <a:pt x="1420" y="1266"/>
                    </a:moveTo>
                    <a:cubicBezTo>
                      <a:pt x="1420" y="1266"/>
                      <a:pt x="1420" y="1266"/>
                      <a:pt x="1420" y="1266"/>
                    </a:cubicBezTo>
                    <a:cubicBezTo>
                      <a:pt x="902" y="1266"/>
                      <a:pt x="902" y="1266"/>
                      <a:pt x="902" y="1266"/>
                    </a:cubicBezTo>
                    <a:cubicBezTo>
                      <a:pt x="902" y="1286"/>
                      <a:pt x="902" y="1286"/>
                      <a:pt x="902" y="1286"/>
                    </a:cubicBezTo>
                    <a:cubicBezTo>
                      <a:pt x="902" y="1296"/>
                      <a:pt x="907" y="1305"/>
                      <a:pt x="915" y="1312"/>
                    </a:cubicBezTo>
                    <a:cubicBezTo>
                      <a:pt x="924" y="1320"/>
                      <a:pt x="936" y="1325"/>
                      <a:pt x="950" y="1325"/>
                    </a:cubicBezTo>
                    <a:cubicBezTo>
                      <a:pt x="1371" y="1325"/>
                      <a:pt x="1371" y="1325"/>
                      <a:pt x="1371" y="1325"/>
                    </a:cubicBezTo>
                    <a:cubicBezTo>
                      <a:pt x="1386" y="1325"/>
                      <a:pt x="1398" y="1320"/>
                      <a:pt x="1407" y="1312"/>
                    </a:cubicBezTo>
                    <a:cubicBezTo>
                      <a:pt x="1416" y="1305"/>
                      <a:pt x="1420" y="1296"/>
                      <a:pt x="1420" y="1286"/>
                    </a:cubicBezTo>
                    <a:cubicBezTo>
                      <a:pt x="1420" y="1266"/>
                      <a:pt x="1420" y="1266"/>
                      <a:pt x="1420" y="1266"/>
                    </a:cubicBezTo>
                    <a:cubicBezTo>
                      <a:pt x="1420" y="1266"/>
                      <a:pt x="1420" y="1266"/>
                      <a:pt x="1420" y="1266"/>
                    </a:cubicBezTo>
                    <a:close/>
                    <a:moveTo>
                      <a:pt x="295" y="890"/>
                    </a:moveTo>
                    <a:cubicBezTo>
                      <a:pt x="295" y="890"/>
                      <a:pt x="295" y="890"/>
                      <a:pt x="295" y="890"/>
                    </a:cubicBezTo>
                    <a:cubicBezTo>
                      <a:pt x="295" y="869"/>
                      <a:pt x="311" y="853"/>
                      <a:pt x="330" y="853"/>
                    </a:cubicBezTo>
                    <a:cubicBezTo>
                      <a:pt x="350" y="853"/>
                      <a:pt x="366" y="869"/>
                      <a:pt x="366" y="890"/>
                    </a:cubicBezTo>
                    <a:cubicBezTo>
                      <a:pt x="366" y="935"/>
                      <a:pt x="366" y="935"/>
                      <a:pt x="366" y="935"/>
                    </a:cubicBezTo>
                    <a:cubicBezTo>
                      <a:pt x="366" y="955"/>
                      <a:pt x="350" y="971"/>
                      <a:pt x="330" y="971"/>
                    </a:cubicBezTo>
                    <a:cubicBezTo>
                      <a:pt x="311" y="971"/>
                      <a:pt x="295" y="955"/>
                      <a:pt x="295" y="935"/>
                    </a:cubicBezTo>
                    <a:cubicBezTo>
                      <a:pt x="295" y="890"/>
                      <a:pt x="295" y="890"/>
                      <a:pt x="295" y="890"/>
                    </a:cubicBezTo>
                    <a:cubicBezTo>
                      <a:pt x="295" y="890"/>
                      <a:pt x="295" y="890"/>
                      <a:pt x="295" y="890"/>
                    </a:cubicBezTo>
                    <a:close/>
                    <a:moveTo>
                      <a:pt x="295" y="746"/>
                    </a:moveTo>
                    <a:cubicBezTo>
                      <a:pt x="295" y="746"/>
                      <a:pt x="295" y="746"/>
                      <a:pt x="295" y="746"/>
                    </a:cubicBezTo>
                    <a:cubicBezTo>
                      <a:pt x="295" y="727"/>
                      <a:pt x="311" y="710"/>
                      <a:pt x="330" y="710"/>
                    </a:cubicBezTo>
                    <a:cubicBezTo>
                      <a:pt x="350" y="710"/>
                      <a:pt x="366" y="727"/>
                      <a:pt x="366" y="746"/>
                    </a:cubicBezTo>
                    <a:cubicBezTo>
                      <a:pt x="366" y="793"/>
                      <a:pt x="366" y="793"/>
                      <a:pt x="366" y="793"/>
                    </a:cubicBezTo>
                    <a:cubicBezTo>
                      <a:pt x="366" y="812"/>
                      <a:pt x="350" y="829"/>
                      <a:pt x="330" y="829"/>
                    </a:cubicBezTo>
                    <a:cubicBezTo>
                      <a:pt x="311" y="829"/>
                      <a:pt x="295" y="812"/>
                      <a:pt x="295" y="793"/>
                    </a:cubicBezTo>
                    <a:cubicBezTo>
                      <a:pt x="295" y="746"/>
                      <a:pt x="295" y="746"/>
                      <a:pt x="295" y="746"/>
                    </a:cubicBezTo>
                    <a:cubicBezTo>
                      <a:pt x="295" y="746"/>
                      <a:pt x="295" y="746"/>
                      <a:pt x="295" y="746"/>
                    </a:cubicBezTo>
                    <a:close/>
                    <a:moveTo>
                      <a:pt x="295" y="1031"/>
                    </a:moveTo>
                    <a:cubicBezTo>
                      <a:pt x="295" y="1031"/>
                      <a:pt x="295" y="1031"/>
                      <a:pt x="295" y="1031"/>
                    </a:cubicBezTo>
                    <a:cubicBezTo>
                      <a:pt x="295" y="1012"/>
                      <a:pt x="311" y="996"/>
                      <a:pt x="330" y="996"/>
                    </a:cubicBezTo>
                    <a:cubicBezTo>
                      <a:pt x="350" y="996"/>
                      <a:pt x="366" y="1012"/>
                      <a:pt x="366" y="1031"/>
                    </a:cubicBezTo>
                    <a:cubicBezTo>
                      <a:pt x="366" y="1078"/>
                      <a:pt x="366" y="1078"/>
                      <a:pt x="366" y="1078"/>
                    </a:cubicBezTo>
                    <a:cubicBezTo>
                      <a:pt x="366" y="1098"/>
                      <a:pt x="350" y="1114"/>
                      <a:pt x="330" y="1114"/>
                    </a:cubicBezTo>
                    <a:cubicBezTo>
                      <a:pt x="311" y="1114"/>
                      <a:pt x="295" y="1098"/>
                      <a:pt x="295" y="1078"/>
                    </a:cubicBezTo>
                    <a:cubicBezTo>
                      <a:pt x="295" y="1031"/>
                      <a:pt x="295" y="1031"/>
                      <a:pt x="295" y="1031"/>
                    </a:cubicBezTo>
                    <a:cubicBezTo>
                      <a:pt x="295" y="1031"/>
                      <a:pt x="295" y="1031"/>
                      <a:pt x="295" y="1031"/>
                    </a:cubicBezTo>
                    <a:close/>
                    <a:moveTo>
                      <a:pt x="536" y="1194"/>
                    </a:moveTo>
                    <a:cubicBezTo>
                      <a:pt x="536" y="1194"/>
                      <a:pt x="536" y="1194"/>
                      <a:pt x="536" y="1194"/>
                    </a:cubicBezTo>
                    <a:cubicBezTo>
                      <a:pt x="556" y="1194"/>
                      <a:pt x="573" y="1211"/>
                      <a:pt x="573" y="1230"/>
                    </a:cubicBezTo>
                    <a:cubicBezTo>
                      <a:pt x="573" y="1250"/>
                      <a:pt x="556" y="1266"/>
                      <a:pt x="536" y="1266"/>
                    </a:cubicBezTo>
                    <a:cubicBezTo>
                      <a:pt x="490" y="1266"/>
                      <a:pt x="490" y="1266"/>
                      <a:pt x="490" y="1266"/>
                    </a:cubicBezTo>
                    <a:cubicBezTo>
                      <a:pt x="470" y="1266"/>
                      <a:pt x="454" y="1250"/>
                      <a:pt x="454" y="1230"/>
                    </a:cubicBezTo>
                    <a:cubicBezTo>
                      <a:pt x="454" y="1211"/>
                      <a:pt x="470" y="1194"/>
                      <a:pt x="490" y="1194"/>
                    </a:cubicBezTo>
                    <a:cubicBezTo>
                      <a:pt x="536" y="1194"/>
                      <a:pt x="536" y="1194"/>
                      <a:pt x="536" y="1194"/>
                    </a:cubicBezTo>
                    <a:cubicBezTo>
                      <a:pt x="536" y="1194"/>
                      <a:pt x="536" y="1194"/>
                      <a:pt x="536" y="1194"/>
                    </a:cubicBezTo>
                    <a:close/>
                    <a:moveTo>
                      <a:pt x="677" y="1194"/>
                    </a:moveTo>
                    <a:cubicBezTo>
                      <a:pt x="677" y="1194"/>
                      <a:pt x="677" y="1194"/>
                      <a:pt x="677" y="1194"/>
                    </a:cubicBezTo>
                    <a:cubicBezTo>
                      <a:pt x="696" y="1194"/>
                      <a:pt x="712" y="1211"/>
                      <a:pt x="712" y="1230"/>
                    </a:cubicBezTo>
                    <a:cubicBezTo>
                      <a:pt x="712" y="1250"/>
                      <a:pt x="696" y="1266"/>
                      <a:pt x="677" y="1266"/>
                    </a:cubicBezTo>
                    <a:cubicBezTo>
                      <a:pt x="630" y="1266"/>
                      <a:pt x="630" y="1266"/>
                      <a:pt x="630" y="1266"/>
                    </a:cubicBezTo>
                    <a:cubicBezTo>
                      <a:pt x="610" y="1266"/>
                      <a:pt x="595" y="1250"/>
                      <a:pt x="595" y="1230"/>
                    </a:cubicBezTo>
                    <a:cubicBezTo>
                      <a:pt x="595" y="1211"/>
                      <a:pt x="610" y="1194"/>
                      <a:pt x="630" y="1194"/>
                    </a:cubicBezTo>
                    <a:cubicBezTo>
                      <a:pt x="677" y="1194"/>
                      <a:pt x="677" y="1194"/>
                      <a:pt x="677" y="1194"/>
                    </a:cubicBezTo>
                    <a:cubicBezTo>
                      <a:pt x="677" y="1194"/>
                      <a:pt x="677" y="1194"/>
                      <a:pt x="677" y="1194"/>
                    </a:cubicBezTo>
                    <a:close/>
                    <a:moveTo>
                      <a:pt x="295" y="1164"/>
                    </a:moveTo>
                    <a:cubicBezTo>
                      <a:pt x="295" y="1164"/>
                      <a:pt x="295" y="1164"/>
                      <a:pt x="295" y="1164"/>
                    </a:cubicBezTo>
                    <a:cubicBezTo>
                      <a:pt x="295" y="1144"/>
                      <a:pt x="311" y="1129"/>
                      <a:pt x="330" y="1129"/>
                    </a:cubicBezTo>
                    <a:cubicBezTo>
                      <a:pt x="350" y="1129"/>
                      <a:pt x="366" y="1144"/>
                      <a:pt x="366" y="1164"/>
                    </a:cubicBezTo>
                    <a:cubicBezTo>
                      <a:pt x="366" y="1194"/>
                      <a:pt x="366" y="1194"/>
                      <a:pt x="366" y="1194"/>
                    </a:cubicBezTo>
                    <a:cubicBezTo>
                      <a:pt x="396" y="1194"/>
                      <a:pt x="396" y="1194"/>
                      <a:pt x="396" y="1194"/>
                    </a:cubicBezTo>
                    <a:cubicBezTo>
                      <a:pt x="416" y="1194"/>
                      <a:pt x="433" y="1211"/>
                      <a:pt x="433" y="1230"/>
                    </a:cubicBezTo>
                    <a:cubicBezTo>
                      <a:pt x="433" y="1250"/>
                      <a:pt x="416" y="1266"/>
                      <a:pt x="396" y="1266"/>
                    </a:cubicBezTo>
                    <a:cubicBezTo>
                      <a:pt x="333" y="1266"/>
                      <a:pt x="333" y="1266"/>
                      <a:pt x="333" y="1266"/>
                    </a:cubicBezTo>
                    <a:cubicBezTo>
                      <a:pt x="330" y="1266"/>
                      <a:pt x="330" y="1266"/>
                      <a:pt x="330" y="1266"/>
                    </a:cubicBezTo>
                    <a:cubicBezTo>
                      <a:pt x="317" y="1266"/>
                      <a:pt x="305" y="1260"/>
                      <a:pt x="299" y="1249"/>
                    </a:cubicBezTo>
                    <a:cubicBezTo>
                      <a:pt x="299" y="1248"/>
                      <a:pt x="299" y="1248"/>
                      <a:pt x="299" y="1248"/>
                    </a:cubicBezTo>
                    <a:cubicBezTo>
                      <a:pt x="299" y="1248"/>
                      <a:pt x="299" y="1248"/>
                      <a:pt x="299" y="1248"/>
                    </a:cubicBezTo>
                    <a:cubicBezTo>
                      <a:pt x="299" y="1247"/>
                      <a:pt x="299" y="1247"/>
                      <a:pt x="299" y="1247"/>
                    </a:cubicBezTo>
                    <a:cubicBezTo>
                      <a:pt x="299" y="1246"/>
                      <a:pt x="299" y="1246"/>
                      <a:pt x="299" y="1246"/>
                    </a:cubicBezTo>
                    <a:cubicBezTo>
                      <a:pt x="298" y="1246"/>
                      <a:pt x="298" y="1246"/>
                      <a:pt x="298" y="1246"/>
                    </a:cubicBezTo>
                    <a:cubicBezTo>
                      <a:pt x="298" y="1246"/>
                      <a:pt x="298" y="1246"/>
                      <a:pt x="298" y="1246"/>
                    </a:cubicBezTo>
                    <a:cubicBezTo>
                      <a:pt x="298" y="1245"/>
                      <a:pt x="298" y="1245"/>
                      <a:pt x="298" y="1245"/>
                    </a:cubicBezTo>
                    <a:cubicBezTo>
                      <a:pt x="298" y="1245"/>
                      <a:pt x="298" y="1245"/>
                      <a:pt x="298" y="1245"/>
                    </a:cubicBezTo>
                    <a:cubicBezTo>
                      <a:pt x="297" y="1245"/>
                      <a:pt x="297" y="1245"/>
                      <a:pt x="297" y="1245"/>
                    </a:cubicBezTo>
                    <a:cubicBezTo>
                      <a:pt x="297" y="1244"/>
                      <a:pt x="297" y="1244"/>
                      <a:pt x="297" y="1244"/>
                    </a:cubicBezTo>
                    <a:cubicBezTo>
                      <a:pt x="296" y="1243"/>
                      <a:pt x="296" y="1243"/>
                      <a:pt x="296" y="1243"/>
                    </a:cubicBezTo>
                    <a:cubicBezTo>
                      <a:pt x="296" y="1242"/>
                      <a:pt x="296" y="1242"/>
                      <a:pt x="296" y="1242"/>
                    </a:cubicBezTo>
                    <a:cubicBezTo>
                      <a:pt x="296" y="1241"/>
                      <a:pt x="296" y="1241"/>
                      <a:pt x="296" y="1241"/>
                    </a:cubicBezTo>
                    <a:cubicBezTo>
                      <a:pt x="295" y="1240"/>
                      <a:pt x="295" y="1240"/>
                      <a:pt x="295" y="1240"/>
                    </a:cubicBezTo>
                    <a:cubicBezTo>
                      <a:pt x="295" y="1240"/>
                      <a:pt x="295" y="1240"/>
                      <a:pt x="295" y="1240"/>
                    </a:cubicBezTo>
                    <a:cubicBezTo>
                      <a:pt x="295" y="1239"/>
                      <a:pt x="295" y="1239"/>
                      <a:pt x="295" y="1239"/>
                    </a:cubicBezTo>
                    <a:cubicBezTo>
                      <a:pt x="295" y="1238"/>
                      <a:pt x="295" y="1238"/>
                      <a:pt x="295" y="1238"/>
                    </a:cubicBezTo>
                    <a:cubicBezTo>
                      <a:pt x="295" y="1237"/>
                      <a:pt x="295" y="1237"/>
                      <a:pt x="295" y="1237"/>
                    </a:cubicBezTo>
                    <a:cubicBezTo>
                      <a:pt x="295" y="1237"/>
                      <a:pt x="295" y="1237"/>
                      <a:pt x="295" y="1237"/>
                    </a:cubicBezTo>
                    <a:cubicBezTo>
                      <a:pt x="295" y="1236"/>
                      <a:pt x="295" y="1236"/>
                      <a:pt x="295" y="1236"/>
                    </a:cubicBezTo>
                    <a:cubicBezTo>
                      <a:pt x="295" y="1236"/>
                      <a:pt x="295" y="1236"/>
                      <a:pt x="295" y="1236"/>
                    </a:cubicBezTo>
                    <a:cubicBezTo>
                      <a:pt x="295" y="1235"/>
                      <a:pt x="295" y="1235"/>
                      <a:pt x="295" y="1235"/>
                    </a:cubicBezTo>
                    <a:cubicBezTo>
                      <a:pt x="295" y="1234"/>
                      <a:pt x="295" y="1234"/>
                      <a:pt x="295" y="1234"/>
                    </a:cubicBezTo>
                    <a:cubicBezTo>
                      <a:pt x="295" y="1233"/>
                      <a:pt x="295" y="1233"/>
                      <a:pt x="295" y="1233"/>
                    </a:cubicBezTo>
                    <a:cubicBezTo>
                      <a:pt x="295" y="1232"/>
                      <a:pt x="295" y="1232"/>
                      <a:pt x="295" y="1232"/>
                    </a:cubicBezTo>
                    <a:cubicBezTo>
                      <a:pt x="295" y="1232"/>
                      <a:pt x="295" y="1232"/>
                      <a:pt x="295" y="1232"/>
                    </a:cubicBezTo>
                    <a:cubicBezTo>
                      <a:pt x="295" y="1231"/>
                      <a:pt x="295" y="1231"/>
                      <a:pt x="295" y="1231"/>
                    </a:cubicBezTo>
                    <a:cubicBezTo>
                      <a:pt x="295" y="1231"/>
                      <a:pt x="295" y="1231"/>
                      <a:pt x="295" y="1231"/>
                    </a:cubicBezTo>
                    <a:cubicBezTo>
                      <a:pt x="295" y="1230"/>
                      <a:pt x="295" y="1230"/>
                      <a:pt x="295" y="1230"/>
                    </a:cubicBezTo>
                    <a:cubicBezTo>
                      <a:pt x="295" y="1230"/>
                      <a:pt x="295" y="1230"/>
                      <a:pt x="295" y="1230"/>
                    </a:cubicBezTo>
                    <a:cubicBezTo>
                      <a:pt x="295" y="1164"/>
                      <a:pt x="295" y="1164"/>
                      <a:pt x="295" y="1164"/>
                    </a:cubicBezTo>
                    <a:cubicBezTo>
                      <a:pt x="295" y="1164"/>
                      <a:pt x="295" y="1164"/>
                      <a:pt x="295" y="1164"/>
                    </a:cubicBezTo>
                    <a:close/>
                  </a:path>
                </a:pathLst>
              </a:custGeom>
              <a:solidFill>
                <a:schemeClr val="bg1"/>
              </a:solidFill>
              <a:ln>
                <a:noFill/>
              </a:ln>
            </p:spPr>
            <p:txBody>
              <a:bodyPr anchor="ctr"/>
              <a:lstStyle/>
              <a:p>
                <a:pPr algn="ctr"/>
                <a:endParaRPr>
                  <a:latin typeface="+mn-lt"/>
                  <a:ea typeface="+mn-ea"/>
                  <a:cs typeface="+mn-ea"/>
                  <a:sym typeface="+mn-lt"/>
                </a:endParaRPr>
              </a:p>
            </p:txBody>
          </p:sp>
        </p:grpSp>
        <p:grpSp>
          <p:nvGrpSpPr>
            <p:cNvPr id="39" name="组合 38"/>
            <p:cNvGrpSpPr/>
            <p:nvPr/>
          </p:nvGrpSpPr>
          <p:grpSpPr>
            <a:xfrm>
              <a:off x="3418230" y="1970321"/>
              <a:ext cx="397271" cy="396364"/>
              <a:chOff x="1855787" y="2568158"/>
              <a:chExt cx="1139825" cy="1137224"/>
            </a:xfrm>
            <a:solidFill>
              <a:schemeClr val="bg1"/>
            </a:solidFill>
          </p:grpSpPr>
          <p:sp>
            <p:nvSpPr>
              <p:cNvPr id="40" name="任意多边形 9"/>
              <p:cNvSpPr/>
              <p:nvPr/>
            </p:nvSpPr>
            <p:spPr bwMode="auto">
              <a:xfrm>
                <a:off x="2022261" y="2573360"/>
                <a:ext cx="333468" cy="274682"/>
              </a:xfrm>
              <a:custGeom>
                <a:avLst/>
                <a:gdLst>
                  <a:gd name="T0" fmla="*/ 0 w 308"/>
                  <a:gd name="T1" fmla="*/ 254 h 254"/>
                  <a:gd name="T2" fmla="*/ 308 w 308"/>
                  <a:gd name="T3" fmla="*/ 0 h 254"/>
                  <a:gd name="T4" fmla="*/ 237 w 308"/>
                  <a:gd name="T5" fmla="*/ 136 h 254"/>
                  <a:gd name="T6" fmla="*/ 146 w 308"/>
                  <a:gd name="T7" fmla="*/ 203 h 254"/>
                  <a:gd name="T8" fmla="*/ 0 w 308"/>
                  <a:gd name="T9" fmla="*/ 254 h 254"/>
                  <a:gd name="T10" fmla="*/ 0 w 308"/>
                  <a:gd name="T11" fmla="*/ 254 h 254"/>
                  <a:gd name="T12" fmla="*/ 0 w 308"/>
                  <a:gd name="T13" fmla="*/ 254 h 254"/>
                  <a:gd name="T14" fmla="*/ 0 w 308"/>
                  <a:gd name="T15" fmla="*/ 254 h 2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8" h="254">
                    <a:moveTo>
                      <a:pt x="0" y="254"/>
                    </a:moveTo>
                    <a:cubicBezTo>
                      <a:pt x="0" y="254"/>
                      <a:pt x="69" y="40"/>
                      <a:pt x="308" y="0"/>
                    </a:cubicBezTo>
                    <a:cubicBezTo>
                      <a:pt x="308" y="0"/>
                      <a:pt x="272" y="53"/>
                      <a:pt x="237" y="136"/>
                    </a:cubicBezTo>
                    <a:cubicBezTo>
                      <a:pt x="237" y="136"/>
                      <a:pt x="163" y="128"/>
                      <a:pt x="146" y="203"/>
                    </a:cubicBezTo>
                    <a:cubicBezTo>
                      <a:pt x="146" y="203"/>
                      <a:pt x="68" y="217"/>
                      <a:pt x="0" y="254"/>
                    </a:cubicBezTo>
                    <a:cubicBezTo>
                      <a:pt x="0" y="254"/>
                      <a:pt x="0" y="254"/>
                      <a:pt x="0" y="254"/>
                    </a:cubicBezTo>
                    <a:moveTo>
                      <a:pt x="0" y="254"/>
                    </a:moveTo>
                    <a:cubicBezTo>
                      <a:pt x="0" y="254"/>
                      <a:pt x="0" y="254"/>
                      <a:pt x="0" y="254"/>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41" name="任意多边形 10"/>
              <p:cNvSpPr/>
              <p:nvPr/>
            </p:nvSpPr>
            <p:spPr bwMode="auto">
              <a:xfrm>
                <a:off x="1967116" y="2839718"/>
                <a:ext cx="306416" cy="390173"/>
              </a:xfrm>
              <a:custGeom>
                <a:avLst/>
                <a:gdLst>
                  <a:gd name="T0" fmla="*/ 199 w 283"/>
                  <a:gd name="T1" fmla="*/ 0 h 361"/>
                  <a:gd name="T2" fmla="*/ 34 w 283"/>
                  <a:gd name="T3" fmla="*/ 69 h 361"/>
                  <a:gd name="T4" fmla="*/ 81 w 283"/>
                  <a:gd name="T5" fmla="*/ 343 h 361"/>
                  <a:gd name="T6" fmla="*/ 249 w 283"/>
                  <a:gd name="T7" fmla="*/ 353 h 361"/>
                  <a:gd name="T8" fmla="*/ 283 w 283"/>
                  <a:gd name="T9" fmla="*/ 274 h 361"/>
                  <a:gd name="T10" fmla="*/ 252 w 283"/>
                  <a:gd name="T11" fmla="*/ 53 h 361"/>
                  <a:gd name="T12" fmla="*/ 199 w 283"/>
                  <a:gd name="T13" fmla="*/ 0 h 361"/>
                  <a:gd name="T14" fmla="*/ 199 w 283"/>
                  <a:gd name="T15" fmla="*/ 0 h 361"/>
                  <a:gd name="T16" fmla="*/ 199 w 283"/>
                  <a:gd name="T17" fmla="*/ 0 h 361"/>
                  <a:gd name="T18" fmla="*/ 199 w 283"/>
                  <a:gd name="T19" fmla="*/ 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3" h="361">
                    <a:moveTo>
                      <a:pt x="199" y="0"/>
                    </a:moveTo>
                    <a:cubicBezTo>
                      <a:pt x="199" y="0"/>
                      <a:pt x="98" y="21"/>
                      <a:pt x="34" y="69"/>
                    </a:cubicBezTo>
                    <a:cubicBezTo>
                      <a:pt x="34" y="69"/>
                      <a:pt x="0" y="210"/>
                      <a:pt x="81" y="343"/>
                    </a:cubicBezTo>
                    <a:cubicBezTo>
                      <a:pt x="81" y="343"/>
                      <a:pt x="165" y="361"/>
                      <a:pt x="249" y="353"/>
                    </a:cubicBezTo>
                    <a:cubicBezTo>
                      <a:pt x="249" y="353"/>
                      <a:pt x="249" y="300"/>
                      <a:pt x="283" y="274"/>
                    </a:cubicBezTo>
                    <a:cubicBezTo>
                      <a:pt x="283" y="274"/>
                      <a:pt x="241" y="167"/>
                      <a:pt x="252" y="53"/>
                    </a:cubicBezTo>
                    <a:cubicBezTo>
                      <a:pt x="252" y="53"/>
                      <a:pt x="209" y="43"/>
                      <a:pt x="199" y="0"/>
                    </a:cubicBezTo>
                    <a:cubicBezTo>
                      <a:pt x="199" y="0"/>
                      <a:pt x="199" y="0"/>
                      <a:pt x="199" y="0"/>
                    </a:cubicBezTo>
                    <a:moveTo>
                      <a:pt x="199" y="0"/>
                    </a:moveTo>
                    <a:cubicBezTo>
                      <a:pt x="199" y="0"/>
                      <a:pt x="199" y="0"/>
                      <a:pt x="19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42" name="任意多边形 11"/>
              <p:cNvSpPr/>
              <p:nvPr/>
            </p:nvSpPr>
            <p:spPr bwMode="auto">
              <a:xfrm>
                <a:off x="2091972" y="3263186"/>
                <a:ext cx="383930" cy="178439"/>
              </a:xfrm>
              <a:custGeom>
                <a:avLst/>
                <a:gdLst>
                  <a:gd name="T0" fmla="*/ 0 w 355"/>
                  <a:gd name="T1" fmla="*/ 0 h 165"/>
                  <a:gd name="T2" fmla="*/ 355 w 355"/>
                  <a:gd name="T3" fmla="*/ 142 h 165"/>
                  <a:gd name="T4" fmla="*/ 248 w 355"/>
                  <a:gd name="T5" fmla="*/ 32 h 165"/>
                  <a:gd name="T6" fmla="*/ 156 w 355"/>
                  <a:gd name="T7" fmla="*/ 0 h 165"/>
                  <a:gd name="T8" fmla="*/ 0 w 355"/>
                  <a:gd name="T9" fmla="*/ 0 h 165"/>
                  <a:gd name="T10" fmla="*/ 0 w 355"/>
                  <a:gd name="T11" fmla="*/ 0 h 165"/>
                  <a:gd name="T12" fmla="*/ 0 w 355"/>
                  <a:gd name="T13" fmla="*/ 0 h 165"/>
                  <a:gd name="T14" fmla="*/ 0 w 355"/>
                  <a:gd name="T15" fmla="*/ 0 h 1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5" h="165">
                    <a:moveTo>
                      <a:pt x="0" y="0"/>
                    </a:moveTo>
                    <a:cubicBezTo>
                      <a:pt x="0" y="0"/>
                      <a:pt x="107" y="165"/>
                      <a:pt x="355" y="142"/>
                    </a:cubicBezTo>
                    <a:cubicBezTo>
                      <a:pt x="355" y="142"/>
                      <a:pt x="267" y="59"/>
                      <a:pt x="248" y="32"/>
                    </a:cubicBezTo>
                    <a:cubicBezTo>
                      <a:pt x="248" y="32"/>
                      <a:pt x="179" y="49"/>
                      <a:pt x="156" y="0"/>
                    </a:cubicBezTo>
                    <a:cubicBezTo>
                      <a:pt x="156" y="0"/>
                      <a:pt x="66" y="14"/>
                      <a:pt x="0" y="0"/>
                    </a:cubicBezTo>
                    <a:cubicBezTo>
                      <a:pt x="0" y="0"/>
                      <a:pt x="0" y="0"/>
                      <a:pt x="0" y="0"/>
                    </a:cubicBezTo>
                    <a:moveTo>
                      <a:pt x="0" y="0"/>
                    </a:moveTo>
                    <a:cubicBezTo>
                      <a:pt x="0" y="0"/>
                      <a:pt x="0"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43" name="任意多边形 12"/>
              <p:cNvSpPr/>
              <p:nvPr/>
            </p:nvSpPr>
            <p:spPr bwMode="auto">
              <a:xfrm>
                <a:off x="2397867" y="3011394"/>
                <a:ext cx="419306" cy="393294"/>
              </a:xfrm>
              <a:custGeom>
                <a:avLst/>
                <a:gdLst>
                  <a:gd name="T0" fmla="*/ 0 w 387"/>
                  <a:gd name="T1" fmla="*/ 239 h 364"/>
                  <a:gd name="T2" fmla="*/ 24 w 387"/>
                  <a:gd name="T3" fmla="*/ 190 h 364"/>
                  <a:gd name="T4" fmla="*/ 246 w 387"/>
                  <a:gd name="T5" fmla="*/ 13 h 364"/>
                  <a:gd name="T6" fmla="*/ 292 w 387"/>
                  <a:gd name="T7" fmla="*/ 0 h 364"/>
                  <a:gd name="T8" fmla="*/ 387 w 387"/>
                  <a:gd name="T9" fmla="*/ 138 h 364"/>
                  <a:gd name="T10" fmla="*/ 133 w 387"/>
                  <a:gd name="T11" fmla="*/ 364 h 364"/>
                  <a:gd name="T12" fmla="*/ 0 w 387"/>
                  <a:gd name="T13" fmla="*/ 239 h 364"/>
                  <a:gd name="T14" fmla="*/ 0 w 387"/>
                  <a:gd name="T15" fmla="*/ 239 h 364"/>
                  <a:gd name="T16" fmla="*/ 0 w 387"/>
                  <a:gd name="T17" fmla="*/ 239 h 364"/>
                  <a:gd name="T18" fmla="*/ 0 w 387"/>
                  <a:gd name="T19" fmla="*/ 239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7" h="364">
                    <a:moveTo>
                      <a:pt x="0" y="239"/>
                    </a:moveTo>
                    <a:cubicBezTo>
                      <a:pt x="0" y="239"/>
                      <a:pt x="17" y="232"/>
                      <a:pt x="24" y="190"/>
                    </a:cubicBezTo>
                    <a:cubicBezTo>
                      <a:pt x="24" y="190"/>
                      <a:pt x="161" y="142"/>
                      <a:pt x="246" y="13"/>
                    </a:cubicBezTo>
                    <a:cubicBezTo>
                      <a:pt x="246" y="13"/>
                      <a:pt x="273" y="15"/>
                      <a:pt x="292" y="0"/>
                    </a:cubicBezTo>
                    <a:cubicBezTo>
                      <a:pt x="292" y="0"/>
                      <a:pt x="356" y="60"/>
                      <a:pt x="387" y="138"/>
                    </a:cubicBezTo>
                    <a:cubicBezTo>
                      <a:pt x="387" y="138"/>
                      <a:pt x="327" y="309"/>
                      <a:pt x="133" y="364"/>
                    </a:cubicBezTo>
                    <a:cubicBezTo>
                      <a:pt x="133" y="364"/>
                      <a:pt x="45" y="307"/>
                      <a:pt x="0" y="239"/>
                    </a:cubicBezTo>
                    <a:cubicBezTo>
                      <a:pt x="0" y="239"/>
                      <a:pt x="0" y="239"/>
                      <a:pt x="0" y="239"/>
                    </a:cubicBezTo>
                    <a:moveTo>
                      <a:pt x="0" y="239"/>
                    </a:moveTo>
                    <a:cubicBezTo>
                      <a:pt x="0" y="239"/>
                      <a:pt x="0" y="239"/>
                      <a:pt x="0" y="239"/>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44" name="任意多边形 13"/>
              <p:cNvSpPr/>
              <p:nvPr/>
            </p:nvSpPr>
            <p:spPr bwMode="auto">
              <a:xfrm>
                <a:off x="2745381" y="2762724"/>
                <a:ext cx="143063" cy="333988"/>
              </a:xfrm>
              <a:custGeom>
                <a:avLst/>
                <a:gdLst>
                  <a:gd name="T0" fmla="*/ 31 w 132"/>
                  <a:gd name="T1" fmla="*/ 0 h 309"/>
                  <a:gd name="T2" fmla="*/ 86 w 132"/>
                  <a:gd name="T3" fmla="*/ 309 h 309"/>
                  <a:gd name="T4" fmla="*/ 3 w 132"/>
                  <a:gd name="T5" fmla="*/ 199 h 309"/>
                  <a:gd name="T6" fmla="*/ 0 w 132"/>
                  <a:gd name="T7" fmla="*/ 116 h 309"/>
                  <a:gd name="T8" fmla="*/ 31 w 132"/>
                  <a:gd name="T9" fmla="*/ 0 h 309"/>
                  <a:gd name="T10" fmla="*/ 31 w 132"/>
                  <a:gd name="T11" fmla="*/ 0 h 309"/>
                  <a:gd name="T12" fmla="*/ 31 w 132"/>
                  <a:gd name="T13" fmla="*/ 0 h 309"/>
                  <a:gd name="T14" fmla="*/ 31 w 132"/>
                  <a:gd name="T15" fmla="*/ 0 h 3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 h="309">
                    <a:moveTo>
                      <a:pt x="31" y="0"/>
                    </a:moveTo>
                    <a:cubicBezTo>
                      <a:pt x="31" y="0"/>
                      <a:pt x="132" y="115"/>
                      <a:pt x="86" y="309"/>
                    </a:cubicBezTo>
                    <a:cubicBezTo>
                      <a:pt x="86" y="309"/>
                      <a:pt x="31" y="220"/>
                      <a:pt x="3" y="199"/>
                    </a:cubicBezTo>
                    <a:cubicBezTo>
                      <a:pt x="3" y="199"/>
                      <a:pt x="28" y="151"/>
                      <a:pt x="0" y="116"/>
                    </a:cubicBezTo>
                    <a:cubicBezTo>
                      <a:pt x="0" y="116"/>
                      <a:pt x="26" y="64"/>
                      <a:pt x="31" y="0"/>
                    </a:cubicBezTo>
                    <a:cubicBezTo>
                      <a:pt x="31" y="0"/>
                      <a:pt x="31" y="0"/>
                      <a:pt x="31" y="0"/>
                    </a:cubicBezTo>
                    <a:moveTo>
                      <a:pt x="31" y="0"/>
                    </a:moveTo>
                    <a:cubicBezTo>
                      <a:pt x="31" y="0"/>
                      <a:pt x="31" y="0"/>
                      <a:pt x="3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45" name="任意多边形 14"/>
              <p:cNvSpPr/>
              <p:nvPr/>
            </p:nvSpPr>
            <p:spPr bwMode="auto">
              <a:xfrm>
                <a:off x="2323474" y="2568158"/>
                <a:ext cx="418786" cy="297052"/>
              </a:xfrm>
              <a:custGeom>
                <a:avLst/>
                <a:gdLst>
                  <a:gd name="T0" fmla="*/ 0 w 387"/>
                  <a:gd name="T1" fmla="*/ 154 h 275"/>
                  <a:gd name="T2" fmla="*/ 30 w 387"/>
                  <a:gd name="T3" fmla="*/ 200 h 275"/>
                  <a:gd name="T4" fmla="*/ 262 w 387"/>
                  <a:gd name="T5" fmla="*/ 275 h 275"/>
                  <a:gd name="T6" fmla="*/ 356 w 387"/>
                  <a:gd name="T7" fmla="*/ 265 h 275"/>
                  <a:gd name="T8" fmla="*/ 387 w 387"/>
                  <a:gd name="T9" fmla="*/ 131 h 275"/>
                  <a:gd name="T10" fmla="*/ 91 w 387"/>
                  <a:gd name="T11" fmla="*/ 0 h 275"/>
                  <a:gd name="T12" fmla="*/ 0 w 387"/>
                  <a:gd name="T13" fmla="*/ 154 h 275"/>
                  <a:gd name="T14" fmla="*/ 0 w 387"/>
                  <a:gd name="T15" fmla="*/ 154 h 275"/>
                  <a:gd name="T16" fmla="*/ 0 w 387"/>
                  <a:gd name="T17" fmla="*/ 154 h 275"/>
                  <a:gd name="T18" fmla="*/ 0 w 387"/>
                  <a:gd name="T19" fmla="*/ 154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7" h="275">
                    <a:moveTo>
                      <a:pt x="0" y="154"/>
                    </a:moveTo>
                    <a:cubicBezTo>
                      <a:pt x="0" y="154"/>
                      <a:pt x="29" y="178"/>
                      <a:pt x="30" y="200"/>
                    </a:cubicBezTo>
                    <a:cubicBezTo>
                      <a:pt x="30" y="200"/>
                      <a:pt x="154" y="207"/>
                      <a:pt x="262" y="275"/>
                    </a:cubicBezTo>
                    <a:cubicBezTo>
                      <a:pt x="262" y="275"/>
                      <a:pt x="310" y="235"/>
                      <a:pt x="356" y="265"/>
                    </a:cubicBezTo>
                    <a:cubicBezTo>
                      <a:pt x="356" y="265"/>
                      <a:pt x="382" y="217"/>
                      <a:pt x="387" y="131"/>
                    </a:cubicBezTo>
                    <a:cubicBezTo>
                      <a:pt x="387" y="131"/>
                      <a:pt x="291" y="4"/>
                      <a:pt x="91" y="0"/>
                    </a:cubicBezTo>
                    <a:cubicBezTo>
                      <a:pt x="91" y="0"/>
                      <a:pt x="13" y="106"/>
                      <a:pt x="0" y="154"/>
                    </a:cubicBezTo>
                    <a:cubicBezTo>
                      <a:pt x="0" y="154"/>
                      <a:pt x="0" y="154"/>
                      <a:pt x="0" y="154"/>
                    </a:cubicBezTo>
                    <a:moveTo>
                      <a:pt x="0" y="154"/>
                    </a:moveTo>
                    <a:cubicBezTo>
                      <a:pt x="0" y="154"/>
                      <a:pt x="0" y="154"/>
                      <a:pt x="0" y="154"/>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46" name="任意多边形 15"/>
              <p:cNvSpPr/>
              <p:nvPr/>
            </p:nvSpPr>
            <p:spPr bwMode="auto">
              <a:xfrm>
                <a:off x="2285497" y="2829834"/>
                <a:ext cx="333468" cy="340231"/>
              </a:xfrm>
              <a:custGeom>
                <a:avLst/>
                <a:gdLst>
                  <a:gd name="T0" fmla="*/ 0 w 308"/>
                  <a:gd name="T1" fmla="*/ 65 h 315"/>
                  <a:gd name="T2" fmla="*/ 68 w 308"/>
                  <a:gd name="T3" fmla="*/ 0 h 315"/>
                  <a:gd name="T4" fmla="*/ 274 w 308"/>
                  <a:gd name="T5" fmla="*/ 65 h 315"/>
                  <a:gd name="T6" fmla="*/ 308 w 308"/>
                  <a:gd name="T7" fmla="*/ 168 h 315"/>
                  <a:gd name="T8" fmla="*/ 121 w 308"/>
                  <a:gd name="T9" fmla="*/ 315 h 315"/>
                  <a:gd name="T10" fmla="*/ 28 w 308"/>
                  <a:gd name="T11" fmla="*/ 267 h 315"/>
                  <a:gd name="T12" fmla="*/ 0 w 308"/>
                  <a:gd name="T13" fmla="*/ 65 h 315"/>
                  <a:gd name="T14" fmla="*/ 0 w 308"/>
                  <a:gd name="T15" fmla="*/ 65 h 315"/>
                  <a:gd name="T16" fmla="*/ 0 w 308"/>
                  <a:gd name="T17" fmla="*/ 65 h 315"/>
                  <a:gd name="T18" fmla="*/ 0 w 308"/>
                  <a:gd name="T19" fmla="*/ 65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8" h="315">
                    <a:moveTo>
                      <a:pt x="0" y="65"/>
                    </a:moveTo>
                    <a:cubicBezTo>
                      <a:pt x="0" y="65"/>
                      <a:pt x="58" y="69"/>
                      <a:pt x="68" y="0"/>
                    </a:cubicBezTo>
                    <a:cubicBezTo>
                      <a:pt x="68" y="0"/>
                      <a:pt x="182" y="11"/>
                      <a:pt x="274" y="65"/>
                    </a:cubicBezTo>
                    <a:cubicBezTo>
                      <a:pt x="274" y="65"/>
                      <a:pt x="252" y="134"/>
                      <a:pt x="308" y="168"/>
                    </a:cubicBezTo>
                    <a:cubicBezTo>
                      <a:pt x="308" y="168"/>
                      <a:pt x="251" y="254"/>
                      <a:pt x="121" y="315"/>
                    </a:cubicBezTo>
                    <a:cubicBezTo>
                      <a:pt x="121" y="315"/>
                      <a:pt x="96" y="256"/>
                      <a:pt x="28" y="267"/>
                    </a:cubicBezTo>
                    <a:cubicBezTo>
                      <a:pt x="29" y="267"/>
                      <a:pt x="1" y="214"/>
                      <a:pt x="0" y="65"/>
                    </a:cubicBezTo>
                    <a:cubicBezTo>
                      <a:pt x="0" y="65"/>
                      <a:pt x="0" y="65"/>
                      <a:pt x="0" y="65"/>
                    </a:cubicBezTo>
                    <a:moveTo>
                      <a:pt x="0" y="65"/>
                    </a:moveTo>
                    <a:cubicBezTo>
                      <a:pt x="0" y="65"/>
                      <a:pt x="0" y="65"/>
                      <a:pt x="0" y="65"/>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47" name="任意多边形 16"/>
              <p:cNvSpPr/>
              <p:nvPr/>
            </p:nvSpPr>
            <p:spPr bwMode="auto">
              <a:xfrm>
                <a:off x="1855787" y="3448908"/>
                <a:ext cx="1139825" cy="256474"/>
              </a:xfrm>
              <a:custGeom>
                <a:avLst/>
                <a:gdLst>
                  <a:gd name="T0" fmla="*/ 999 w 1053"/>
                  <a:gd name="T1" fmla="*/ 90 h 237"/>
                  <a:gd name="T2" fmla="*/ 603 w 1053"/>
                  <a:gd name="T3" fmla="*/ 90 h 237"/>
                  <a:gd name="T4" fmla="*/ 572 w 1053"/>
                  <a:gd name="T5" fmla="*/ 58 h 237"/>
                  <a:gd name="T6" fmla="*/ 572 w 1053"/>
                  <a:gd name="T7" fmla="*/ 0 h 237"/>
                  <a:gd name="T8" fmla="*/ 469 w 1053"/>
                  <a:gd name="T9" fmla="*/ 0 h 237"/>
                  <a:gd name="T10" fmla="*/ 469 w 1053"/>
                  <a:gd name="T11" fmla="*/ 58 h 237"/>
                  <a:gd name="T12" fmla="*/ 438 w 1053"/>
                  <a:gd name="T13" fmla="*/ 90 h 237"/>
                  <a:gd name="T14" fmla="*/ 54 w 1053"/>
                  <a:gd name="T15" fmla="*/ 90 h 237"/>
                  <a:gd name="T16" fmla="*/ 0 w 1053"/>
                  <a:gd name="T17" fmla="*/ 144 h 237"/>
                  <a:gd name="T18" fmla="*/ 0 w 1053"/>
                  <a:gd name="T19" fmla="*/ 144 h 237"/>
                  <a:gd name="T20" fmla="*/ 54 w 1053"/>
                  <a:gd name="T21" fmla="*/ 198 h 237"/>
                  <a:gd name="T22" fmla="*/ 443 w 1053"/>
                  <a:gd name="T23" fmla="*/ 198 h 237"/>
                  <a:gd name="T24" fmla="*/ 520 w 1053"/>
                  <a:gd name="T25" fmla="*/ 237 h 237"/>
                  <a:gd name="T26" fmla="*/ 598 w 1053"/>
                  <a:gd name="T27" fmla="*/ 198 h 237"/>
                  <a:gd name="T28" fmla="*/ 999 w 1053"/>
                  <a:gd name="T29" fmla="*/ 198 h 237"/>
                  <a:gd name="T30" fmla="*/ 1053 w 1053"/>
                  <a:gd name="T31" fmla="*/ 144 h 237"/>
                  <a:gd name="T32" fmla="*/ 1053 w 1053"/>
                  <a:gd name="T33" fmla="*/ 144 h 237"/>
                  <a:gd name="T34" fmla="*/ 999 w 1053"/>
                  <a:gd name="T35" fmla="*/ 90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53" h="237">
                    <a:moveTo>
                      <a:pt x="999" y="90"/>
                    </a:moveTo>
                    <a:cubicBezTo>
                      <a:pt x="603" y="90"/>
                      <a:pt x="603" y="90"/>
                      <a:pt x="603" y="90"/>
                    </a:cubicBezTo>
                    <a:cubicBezTo>
                      <a:pt x="595" y="77"/>
                      <a:pt x="585" y="66"/>
                      <a:pt x="572" y="58"/>
                    </a:cubicBezTo>
                    <a:cubicBezTo>
                      <a:pt x="572" y="0"/>
                      <a:pt x="572" y="0"/>
                      <a:pt x="572" y="0"/>
                    </a:cubicBezTo>
                    <a:cubicBezTo>
                      <a:pt x="469" y="0"/>
                      <a:pt x="469" y="0"/>
                      <a:pt x="469" y="0"/>
                    </a:cubicBezTo>
                    <a:cubicBezTo>
                      <a:pt x="469" y="58"/>
                      <a:pt x="469" y="58"/>
                      <a:pt x="469" y="58"/>
                    </a:cubicBezTo>
                    <a:cubicBezTo>
                      <a:pt x="456" y="66"/>
                      <a:pt x="446" y="77"/>
                      <a:pt x="438" y="90"/>
                    </a:cubicBezTo>
                    <a:cubicBezTo>
                      <a:pt x="54" y="90"/>
                      <a:pt x="54" y="90"/>
                      <a:pt x="54" y="90"/>
                    </a:cubicBezTo>
                    <a:cubicBezTo>
                      <a:pt x="24" y="90"/>
                      <a:pt x="0" y="114"/>
                      <a:pt x="0" y="144"/>
                    </a:cubicBezTo>
                    <a:cubicBezTo>
                      <a:pt x="0" y="144"/>
                      <a:pt x="0" y="144"/>
                      <a:pt x="0" y="144"/>
                    </a:cubicBezTo>
                    <a:cubicBezTo>
                      <a:pt x="0" y="174"/>
                      <a:pt x="24" y="198"/>
                      <a:pt x="54" y="198"/>
                    </a:cubicBezTo>
                    <a:cubicBezTo>
                      <a:pt x="443" y="198"/>
                      <a:pt x="443" y="198"/>
                      <a:pt x="443" y="198"/>
                    </a:cubicBezTo>
                    <a:cubicBezTo>
                      <a:pt x="461" y="222"/>
                      <a:pt x="489" y="237"/>
                      <a:pt x="520" y="237"/>
                    </a:cubicBezTo>
                    <a:cubicBezTo>
                      <a:pt x="552" y="237"/>
                      <a:pt x="580" y="222"/>
                      <a:pt x="598" y="198"/>
                    </a:cubicBezTo>
                    <a:cubicBezTo>
                      <a:pt x="999" y="198"/>
                      <a:pt x="999" y="198"/>
                      <a:pt x="999" y="198"/>
                    </a:cubicBezTo>
                    <a:cubicBezTo>
                      <a:pt x="1029" y="198"/>
                      <a:pt x="1053" y="174"/>
                      <a:pt x="1053" y="144"/>
                    </a:cubicBezTo>
                    <a:cubicBezTo>
                      <a:pt x="1053" y="144"/>
                      <a:pt x="1053" y="144"/>
                      <a:pt x="1053" y="144"/>
                    </a:cubicBezTo>
                    <a:cubicBezTo>
                      <a:pt x="1053" y="114"/>
                      <a:pt x="1029" y="90"/>
                      <a:pt x="999" y="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grpSp>
        <p:sp>
          <p:nvSpPr>
            <p:cNvPr id="37" name="任意多边形 19"/>
            <p:cNvSpPr/>
            <p:nvPr/>
          </p:nvSpPr>
          <p:spPr bwMode="auto">
            <a:xfrm>
              <a:off x="4389891" y="3486531"/>
              <a:ext cx="364221" cy="381989"/>
            </a:xfrm>
            <a:custGeom>
              <a:avLst/>
              <a:gdLst>
                <a:gd name="T0" fmla="*/ 994 w 1104"/>
                <a:gd name="T1" fmla="*/ 355 h 1159"/>
                <a:gd name="T2" fmla="*/ 994 w 1104"/>
                <a:gd name="T3" fmla="*/ 607 h 1159"/>
                <a:gd name="T4" fmla="*/ 735 w 1104"/>
                <a:gd name="T5" fmla="*/ 607 h 1159"/>
                <a:gd name="T6" fmla="*/ 552 w 1104"/>
                <a:gd name="T7" fmla="*/ 746 h 1159"/>
                <a:gd name="T8" fmla="*/ 369 w 1104"/>
                <a:gd name="T9" fmla="*/ 607 h 1159"/>
                <a:gd name="T10" fmla="*/ 221 w 1104"/>
                <a:gd name="T11" fmla="*/ 607 h 1159"/>
                <a:gd name="T12" fmla="*/ 221 w 1104"/>
                <a:gd name="T13" fmla="*/ 775 h 1159"/>
                <a:gd name="T14" fmla="*/ 386 w 1104"/>
                <a:gd name="T15" fmla="*/ 966 h 1159"/>
                <a:gd name="T16" fmla="*/ 193 w 1104"/>
                <a:gd name="T17" fmla="*/ 1159 h 1159"/>
                <a:gd name="T18" fmla="*/ 0 w 1104"/>
                <a:gd name="T19" fmla="*/ 966 h 1159"/>
                <a:gd name="T20" fmla="*/ 110 w 1104"/>
                <a:gd name="T21" fmla="*/ 792 h 1159"/>
                <a:gd name="T22" fmla="*/ 110 w 1104"/>
                <a:gd name="T23" fmla="*/ 497 h 1159"/>
                <a:gd name="T24" fmla="*/ 374 w 1104"/>
                <a:gd name="T25" fmla="*/ 497 h 1159"/>
                <a:gd name="T26" fmla="*/ 552 w 1104"/>
                <a:gd name="T27" fmla="*/ 374 h 1159"/>
                <a:gd name="T28" fmla="*/ 730 w 1104"/>
                <a:gd name="T29" fmla="*/ 497 h 1159"/>
                <a:gd name="T30" fmla="*/ 883 w 1104"/>
                <a:gd name="T31" fmla="*/ 497 h 1159"/>
                <a:gd name="T32" fmla="*/ 879 w 1104"/>
                <a:gd name="T33" fmla="*/ 369 h 1159"/>
                <a:gd name="T34" fmla="*/ 724 w 1104"/>
                <a:gd name="T35" fmla="*/ 186 h 1159"/>
                <a:gd name="T36" fmla="*/ 914 w 1104"/>
                <a:gd name="T37" fmla="*/ 0 h 1159"/>
                <a:gd name="T38" fmla="*/ 1104 w 1104"/>
                <a:gd name="T39" fmla="*/ 186 h 1159"/>
                <a:gd name="T40" fmla="*/ 994 w 1104"/>
                <a:gd name="T41" fmla="*/ 355 h 1159"/>
                <a:gd name="T42" fmla="*/ 76 w 1104"/>
                <a:gd name="T43" fmla="*/ 973 h 1159"/>
                <a:gd name="T44" fmla="*/ 191 w 1104"/>
                <a:gd name="T45" fmla="*/ 1087 h 1159"/>
                <a:gd name="T46" fmla="*/ 305 w 1104"/>
                <a:gd name="T47" fmla="*/ 973 h 1159"/>
                <a:gd name="T48" fmla="*/ 191 w 1104"/>
                <a:gd name="T49" fmla="*/ 860 h 1159"/>
                <a:gd name="T50" fmla="*/ 76 w 1104"/>
                <a:gd name="T51" fmla="*/ 973 h 1159"/>
                <a:gd name="T52" fmla="*/ 552 w 1104"/>
                <a:gd name="T53" fmla="*/ 447 h 1159"/>
                <a:gd name="T54" fmla="*/ 438 w 1104"/>
                <a:gd name="T55" fmla="*/ 561 h 1159"/>
                <a:gd name="T56" fmla="*/ 552 w 1104"/>
                <a:gd name="T57" fmla="*/ 674 h 1159"/>
                <a:gd name="T58" fmla="*/ 667 w 1104"/>
                <a:gd name="T59" fmla="*/ 561 h 1159"/>
                <a:gd name="T60" fmla="*/ 552 w 1104"/>
                <a:gd name="T61" fmla="*/ 447 h 1159"/>
                <a:gd name="T62" fmla="*/ 914 w 1104"/>
                <a:gd name="T63" fmla="*/ 73 h 1159"/>
                <a:gd name="T64" fmla="*/ 799 w 1104"/>
                <a:gd name="T65" fmla="*/ 187 h 1159"/>
                <a:gd name="T66" fmla="*/ 914 w 1104"/>
                <a:gd name="T67" fmla="*/ 300 h 1159"/>
                <a:gd name="T68" fmla="*/ 1029 w 1104"/>
                <a:gd name="T69" fmla="*/ 187 h 1159"/>
                <a:gd name="T70" fmla="*/ 914 w 1104"/>
                <a:gd name="T71" fmla="*/ 73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04" h="1159">
                  <a:moveTo>
                    <a:pt x="994" y="355"/>
                  </a:moveTo>
                  <a:cubicBezTo>
                    <a:pt x="994" y="607"/>
                    <a:pt x="994" y="607"/>
                    <a:pt x="994" y="607"/>
                  </a:cubicBezTo>
                  <a:cubicBezTo>
                    <a:pt x="735" y="607"/>
                    <a:pt x="735" y="607"/>
                    <a:pt x="735" y="607"/>
                  </a:cubicBezTo>
                  <a:cubicBezTo>
                    <a:pt x="714" y="687"/>
                    <a:pt x="640" y="746"/>
                    <a:pt x="552" y="746"/>
                  </a:cubicBezTo>
                  <a:cubicBezTo>
                    <a:pt x="464" y="746"/>
                    <a:pt x="390" y="687"/>
                    <a:pt x="369" y="607"/>
                  </a:cubicBezTo>
                  <a:cubicBezTo>
                    <a:pt x="221" y="607"/>
                    <a:pt x="221" y="607"/>
                    <a:pt x="221" y="607"/>
                  </a:cubicBezTo>
                  <a:cubicBezTo>
                    <a:pt x="221" y="775"/>
                    <a:pt x="221" y="775"/>
                    <a:pt x="221" y="775"/>
                  </a:cubicBezTo>
                  <a:cubicBezTo>
                    <a:pt x="314" y="789"/>
                    <a:pt x="386" y="869"/>
                    <a:pt x="386" y="966"/>
                  </a:cubicBezTo>
                  <a:cubicBezTo>
                    <a:pt x="386" y="1072"/>
                    <a:pt x="300" y="1159"/>
                    <a:pt x="193" y="1159"/>
                  </a:cubicBezTo>
                  <a:cubicBezTo>
                    <a:pt x="87" y="1159"/>
                    <a:pt x="0" y="1072"/>
                    <a:pt x="0" y="966"/>
                  </a:cubicBezTo>
                  <a:cubicBezTo>
                    <a:pt x="0" y="889"/>
                    <a:pt x="45" y="823"/>
                    <a:pt x="110" y="792"/>
                  </a:cubicBezTo>
                  <a:cubicBezTo>
                    <a:pt x="110" y="497"/>
                    <a:pt x="110" y="497"/>
                    <a:pt x="110" y="497"/>
                  </a:cubicBezTo>
                  <a:cubicBezTo>
                    <a:pt x="374" y="497"/>
                    <a:pt x="374" y="497"/>
                    <a:pt x="374" y="497"/>
                  </a:cubicBezTo>
                  <a:cubicBezTo>
                    <a:pt x="400" y="425"/>
                    <a:pt x="470" y="374"/>
                    <a:pt x="552" y="374"/>
                  </a:cubicBezTo>
                  <a:cubicBezTo>
                    <a:pt x="634" y="374"/>
                    <a:pt x="704" y="425"/>
                    <a:pt x="730" y="497"/>
                  </a:cubicBezTo>
                  <a:cubicBezTo>
                    <a:pt x="883" y="497"/>
                    <a:pt x="883" y="497"/>
                    <a:pt x="883" y="497"/>
                  </a:cubicBezTo>
                  <a:cubicBezTo>
                    <a:pt x="879" y="369"/>
                    <a:pt x="879" y="369"/>
                    <a:pt x="879" y="369"/>
                  </a:cubicBezTo>
                  <a:cubicBezTo>
                    <a:pt x="790" y="353"/>
                    <a:pt x="724" y="277"/>
                    <a:pt x="724" y="186"/>
                  </a:cubicBezTo>
                  <a:cubicBezTo>
                    <a:pt x="724" y="83"/>
                    <a:pt x="809" y="0"/>
                    <a:pt x="914" y="0"/>
                  </a:cubicBezTo>
                  <a:cubicBezTo>
                    <a:pt x="1019" y="0"/>
                    <a:pt x="1104" y="83"/>
                    <a:pt x="1104" y="186"/>
                  </a:cubicBezTo>
                  <a:cubicBezTo>
                    <a:pt x="1104" y="261"/>
                    <a:pt x="1059" y="325"/>
                    <a:pt x="994" y="355"/>
                  </a:cubicBezTo>
                  <a:close/>
                  <a:moveTo>
                    <a:pt x="76" y="973"/>
                  </a:moveTo>
                  <a:cubicBezTo>
                    <a:pt x="76" y="1036"/>
                    <a:pt x="127" y="1087"/>
                    <a:pt x="191" y="1087"/>
                  </a:cubicBezTo>
                  <a:cubicBezTo>
                    <a:pt x="254" y="1087"/>
                    <a:pt x="305" y="1036"/>
                    <a:pt x="305" y="973"/>
                  </a:cubicBezTo>
                  <a:cubicBezTo>
                    <a:pt x="305" y="911"/>
                    <a:pt x="254" y="860"/>
                    <a:pt x="191" y="860"/>
                  </a:cubicBezTo>
                  <a:cubicBezTo>
                    <a:pt x="127" y="860"/>
                    <a:pt x="76" y="911"/>
                    <a:pt x="76" y="973"/>
                  </a:cubicBezTo>
                  <a:close/>
                  <a:moveTo>
                    <a:pt x="552" y="447"/>
                  </a:moveTo>
                  <a:cubicBezTo>
                    <a:pt x="489" y="447"/>
                    <a:pt x="438" y="498"/>
                    <a:pt x="438" y="561"/>
                  </a:cubicBezTo>
                  <a:cubicBezTo>
                    <a:pt x="438" y="623"/>
                    <a:pt x="489" y="674"/>
                    <a:pt x="552" y="674"/>
                  </a:cubicBezTo>
                  <a:cubicBezTo>
                    <a:pt x="616" y="674"/>
                    <a:pt x="667" y="623"/>
                    <a:pt x="667" y="561"/>
                  </a:cubicBezTo>
                  <a:cubicBezTo>
                    <a:pt x="667" y="498"/>
                    <a:pt x="616" y="447"/>
                    <a:pt x="552" y="447"/>
                  </a:cubicBezTo>
                  <a:close/>
                  <a:moveTo>
                    <a:pt x="914" y="73"/>
                  </a:moveTo>
                  <a:cubicBezTo>
                    <a:pt x="851" y="73"/>
                    <a:pt x="799" y="124"/>
                    <a:pt x="799" y="187"/>
                  </a:cubicBezTo>
                  <a:cubicBezTo>
                    <a:pt x="799" y="249"/>
                    <a:pt x="851" y="300"/>
                    <a:pt x="914" y="300"/>
                  </a:cubicBezTo>
                  <a:cubicBezTo>
                    <a:pt x="977" y="300"/>
                    <a:pt x="1029" y="249"/>
                    <a:pt x="1029" y="187"/>
                  </a:cubicBezTo>
                  <a:cubicBezTo>
                    <a:pt x="1029" y="124"/>
                    <a:pt x="977" y="73"/>
                    <a:pt x="914" y="73"/>
                  </a:cubicBezTo>
                  <a:close/>
                </a:path>
              </a:pathLst>
            </a:custGeom>
            <a:solidFill>
              <a:schemeClr val="bg1"/>
            </a:solidFill>
            <a:ln>
              <a:noFill/>
            </a:ln>
          </p:spPr>
          <p:txBody>
            <a:bodyPr anchor="ctr"/>
            <a:lstStyle/>
            <a:p>
              <a:pPr algn="ctr"/>
              <a:endParaRPr>
                <a:latin typeface="+mn-lt"/>
                <a:ea typeface="+mn-ea"/>
                <a:cs typeface="+mn-ea"/>
                <a:sym typeface="+mn-lt"/>
              </a:endParaRPr>
            </a:p>
          </p:txBody>
        </p:sp>
        <p:grpSp>
          <p:nvGrpSpPr>
            <p:cNvPr id="8" name="组合 7"/>
            <p:cNvGrpSpPr/>
            <p:nvPr/>
          </p:nvGrpSpPr>
          <p:grpSpPr>
            <a:xfrm>
              <a:off x="5117668" y="2797396"/>
              <a:ext cx="818941" cy="820170"/>
              <a:chOff x="6823556" y="3641454"/>
              <a:chExt cx="1091921" cy="1093560"/>
            </a:xfrm>
          </p:grpSpPr>
          <p:sp>
            <p:nvSpPr>
              <p:cNvPr id="29" name="椭圆 28"/>
              <p:cNvSpPr/>
              <p:nvPr/>
            </p:nvSpPr>
            <p:spPr>
              <a:xfrm flipV="1">
                <a:off x="6823556" y="3641454"/>
                <a:ext cx="1091921" cy="1093560"/>
              </a:xfrm>
              <a:prstGeom prst="ellipse">
                <a:avLst/>
              </a:prstGeom>
              <a:solidFill>
                <a:srgbClr val="272F43">
                  <a:alpha val="90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nvGrpSpPr>
              <p:cNvPr id="30" name="组合 29"/>
              <p:cNvGrpSpPr/>
              <p:nvPr/>
            </p:nvGrpSpPr>
            <p:grpSpPr>
              <a:xfrm>
                <a:off x="7167926" y="3879957"/>
                <a:ext cx="529194" cy="526452"/>
                <a:chOff x="6689328" y="3781703"/>
                <a:chExt cx="508205" cy="505574"/>
              </a:xfrm>
            </p:grpSpPr>
            <p:sp>
              <p:nvSpPr>
                <p:cNvPr id="31" name="任意多边形 23"/>
                <p:cNvSpPr/>
                <p:nvPr/>
              </p:nvSpPr>
              <p:spPr bwMode="auto">
                <a:xfrm>
                  <a:off x="6689328" y="4032649"/>
                  <a:ext cx="341171" cy="254628"/>
                </a:xfrm>
                <a:custGeom>
                  <a:avLst/>
                  <a:gdLst>
                    <a:gd name="T0" fmla="*/ 623 w 623"/>
                    <a:gd name="T1" fmla="*/ 427 h 466"/>
                    <a:gd name="T2" fmla="*/ 618 w 623"/>
                    <a:gd name="T3" fmla="*/ 428 h 466"/>
                    <a:gd name="T4" fmla="*/ 607 w 623"/>
                    <a:gd name="T5" fmla="*/ 425 h 466"/>
                    <a:gd name="T6" fmla="*/ 541 w 623"/>
                    <a:gd name="T7" fmla="*/ 390 h 466"/>
                    <a:gd name="T8" fmla="*/ 475 w 623"/>
                    <a:gd name="T9" fmla="*/ 425 h 466"/>
                    <a:gd name="T10" fmla="*/ 464 w 623"/>
                    <a:gd name="T11" fmla="*/ 428 h 466"/>
                    <a:gd name="T12" fmla="*/ 449 w 623"/>
                    <a:gd name="T13" fmla="*/ 423 h 466"/>
                    <a:gd name="T14" fmla="*/ 440 w 623"/>
                    <a:gd name="T15" fmla="*/ 399 h 466"/>
                    <a:gd name="T16" fmla="*/ 452 w 623"/>
                    <a:gd name="T17" fmla="*/ 326 h 466"/>
                    <a:gd name="T18" fmla="*/ 399 w 623"/>
                    <a:gd name="T19" fmla="*/ 273 h 466"/>
                    <a:gd name="T20" fmla="*/ 392 w 623"/>
                    <a:gd name="T21" fmla="*/ 249 h 466"/>
                    <a:gd name="T22" fmla="*/ 412 w 623"/>
                    <a:gd name="T23" fmla="*/ 232 h 466"/>
                    <a:gd name="T24" fmla="*/ 486 w 623"/>
                    <a:gd name="T25" fmla="*/ 221 h 466"/>
                    <a:gd name="T26" fmla="*/ 519 w 623"/>
                    <a:gd name="T27" fmla="*/ 154 h 466"/>
                    <a:gd name="T28" fmla="*/ 541 w 623"/>
                    <a:gd name="T29" fmla="*/ 141 h 466"/>
                    <a:gd name="T30" fmla="*/ 563 w 623"/>
                    <a:gd name="T31" fmla="*/ 154 h 466"/>
                    <a:gd name="T32" fmla="*/ 582 w 623"/>
                    <a:gd name="T33" fmla="*/ 192 h 466"/>
                    <a:gd name="T34" fmla="*/ 529 w 623"/>
                    <a:gd name="T35" fmla="*/ 78 h 466"/>
                    <a:gd name="T36" fmla="*/ 407 w 623"/>
                    <a:gd name="T37" fmla="*/ 1 h 466"/>
                    <a:gd name="T38" fmla="*/ 391 w 623"/>
                    <a:gd name="T39" fmla="*/ 7 h 466"/>
                    <a:gd name="T40" fmla="*/ 351 w 623"/>
                    <a:gd name="T41" fmla="*/ 63 h 466"/>
                    <a:gd name="T42" fmla="*/ 307 w 623"/>
                    <a:gd name="T43" fmla="*/ 3 h 466"/>
                    <a:gd name="T44" fmla="*/ 338 w 623"/>
                    <a:gd name="T45" fmla="*/ 107 h 466"/>
                    <a:gd name="T46" fmla="*/ 338 w 623"/>
                    <a:gd name="T47" fmla="*/ 115 h 466"/>
                    <a:gd name="T48" fmla="*/ 306 w 623"/>
                    <a:gd name="T49" fmla="*/ 262 h 466"/>
                    <a:gd name="T50" fmla="*/ 306 w 623"/>
                    <a:gd name="T51" fmla="*/ 264 h 466"/>
                    <a:gd name="T52" fmla="*/ 306 w 623"/>
                    <a:gd name="T53" fmla="*/ 265 h 466"/>
                    <a:gd name="T54" fmla="*/ 306 w 623"/>
                    <a:gd name="T55" fmla="*/ 264 h 466"/>
                    <a:gd name="T56" fmla="*/ 306 w 623"/>
                    <a:gd name="T57" fmla="*/ 263 h 466"/>
                    <a:gd name="T58" fmla="*/ 271 w 623"/>
                    <a:gd name="T59" fmla="*/ 115 h 466"/>
                    <a:gd name="T60" fmla="*/ 272 w 623"/>
                    <a:gd name="T61" fmla="*/ 107 h 466"/>
                    <a:gd name="T62" fmla="*/ 305 w 623"/>
                    <a:gd name="T63" fmla="*/ 1 h 466"/>
                    <a:gd name="T64" fmla="*/ 259 w 623"/>
                    <a:gd name="T65" fmla="*/ 65 h 466"/>
                    <a:gd name="T66" fmla="*/ 219 w 623"/>
                    <a:gd name="T67" fmla="*/ 11 h 466"/>
                    <a:gd name="T68" fmla="*/ 202 w 623"/>
                    <a:gd name="T69" fmla="*/ 5 h 466"/>
                    <a:gd name="T70" fmla="*/ 98 w 623"/>
                    <a:gd name="T71" fmla="*/ 74 h 466"/>
                    <a:gd name="T72" fmla="*/ 95 w 623"/>
                    <a:gd name="T73" fmla="*/ 78 h 466"/>
                    <a:gd name="T74" fmla="*/ 93 w 623"/>
                    <a:gd name="T75" fmla="*/ 80 h 466"/>
                    <a:gd name="T76" fmla="*/ 87 w 623"/>
                    <a:gd name="T77" fmla="*/ 91 h 466"/>
                    <a:gd name="T78" fmla="*/ 88 w 623"/>
                    <a:gd name="T79" fmla="*/ 91 h 466"/>
                    <a:gd name="T80" fmla="*/ 75 w 623"/>
                    <a:gd name="T81" fmla="*/ 119 h 466"/>
                    <a:gd name="T82" fmla="*/ 74 w 623"/>
                    <a:gd name="T83" fmla="*/ 118 h 466"/>
                    <a:gd name="T84" fmla="*/ 0 w 623"/>
                    <a:gd name="T85" fmla="*/ 411 h 466"/>
                    <a:gd name="T86" fmla="*/ 2 w 623"/>
                    <a:gd name="T87" fmla="*/ 411 h 466"/>
                    <a:gd name="T88" fmla="*/ 66 w 623"/>
                    <a:gd name="T89" fmla="*/ 465 h 466"/>
                    <a:gd name="T90" fmla="*/ 556 w 623"/>
                    <a:gd name="T91" fmla="*/ 465 h 466"/>
                    <a:gd name="T92" fmla="*/ 623 w 623"/>
                    <a:gd name="T93" fmla="*/ 427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23" h="466">
                      <a:moveTo>
                        <a:pt x="623" y="427"/>
                      </a:moveTo>
                      <a:cubicBezTo>
                        <a:pt x="622" y="428"/>
                        <a:pt x="620" y="428"/>
                        <a:pt x="618" y="428"/>
                      </a:cubicBezTo>
                      <a:cubicBezTo>
                        <a:pt x="614" y="428"/>
                        <a:pt x="611" y="427"/>
                        <a:pt x="607" y="425"/>
                      </a:cubicBezTo>
                      <a:cubicBezTo>
                        <a:pt x="541" y="390"/>
                        <a:pt x="541" y="390"/>
                        <a:pt x="541" y="390"/>
                      </a:cubicBezTo>
                      <a:cubicBezTo>
                        <a:pt x="475" y="425"/>
                        <a:pt x="475" y="425"/>
                        <a:pt x="475" y="425"/>
                      </a:cubicBezTo>
                      <a:cubicBezTo>
                        <a:pt x="471" y="427"/>
                        <a:pt x="468" y="428"/>
                        <a:pt x="464" y="428"/>
                      </a:cubicBezTo>
                      <a:cubicBezTo>
                        <a:pt x="458" y="428"/>
                        <a:pt x="453" y="426"/>
                        <a:pt x="449" y="423"/>
                      </a:cubicBezTo>
                      <a:cubicBezTo>
                        <a:pt x="442" y="418"/>
                        <a:pt x="438" y="408"/>
                        <a:pt x="440" y="399"/>
                      </a:cubicBezTo>
                      <a:cubicBezTo>
                        <a:pt x="452" y="326"/>
                        <a:pt x="452" y="326"/>
                        <a:pt x="452" y="326"/>
                      </a:cubicBezTo>
                      <a:cubicBezTo>
                        <a:pt x="399" y="273"/>
                        <a:pt x="399" y="273"/>
                        <a:pt x="399" y="273"/>
                      </a:cubicBezTo>
                      <a:cubicBezTo>
                        <a:pt x="392" y="267"/>
                        <a:pt x="390" y="257"/>
                        <a:pt x="392" y="249"/>
                      </a:cubicBezTo>
                      <a:cubicBezTo>
                        <a:pt x="395" y="240"/>
                        <a:pt x="403" y="233"/>
                        <a:pt x="412" y="232"/>
                      </a:cubicBezTo>
                      <a:cubicBezTo>
                        <a:pt x="486" y="221"/>
                        <a:pt x="486" y="221"/>
                        <a:pt x="486" y="221"/>
                      </a:cubicBezTo>
                      <a:cubicBezTo>
                        <a:pt x="519" y="154"/>
                        <a:pt x="519" y="154"/>
                        <a:pt x="519" y="154"/>
                      </a:cubicBezTo>
                      <a:cubicBezTo>
                        <a:pt x="523" y="146"/>
                        <a:pt x="532" y="141"/>
                        <a:pt x="541" y="141"/>
                      </a:cubicBezTo>
                      <a:cubicBezTo>
                        <a:pt x="550" y="141"/>
                        <a:pt x="559" y="146"/>
                        <a:pt x="563" y="154"/>
                      </a:cubicBezTo>
                      <a:cubicBezTo>
                        <a:pt x="582" y="192"/>
                        <a:pt x="582" y="192"/>
                        <a:pt x="582" y="192"/>
                      </a:cubicBezTo>
                      <a:cubicBezTo>
                        <a:pt x="567" y="147"/>
                        <a:pt x="550" y="104"/>
                        <a:pt x="529" y="78"/>
                      </a:cubicBezTo>
                      <a:cubicBezTo>
                        <a:pt x="498" y="26"/>
                        <a:pt x="447" y="7"/>
                        <a:pt x="407" y="1"/>
                      </a:cubicBezTo>
                      <a:cubicBezTo>
                        <a:pt x="401" y="0"/>
                        <a:pt x="395" y="2"/>
                        <a:pt x="391" y="7"/>
                      </a:cubicBezTo>
                      <a:cubicBezTo>
                        <a:pt x="351" y="63"/>
                        <a:pt x="351" y="63"/>
                        <a:pt x="351" y="63"/>
                      </a:cubicBezTo>
                      <a:cubicBezTo>
                        <a:pt x="307" y="3"/>
                        <a:pt x="307" y="3"/>
                        <a:pt x="307" y="3"/>
                      </a:cubicBezTo>
                      <a:cubicBezTo>
                        <a:pt x="338" y="107"/>
                        <a:pt x="338" y="107"/>
                        <a:pt x="338" y="107"/>
                      </a:cubicBezTo>
                      <a:cubicBezTo>
                        <a:pt x="338" y="110"/>
                        <a:pt x="338" y="112"/>
                        <a:pt x="338" y="115"/>
                      </a:cubicBezTo>
                      <a:cubicBezTo>
                        <a:pt x="306" y="262"/>
                        <a:pt x="306" y="262"/>
                        <a:pt x="306" y="262"/>
                      </a:cubicBezTo>
                      <a:cubicBezTo>
                        <a:pt x="306" y="263"/>
                        <a:pt x="306" y="263"/>
                        <a:pt x="306" y="264"/>
                      </a:cubicBezTo>
                      <a:cubicBezTo>
                        <a:pt x="306" y="265"/>
                        <a:pt x="306" y="265"/>
                        <a:pt x="306" y="265"/>
                      </a:cubicBezTo>
                      <a:cubicBezTo>
                        <a:pt x="306" y="264"/>
                        <a:pt x="306" y="264"/>
                        <a:pt x="306" y="264"/>
                      </a:cubicBezTo>
                      <a:cubicBezTo>
                        <a:pt x="306" y="263"/>
                        <a:pt x="306" y="263"/>
                        <a:pt x="306" y="263"/>
                      </a:cubicBezTo>
                      <a:cubicBezTo>
                        <a:pt x="271" y="115"/>
                        <a:pt x="271" y="115"/>
                        <a:pt x="271" y="115"/>
                      </a:cubicBezTo>
                      <a:cubicBezTo>
                        <a:pt x="271" y="112"/>
                        <a:pt x="271" y="109"/>
                        <a:pt x="272" y="107"/>
                      </a:cubicBezTo>
                      <a:cubicBezTo>
                        <a:pt x="305" y="1"/>
                        <a:pt x="305" y="1"/>
                        <a:pt x="305" y="1"/>
                      </a:cubicBezTo>
                      <a:cubicBezTo>
                        <a:pt x="259" y="65"/>
                        <a:pt x="259" y="65"/>
                        <a:pt x="259" y="65"/>
                      </a:cubicBezTo>
                      <a:cubicBezTo>
                        <a:pt x="219" y="11"/>
                        <a:pt x="219" y="11"/>
                        <a:pt x="219" y="11"/>
                      </a:cubicBezTo>
                      <a:cubicBezTo>
                        <a:pt x="215" y="6"/>
                        <a:pt x="208" y="3"/>
                        <a:pt x="202" y="5"/>
                      </a:cubicBezTo>
                      <a:cubicBezTo>
                        <a:pt x="170" y="13"/>
                        <a:pt x="128" y="32"/>
                        <a:pt x="98" y="74"/>
                      </a:cubicBezTo>
                      <a:cubicBezTo>
                        <a:pt x="97" y="76"/>
                        <a:pt x="96" y="77"/>
                        <a:pt x="95" y="78"/>
                      </a:cubicBezTo>
                      <a:cubicBezTo>
                        <a:pt x="95" y="79"/>
                        <a:pt x="94" y="80"/>
                        <a:pt x="93" y="80"/>
                      </a:cubicBezTo>
                      <a:cubicBezTo>
                        <a:pt x="91" y="84"/>
                        <a:pt x="89" y="87"/>
                        <a:pt x="87" y="91"/>
                      </a:cubicBezTo>
                      <a:cubicBezTo>
                        <a:pt x="87" y="91"/>
                        <a:pt x="88" y="91"/>
                        <a:pt x="88" y="91"/>
                      </a:cubicBezTo>
                      <a:cubicBezTo>
                        <a:pt x="84" y="99"/>
                        <a:pt x="79" y="109"/>
                        <a:pt x="75" y="119"/>
                      </a:cubicBezTo>
                      <a:cubicBezTo>
                        <a:pt x="75" y="118"/>
                        <a:pt x="74" y="118"/>
                        <a:pt x="74" y="118"/>
                      </a:cubicBezTo>
                      <a:cubicBezTo>
                        <a:pt x="35" y="210"/>
                        <a:pt x="0" y="394"/>
                        <a:pt x="0" y="411"/>
                      </a:cubicBezTo>
                      <a:cubicBezTo>
                        <a:pt x="2" y="411"/>
                        <a:pt x="2" y="411"/>
                        <a:pt x="2" y="411"/>
                      </a:cubicBezTo>
                      <a:cubicBezTo>
                        <a:pt x="2" y="429"/>
                        <a:pt x="9" y="466"/>
                        <a:pt x="66" y="465"/>
                      </a:cubicBezTo>
                      <a:cubicBezTo>
                        <a:pt x="556" y="465"/>
                        <a:pt x="556" y="465"/>
                        <a:pt x="556" y="465"/>
                      </a:cubicBezTo>
                      <a:cubicBezTo>
                        <a:pt x="556" y="465"/>
                        <a:pt x="607" y="466"/>
                        <a:pt x="623" y="42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32" name="椭圆 31"/>
                <p:cNvSpPr/>
                <p:nvPr/>
              </p:nvSpPr>
              <p:spPr bwMode="auto">
                <a:xfrm>
                  <a:off x="6737992" y="3781703"/>
                  <a:ext cx="235163" cy="233848"/>
                </a:xfrm>
                <a:prstGeom prst="ellipse">
                  <a:avLst/>
                </a:pr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33" name="任意多边形 25"/>
                <p:cNvSpPr/>
                <p:nvPr/>
              </p:nvSpPr>
              <p:spPr bwMode="auto">
                <a:xfrm>
                  <a:off x="6922124" y="4128397"/>
                  <a:ext cx="125999" cy="119686"/>
                </a:xfrm>
                <a:custGeom>
                  <a:avLst/>
                  <a:gdLst>
                    <a:gd name="T0" fmla="*/ 107 w 230"/>
                    <a:gd name="T1" fmla="*/ 5 h 219"/>
                    <a:gd name="T2" fmla="*/ 115 w 230"/>
                    <a:gd name="T3" fmla="*/ 0 h 219"/>
                    <a:gd name="T4" fmla="*/ 123 w 230"/>
                    <a:gd name="T5" fmla="*/ 5 h 219"/>
                    <a:gd name="T6" fmla="*/ 154 w 230"/>
                    <a:gd name="T7" fmla="*/ 67 h 219"/>
                    <a:gd name="T8" fmla="*/ 222 w 230"/>
                    <a:gd name="T9" fmla="*/ 77 h 219"/>
                    <a:gd name="T10" fmla="*/ 229 w 230"/>
                    <a:gd name="T11" fmla="*/ 83 h 219"/>
                    <a:gd name="T12" fmla="*/ 227 w 230"/>
                    <a:gd name="T13" fmla="*/ 92 h 219"/>
                    <a:gd name="T14" fmla="*/ 178 w 230"/>
                    <a:gd name="T15" fmla="*/ 140 h 219"/>
                    <a:gd name="T16" fmla="*/ 189 w 230"/>
                    <a:gd name="T17" fmla="*/ 208 h 219"/>
                    <a:gd name="T18" fmla="*/ 186 w 230"/>
                    <a:gd name="T19" fmla="*/ 217 h 219"/>
                    <a:gd name="T20" fmla="*/ 176 w 230"/>
                    <a:gd name="T21" fmla="*/ 218 h 219"/>
                    <a:gd name="T22" fmla="*/ 115 w 230"/>
                    <a:gd name="T23" fmla="*/ 186 h 219"/>
                    <a:gd name="T24" fmla="*/ 54 w 230"/>
                    <a:gd name="T25" fmla="*/ 218 h 219"/>
                    <a:gd name="T26" fmla="*/ 44 w 230"/>
                    <a:gd name="T27" fmla="*/ 217 h 219"/>
                    <a:gd name="T28" fmla="*/ 41 w 230"/>
                    <a:gd name="T29" fmla="*/ 208 h 219"/>
                    <a:gd name="T30" fmla="*/ 52 w 230"/>
                    <a:gd name="T31" fmla="*/ 140 h 219"/>
                    <a:gd name="T32" fmla="*/ 3 w 230"/>
                    <a:gd name="T33" fmla="*/ 92 h 219"/>
                    <a:gd name="T34" fmla="*/ 1 w 230"/>
                    <a:gd name="T35" fmla="*/ 83 h 219"/>
                    <a:gd name="T36" fmla="*/ 8 w 230"/>
                    <a:gd name="T37" fmla="*/ 77 h 219"/>
                    <a:gd name="T38" fmla="*/ 76 w 230"/>
                    <a:gd name="T39" fmla="*/ 67 h 219"/>
                    <a:gd name="T40" fmla="*/ 107 w 230"/>
                    <a:gd name="T41" fmla="*/ 5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0" h="219">
                      <a:moveTo>
                        <a:pt x="107" y="5"/>
                      </a:moveTo>
                      <a:cubicBezTo>
                        <a:pt x="108" y="2"/>
                        <a:pt x="112" y="0"/>
                        <a:pt x="115" y="0"/>
                      </a:cubicBezTo>
                      <a:cubicBezTo>
                        <a:pt x="119" y="0"/>
                        <a:pt x="122" y="2"/>
                        <a:pt x="123" y="5"/>
                      </a:cubicBezTo>
                      <a:cubicBezTo>
                        <a:pt x="154" y="67"/>
                        <a:pt x="154" y="67"/>
                        <a:pt x="154" y="67"/>
                      </a:cubicBezTo>
                      <a:cubicBezTo>
                        <a:pt x="222" y="77"/>
                        <a:pt x="222" y="77"/>
                        <a:pt x="222" y="77"/>
                      </a:cubicBezTo>
                      <a:cubicBezTo>
                        <a:pt x="225" y="77"/>
                        <a:pt x="228" y="80"/>
                        <a:pt x="229" y="83"/>
                      </a:cubicBezTo>
                      <a:cubicBezTo>
                        <a:pt x="230" y="86"/>
                        <a:pt x="229" y="90"/>
                        <a:pt x="227" y="92"/>
                      </a:cubicBezTo>
                      <a:cubicBezTo>
                        <a:pt x="178" y="140"/>
                        <a:pt x="178" y="140"/>
                        <a:pt x="178" y="140"/>
                      </a:cubicBezTo>
                      <a:cubicBezTo>
                        <a:pt x="189" y="208"/>
                        <a:pt x="189" y="208"/>
                        <a:pt x="189" y="208"/>
                      </a:cubicBezTo>
                      <a:cubicBezTo>
                        <a:pt x="190" y="211"/>
                        <a:pt x="188" y="215"/>
                        <a:pt x="186" y="217"/>
                      </a:cubicBezTo>
                      <a:cubicBezTo>
                        <a:pt x="183" y="219"/>
                        <a:pt x="179" y="219"/>
                        <a:pt x="176" y="218"/>
                      </a:cubicBezTo>
                      <a:cubicBezTo>
                        <a:pt x="115" y="186"/>
                        <a:pt x="115" y="186"/>
                        <a:pt x="115" y="186"/>
                      </a:cubicBezTo>
                      <a:cubicBezTo>
                        <a:pt x="54" y="218"/>
                        <a:pt x="54" y="218"/>
                        <a:pt x="54" y="218"/>
                      </a:cubicBezTo>
                      <a:cubicBezTo>
                        <a:pt x="51" y="219"/>
                        <a:pt x="47" y="219"/>
                        <a:pt x="44" y="217"/>
                      </a:cubicBezTo>
                      <a:cubicBezTo>
                        <a:pt x="42" y="215"/>
                        <a:pt x="40" y="212"/>
                        <a:pt x="41" y="208"/>
                      </a:cubicBezTo>
                      <a:cubicBezTo>
                        <a:pt x="52" y="140"/>
                        <a:pt x="52" y="140"/>
                        <a:pt x="52" y="140"/>
                      </a:cubicBezTo>
                      <a:cubicBezTo>
                        <a:pt x="3" y="92"/>
                        <a:pt x="3" y="92"/>
                        <a:pt x="3" y="92"/>
                      </a:cubicBezTo>
                      <a:cubicBezTo>
                        <a:pt x="1" y="90"/>
                        <a:pt x="0" y="86"/>
                        <a:pt x="1" y="83"/>
                      </a:cubicBezTo>
                      <a:cubicBezTo>
                        <a:pt x="2" y="80"/>
                        <a:pt x="5" y="77"/>
                        <a:pt x="8" y="77"/>
                      </a:cubicBezTo>
                      <a:cubicBezTo>
                        <a:pt x="76" y="67"/>
                        <a:pt x="76" y="67"/>
                        <a:pt x="76" y="67"/>
                      </a:cubicBezTo>
                      <a:cubicBezTo>
                        <a:pt x="107" y="5"/>
                        <a:pt x="107" y="5"/>
                        <a:pt x="107" y="5"/>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34" name="任意多边形 26"/>
                <p:cNvSpPr/>
                <p:nvPr/>
              </p:nvSpPr>
              <p:spPr bwMode="auto">
                <a:xfrm>
                  <a:off x="7071008" y="4128397"/>
                  <a:ext cx="126525" cy="119686"/>
                </a:xfrm>
                <a:custGeom>
                  <a:avLst/>
                  <a:gdLst>
                    <a:gd name="T0" fmla="*/ 107 w 231"/>
                    <a:gd name="T1" fmla="*/ 5 h 219"/>
                    <a:gd name="T2" fmla="*/ 116 w 231"/>
                    <a:gd name="T3" fmla="*/ 0 h 219"/>
                    <a:gd name="T4" fmla="*/ 124 w 231"/>
                    <a:gd name="T5" fmla="*/ 5 h 219"/>
                    <a:gd name="T6" fmla="*/ 154 w 231"/>
                    <a:gd name="T7" fmla="*/ 67 h 219"/>
                    <a:gd name="T8" fmla="*/ 222 w 231"/>
                    <a:gd name="T9" fmla="*/ 77 h 219"/>
                    <a:gd name="T10" fmla="*/ 230 w 231"/>
                    <a:gd name="T11" fmla="*/ 83 h 219"/>
                    <a:gd name="T12" fmla="*/ 227 w 231"/>
                    <a:gd name="T13" fmla="*/ 92 h 219"/>
                    <a:gd name="T14" fmla="*/ 178 w 231"/>
                    <a:gd name="T15" fmla="*/ 140 h 219"/>
                    <a:gd name="T16" fmla="*/ 190 w 231"/>
                    <a:gd name="T17" fmla="*/ 208 h 219"/>
                    <a:gd name="T18" fmla="*/ 186 w 231"/>
                    <a:gd name="T19" fmla="*/ 217 h 219"/>
                    <a:gd name="T20" fmla="*/ 176 w 231"/>
                    <a:gd name="T21" fmla="*/ 218 h 219"/>
                    <a:gd name="T22" fmla="*/ 116 w 231"/>
                    <a:gd name="T23" fmla="*/ 186 h 219"/>
                    <a:gd name="T24" fmla="*/ 55 w 231"/>
                    <a:gd name="T25" fmla="*/ 218 h 219"/>
                    <a:gd name="T26" fmla="*/ 45 w 231"/>
                    <a:gd name="T27" fmla="*/ 217 h 219"/>
                    <a:gd name="T28" fmla="*/ 41 w 231"/>
                    <a:gd name="T29" fmla="*/ 208 h 219"/>
                    <a:gd name="T30" fmla="*/ 53 w 231"/>
                    <a:gd name="T31" fmla="*/ 140 h 219"/>
                    <a:gd name="T32" fmla="*/ 4 w 231"/>
                    <a:gd name="T33" fmla="*/ 92 h 219"/>
                    <a:gd name="T34" fmla="*/ 1 w 231"/>
                    <a:gd name="T35" fmla="*/ 83 h 219"/>
                    <a:gd name="T36" fmla="*/ 9 w 231"/>
                    <a:gd name="T37" fmla="*/ 77 h 219"/>
                    <a:gd name="T38" fmla="*/ 77 w 231"/>
                    <a:gd name="T39" fmla="*/ 67 h 219"/>
                    <a:gd name="T40" fmla="*/ 107 w 231"/>
                    <a:gd name="T41" fmla="*/ 5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1" h="219">
                      <a:moveTo>
                        <a:pt x="107" y="5"/>
                      </a:moveTo>
                      <a:cubicBezTo>
                        <a:pt x="109" y="2"/>
                        <a:pt x="112" y="0"/>
                        <a:pt x="116" y="0"/>
                      </a:cubicBezTo>
                      <a:cubicBezTo>
                        <a:pt x="119" y="0"/>
                        <a:pt x="122" y="2"/>
                        <a:pt x="124" y="5"/>
                      </a:cubicBezTo>
                      <a:cubicBezTo>
                        <a:pt x="154" y="67"/>
                        <a:pt x="154" y="67"/>
                        <a:pt x="154" y="67"/>
                      </a:cubicBezTo>
                      <a:cubicBezTo>
                        <a:pt x="222" y="77"/>
                        <a:pt x="222" y="77"/>
                        <a:pt x="222" y="77"/>
                      </a:cubicBezTo>
                      <a:cubicBezTo>
                        <a:pt x="226" y="77"/>
                        <a:pt x="229" y="79"/>
                        <a:pt x="230" y="83"/>
                      </a:cubicBezTo>
                      <a:cubicBezTo>
                        <a:pt x="231" y="86"/>
                        <a:pt x="230" y="90"/>
                        <a:pt x="227" y="92"/>
                      </a:cubicBezTo>
                      <a:cubicBezTo>
                        <a:pt x="178" y="140"/>
                        <a:pt x="178" y="140"/>
                        <a:pt x="178" y="140"/>
                      </a:cubicBezTo>
                      <a:cubicBezTo>
                        <a:pt x="190" y="208"/>
                        <a:pt x="190" y="208"/>
                        <a:pt x="190" y="208"/>
                      </a:cubicBezTo>
                      <a:cubicBezTo>
                        <a:pt x="190" y="211"/>
                        <a:pt x="189" y="215"/>
                        <a:pt x="186" y="217"/>
                      </a:cubicBezTo>
                      <a:cubicBezTo>
                        <a:pt x="183" y="219"/>
                        <a:pt x="180" y="219"/>
                        <a:pt x="176" y="218"/>
                      </a:cubicBezTo>
                      <a:cubicBezTo>
                        <a:pt x="116" y="186"/>
                        <a:pt x="116" y="186"/>
                        <a:pt x="116" y="186"/>
                      </a:cubicBezTo>
                      <a:cubicBezTo>
                        <a:pt x="55" y="218"/>
                        <a:pt x="55" y="218"/>
                        <a:pt x="55" y="218"/>
                      </a:cubicBezTo>
                      <a:cubicBezTo>
                        <a:pt x="52" y="219"/>
                        <a:pt x="48" y="219"/>
                        <a:pt x="45" y="217"/>
                      </a:cubicBezTo>
                      <a:cubicBezTo>
                        <a:pt x="42" y="215"/>
                        <a:pt x="41" y="211"/>
                        <a:pt x="41" y="208"/>
                      </a:cubicBezTo>
                      <a:cubicBezTo>
                        <a:pt x="53" y="140"/>
                        <a:pt x="53" y="140"/>
                        <a:pt x="53" y="140"/>
                      </a:cubicBezTo>
                      <a:cubicBezTo>
                        <a:pt x="4" y="92"/>
                        <a:pt x="4" y="92"/>
                        <a:pt x="4" y="92"/>
                      </a:cubicBezTo>
                      <a:cubicBezTo>
                        <a:pt x="1" y="90"/>
                        <a:pt x="0" y="86"/>
                        <a:pt x="1" y="83"/>
                      </a:cubicBezTo>
                      <a:cubicBezTo>
                        <a:pt x="2" y="79"/>
                        <a:pt x="5" y="77"/>
                        <a:pt x="9" y="77"/>
                      </a:cubicBezTo>
                      <a:cubicBezTo>
                        <a:pt x="77" y="67"/>
                        <a:pt x="77" y="67"/>
                        <a:pt x="77" y="67"/>
                      </a:cubicBezTo>
                      <a:cubicBezTo>
                        <a:pt x="107" y="5"/>
                        <a:pt x="107" y="5"/>
                        <a:pt x="107" y="5"/>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35" name="任意多边形 27"/>
                <p:cNvSpPr/>
                <p:nvPr/>
              </p:nvSpPr>
              <p:spPr bwMode="auto">
                <a:xfrm>
                  <a:off x="6992620" y="4000294"/>
                  <a:ext cx="125999" cy="120212"/>
                </a:xfrm>
                <a:custGeom>
                  <a:avLst/>
                  <a:gdLst>
                    <a:gd name="T0" fmla="*/ 107 w 230"/>
                    <a:gd name="T1" fmla="*/ 5 h 220"/>
                    <a:gd name="T2" fmla="*/ 115 w 230"/>
                    <a:gd name="T3" fmla="*/ 0 h 220"/>
                    <a:gd name="T4" fmla="*/ 123 w 230"/>
                    <a:gd name="T5" fmla="*/ 6 h 220"/>
                    <a:gd name="T6" fmla="*/ 154 w 230"/>
                    <a:gd name="T7" fmla="*/ 67 h 220"/>
                    <a:gd name="T8" fmla="*/ 222 w 230"/>
                    <a:gd name="T9" fmla="*/ 77 h 220"/>
                    <a:gd name="T10" fmla="*/ 229 w 230"/>
                    <a:gd name="T11" fmla="*/ 83 h 220"/>
                    <a:gd name="T12" fmla="*/ 227 w 230"/>
                    <a:gd name="T13" fmla="*/ 93 h 220"/>
                    <a:gd name="T14" fmla="*/ 178 w 230"/>
                    <a:gd name="T15" fmla="*/ 141 h 220"/>
                    <a:gd name="T16" fmla="*/ 189 w 230"/>
                    <a:gd name="T17" fmla="*/ 208 h 220"/>
                    <a:gd name="T18" fmla="*/ 186 w 230"/>
                    <a:gd name="T19" fmla="*/ 217 h 220"/>
                    <a:gd name="T20" fmla="*/ 176 w 230"/>
                    <a:gd name="T21" fmla="*/ 218 h 220"/>
                    <a:gd name="T22" fmla="*/ 115 w 230"/>
                    <a:gd name="T23" fmla="*/ 186 h 220"/>
                    <a:gd name="T24" fmla="*/ 54 w 230"/>
                    <a:gd name="T25" fmla="*/ 218 h 220"/>
                    <a:gd name="T26" fmla="*/ 45 w 230"/>
                    <a:gd name="T27" fmla="*/ 217 h 220"/>
                    <a:gd name="T28" fmla="*/ 41 w 230"/>
                    <a:gd name="T29" fmla="*/ 208 h 220"/>
                    <a:gd name="T30" fmla="*/ 52 w 230"/>
                    <a:gd name="T31" fmla="*/ 141 h 220"/>
                    <a:gd name="T32" fmla="*/ 3 w 230"/>
                    <a:gd name="T33" fmla="*/ 93 h 220"/>
                    <a:gd name="T34" fmla="*/ 1 w 230"/>
                    <a:gd name="T35" fmla="*/ 83 h 220"/>
                    <a:gd name="T36" fmla="*/ 8 w 230"/>
                    <a:gd name="T37" fmla="*/ 77 h 220"/>
                    <a:gd name="T38" fmla="*/ 76 w 230"/>
                    <a:gd name="T39" fmla="*/ 67 h 220"/>
                    <a:gd name="T40" fmla="*/ 107 w 230"/>
                    <a:gd name="T41" fmla="*/ 5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0" h="220">
                      <a:moveTo>
                        <a:pt x="107" y="5"/>
                      </a:moveTo>
                      <a:cubicBezTo>
                        <a:pt x="108" y="2"/>
                        <a:pt x="112" y="0"/>
                        <a:pt x="115" y="0"/>
                      </a:cubicBezTo>
                      <a:cubicBezTo>
                        <a:pt x="119" y="0"/>
                        <a:pt x="122" y="2"/>
                        <a:pt x="123" y="6"/>
                      </a:cubicBezTo>
                      <a:cubicBezTo>
                        <a:pt x="154" y="67"/>
                        <a:pt x="154" y="67"/>
                        <a:pt x="154" y="67"/>
                      </a:cubicBezTo>
                      <a:cubicBezTo>
                        <a:pt x="222" y="77"/>
                        <a:pt x="222" y="77"/>
                        <a:pt x="222" y="77"/>
                      </a:cubicBezTo>
                      <a:cubicBezTo>
                        <a:pt x="225" y="77"/>
                        <a:pt x="228" y="80"/>
                        <a:pt x="229" y="83"/>
                      </a:cubicBezTo>
                      <a:cubicBezTo>
                        <a:pt x="230" y="87"/>
                        <a:pt x="229" y="90"/>
                        <a:pt x="227" y="93"/>
                      </a:cubicBezTo>
                      <a:cubicBezTo>
                        <a:pt x="178" y="141"/>
                        <a:pt x="178" y="141"/>
                        <a:pt x="178" y="141"/>
                      </a:cubicBezTo>
                      <a:cubicBezTo>
                        <a:pt x="189" y="208"/>
                        <a:pt x="189" y="208"/>
                        <a:pt x="189" y="208"/>
                      </a:cubicBezTo>
                      <a:cubicBezTo>
                        <a:pt x="190" y="212"/>
                        <a:pt x="188" y="215"/>
                        <a:pt x="186" y="217"/>
                      </a:cubicBezTo>
                      <a:cubicBezTo>
                        <a:pt x="183" y="220"/>
                        <a:pt x="179" y="220"/>
                        <a:pt x="176" y="218"/>
                      </a:cubicBezTo>
                      <a:cubicBezTo>
                        <a:pt x="115" y="186"/>
                        <a:pt x="115" y="186"/>
                        <a:pt x="115" y="186"/>
                      </a:cubicBezTo>
                      <a:cubicBezTo>
                        <a:pt x="54" y="218"/>
                        <a:pt x="54" y="218"/>
                        <a:pt x="54" y="218"/>
                      </a:cubicBezTo>
                      <a:cubicBezTo>
                        <a:pt x="51" y="220"/>
                        <a:pt x="47" y="220"/>
                        <a:pt x="45" y="217"/>
                      </a:cubicBezTo>
                      <a:cubicBezTo>
                        <a:pt x="42" y="215"/>
                        <a:pt x="40" y="212"/>
                        <a:pt x="41" y="208"/>
                      </a:cubicBezTo>
                      <a:cubicBezTo>
                        <a:pt x="52" y="141"/>
                        <a:pt x="52" y="141"/>
                        <a:pt x="52" y="141"/>
                      </a:cubicBezTo>
                      <a:cubicBezTo>
                        <a:pt x="3" y="93"/>
                        <a:pt x="3" y="93"/>
                        <a:pt x="3" y="93"/>
                      </a:cubicBezTo>
                      <a:cubicBezTo>
                        <a:pt x="1" y="90"/>
                        <a:pt x="0" y="87"/>
                        <a:pt x="1" y="83"/>
                      </a:cubicBezTo>
                      <a:cubicBezTo>
                        <a:pt x="2" y="80"/>
                        <a:pt x="5" y="77"/>
                        <a:pt x="8" y="77"/>
                      </a:cubicBezTo>
                      <a:cubicBezTo>
                        <a:pt x="76" y="67"/>
                        <a:pt x="76" y="67"/>
                        <a:pt x="76" y="67"/>
                      </a:cubicBezTo>
                      <a:cubicBezTo>
                        <a:pt x="107" y="5"/>
                        <a:pt x="107" y="5"/>
                        <a:pt x="107" y="5"/>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grpSp>
        </p:grpSp>
        <p:grpSp>
          <p:nvGrpSpPr>
            <p:cNvPr id="9" name="组合 8"/>
            <p:cNvGrpSpPr/>
            <p:nvPr/>
          </p:nvGrpSpPr>
          <p:grpSpPr>
            <a:xfrm>
              <a:off x="3207395" y="2797396"/>
              <a:ext cx="818941" cy="820170"/>
              <a:chOff x="4276526" y="3641454"/>
              <a:chExt cx="1091921" cy="1093560"/>
            </a:xfrm>
          </p:grpSpPr>
          <p:sp>
            <p:nvSpPr>
              <p:cNvPr id="27" name="椭圆 26"/>
              <p:cNvSpPr/>
              <p:nvPr/>
            </p:nvSpPr>
            <p:spPr>
              <a:xfrm flipV="1">
                <a:off x="4276526" y="3641454"/>
                <a:ext cx="1091921" cy="1093560"/>
              </a:xfrm>
              <a:prstGeom prst="ellipse">
                <a:avLst/>
              </a:prstGeom>
              <a:solidFill>
                <a:srgbClr val="272F43">
                  <a:alpha val="90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8" name="任意多边形 30"/>
              <p:cNvSpPr/>
              <p:nvPr/>
            </p:nvSpPr>
            <p:spPr bwMode="auto">
              <a:xfrm>
                <a:off x="4549927" y="3922850"/>
                <a:ext cx="545119" cy="545119"/>
              </a:xfrm>
              <a:custGeom>
                <a:avLst/>
                <a:gdLst>
                  <a:gd name="T0" fmla="*/ 1083 w 1083"/>
                  <a:gd name="T1" fmla="*/ 542 h 1084"/>
                  <a:gd name="T2" fmla="*/ 158 w 1083"/>
                  <a:gd name="T3" fmla="*/ 926 h 1084"/>
                  <a:gd name="T4" fmla="*/ 542 w 1083"/>
                  <a:gd name="T5" fmla="*/ 0 h 1084"/>
                  <a:gd name="T6" fmla="*/ 517 w 1083"/>
                  <a:gd name="T7" fmla="*/ 1000 h 1084"/>
                  <a:gd name="T8" fmla="*/ 357 w 1083"/>
                  <a:gd name="T9" fmla="*/ 861 h 1084"/>
                  <a:gd name="T10" fmla="*/ 517 w 1083"/>
                  <a:gd name="T11" fmla="*/ 1000 h 1084"/>
                  <a:gd name="T12" fmla="*/ 866 w 1083"/>
                  <a:gd name="T13" fmla="*/ 218 h 1084"/>
                  <a:gd name="T14" fmla="*/ 842 w 1083"/>
                  <a:gd name="T15" fmla="*/ 517 h 1084"/>
                  <a:gd name="T16" fmla="*/ 866 w 1083"/>
                  <a:gd name="T17" fmla="*/ 218 h 1084"/>
                  <a:gd name="T18" fmla="*/ 722 w 1083"/>
                  <a:gd name="T19" fmla="*/ 120 h 1084"/>
                  <a:gd name="T20" fmla="*/ 815 w 1083"/>
                  <a:gd name="T21" fmla="*/ 174 h 1084"/>
                  <a:gd name="T22" fmla="*/ 617 w 1083"/>
                  <a:gd name="T23" fmla="*/ 90 h 1084"/>
                  <a:gd name="T24" fmla="*/ 707 w 1083"/>
                  <a:gd name="T25" fmla="*/ 231 h 1084"/>
                  <a:gd name="T26" fmla="*/ 617 w 1083"/>
                  <a:gd name="T27" fmla="*/ 90 h 1084"/>
                  <a:gd name="T28" fmla="*/ 517 w 1083"/>
                  <a:gd name="T29" fmla="*/ 84 h 1084"/>
                  <a:gd name="T30" fmla="*/ 357 w 1083"/>
                  <a:gd name="T31" fmla="*/ 224 h 1084"/>
                  <a:gd name="T32" fmla="*/ 517 w 1083"/>
                  <a:gd name="T33" fmla="*/ 84 h 1084"/>
                  <a:gd name="T34" fmla="*/ 362 w 1083"/>
                  <a:gd name="T35" fmla="*/ 120 h 1084"/>
                  <a:gd name="T36" fmla="*/ 325 w 1083"/>
                  <a:gd name="T37" fmla="*/ 177 h 1084"/>
                  <a:gd name="T38" fmla="*/ 229 w 1083"/>
                  <a:gd name="T39" fmla="*/ 207 h 1084"/>
                  <a:gd name="T40" fmla="*/ 84 w 1083"/>
                  <a:gd name="T41" fmla="*/ 517 h 1084"/>
                  <a:gd name="T42" fmla="*/ 229 w 1083"/>
                  <a:gd name="T43" fmla="*/ 207 h 1084"/>
                  <a:gd name="T44" fmla="*/ 84 w 1083"/>
                  <a:gd name="T45" fmla="*/ 567 h 1084"/>
                  <a:gd name="T46" fmla="*/ 292 w 1083"/>
                  <a:gd name="T47" fmla="*/ 837 h 1084"/>
                  <a:gd name="T48" fmla="*/ 84 w 1083"/>
                  <a:gd name="T49" fmla="*/ 567 h 1084"/>
                  <a:gd name="T50" fmla="*/ 362 w 1083"/>
                  <a:gd name="T51" fmla="*/ 964 h 1084"/>
                  <a:gd name="T52" fmla="*/ 268 w 1083"/>
                  <a:gd name="T53" fmla="*/ 911 h 1084"/>
                  <a:gd name="T54" fmla="*/ 567 w 1083"/>
                  <a:gd name="T55" fmla="*/ 1000 h 1084"/>
                  <a:gd name="T56" fmla="*/ 726 w 1083"/>
                  <a:gd name="T57" fmla="*/ 861 h 1084"/>
                  <a:gd name="T58" fmla="*/ 566 w 1083"/>
                  <a:gd name="T59" fmla="*/ 1000 h 1084"/>
                  <a:gd name="T60" fmla="*/ 722 w 1083"/>
                  <a:gd name="T61" fmla="*/ 964 h 1084"/>
                  <a:gd name="T62" fmla="*/ 758 w 1083"/>
                  <a:gd name="T63" fmla="*/ 908 h 1084"/>
                  <a:gd name="T64" fmla="*/ 855 w 1083"/>
                  <a:gd name="T65" fmla="*/ 878 h 1084"/>
                  <a:gd name="T66" fmla="*/ 1000 w 1083"/>
                  <a:gd name="T67" fmla="*/ 567 h 1084"/>
                  <a:gd name="T68" fmla="*/ 855 w 1083"/>
                  <a:gd name="T69" fmla="*/ 878 h 1084"/>
                  <a:gd name="T70" fmla="*/ 746 w 1083"/>
                  <a:gd name="T71" fmla="*/ 269 h 1084"/>
                  <a:gd name="T72" fmla="*/ 567 w 1083"/>
                  <a:gd name="T73" fmla="*/ 517 h 1084"/>
                  <a:gd name="T74" fmla="*/ 746 w 1083"/>
                  <a:gd name="T75" fmla="*/ 269 h 1084"/>
                  <a:gd name="T76" fmla="*/ 358 w 1083"/>
                  <a:gd name="T77" fmla="*/ 278 h 1084"/>
                  <a:gd name="T78" fmla="*/ 517 w 1083"/>
                  <a:gd name="T79" fmla="*/ 517 h 1084"/>
                  <a:gd name="T80" fmla="*/ 517 w 1083"/>
                  <a:gd name="T81" fmla="*/ 775 h 1084"/>
                  <a:gd name="T82" fmla="*/ 292 w 1083"/>
                  <a:gd name="T83" fmla="*/ 567 h 1084"/>
                  <a:gd name="T84" fmla="*/ 517 w 1083"/>
                  <a:gd name="T85" fmla="*/ 775 h 1084"/>
                  <a:gd name="T86" fmla="*/ 567 w 1083"/>
                  <a:gd name="T87" fmla="*/ 775 h 1084"/>
                  <a:gd name="T88" fmla="*/ 792 w 1083"/>
                  <a:gd name="T89" fmla="*/ 567 h 1084"/>
                  <a:gd name="T90" fmla="*/ 567 w 1083"/>
                  <a:gd name="T91" fmla="*/ 775 h 1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83" h="1084">
                    <a:moveTo>
                      <a:pt x="542" y="0"/>
                    </a:moveTo>
                    <a:cubicBezTo>
                      <a:pt x="691" y="0"/>
                      <a:pt x="827" y="61"/>
                      <a:pt x="925" y="159"/>
                    </a:cubicBezTo>
                    <a:cubicBezTo>
                      <a:pt x="1023" y="258"/>
                      <a:pt x="1083" y="393"/>
                      <a:pt x="1083" y="542"/>
                    </a:cubicBezTo>
                    <a:cubicBezTo>
                      <a:pt x="1083" y="692"/>
                      <a:pt x="1023" y="827"/>
                      <a:pt x="925" y="926"/>
                    </a:cubicBezTo>
                    <a:cubicBezTo>
                      <a:pt x="827" y="1024"/>
                      <a:pt x="691" y="1084"/>
                      <a:pt x="542" y="1084"/>
                    </a:cubicBezTo>
                    <a:cubicBezTo>
                      <a:pt x="392" y="1084"/>
                      <a:pt x="257" y="1024"/>
                      <a:pt x="158" y="926"/>
                    </a:cubicBezTo>
                    <a:cubicBezTo>
                      <a:pt x="60" y="827"/>
                      <a:pt x="0" y="692"/>
                      <a:pt x="0" y="542"/>
                    </a:cubicBezTo>
                    <a:cubicBezTo>
                      <a:pt x="0" y="393"/>
                      <a:pt x="60" y="258"/>
                      <a:pt x="158" y="159"/>
                    </a:cubicBezTo>
                    <a:cubicBezTo>
                      <a:pt x="257" y="61"/>
                      <a:pt x="392" y="0"/>
                      <a:pt x="542" y="0"/>
                    </a:cubicBezTo>
                    <a:cubicBezTo>
                      <a:pt x="542" y="0"/>
                      <a:pt x="542" y="0"/>
                      <a:pt x="542" y="0"/>
                    </a:cubicBezTo>
                    <a:close/>
                    <a:moveTo>
                      <a:pt x="517" y="1000"/>
                    </a:moveTo>
                    <a:cubicBezTo>
                      <a:pt x="517" y="1000"/>
                      <a:pt x="517" y="1000"/>
                      <a:pt x="517" y="1000"/>
                    </a:cubicBezTo>
                    <a:cubicBezTo>
                      <a:pt x="517" y="825"/>
                      <a:pt x="517" y="825"/>
                      <a:pt x="517" y="825"/>
                    </a:cubicBezTo>
                    <a:cubicBezTo>
                      <a:pt x="468" y="827"/>
                      <a:pt x="420" y="837"/>
                      <a:pt x="376" y="854"/>
                    </a:cubicBezTo>
                    <a:cubicBezTo>
                      <a:pt x="370" y="856"/>
                      <a:pt x="363" y="859"/>
                      <a:pt x="357" y="861"/>
                    </a:cubicBezTo>
                    <a:cubicBezTo>
                      <a:pt x="361" y="869"/>
                      <a:pt x="365" y="877"/>
                      <a:pt x="369" y="884"/>
                    </a:cubicBezTo>
                    <a:cubicBezTo>
                      <a:pt x="396" y="934"/>
                      <a:pt x="430" y="972"/>
                      <a:pt x="466" y="995"/>
                    </a:cubicBezTo>
                    <a:cubicBezTo>
                      <a:pt x="483" y="998"/>
                      <a:pt x="500" y="1000"/>
                      <a:pt x="517" y="1000"/>
                    </a:cubicBezTo>
                    <a:cubicBezTo>
                      <a:pt x="517" y="1000"/>
                      <a:pt x="517" y="1000"/>
                      <a:pt x="517" y="1000"/>
                    </a:cubicBezTo>
                    <a:close/>
                    <a:moveTo>
                      <a:pt x="866" y="218"/>
                    </a:moveTo>
                    <a:cubicBezTo>
                      <a:pt x="866" y="218"/>
                      <a:pt x="866" y="218"/>
                      <a:pt x="866" y="218"/>
                    </a:cubicBezTo>
                    <a:cubicBezTo>
                      <a:pt x="862" y="214"/>
                      <a:pt x="858" y="211"/>
                      <a:pt x="855" y="207"/>
                    </a:cubicBezTo>
                    <a:cubicBezTo>
                      <a:pt x="835" y="223"/>
                      <a:pt x="813" y="236"/>
                      <a:pt x="791" y="248"/>
                    </a:cubicBezTo>
                    <a:cubicBezTo>
                      <a:pt x="820" y="325"/>
                      <a:pt x="839" y="418"/>
                      <a:pt x="842" y="517"/>
                    </a:cubicBezTo>
                    <a:cubicBezTo>
                      <a:pt x="1000" y="517"/>
                      <a:pt x="1000" y="517"/>
                      <a:pt x="1000" y="517"/>
                    </a:cubicBezTo>
                    <a:cubicBezTo>
                      <a:pt x="993" y="401"/>
                      <a:pt x="943" y="296"/>
                      <a:pt x="866" y="218"/>
                    </a:cubicBezTo>
                    <a:cubicBezTo>
                      <a:pt x="866" y="218"/>
                      <a:pt x="866" y="218"/>
                      <a:pt x="866" y="218"/>
                    </a:cubicBezTo>
                    <a:close/>
                    <a:moveTo>
                      <a:pt x="815" y="174"/>
                    </a:moveTo>
                    <a:cubicBezTo>
                      <a:pt x="815" y="174"/>
                      <a:pt x="815" y="174"/>
                      <a:pt x="815" y="174"/>
                    </a:cubicBezTo>
                    <a:cubicBezTo>
                      <a:pt x="787" y="153"/>
                      <a:pt x="755" y="135"/>
                      <a:pt x="722" y="120"/>
                    </a:cubicBezTo>
                    <a:cubicBezTo>
                      <a:pt x="735" y="138"/>
                      <a:pt x="747" y="156"/>
                      <a:pt x="758" y="177"/>
                    </a:cubicBezTo>
                    <a:cubicBezTo>
                      <a:pt x="763" y="185"/>
                      <a:pt x="767" y="193"/>
                      <a:pt x="771" y="202"/>
                    </a:cubicBezTo>
                    <a:cubicBezTo>
                      <a:pt x="787" y="194"/>
                      <a:pt x="801" y="184"/>
                      <a:pt x="815" y="174"/>
                    </a:cubicBezTo>
                    <a:cubicBezTo>
                      <a:pt x="815" y="174"/>
                      <a:pt x="815" y="174"/>
                      <a:pt x="815" y="174"/>
                    </a:cubicBezTo>
                    <a:close/>
                    <a:moveTo>
                      <a:pt x="617" y="90"/>
                    </a:moveTo>
                    <a:cubicBezTo>
                      <a:pt x="617" y="90"/>
                      <a:pt x="617" y="90"/>
                      <a:pt x="617" y="90"/>
                    </a:cubicBezTo>
                    <a:cubicBezTo>
                      <a:pt x="601" y="87"/>
                      <a:pt x="584" y="85"/>
                      <a:pt x="567" y="84"/>
                    </a:cubicBezTo>
                    <a:cubicBezTo>
                      <a:pt x="567" y="260"/>
                      <a:pt x="567" y="260"/>
                      <a:pt x="567" y="260"/>
                    </a:cubicBezTo>
                    <a:cubicBezTo>
                      <a:pt x="616" y="258"/>
                      <a:pt x="664" y="247"/>
                      <a:pt x="707" y="231"/>
                    </a:cubicBezTo>
                    <a:cubicBezTo>
                      <a:pt x="714" y="229"/>
                      <a:pt x="720" y="226"/>
                      <a:pt x="726" y="224"/>
                    </a:cubicBezTo>
                    <a:cubicBezTo>
                      <a:pt x="723" y="216"/>
                      <a:pt x="719" y="208"/>
                      <a:pt x="714" y="201"/>
                    </a:cubicBezTo>
                    <a:cubicBezTo>
                      <a:pt x="687" y="151"/>
                      <a:pt x="654" y="112"/>
                      <a:pt x="617" y="90"/>
                    </a:cubicBezTo>
                    <a:cubicBezTo>
                      <a:pt x="617" y="90"/>
                      <a:pt x="617" y="90"/>
                      <a:pt x="617" y="90"/>
                    </a:cubicBezTo>
                    <a:close/>
                    <a:moveTo>
                      <a:pt x="517" y="84"/>
                    </a:moveTo>
                    <a:cubicBezTo>
                      <a:pt x="517" y="84"/>
                      <a:pt x="517" y="84"/>
                      <a:pt x="517" y="84"/>
                    </a:cubicBezTo>
                    <a:cubicBezTo>
                      <a:pt x="500" y="85"/>
                      <a:pt x="483" y="88"/>
                      <a:pt x="466" y="90"/>
                    </a:cubicBezTo>
                    <a:cubicBezTo>
                      <a:pt x="430" y="112"/>
                      <a:pt x="396" y="151"/>
                      <a:pt x="369" y="201"/>
                    </a:cubicBezTo>
                    <a:cubicBezTo>
                      <a:pt x="365" y="208"/>
                      <a:pt x="361" y="216"/>
                      <a:pt x="357" y="224"/>
                    </a:cubicBezTo>
                    <a:cubicBezTo>
                      <a:pt x="363" y="226"/>
                      <a:pt x="370" y="229"/>
                      <a:pt x="376" y="231"/>
                    </a:cubicBezTo>
                    <a:cubicBezTo>
                      <a:pt x="420" y="247"/>
                      <a:pt x="467" y="258"/>
                      <a:pt x="517" y="260"/>
                    </a:cubicBezTo>
                    <a:cubicBezTo>
                      <a:pt x="517" y="84"/>
                      <a:pt x="517" y="84"/>
                      <a:pt x="517" y="84"/>
                    </a:cubicBezTo>
                    <a:cubicBezTo>
                      <a:pt x="517" y="84"/>
                      <a:pt x="517" y="84"/>
                      <a:pt x="517" y="84"/>
                    </a:cubicBezTo>
                    <a:close/>
                    <a:moveTo>
                      <a:pt x="362" y="120"/>
                    </a:moveTo>
                    <a:cubicBezTo>
                      <a:pt x="362" y="120"/>
                      <a:pt x="362" y="120"/>
                      <a:pt x="362" y="120"/>
                    </a:cubicBezTo>
                    <a:cubicBezTo>
                      <a:pt x="328" y="135"/>
                      <a:pt x="297" y="153"/>
                      <a:pt x="268" y="174"/>
                    </a:cubicBezTo>
                    <a:cubicBezTo>
                      <a:pt x="283" y="184"/>
                      <a:pt x="297" y="194"/>
                      <a:pt x="312" y="202"/>
                    </a:cubicBezTo>
                    <a:cubicBezTo>
                      <a:pt x="316" y="193"/>
                      <a:pt x="320" y="185"/>
                      <a:pt x="325" y="177"/>
                    </a:cubicBezTo>
                    <a:cubicBezTo>
                      <a:pt x="336" y="156"/>
                      <a:pt x="349" y="138"/>
                      <a:pt x="362" y="120"/>
                    </a:cubicBezTo>
                    <a:cubicBezTo>
                      <a:pt x="362" y="120"/>
                      <a:pt x="362" y="120"/>
                      <a:pt x="362" y="120"/>
                    </a:cubicBezTo>
                    <a:close/>
                    <a:moveTo>
                      <a:pt x="229" y="207"/>
                    </a:moveTo>
                    <a:cubicBezTo>
                      <a:pt x="229" y="207"/>
                      <a:pt x="229" y="207"/>
                      <a:pt x="229" y="207"/>
                    </a:cubicBezTo>
                    <a:cubicBezTo>
                      <a:pt x="225" y="211"/>
                      <a:pt x="221" y="214"/>
                      <a:pt x="218" y="218"/>
                    </a:cubicBezTo>
                    <a:cubicBezTo>
                      <a:pt x="140" y="296"/>
                      <a:pt x="90" y="401"/>
                      <a:pt x="84" y="517"/>
                    </a:cubicBezTo>
                    <a:cubicBezTo>
                      <a:pt x="242" y="517"/>
                      <a:pt x="242" y="517"/>
                      <a:pt x="242" y="517"/>
                    </a:cubicBezTo>
                    <a:cubicBezTo>
                      <a:pt x="245" y="418"/>
                      <a:pt x="263" y="325"/>
                      <a:pt x="292" y="248"/>
                    </a:cubicBezTo>
                    <a:cubicBezTo>
                      <a:pt x="270" y="236"/>
                      <a:pt x="249" y="223"/>
                      <a:pt x="229" y="207"/>
                    </a:cubicBezTo>
                    <a:cubicBezTo>
                      <a:pt x="229" y="207"/>
                      <a:pt x="229" y="207"/>
                      <a:pt x="229" y="207"/>
                    </a:cubicBezTo>
                    <a:close/>
                    <a:moveTo>
                      <a:pt x="84" y="567"/>
                    </a:moveTo>
                    <a:cubicBezTo>
                      <a:pt x="84" y="567"/>
                      <a:pt x="84" y="567"/>
                      <a:pt x="84" y="567"/>
                    </a:cubicBezTo>
                    <a:cubicBezTo>
                      <a:pt x="90" y="684"/>
                      <a:pt x="140" y="789"/>
                      <a:pt x="218" y="867"/>
                    </a:cubicBezTo>
                    <a:cubicBezTo>
                      <a:pt x="229" y="878"/>
                      <a:pt x="229" y="878"/>
                      <a:pt x="229" y="878"/>
                    </a:cubicBezTo>
                    <a:cubicBezTo>
                      <a:pt x="249" y="863"/>
                      <a:pt x="270" y="849"/>
                      <a:pt x="292" y="837"/>
                    </a:cubicBezTo>
                    <a:cubicBezTo>
                      <a:pt x="263" y="760"/>
                      <a:pt x="245" y="667"/>
                      <a:pt x="242" y="567"/>
                    </a:cubicBezTo>
                    <a:cubicBezTo>
                      <a:pt x="84" y="567"/>
                      <a:pt x="84" y="567"/>
                      <a:pt x="84" y="567"/>
                    </a:cubicBezTo>
                    <a:cubicBezTo>
                      <a:pt x="84" y="567"/>
                      <a:pt x="84" y="567"/>
                      <a:pt x="84" y="567"/>
                    </a:cubicBezTo>
                    <a:close/>
                    <a:moveTo>
                      <a:pt x="268" y="911"/>
                    </a:moveTo>
                    <a:cubicBezTo>
                      <a:pt x="268" y="911"/>
                      <a:pt x="268" y="911"/>
                      <a:pt x="268" y="911"/>
                    </a:cubicBezTo>
                    <a:cubicBezTo>
                      <a:pt x="297" y="932"/>
                      <a:pt x="328" y="950"/>
                      <a:pt x="362" y="964"/>
                    </a:cubicBezTo>
                    <a:cubicBezTo>
                      <a:pt x="349" y="948"/>
                      <a:pt x="336" y="929"/>
                      <a:pt x="325" y="908"/>
                    </a:cubicBezTo>
                    <a:cubicBezTo>
                      <a:pt x="320" y="900"/>
                      <a:pt x="316" y="892"/>
                      <a:pt x="312" y="883"/>
                    </a:cubicBezTo>
                    <a:cubicBezTo>
                      <a:pt x="297" y="891"/>
                      <a:pt x="283" y="900"/>
                      <a:pt x="268" y="911"/>
                    </a:cubicBezTo>
                    <a:cubicBezTo>
                      <a:pt x="268" y="911"/>
                      <a:pt x="268" y="911"/>
                      <a:pt x="268" y="911"/>
                    </a:cubicBezTo>
                    <a:close/>
                    <a:moveTo>
                      <a:pt x="567" y="1000"/>
                    </a:moveTo>
                    <a:cubicBezTo>
                      <a:pt x="567" y="1000"/>
                      <a:pt x="567" y="1000"/>
                      <a:pt x="567" y="1000"/>
                    </a:cubicBezTo>
                    <a:cubicBezTo>
                      <a:pt x="584" y="1000"/>
                      <a:pt x="601" y="998"/>
                      <a:pt x="617" y="995"/>
                    </a:cubicBezTo>
                    <a:cubicBezTo>
                      <a:pt x="654" y="972"/>
                      <a:pt x="687" y="934"/>
                      <a:pt x="714" y="884"/>
                    </a:cubicBezTo>
                    <a:cubicBezTo>
                      <a:pt x="719" y="877"/>
                      <a:pt x="723" y="869"/>
                      <a:pt x="726" y="861"/>
                    </a:cubicBezTo>
                    <a:cubicBezTo>
                      <a:pt x="720" y="859"/>
                      <a:pt x="714" y="856"/>
                      <a:pt x="707" y="854"/>
                    </a:cubicBezTo>
                    <a:cubicBezTo>
                      <a:pt x="664" y="837"/>
                      <a:pt x="616" y="828"/>
                      <a:pt x="566" y="825"/>
                    </a:cubicBezTo>
                    <a:cubicBezTo>
                      <a:pt x="566" y="1000"/>
                      <a:pt x="566" y="1000"/>
                      <a:pt x="566" y="1000"/>
                    </a:cubicBezTo>
                    <a:cubicBezTo>
                      <a:pt x="567" y="1000"/>
                      <a:pt x="567" y="1000"/>
                      <a:pt x="567" y="1000"/>
                    </a:cubicBezTo>
                    <a:close/>
                    <a:moveTo>
                      <a:pt x="722" y="964"/>
                    </a:moveTo>
                    <a:cubicBezTo>
                      <a:pt x="722" y="964"/>
                      <a:pt x="722" y="964"/>
                      <a:pt x="722" y="964"/>
                    </a:cubicBezTo>
                    <a:cubicBezTo>
                      <a:pt x="755" y="950"/>
                      <a:pt x="787" y="932"/>
                      <a:pt x="815" y="911"/>
                    </a:cubicBezTo>
                    <a:cubicBezTo>
                      <a:pt x="801" y="900"/>
                      <a:pt x="787" y="891"/>
                      <a:pt x="771" y="883"/>
                    </a:cubicBezTo>
                    <a:cubicBezTo>
                      <a:pt x="767" y="892"/>
                      <a:pt x="763" y="900"/>
                      <a:pt x="758" y="908"/>
                    </a:cubicBezTo>
                    <a:cubicBezTo>
                      <a:pt x="747" y="929"/>
                      <a:pt x="735" y="948"/>
                      <a:pt x="722" y="964"/>
                    </a:cubicBezTo>
                    <a:cubicBezTo>
                      <a:pt x="722" y="964"/>
                      <a:pt x="722" y="964"/>
                      <a:pt x="722" y="964"/>
                    </a:cubicBezTo>
                    <a:close/>
                    <a:moveTo>
                      <a:pt x="855" y="878"/>
                    </a:moveTo>
                    <a:cubicBezTo>
                      <a:pt x="855" y="878"/>
                      <a:pt x="855" y="878"/>
                      <a:pt x="855" y="878"/>
                    </a:cubicBezTo>
                    <a:cubicBezTo>
                      <a:pt x="866" y="867"/>
                      <a:pt x="866" y="867"/>
                      <a:pt x="866" y="867"/>
                    </a:cubicBezTo>
                    <a:cubicBezTo>
                      <a:pt x="943" y="789"/>
                      <a:pt x="993" y="684"/>
                      <a:pt x="1000" y="567"/>
                    </a:cubicBezTo>
                    <a:cubicBezTo>
                      <a:pt x="842" y="567"/>
                      <a:pt x="842" y="567"/>
                      <a:pt x="842" y="567"/>
                    </a:cubicBezTo>
                    <a:cubicBezTo>
                      <a:pt x="839" y="667"/>
                      <a:pt x="820" y="760"/>
                      <a:pt x="791" y="837"/>
                    </a:cubicBezTo>
                    <a:cubicBezTo>
                      <a:pt x="813" y="849"/>
                      <a:pt x="835" y="863"/>
                      <a:pt x="855" y="878"/>
                    </a:cubicBezTo>
                    <a:cubicBezTo>
                      <a:pt x="855" y="878"/>
                      <a:pt x="855" y="878"/>
                      <a:pt x="855" y="878"/>
                    </a:cubicBezTo>
                    <a:close/>
                    <a:moveTo>
                      <a:pt x="746" y="269"/>
                    </a:moveTo>
                    <a:cubicBezTo>
                      <a:pt x="746" y="269"/>
                      <a:pt x="746" y="269"/>
                      <a:pt x="746" y="269"/>
                    </a:cubicBezTo>
                    <a:cubicBezTo>
                      <a:pt x="739" y="272"/>
                      <a:pt x="732" y="275"/>
                      <a:pt x="725" y="278"/>
                    </a:cubicBezTo>
                    <a:cubicBezTo>
                      <a:pt x="675" y="296"/>
                      <a:pt x="622" y="308"/>
                      <a:pt x="567" y="310"/>
                    </a:cubicBezTo>
                    <a:cubicBezTo>
                      <a:pt x="567" y="517"/>
                      <a:pt x="567" y="517"/>
                      <a:pt x="567" y="517"/>
                    </a:cubicBezTo>
                    <a:cubicBezTo>
                      <a:pt x="792" y="517"/>
                      <a:pt x="792" y="517"/>
                      <a:pt x="792" y="517"/>
                    </a:cubicBezTo>
                    <a:cubicBezTo>
                      <a:pt x="789" y="425"/>
                      <a:pt x="772" y="340"/>
                      <a:pt x="746" y="269"/>
                    </a:cubicBezTo>
                    <a:cubicBezTo>
                      <a:pt x="746" y="269"/>
                      <a:pt x="746" y="269"/>
                      <a:pt x="746" y="269"/>
                    </a:cubicBezTo>
                    <a:close/>
                    <a:moveTo>
                      <a:pt x="517" y="310"/>
                    </a:moveTo>
                    <a:cubicBezTo>
                      <a:pt x="517" y="310"/>
                      <a:pt x="517" y="310"/>
                      <a:pt x="517" y="310"/>
                    </a:cubicBezTo>
                    <a:cubicBezTo>
                      <a:pt x="462" y="308"/>
                      <a:pt x="409" y="296"/>
                      <a:pt x="358" y="278"/>
                    </a:cubicBezTo>
                    <a:cubicBezTo>
                      <a:pt x="352" y="275"/>
                      <a:pt x="345" y="272"/>
                      <a:pt x="338" y="269"/>
                    </a:cubicBezTo>
                    <a:cubicBezTo>
                      <a:pt x="311" y="340"/>
                      <a:pt x="294" y="425"/>
                      <a:pt x="292" y="517"/>
                    </a:cubicBezTo>
                    <a:cubicBezTo>
                      <a:pt x="517" y="517"/>
                      <a:pt x="517" y="517"/>
                      <a:pt x="517" y="517"/>
                    </a:cubicBezTo>
                    <a:cubicBezTo>
                      <a:pt x="517" y="310"/>
                      <a:pt x="517" y="310"/>
                      <a:pt x="517" y="310"/>
                    </a:cubicBezTo>
                    <a:cubicBezTo>
                      <a:pt x="517" y="310"/>
                      <a:pt x="517" y="310"/>
                      <a:pt x="517" y="310"/>
                    </a:cubicBezTo>
                    <a:close/>
                    <a:moveTo>
                      <a:pt x="517" y="775"/>
                    </a:moveTo>
                    <a:cubicBezTo>
                      <a:pt x="517" y="775"/>
                      <a:pt x="517" y="775"/>
                      <a:pt x="517" y="775"/>
                    </a:cubicBezTo>
                    <a:cubicBezTo>
                      <a:pt x="517" y="567"/>
                      <a:pt x="517" y="567"/>
                      <a:pt x="517" y="567"/>
                    </a:cubicBezTo>
                    <a:cubicBezTo>
                      <a:pt x="292" y="567"/>
                      <a:pt x="292" y="567"/>
                      <a:pt x="292" y="567"/>
                    </a:cubicBezTo>
                    <a:cubicBezTo>
                      <a:pt x="294" y="659"/>
                      <a:pt x="311" y="744"/>
                      <a:pt x="338" y="815"/>
                    </a:cubicBezTo>
                    <a:cubicBezTo>
                      <a:pt x="345" y="813"/>
                      <a:pt x="352" y="810"/>
                      <a:pt x="359" y="807"/>
                    </a:cubicBezTo>
                    <a:cubicBezTo>
                      <a:pt x="409" y="789"/>
                      <a:pt x="462" y="777"/>
                      <a:pt x="517" y="775"/>
                    </a:cubicBezTo>
                    <a:cubicBezTo>
                      <a:pt x="517" y="775"/>
                      <a:pt x="517" y="775"/>
                      <a:pt x="517" y="775"/>
                    </a:cubicBezTo>
                    <a:close/>
                    <a:moveTo>
                      <a:pt x="567" y="775"/>
                    </a:moveTo>
                    <a:cubicBezTo>
                      <a:pt x="567" y="775"/>
                      <a:pt x="567" y="775"/>
                      <a:pt x="567" y="775"/>
                    </a:cubicBezTo>
                    <a:cubicBezTo>
                      <a:pt x="622" y="778"/>
                      <a:pt x="675" y="789"/>
                      <a:pt x="725" y="807"/>
                    </a:cubicBezTo>
                    <a:cubicBezTo>
                      <a:pt x="732" y="810"/>
                      <a:pt x="739" y="813"/>
                      <a:pt x="746" y="815"/>
                    </a:cubicBezTo>
                    <a:cubicBezTo>
                      <a:pt x="772" y="744"/>
                      <a:pt x="789" y="659"/>
                      <a:pt x="792" y="567"/>
                    </a:cubicBezTo>
                    <a:cubicBezTo>
                      <a:pt x="567" y="567"/>
                      <a:pt x="567" y="567"/>
                      <a:pt x="567" y="567"/>
                    </a:cubicBezTo>
                    <a:cubicBezTo>
                      <a:pt x="567" y="775"/>
                      <a:pt x="567" y="775"/>
                      <a:pt x="567" y="775"/>
                    </a:cubicBezTo>
                    <a:cubicBezTo>
                      <a:pt x="567" y="775"/>
                      <a:pt x="567" y="775"/>
                      <a:pt x="567" y="775"/>
                    </a:cubicBezTo>
                    <a:close/>
                  </a:path>
                </a:pathLst>
              </a:custGeom>
              <a:solidFill>
                <a:schemeClr val="bg1"/>
              </a:solidFill>
              <a:ln>
                <a:noFill/>
              </a:ln>
            </p:spPr>
            <p:txBody>
              <a:bodyPr anchor="ctr"/>
              <a:lstStyle/>
              <a:p>
                <a:pPr algn="ctr"/>
                <a:endParaRPr>
                  <a:latin typeface="+mn-lt"/>
                  <a:ea typeface="+mn-ea"/>
                  <a:cs typeface="+mn-ea"/>
                  <a:sym typeface="+mn-lt"/>
                </a:endParaRPr>
              </a:p>
            </p:txBody>
          </p:sp>
        </p:grpSp>
        <p:sp>
          <p:nvSpPr>
            <p:cNvPr id="26" name="任意多边形 33"/>
            <p:cNvSpPr/>
            <p:nvPr/>
          </p:nvSpPr>
          <p:spPr bwMode="auto">
            <a:xfrm>
              <a:off x="5329632" y="2026013"/>
              <a:ext cx="395011" cy="295549"/>
            </a:xfrm>
            <a:custGeom>
              <a:avLst/>
              <a:gdLst>
                <a:gd name="T0" fmla="*/ 828 w 1296"/>
                <a:gd name="T1" fmla="*/ 522 h 972"/>
                <a:gd name="T2" fmla="*/ 504 w 1296"/>
                <a:gd name="T3" fmla="*/ 288 h 972"/>
                <a:gd name="T4" fmla="*/ 445 w 1296"/>
                <a:gd name="T5" fmla="*/ 648 h 972"/>
                <a:gd name="T6" fmla="*/ 1175 w 1296"/>
                <a:gd name="T7" fmla="*/ 0 h 972"/>
                <a:gd name="T8" fmla="*/ 0 w 1296"/>
                <a:gd name="T9" fmla="*/ 122 h 972"/>
                <a:gd name="T10" fmla="*/ 121 w 1296"/>
                <a:gd name="T11" fmla="*/ 972 h 972"/>
                <a:gd name="T12" fmla="*/ 1296 w 1296"/>
                <a:gd name="T13" fmla="*/ 850 h 972"/>
                <a:gd name="T14" fmla="*/ 1175 w 1296"/>
                <a:gd name="T15" fmla="*/ 0 h 972"/>
                <a:gd name="T16" fmla="*/ 202 w 1296"/>
                <a:gd name="T17" fmla="*/ 891 h 972"/>
                <a:gd name="T18" fmla="*/ 81 w 1296"/>
                <a:gd name="T19" fmla="*/ 850 h 972"/>
                <a:gd name="T20" fmla="*/ 122 w 1296"/>
                <a:gd name="T21" fmla="*/ 729 h 972"/>
                <a:gd name="T22" fmla="*/ 243 w 1296"/>
                <a:gd name="T23" fmla="*/ 770 h 972"/>
                <a:gd name="T24" fmla="*/ 243 w 1296"/>
                <a:gd name="T25" fmla="*/ 526 h 972"/>
                <a:gd name="T26" fmla="*/ 122 w 1296"/>
                <a:gd name="T27" fmla="*/ 567 h 972"/>
                <a:gd name="T28" fmla="*/ 81 w 1296"/>
                <a:gd name="T29" fmla="*/ 446 h 972"/>
                <a:gd name="T30" fmla="*/ 202 w 1296"/>
                <a:gd name="T31" fmla="*/ 405 h 972"/>
                <a:gd name="T32" fmla="*/ 243 w 1296"/>
                <a:gd name="T33" fmla="*/ 526 h 972"/>
                <a:gd name="T34" fmla="*/ 202 w 1296"/>
                <a:gd name="T35" fmla="*/ 243 h 972"/>
                <a:gd name="T36" fmla="*/ 81 w 1296"/>
                <a:gd name="T37" fmla="*/ 202 h 972"/>
                <a:gd name="T38" fmla="*/ 122 w 1296"/>
                <a:gd name="T39" fmla="*/ 81 h 972"/>
                <a:gd name="T40" fmla="*/ 243 w 1296"/>
                <a:gd name="T41" fmla="*/ 122 h 972"/>
                <a:gd name="T42" fmla="*/ 972 w 1296"/>
                <a:gd name="T43" fmla="*/ 891 h 972"/>
                <a:gd name="T44" fmla="*/ 324 w 1296"/>
                <a:gd name="T45" fmla="*/ 81 h 972"/>
                <a:gd name="T46" fmla="*/ 972 w 1296"/>
                <a:gd name="T47" fmla="*/ 891 h 972"/>
                <a:gd name="T48" fmla="*/ 1174 w 1296"/>
                <a:gd name="T49" fmla="*/ 891 h 972"/>
                <a:gd name="T50" fmla="*/ 1053 w 1296"/>
                <a:gd name="T51" fmla="*/ 850 h 972"/>
                <a:gd name="T52" fmla="*/ 1094 w 1296"/>
                <a:gd name="T53" fmla="*/ 729 h 972"/>
                <a:gd name="T54" fmla="*/ 1215 w 1296"/>
                <a:gd name="T55" fmla="*/ 770 h 972"/>
                <a:gd name="T56" fmla="*/ 1215 w 1296"/>
                <a:gd name="T57" fmla="*/ 526 h 972"/>
                <a:gd name="T58" fmla="*/ 1094 w 1296"/>
                <a:gd name="T59" fmla="*/ 567 h 972"/>
                <a:gd name="T60" fmla="*/ 1053 w 1296"/>
                <a:gd name="T61" fmla="*/ 446 h 972"/>
                <a:gd name="T62" fmla="*/ 1174 w 1296"/>
                <a:gd name="T63" fmla="*/ 405 h 972"/>
                <a:gd name="T64" fmla="*/ 1215 w 1296"/>
                <a:gd name="T65" fmla="*/ 526 h 972"/>
                <a:gd name="T66" fmla="*/ 1174 w 1296"/>
                <a:gd name="T67" fmla="*/ 243 h 972"/>
                <a:gd name="T68" fmla="*/ 1053 w 1296"/>
                <a:gd name="T69" fmla="*/ 202 h 972"/>
                <a:gd name="T70" fmla="*/ 1094 w 1296"/>
                <a:gd name="T71" fmla="*/ 81 h 972"/>
                <a:gd name="T72" fmla="*/ 1215 w 1296"/>
                <a:gd name="T73" fmla="*/ 122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96" h="972">
                  <a:moveTo>
                    <a:pt x="504" y="684"/>
                  </a:moveTo>
                  <a:cubicBezTo>
                    <a:pt x="828" y="522"/>
                    <a:pt x="828" y="522"/>
                    <a:pt x="828" y="522"/>
                  </a:cubicBezTo>
                  <a:cubicBezTo>
                    <a:pt x="858" y="507"/>
                    <a:pt x="858" y="465"/>
                    <a:pt x="828" y="450"/>
                  </a:cubicBezTo>
                  <a:cubicBezTo>
                    <a:pt x="504" y="288"/>
                    <a:pt x="504" y="288"/>
                    <a:pt x="504" y="288"/>
                  </a:cubicBezTo>
                  <a:cubicBezTo>
                    <a:pt x="477" y="274"/>
                    <a:pt x="445" y="294"/>
                    <a:pt x="445" y="324"/>
                  </a:cubicBezTo>
                  <a:cubicBezTo>
                    <a:pt x="445" y="648"/>
                    <a:pt x="445" y="648"/>
                    <a:pt x="445" y="648"/>
                  </a:cubicBezTo>
                  <a:cubicBezTo>
                    <a:pt x="445" y="678"/>
                    <a:pt x="477" y="698"/>
                    <a:pt x="504" y="684"/>
                  </a:cubicBezTo>
                  <a:close/>
                  <a:moveTo>
                    <a:pt x="1175" y="0"/>
                  </a:moveTo>
                  <a:cubicBezTo>
                    <a:pt x="121" y="0"/>
                    <a:pt x="121" y="0"/>
                    <a:pt x="121" y="0"/>
                  </a:cubicBezTo>
                  <a:cubicBezTo>
                    <a:pt x="54" y="0"/>
                    <a:pt x="0" y="55"/>
                    <a:pt x="0" y="122"/>
                  </a:cubicBezTo>
                  <a:cubicBezTo>
                    <a:pt x="0" y="850"/>
                    <a:pt x="0" y="850"/>
                    <a:pt x="0" y="850"/>
                  </a:cubicBezTo>
                  <a:cubicBezTo>
                    <a:pt x="0" y="917"/>
                    <a:pt x="54" y="972"/>
                    <a:pt x="121" y="972"/>
                  </a:cubicBezTo>
                  <a:cubicBezTo>
                    <a:pt x="1175" y="972"/>
                    <a:pt x="1175" y="972"/>
                    <a:pt x="1175" y="972"/>
                  </a:cubicBezTo>
                  <a:cubicBezTo>
                    <a:pt x="1242" y="972"/>
                    <a:pt x="1296" y="917"/>
                    <a:pt x="1296" y="850"/>
                  </a:cubicBezTo>
                  <a:cubicBezTo>
                    <a:pt x="1296" y="122"/>
                    <a:pt x="1296" y="122"/>
                    <a:pt x="1296" y="122"/>
                  </a:cubicBezTo>
                  <a:cubicBezTo>
                    <a:pt x="1296" y="55"/>
                    <a:pt x="1242" y="0"/>
                    <a:pt x="1175" y="0"/>
                  </a:cubicBezTo>
                  <a:close/>
                  <a:moveTo>
                    <a:pt x="243" y="850"/>
                  </a:moveTo>
                  <a:cubicBezTo>
                    <a:pt x="243" y="873"/>
                    <a:pt x="226" y="891"/>
                    <a:pt x="202" y="891"/>
                  </a:cubicBezTo>
                  <a:cubicBezTo>
                    <a:pt x="122" y="891"/>
                    <a:pt x="122" y="891"/>
                    <a:pt x="122" y="891"/>
                  </a:cubicBezTo>
                  <a:cubicBezTo>
                    <a:pt x="99" y="891"/>
                    <a:pt x="81" y="874"/>
                    <a:pt x="81" y="850"/>
                  </a:cubicBezTo>
                  <a:cubicBezTo>
                    <a:pt x="81" y="770"/>
                    <a:pt x="81" y="770"/>
                    <a:pt x="81" y="770"/>
                  </a:cubicBezTo>
                  <a:cubicBezTo>
                    <a:pt x="81" y="747"/>
                    <a:pt x="98" y="729"/>
                    <a:pt x="122" y="729"/>
                  </a:cubicBezTo>
                  <a:cubicBezTo>
                    <a:pt x="202" y="729"/>
                    <a:pt x="202" y="729"/>
                    <a:pt x="202" y="729"/>
                  </a:cubicBezTo>
                  <a:cubicBezTo>
                    <a:pt x="225" y="729"/>
                    <a:pt x="243" y="746"/>
                    <a:pt x="243" y="770"/>
                  </a:cubicBezTo>
                  <a:cubicBezTo>
                    <a:pt x="243" y="850"/>
                    <a:pt x="243" y="850"/>
                    <a:pt x="243" y="850"/>
                  </a:cubicBezTo>
                  <a:close/>
                  <a:moveTo>
                    <a:pt x="243" y="526"/>
                  </a:moveTo>
                  <a:cubicBezTo>
                    <a:pt x="243" y="549"/>
                    <a:pt x="226" y="567"/>
                    <a:pt x="202" y="567"/>
                  </a:cubicBezTo>
                  <a:cubicBezTo>
                    <a:pt x="122" y="567"/>
                    <a:pt x="122" y="567"/>
                    <a:pt x="122" y="567"/>
                  </a:cubicBezTo>
                  <a:cubicBezTo>
                    <a:pt x="99" y="567"/>
                    <a:pt x="81" y="550"/>
                    <a:pt x="81" y="526"/>
                  </a:cubicBezTo>
                  <a:cubicBezTo>
                    <a:pt x="81" y="446"/>
                    <a:pt x="81" y="446"/>
                    <a:pt x="81" y="446"/>
                  </a:cubicBezTo>
                  <a:cubicBezTo>
                    <a:pt x="81" y="423"/>
                    <a:pt x="98" y="405"/>
                    <a:pt x="122" y="405"/>
                  </a:cubicBezTo>
                  <a:cubicBezTo>
                    <a:pt x="202" y="405"/>
                    <a:pt x="202" y="405"/>
                    <a:pt x="202" y="405"/>
                  </a:cubicBezTo>
                  <a:cubicBezTo>
                    <a:pt x="225" y="405"/>
                    <a:pt x="243" y="422"/>
                    <a:pt x="243" y="446"/>
                  </a:cubicBezTo>
                  <a:cubicBezTo>
                    <a:pt x="243" y="526"/>
                    <a:pt x="243" y="526"/>
                    <a:pt x="243" y="526"/>
                  </a:cubicBezTo>
                  <a:close/>
                  <a:moveTo>
                    <a:pt x="243" y="202"/>
                  </a:moveTo>
                  <a:cubicBezTo>
                    <a:pt x="243" y="225"/>
                    <a:pt x="226" y="243"/>
                    <a:pt x="202" y="243"/>
                  </a:cubicBezTo>
                  <a:cubicBezTo>
                    <a:pt x="122" y="243"/>
                    <a:pt x="122" y="243"/>
                    <a:pt x="122" y="243"/>
                  </a:cubicBezTo>
                  <a:cubicBezTo>
                    <a:pt x="99" y="243"/>
                    <a:pt x="81" y="226"/>
                    <a:pt x="81" y="202"/>
                  </a:cubicBezTo>
                  <a:cubicBezTo>
                    <a:pt x="81" y="122"/>
                    <a:pt x="81" y="122"/>
                    <a:pt x="81" y="122"/>
                  </a:cubicBezTo>
                  <a:cubicBezTo>
                    <a:pt x="81" y="99"/>
                    <a:pt x="98" y="81"/>
                    <a:pt x="122" y="81"/>
                  </a:cubicBezTo>
                  <a:cubicBezTo>
                    <a:pt x="202" y="81"/>
                    <a:pt x="202" y="81"/>
                    <a:pt x="202" y="81"/>
                  </a:cubicBezTo>
                  <a:cubicBezTo>
                    <a:pt x="225" y="81"/>
                    <a:pt x="243" y="98"/>
                    <a:pt x="243" y="122"/>
                  </a:cubicBezTo>
                  <a:cubicBezTo>
                    <a:pt x="243" y="202"/>
                    <a:pt x="243" y="202"/>
                    <a:pt x="243" y="202"/>
                  </a:cubicBezTo>
                  <a:close/>
                  <a:moveTo>
                    <a:pt x="972" y="891"/>
                  </a:moveTo>
                  <a:cubicBezTo>
                    <a:pt x="324" y="891"/>
                    <a:pt x="324" y="891"/>
                    <a:pt x="324" y="891"/>
                  </a:cubicBezTo>
                  <a:cubicBezTo>
                    <a:pt x="324" y="81"/>
                    <a:pt x="324" y="81"/>
                    <a:pt x="324" y="81"/>
                  </a:cubicBezTo>
                  <a:cubicBezTo>
                    <a:pt x="972" y="81"/>
                    <a:pt x="972" y="81"/>
                    <a:pt x="972" y="81"/>
                  </a:cubicBezTo>
                  <a:cubicBezTo>
                    <a:pt x="972" y="891"/>
                    <a:pt x="972" y="891"/>
                    <a:pt x="972" y="891"/>
                  </a:cubicBezTo>
                  <a:close/>
                  <a:moveTo>
                    <a:pt x="1215" y="850"/>
                  </a:moveTo>
                  <a:cubicBezTo>
                    <a:pt x="1215" y="873"/>
                    <a:pt x="1198" y="891"/>
                    <a:pt x="1174" y="891"/>
                  </a:cubicBezTo>
                  <a:cubicBezTo>
                    <a:pt x="1094" y="891"/>
                    <a:pt x="1094" y="891"/>
                    <a:pt x="1094" y="891"/>
                  </a:cubicBezTo>
                  <a:cubicBezTo>
                    <a:pt x="1071" y="891"/>
                    <a:pt x="1053" y="874"/>
                    <a:pt x="1053" y="850"/>
                  </a:cubicBezTo>
                  <a:cubicBezTo>
                    <a:pt x="1053" y="770"/>
                    <a:pt x="1053" y="770"/>
                    <a:pt x="1053" y="770"/>
                  </a:cubicBezTo>
                  <a:cubicBezTo>
                    <a:pt x="1053" y="747"/>
                    <a:pt x="1070" y="729"/>
                    <a:pt x="1094" y="729"/>
                  </a:cubicBezTo>
                  <a:cubicBezTo>
                    <a:pt x="1174" y="729"/>
                    <a:pt x="1174" y="729"/>
                    <a:pt x="1174" y="729"/>
                  </a:cubicBezTo>
                  <a:cubicBezTo>
                    <a:pt x="1197" y="729"/>
                    <a:pt x="1215" y="746"/>
                    <a:pt x="1215" y="770"/>
                  </a:cubicBezTo>
                  <a:cubicBezTo>
                    <a:pt x="1215" y="850"/>
                    <a:pt x="1215" y="850"/>
                    <a:pt x="1215" y="850"/>
                  </a:cubicBezTo>
                  <a:close/>
                  <a:moveTo>
                    <a:pt x="1215" y="526"/>
                  </a:moveTo>
                  <a:cubicBezTo>
                    <a:pt x="1215" y="549"/>
                    <a:pt x="1198" y="567"/>
                    <a:pt x="1174" y="567"/>
                  </a:cubicBezTo>
                  <a:cubicBezTo>
                    <a:pt x="1094" y="567"/>
                    <a:pt x="1094" y="567"/>
                    <a:pt x="1094" y="567"/>
                  </a:cubicBezTo>
                  <a:cubicBezTo>
                    <a:pt x="1071" y="567"/>
                    <a:pt x="1053" y="550"/>
                    <a:pt x="1053" y="526"/>
                  </a:cubicBezTo>
                  <a:cubicBezTo>
                    <a:pt x="1053" y="446"/>
                    <a:pt x="1053" y="446"/>
                    <a:pt x="1053" y="446"/>
                  </a:cubicBezTo>
                  <a:cubicBezTo>
                    <a:pt x="1053" y="423"/>
                    <a:pt x="1070" y="405"/>
                    <a:pt x="1094" y="405"/>
                  </a:cubicBezTo>
                  <a:cubicBezTo>
                    <a:pt x="1174" y="405"/>
                    <a:pt x="1174" y="405"/>
                    <a:pt x="1174" y="405"/>
                  </a:cubicBezTo>
                  <a:cubicBezTo>
                    <a:pt x="1197" y="405"/>
                    <a:pt x="1215" y="422"/>
                    <a:pt x="1215" y="446"/>
                  </a:cubicBezTo>
                  <a:cubicBezTo>
                    <a:pt x="1215" y="526"/>
                    <a:pt x="1215" y="526"/>
                    <a:pt x="1215" y="526"/>
                  </a:cubicBezTo>
                  <a:close/>
                  <a:moveTo>
                    <a:pt x="1215" y="202"/>
                  </a:moveTo>
                  <a:cubicBezTo>
                    <a:pt x="1215" y="225"/>
                    <a:pt x="1198" y="243"/>
                    <a:pt x="1174" y="243"/>
                  </a:cubicBezTo>
                  <a:cubicBezTo>
                    <a:pt x="1094" y="243"/>
                    <a:pt x="1094" y="243"/>
                    <a:pt x="1094" y="243"/>
                  </a:cubicBezTo>
                  <a:cubicBezTo>
                    <a:pt x="1071" y="243"/>
                    <a:pt x="1053" y="226"/>
                    <a:pt x="1053" y="202"/>
                  </a:cubicBezTo>
                  <a:cubicBezTo>
                    <a:pt x="1053" y="122"/>
                    <a:pt x="1053" y="122"/>
                    <a:pt x="1053" y="122"/>
                  </a:cubicBezTo>
                  <a:cubicBezTo>
                    <a:pt x="1053" y="99"/>
                    <a:pt x="1070" y="81"/>
                    <a:pt x="1094" y="81"/>
                  </a:cubicBezTo>
                  <a:cubicBezTo>
                    <a:pt x="1174" y="81"/>
                    <a:pt x="1174" y="81"/>
                    <a:pt x="1174" y="81"/>
                  </a:cubicBezTo>
                  <a:cubicBezTo>
                    <a:pt x="1197" y="81"/>
                    <a:pt x="1215" y="98"/>
                    <a:pt x="1215" y="122"/>
                  </a:cubicBezTo>
                  <a:cubicBezTo>
                    <a:pt x="1215" y="202"/>
                    <a:pt x="1215" y="202"/>
                    <a:pt x="1215" y="202"/>
                  </a:cubicBezTo>
                  <a:close/>
                </a:path>
              </a:pathLst>
            </a:custGeom>
            <a:solidFill>
              <a:schemeClr val="bg1"/>
            </a:solidFill>
            <a:ln>
              <a:noFill/>
            </a:ln>
          </p:spPr>
          <p:txBody>
            <a:bodyPr anchor="ctr"/>
            <a:lstStyle/>
            <a:p>
              <a:pPr algn="ctr"/>
              <a:endParaRPr>
                <a:latin typeface="+mn-lt"/>
                <a:ea typeface="+mn-ea"/>
                <a:cs typeface="+mn-ea"/>
                <a:sym typeface="+mn-lt"/>
              </a:endParaRPr>
            </a:p>
          </p:txBody>
        </p:sp>
      </p:grpSp>
      <p:grpSp>
        <p:nvGrpSpPr>
          <p:cNvPr id="51" name="组合 50"/>
          <p:cNvGrpSpPr/>
          <p:nvPr/>
        </p:nvGrpSpPr>
        <p:grpSpPr>
          <a:xfrm>
            <a:off x="323527" y="0"/>
            <a:ext cx="3429689" cy="578162"/>
            <a:chOff x="323528" y="0"/>
            <a:chExt cx="2376264" cy="578162"/>
          </a:xfrm>
        </p:grpSpPr>
        <p:sp>
          <p:nvSpPr>
            <p:cNvPr id="52" name="TextBox 86"/>
            <p:cNvSpPr txBox="1"/>
            <p:nvPr/>
          </p:nvSpPr>
          <p:spPr>
            <a:xfrm>
              <a:off x="576196" y="58248"/>
              <a:ext cx="2123596"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课件主要特点</a:t>
              </a:r>
              <a:endParaRPr lang="en-US" altLang="zh-CN" sz="2400" dirty="0">
                <a:solidFill>
                  <a:srgbClr val="C00000"/>
                </a:solidFill>
                <a:latin typeface="+mn-lt"/>
                <a:ea typeface="+mn-ea"/>
                <a:cs typeface="+mn-ea"/>
                <a:sym typeface="+mn-lt"/>
              </a:endParaRPr>
            </a:p>
          </p:txBody>
        </p:sp>
        <p:sp>
          <p:nvSpPr>
            <p:cNvPr id="53" name="矩形 5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矩形 11"/>
          <p:cNvSpPr/>
          <p:nvPr/>
        </p:nvSpPr>
        <p:spPr>
          <a:xfrm>
            <a:off x="4162405" y="875496"/>
            <a:ext cx="697627" cy="400110"/>
          </a:xfrm>
          <a:prstGeom prst="rect">
            <a:avLst/>
          </a:prstGeom>
        </p:spPr>
        <p:txBody>
          <a:bodyPr wrap="none">
            <a:spAutoFit/>
          </a:bodyPr>
          <a:lstStyle/>
          <a:p>
            <a:pPr eaLnBrk="1" hangingPunct="1"/>
            <a:r>
              <a:rPr lang="zh-CN" altLang="en-US" sz="2000" b="1" dirty="0">
                <a:solidFill>
                  <a:srgbClr val="BD1A1A"/>
                </a:solidFill>
                <a:latin typeface="+mn-ea"/>
                <a:ea typeface="+mn-ea"/>
              </a:rPr>
              <a:t>短小</a:t>
            </a:r>
            <a:endParaRPr lang="zh-CN" altLang="en-US" sz="2000" b="1" dirty="0">
              <a:solidFill>
                <a:srgbClr val="BD1A1A"/>
              </a:solidFill>
              <a:latin typeface="+mn-ea"/>
              <a:ea typeface="+mn-ea"/>
            </a:endParaRPr>
          </a:p>
        </p:txBody>
      </p:sp>
      <p:sp>
        <p:nvSpPr>
          <p:cNvPr id="57" name="矩形 56"/>
          <p:cNvSpPr/>
          <p:nvPr/>
        </p:nvSpPr>
        <p:spPr>
          <a:xfrm>
            <a:off x="1807820" y="3426554"/>
            <a:ext cx="1107996" cy="369332"/>
          </a:xfrm>
          <a:prstGeom prst="rect">
            <a:avLst/>
          </a:prstGeom>
        </p:spPr>
        <p:txBody>
          <a:bodyPr wrap="none">
            <a:spAutoFit/>
          </a:bodyPr>
          <a:lstStyle/>
          <a:p>
            <a:pPr eaLnBrk="1" hangingPunct="1"/>
            <a:r>
              <a:rPr lang="zh-CN" altLang="en-US" b="1" dirty="0">
                <a:solidFill>
                  <a:srgbClr val="BD1A1A"/>
                </a:solidFill>
                <a:latin typeface="+mn-ea"/>
                <a:ea typeface="+mn-ea"/>
              </a:rPr>
              <a:t>形式灵活</a:t>
            </a:r>
            <a:endParaRPr lang="zh-CN" altLang="en-US" b="1" dirty="0">
              <a:solidFill>
                <a:srgbClr val="BD1A1A"/>
              </a:solidFill>
              <a:latin typeface="+mn-ea"/>
              <a:ea typeface="+mn-ea"/>
            </a:endParaRPr>
          </a:p>
        </p:txBody>
      </p:sp>
      <p:sp>
        <p:nvSpPr>
          <p:cNvPr id="58" name="矩形 57"/>
          <p:cNvSpPr/>
          <p:nvPr/>
        </p:nvSpPr>
        <p:spPr>
          <a:xfrm>
            <a:off x="6084168" y="3354546"/>
            <a:ext cx="2031325" cy="369332"/>
          </a:xfrm>
          <a:prstGeom prst="rect">
            <a:avLst/>
          </a:prstGeom>
        </p:spPr>
        <p:txBody>
          <a:bodyPr wrap="none">
            <a:spAutoFit/>
          </a:bodyPr>
          <a:lstStyle/>
          <a:p>
            <a:pPr eaLnBrk="1" hangingPunct="1"/>
            <a:r>
              <a:rPr lang="zh-CN" altLang="en-US" b="1" dirty="0">
                <a:solidFill>
                  <a:srgbClr val="BD1A1A"/>
                </a:solidFill>
                <a:latin typeface="+mn-ea"/>
                <a:ea typeface="+mn-ea"/>
              </a:rPr>
              <a:t>一般教师可以制作</a:t>
            </a:r>
            <a:endParaRPr lang="zh-CN" altLang="en-US" b="1" dirty="0">
              <a:solidFill>
                <a:srgbClr val="BD1A1A"/>
              </a:solidFill>
              <a:latin typeface="+mn-ea"/>
              <a:ea typeface="+mn-ea"/>
            </a:endParaRPr>
          </a:p>
        </p:txBody>
      </p:sp>
    </p:spTree>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p:cNvGrpSpPr/>
          <p:nvPr/>
        </p:nvGrpSpPr>
        <p:grpSpPr>
          <a:xfrm>
            <a:off x="303920" y="0"/>
            <a:ext cx="4350936" cy="578162"/>
            <a:chOff x="323528" y="0"/>
            <a:chExt cx="2087905" cy="578162"/>
          </a:xfrm>
        </p:grpSpPr>
        <p:sp>
          <p:nvSpPr>
            <p:cNvPr id="63" name="TextBox 86"/>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案例（</a:t>
              </a:r>
              <a:r>
                <a:rPr lang="en-US" altLang="zh-CN" sz="2400" dirty="0">
                  <a:solidFill>
                    <a:srgbClr val="C00000"/>
                  </a:solidFill>
                  <a:latin typeface="+mn-lt"/>
                  <a:ea typeface="+mn-ea"/>
                  <a:cs typeface="+mn-ea"/>
                  <a:sym typeface="+mn-lt"/>
                </a:rPr>
                <a:t>CASE</a:t>
              </a:r>
              <a:r>
                <a:rPr lang="zh-CN" altLang="en-US" sz="2400" dirty="0">
                  <a:solidFill>
                    <a:srgbClr val="C00000"/>
                  </a:solidFill>
                  <a:latin typeface="+mn-lt"/>
                  <a:ea typeface="+mn-ea"/>
                  <a:cs typeface="+mn-ea"/>
                  <a:sym typeface="+mn-lt"/>
                </a:rPr>
                <a:t>）</a:t>
              </a:r>
              <a:endParaRPr lang="en-US" altLang="zh-CN" sz="2400" dirty="0">
                <a:solidFill>
                  <a:srgbClr val="C00000"/>
                </a:solidFill>
                <a:latin typeface="+mn-lt"/>
                <a:ea typeface="+mn-ea"/>
                <a:cs typeface="+mn-ea"/>
                <a:sym typeface="+mn-lt"/>
              </a:endParaRPr>
            </a:p>
          </p:txBody>
        </p:sp>
        <p:sp>
          <p:nvSpPr>
            <p:cNvPr id="64" name="矩形 63"/>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6" name="Rectangle 3"/>
          <p:cNvSpPr txBox="1">
            <a:spLocks noChangeArrowheads="1"/>
          </p:cNvSpPr>
          <p:nvPr/>
        </p:nvSpPr>
        <p:spPr>
          <a:xfrm>
            <a:off x="395536" y="1131590"/>
            <a:ext cx="7989888" cy="3353991"/>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609600" indent="457200">
              <a:lnSpc>
                <a:spcPct val="114000"/>
              </a:lnSpc>
            </a:pPr>
            <a:r>
              <a:rPr lang="zh-CN" altLang="en-US" sz="2000" dirty="0"/>
              <a:t>是指有现实指导意义和教学意义的代表性的</a:t>
            </a:r>
            <a:r>
              <a:rPr lang="zh-CN" altLang="en-US" sz="2000" dirty="0">
                <a:solidFill>
                  <a:srgbClr val="C00000"/>
                </a:solidFill>
              </a:rPr>
              <a:t>事件</a:t>
            </a:r>
            <a:r>
              <a:rPr lang="zh-CN" altLang="en-US" sz="2000" dirty="0"/>
              <a:t>或</a:t>
            </a:r>
            <a:r>
              <a:rPr lang="zh-CN" altLang="en-US" sz="2000" dirty="0">
                <a:solidFill>
                  <a:srgbClr val="C00000"/>
                </a:solidFill>
              </a:rPr>
              <a:t>现象</a:t>
            </a:r>
            <a:r>
              <a:rPr lang="zh-CN" altLang="en-US" sz="2000" dirty="0"/>
              <a:t>。</a:t>
            </a:r>
            <a:endParaRPr lang="zh-CN" altLang="en-US" sz="2000" dirty="0"/>
          </a:p>
          <a:p>
            <a:pPr marL="609600" indent="457200">
              <a:lnSpc>
                <a:spcPct val="114000"/>
              </a:lnSpc>
            </a:pPr>
            <a:r>
              <a:rPr lang="zh-CN" altLang="en-US" sz="2000" dirty="0"/>
              <a:t>编写案例时，至少包含以下几部分内容：</a:t>
            </a:r>
            <a:endParaRPr lang="zh-CN" altLang="en-US" sz="2000" dirty="0"/>
          </a:p>
          <a:p>
            <a:pPr marL="400050" lvl="1" indent="457200">
              <a:lnSpc>
                <a:spcPct val="114000"/>
              </a:lnSpc>
              <a:buFont typeface="Arial" panose="020B0604020202020204" pitchFamily="34" charset="0"/>
              <a:buNone/>
            </a:pPr>
            <a:r>
              <a:rPr lang="zh-CN" altLang="en-US" sz="1600" dirty="0"/>
              <a:t>（</a:t>
            </a:r>
            <a:r>
              <a:rPr lang="en-US" altLang="zh-CN" sz="1600" dirty="0"/>
              <a:t>1</a:t>
            </a:r>
            <a:r>
              <a:rPr lang="zh-CN" altLang="en-US" sz="1600" dirty="0"/>
              <a:t>）事实描述：案例发生的现象描述、原因、经过等，要求内容真实、详尽。</a:t>
            </a:r>
            <a:endParaRPr lang="zh-CN" altLang="en-US" sz="1600" dirty="0"/>
          </a:p>
          <a:p>
            <a:pPr marL="400050" lvl="1" indent="457200">
              <a:lnSpc>
                <a:spcPct val="114000"/>
              </a:lnSpc>
              <a:buFont typeface="Arial" panose="020B0604020202020204" pitchFamily="34" charset="0"/>
              <a:buNone/>
            </a:pPr>
            <a:r>
              <a:rPr lang="zh-CN" altLang="en-US" sz="1600" dirty="0"/>
              <a:t>（</a:t>
            </a:r>
            <a:r>
              <a:rPr lang="en-US" altLang="zh-CN" sz="1600" dirty="0"/>
              <a:t>2</a:t>
            </a:r>
            <a:r>
              <a:rPr lang="zh-CN" altLang="en-US" sz="1600" dirty="0"/>
              <a:t>）相关背景资料：介绍案例发生的大环境的背景资料。</a:t>
            </a:r>
            <a:endParaRPr lang="zh-CN" altLang="en-US" sz="1600" dirty="0"/>
          </a:p>
          <a:p>
            <a:pPr marL="400050" lvl="1" indent="457200">
              <a:lnSpc>
                <a:spcPct val="114000"/>
              </a:lnSpc>
              <a:buFont typeface="Arial" panose="020B0604020202020204" pitchFamily="34" charset="0"/>
              <a:buNone/>
            </a:pPr>
            <a:r>
              <a:rPr lang="zh-CN" altLang="en-US" sz="1600" dirty="0"/>
              <a:t>（</a:t>
            </a:r>
            <a:r>
              <a:rPr lang="en-US" altLang="zh-CN" sz="1600" dirty="0"/>
              <a:t>3</a:t>
            </a:r>
            <a:r>
              <a:rPr lang="zh-CN" altLang="en-US" sz="1600" dirty="0"/>
              <a:t>）分析与评价：由领域专家给出的分析和评价，要切中主题，有实际导向意义。</a:t>
            </a:r>
            <a:endParaRPr lang="zh-CN" altLang="en-US" sz="1600" dirty="0"/>
          </a:p>
          <a:p>
            <a:pPr marL="400050" lvl="1" indent="457200">
              <a:lnSpc>
                <a:spcPct val="114000"/>
              </a:lnSpc>
              <a:buFont typeface="Arial" panose="020B0604020202020204" pitchFamily="34" charset="0"/>
              <a:buNone/>
            </a:pPr>
            <a:r>
              <a:rPr lang="zh-CN" altLang="en-US" sz="1600" dirty="0"/>
              <a:t>（</a:t>
            </a:r>
            <a:r>
              <a:rPr lang="en-US" altLang="zh-CN" sz="1600" dirty="0"/>
              <a:t>4</a:t>
            </a:r>
            <a:r>
              <a:rPr lang="zh-CN" altLang="en-US" sz="1600" dirty="0"/>
              <a:t>）相关应用领域：案例可应用的场合或领域。</a:t>
            </a:r>
            <a:endParaRPr lang="zh-TW" altLang="en-US" sz="1600" dirty="0"/>
          </a:p>
          <a:p>
            <a:pPr marL="400050" lvl="1" indent="457200">
              <a:lnSpc>
                <a:spcPct val="114000"/>
              </a:lnSpc>
              <a:buFont typeface="Arial" panose="020B0604020202020204" pitchFamily="34" charset="0"/>
              <a:buNone/>
            </a:pPr>
            <a:r>
              <a:rPr lang="zh-TW" altLang="en-US" sz="1600" dirty="0"/>
              <a:t>（</a:t>
            </a:r>
            <a:r>
              <a:rPr lang="en-US" altLang="zh-TW" sz="1600" dirty="0"/>
              <a:t>5</a:t>
            </a:r>
            <a:r>
              <a:rPr lang="zh-TW" altLang="en-US" sz="1600" dirty="0"/>
              <a:t>）教学建议：案例在教学中使用的方法、注意事项和建议。 </a:t>
            </a:r>
            <a:endParaRPr lang="zh-TW" altLang="en-US" sz="1600" dirty="0"/>
          </a:p>
        </p:txBody>
      </p:sp>
    </p:spTree>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611560" y="2411428"/>
            <a:ext cx="8280920" cy="1528474"/>
            <a:chOff x="8472264" y="2924944"/>
            <a:chExt cx="2448272" cy="1338747"/>
          </a:xfrm>
        </p:grpSpPr>
        <p:cxnSp>
          <p:nvCxnSpPr>
            <p:cNvPr id="21" name="直接连接符 20"/>
            <p:cNvCxnSpPr/>
            <p:nvPr/>
          </p:nvCxnSpPr>
          <p:spPr>
            <a:xfrm>
              <a:off x="8472264" y="2924944"/>
              <a:ext cx="2448272"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8472264" y="4263691"/>
              <a:ext cx="2448272"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65" name="组合 64"/>
          <p:cNvGrpSpPr/>
          <p:nvPr/>
        </p:nvGrpSpPr>
        <p:grpSpPr>
          <a:xfrm>
            <a:off x="323528" y="0"/>
            <a:ext cx="3627799" cy="578162"/>
            <a:chOff x="323528" y="0"/>
            <a:chExt cx="2087905" cy="578162"/>
          </a:xfrm>
        </p:grpSpPr>
        <p:sp>
          <p:nvSpPr>
            <p:cNvPr id="66" name="TextBox 86"/>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文献资料库</a:t>
              </a:r>
              <a:endParaRPr lang="zh-CN" altLang="en-US" sz="2400" dirty="0">
                <a:solidFill>
                  <a:srgbClr val="C00000"/>
                </a:solidFill>
                <a:latin typeface="+mn-lt"/>
                <a:ea typeface="+mn-ea"/>
                <a:cs typeface="+mn-ea"/>
                <a:sym typeface="+mn-lt"/>
              </a:endParaRPr>
            </a:p>
          </p:txBody>
        </p:sp>
        <p:sp>
          <p:nvSpPr>
            <p:cNvPr id="67" name="矩形 66"/>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p>
          </p:txBody>
        </p:sp>
      </p:grpSp>
      <p:sp>
        <p:nvSpPr>
          <p:cNvPr id="69" name="Rectangle 4"/>
          <p:cNvSpPr>
            <a:spLocks noChangeArrowheads="1"/>
          </p:cNvSpPr>
          <p:nvPr/>
        </p:nvSpPr>
        <p:spPr bwMode="auto">
          <a:xfrm>
            <a:off x="845309" y="1986394"/>
            <a:ext cx="804717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2000" dirty="0">
                <a:latin typeface="+mj-ea"/>
                <a:ea typeface="+mj-ea"/>
                <a:sym typeface="Wingdings 2" panose="05020102010507070707" pitchFamily="18" charset="2"/>
              </a:rPr>
              <a:t> </a:t>
            </a:r>
            <a:r>
              <a:rPr lang="zh-CN" altLang="en-US" sz="2000" dirty="0">
                <a:latin typeface="+mj-ea"/>
                <a:ea typeface="+mj-ea"/>
              </a:rPr>
              <a:t>（</a:t>
            </a:r>
            <a:r>
              <a:rPr lang="en-US" altLang="zh-CN" sz="2000" dirty="0">
                <a:latin typeface="+mj-ea"/>
                <a:ea typeface="+mj-ea"/>
              </a:rPr>
              <a:t>1</a:t>
            </a:r>
            <a:r>
              <a:rPr lang="zh-CN" altLang="en-US" sz="2000" dirty="0">
                <a:latin typeface="+mj-ea"/>
                <a:ea typeface="+mj-ea"/>
              </a:rPr>
              <a:t>）文献资料必须是正式的国家机关发布的相关文件。</a:t>
            </a:r>
            <a:endParaRPr lang="zh-CN" altLang="en-US" sz="2000" dirty="0">
              <a:latin typeface="+mj-ea"/>
              <a:ea typeface="+mj-ea"/>
            </a:endParaRPr>
          </a:p>
        </p:txBody>
      </p:sp>
      <p:sp>
        <p:nvSpPr>
          <p:cNvPr id="70" name="Rectangle 4"/>
          <p:cNvSpPr>
            <a:spLocks noChangeArrowheads="1"/>
          </p:cNvSpPr>
          <p:nvPr/>
        </p:nvSpPr>
        <p:spPr bwMode="auto">
          <a:xfrm>
            <a:off x="845309" y="2633447"/>
            <a:ext cx="811918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lnSpc>
                <a:spcPct val="150000"/>
              </a:lnSpc>
              <a:defRPr/>
            </a:pPr>
            <a:r>
              <a:rPr lang="en-US" altLang="zh-CN" sz="2000" dirty="0">
                <a:latin typeface="+mj-ea"/>
                <a:sym typeface="Wingdings 2" panose="05020102010507070707" pitchFamily="18" charset="2"/>
              </a:rPr>
              <a:t> </a:t>
            </a:r>
            <a:r>
              <a:rPr lang="zh-CN" altLang="en-US" sz="2000" dirty="0">
                <a:latin typeface="+mj-ea"/>
                <a:ea typeface="+mj-ea"/>
              </a:rPr>
              <a:t>（</a:t>
            </a:r>
            <a:r>
              <a:rPr lang="en-US" altLang="zh-CN" sz="2000" dirty="0">
                <a:latin typeface="+mj-ea"/>
                <a:ea typeface="+mj-ea"/>
              </a:rPr>
              <a:t>2</a:t>
            </a:r>
            <a:r>
              <a:rPr lang="zh-CN" altLang="en-US" sz="2000" dirty="0">
                <a:latin typeface="+mj-ea"/>
                <a:ea typeface="+mj-ea"/>
              </a:rPr>
              <a:t>）必须是具有广泛影响的文章。</a:t>
            </a:r>
            <a:endParaRPr lang="zh-CN" altLang="en-US" sz="2000" dirty="0">
              <a:latin typeface="+mj-ea"/>
              <a:ea typeface="+mj-ea"/>
            </a:endParaRPr>
          </a:p>
          <a:p>
            <a:pPr algn="just" eaLnBrk="1" hangingPunct="1">
              <a:lnSpc>
                <a:spcPct val="150000"/>
              </a:lnSpc>
              <a:defRPr/>
            </a:pPr>
            <a:endParaRPr lang="zh-CN" altLang="en-US" sz="2000" dirty="0">
              <a:latin typeface="+mj-ea"/>
              <a:ea typeface="+mj-ea"/>
            </a:endParaRPr>
          </a:p>
        </p:txBody>
      </p:sp>
      <p:sp>
        <p:nvSpPr>
          <p:cNvPr id="71" name="Rectangle 4"/>
          <p:cNvSpPr>
            <a:spLocks noChangeArrowheads="1"/>
          </p:cNvSpPr>
          <p:nvPr/>
        </p:nvSpPr>
        <p:spPr bwMode="auto">
          <a:xfrm>
            <a:off x="869991" y="3425535"/>
            <a:ext cx="799780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lnSpc>
                <a:spcPct val="150000"/>
              </a:lnSpc>
              <a:defRPr/>
            </a:pPr>
            <a:r>
              <a:rPr lang="en-US" altLang="zh-CN" sz="2000" dirty="0">
                <a:latin typeface="+mj-ea"/>
                <a:sym typeface="Wingdings 2" panose="05020102010507070707" pitchFamily="18" charset="2"/>
              </a:rPr>
              <a:t> </a:t>
            </a:r>
            <a:r>
              <a:rPr lang="zh-CN" altLang="en-US" sz="2000" dirty="0">
                <a:latin typeface="+mj-ea"/>
                <a:ea typeface="+mj-ea"/>
              </a:rPr>
              <a:t>（</a:t>
            </a:r>
            <a:r>
              <a:rPr lang="en-US" altLang="zh-CN" sz="2000" dirty="0">
                <a:latin typeface="+mj-ea"/>
                <a:ea typeface="+mj-ea"/>
              </a:rPr>
              <a:t>3</a:t>
            </a:r>
            <a:r>
              <a:rPr lang="zh-CN" altLang="en-US" sz="2000" dirty="0">
                <a:latin typeface="+mj-ea"/>
                <a:ea typeface="+mj-ea"/>
              </a:rPr>
              <a:t>）必须是重大事件的记录，事件必须具有重大的历史意义。</a:t>
            </a:r>
            <a:endParaRPr lang="zh-TW" altLang="en-US" sz="2000" dirty="0">
              <a:latin typeface="+mj-ea"/>
              <a:ea typeface="+mj-ea"/>
            </a:endParaRPr>
          </a:p>
          <a:p>
            <a:pPr algn="just" eaLnBrk="1" hangingPunct="1">
              <a:lnSpc>
                <a:spcPct val="150000"/>
              </a:lnSpc>
              <a:defRPr/>
            </a:pPr>
            <a:endParaRPr lang="zh-CN" altLang="en-US" sz="2000" dirty="0">
              <a:latin typeface="+mj-ea"/>
              <a:ea typeface="+mj-ea"/>
            </a:endParaRPr>
          </a:p>
        </p:txBody>
      </p:sp>
      <p:sp>
        <p:nvSpPr>
          <p:cNvPr id="2" name="矩形 1"/>
          <p:cNvSpPr/>
          <p:nvPr/>
        </p:nvSpPr>
        <p:spPr>
          <a:xfrm>
            <a:off x="891022" y="627534"/>
            <a:ext cx="7327091" cy="1144929"/>
          </a:xfrm>
          <a:prstGeom prst="rect">
            <a:avLst/>
          </a:prstGeom>
        </p:spPr>
        <p:txBody>
          <a:bodyPr wrap="square">
            <a:spAutoFit/>
          </a:bodyPr>
          <a:lstStyle/>
          <a:p>
            <a:pPr indent="457200">
              <a:lnSpc>
                <a:spcPct val="114000"/>
              </a:lnSpc>
            </a:pPr>
            <a:r>
              <a:rPr lang="zh-CN" altLang="en-US" sz="2000" dirty="0">
                <a:latin typeface="+mj-ea"/>
                <a:ea typeface="+mj-ea"/>
              </a:rPr>
              <a:t>文献资料指有关教育方面的政策、法规、条例、规章制度，对重大事件的记录、重要文章等。入选的文献资料必须符合如下要求之一：</a:t>
            </a:r>
            <a:endParaRPr lang="zh-CN" altLang="en-US" sz="2000" dirty="0">
              <a:latin typeface="+mj-ea"/>
              <a:ea typeface="+mj-ea"/>
            </a:endParaRPr>
          </a:p>
        </p:txBody>
      </p:sp>
    </p:spTree>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p:cNvGrpSpPr/>
          <p:nvPr/>
        </p:nvGrpSpPr>
        <p:grpSpPr>
          <a:xfrm>
            <a:off x="323528" y="4735"/>
            <a:ext cx="4350936" cy="578162"/>
            <a:chOff x="323528" y="0"/>
            <a:chExt cx="2087905" cy="578162"/>
          </a:xfrm>
        </p:grpSpPr>
        <p:sp>
          <p:nvSpPr>
            <p:cNvPr id="63" name="TextBox 86"/>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虚拟实验或操作环境</a:t>
              </a:r>
              <a:endParaRPr lang="en-US" altLang="zh-CN" sz="2400" dirty="0">
                <a:solidFill>
                  <a:srgbClr val="C00000"/>
                </a:solidFill>
                <a:latin typeface="+mn-lt"/>
                <a:ea typeface="+mn-ea"/>
                <a:cs typeface="+mn-ea"/>
                <a:sym typeface="+mn-lt"/>
              </a:endParaRPr>
            </a:p>
          </p:txBody>
        </p:sp>
        <p:sp>
          <p:nvSpPr>
            <p:cNvPr id="64" name="矩形 63"/>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7" name="Rectangle 3"/>
          <p:cNvSpPr txBox="1">
            <a:spLocks noChangeArrowheads="1"/>
          </p:cNvSpPr>
          <p:nvPr/>
        </p:nvSpPr>
        <p:spPr>
          <a:xfrm>
            <a:off x="468313" y="1275606"/>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14000"/>
              </a:lnSpc>
            </a:pPr>
            <a:r>
              <a:rPr lang="zh-CN" altLang="en-US" sz="2400" dirty="0">
                <a:latin typeface="微软雅黑" panose="020B0503020204020204" pitchFamily="34" charset="-122"/>
                <a:ea typeface="微软雅黑" panose="020B0503020204020204" pitchFamily="34" charset="-122"/>
              </a:rPr>
              <a:t>虚拟实验是指借助于多媒体、仿真和虚拟现实（又称</a:t>
            </a:r>
            <a:r>
              <a:rPr lang="en-US" altLang="zh-CN" sz="2400" dirty="0">
                <a:latin typeface="微软雅黑" panose="020B0503020204020204" pitchFamily="34" charset="-122"/>
                <a:ea typeface="微软雅黑" panose="020B0503020204020204" pitchFamily="34" charset="-122"/>
              </a:rPr>
              <a:t>VR</a:t>
            </a:r>
            <a:r>
              <a:rPr lang="zh-CN" altLang="en-US" sz="2400" dirty="0">
                <a:latin typeface="微软雅黑" panose="020B0503020204020204" pitchFamily="34" charset="-122"/>
                <a:ea typeface="微软雅黑" panose="020B0503020204020204" pitchFamily="34" charset="-122"/>
              </a:rPr>
              <a:t>）等技术形成的可辅助、部分替代甚至全部替代传统实验各操作环节的相关软硬件操作环境，实验者可以像在真实的环境中一样完成各种实验项目，所取得的实验效果等价于甚至优于在真实环境中所取得的效果。</a:t>
            </a:r>
            <a:endParaRPr lang="zh-CN" altLang="en-US" sz="1800" dirty="0">
              <a:latin typeface="微软雅黑" panose="020B0503020204020204" pitchFamily="34" charset="-122"/>
              <a:ea typeface="微软雅黑" panose="020B0503020204020204" pitchFamily="34" charset="-122"/>
            </a:endParaRPr>
          </a:p>
        </p:txBody>
      </p:sp>
    </p:spTree>
  </p:cSld>
  <p:clrMapOvr>
    <a:masterClrMapping/>
  </p:clrMapOvr>
  <p:transition spd="med">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hlinkClick r:id="rId1"/>
          </p:cNvPr>
          <p:cNvPicPr>
            <a:picLocks noChangeAspect="1"/>
          </p:cNvPicPr>
          <p:nvPr/>
        </p:nvPicPr>
        <p:blipFill>
          <a:blip r:embed="rId2"/>
          <a:stretch>
            <a:fillRect/>
          </a:stretch>
        </p:blipFill>
        <p:spPr>
          <a:xfrm>
            <a:off x="994966" y="852137"/>
            <a:ext cx="7154068" cy="343922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advTm="0"/>
    </mc:Choice>
    <mc:Fallback>
      <p:transition advTm="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screen">
            <a:extLst>
              <a:ext uri="{BEBA8EAE-BF5A-486C-A8C5-ECC9F3942E4B}">
                <a14:imgProps xmlns:a14="http://schemas.microsoft.com/office/drawing/2010/main">
                  <a14:imgLayer r:embed="rId2">
                    <a14:imgEffect>
                      <a14:artisticBlur/>
                    </a14:imgEffect>
                  </a14:imgLayer>
                </a14:imgProps>
              </a:ext>
            </a:extLst>
          </a:blip>
          <a:srcRect/>
          <a:stretch>
            <a:fillRect/>
          </a:stretch>
        </p:blipFill>
        <p:spPr>
          <a:xfrm>
            <a:off x="0" y="2571750"/>
            <a:ext cx="9144000" cy="2571750"/>
          </a:xfrm>
          <a:prstGeom prst="rect">
            <a:avLst/>
          </a:prstGeom>
        </p:spPr>
      </p:pic>
      <p:sp>
        <p:nvSpPr>
          <p:cNvPr id="10" name="矩形 9"/>
          <p:cNvSpPr/>
          <p:nvPr/>
        </p:nvSpPr>
        <p:spPr>
          <a:xfrm>
            <a:off x="0" y="2571750"/>
            <a:ext cx="9144507" cy="2571748"/>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p:cNvSpPr/>
          <p:nvPr/>
        </p:nvSpPr>
        <p:spPr>
          <a:xfrm>
            <a:off x="467544" y="411510"/>
            <a:ext cx="8208912" cy="432048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472070" y="1491630"/>
            <a:ext cx="1077508" cy="2123660"/>
            <a:chOff x="4499992" y="1114046"/>
            <a:chExt cx="519809" cy="575153"/>
          </a:xfrm>
        </p:grpSpPr>
        <p:sp>
          <p:nvSpPr>
            <p:cNvPr id="5" name="矩形: 圆角 4"/>
            <p:cNvSpPr/>
            <p:nvPr/>
          </p:nvSpPr>
          <p:spPr>
            <a:xfrm>
              <a:off x="4499992" y="1131590"/>
              <a:ext cx="504056" cy="504056"/>
            </a:xfrm>
            <a:prstGeom prst="roundRect">
              <a:avLst>
                <a:gd name="adj" fmla="val 6274"/>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4549499" y="1114046"/>
              <a:ext cx="470302" cy="575153"/>
            </a:xfrm>
            <a:prstGeom prst="rect">
              <a:avLst/>
            </a:prstGeom>
            <a:noFill/>
          </p:spPr>
          <p:txBody>
            <a:bodyPr wrap="square" lIns="0" tIns="0" rIns="0" bIns="0" rtlCol="0">
              <a:spAutoFit/>
            </a:bodyPr>
            <a:lstStyle/>
            <a:p>
              <a:r>
                <a:rPr lang="en-US" altLang="zh-CN" sz="13800" dirty="0">
                  <a:solidFill>
                    <a:schemeClr val="bg1"/>
                  </a:solidFill>
                  <a:ea typeface="微软雅黑" panose="020B0503020204020204" pitchFamily="34" charset="-122"/>
                  <a:cs typeface="Calibri" panose="020F0502020204030204" pitchFamily="34" charset="0"/>
                </a:rPr>
                <a:t>2</a:t>
              </a:r>
              <a:endParaRPr lang="zh-CN" altLang="en-US" sz="13800" dirty="0">
                <a:solidFill>
                  <a:schemeClr val="bg1"/>
                </a:solidFill>
                <a:ea typeface="微软雅黑" panose="020B0503020204020204" pitchFamily="34" charset="-122"/>
                <a:cs typeface="Calibri" panose="020F0502020204030204" pitchFamily="34" charset="0"/>
              </a:endParaRPr>
            </a:p>
          </p:txBody>
        </p:sp>
      </p:grpSp>
      <p:sp>
        <p:nvSpPr>
          <p:cNvPr id="7" name="文本框 6"/>
          <p:cNvSpPr txBox="1"/>
          <p:nvPr/>
        </p:nvSpPr>
        <p:spPr>
          <a:xfrm>
            <a:off x="2411760" y="2177593"/>
            <a:ext cx="5503459" cy="553998"/>
          </a:xfrm>
          <a:prstGeom prst="rect">
            <a:avLst/>
          </a:prstGeom>
          <a:noFill/>
        </p:spPr>
        <p:txBody>
          <a:bodyPr wrap="square" lIns="0" tIns="0" rIns="0" bIns="0" rtlCol="0">
            <a:spAutoFit/>
          </a:bodyPr>
          <a:lstStyle/>
          <a:p>
            <a:pPr algn="ctr"/>
            <a:r>
              <a:rPr lang="zh-CN" altLang="en-US" sz="3600" b="1" dirty="0">
                <a:solidFill>
                  <a:schemeClr val="accent6"/>
                </a:solidFill>
                <a:latin typeface="微软雅黑" panose="020B0503020204020204" pitchFamily="34" charset="-122"/>
                <a:ea typeface="微软雅黑" panose="020B0503020204020204" pitchFamily="34" charset="-122"/>
              </a:rPr>
              <a:t>远程学习资源的集成</a:t>
            </a:r>
            <a:endParaRPr lang="zh-CN" altLang="en-US" sz="3600" b="1" dirty="0">
              <a:solidFill>
                <a:schemeClr val="accent6"/>
              </a:solidFill>
              <a:latin typeface="微软雅黑" panose="020B0503020204020204" pitchFamily="34" charset="-122"/>
              <a:ea typeface="微软雅黑" panose="020B0503020204020204" pitchFamily="34" charset="-122"/>
            </a:endParaRPr>
          </a:p>
        </p:txBody>
      </p:sp>
    </p:spTree>
  </p:cSld>
  <p:clrMapOvr>
    <a:masterClrMapping/>
  </p:clrMapOvr>
  <p:transition spd="med">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
          <p:cNvGrpSpPr/>
          <p:nvPr/>
        </p:nvGrpSpPr>
        <p:grpSpPr>
          <a:xfrm rot="16200000">
            <a:off x="3203374" y="-1118666"/>
            <a:ext cx="2737254" cy="8064897"/>
            <a:chOff x="2838056" y="1250264"/>
            <a:chExt cx="5918683" cy="4735020"/>
          </a:xfrm>
        </p:grpSpPr>
        <p:sp>
          <p:nvSpPr>
            <p:cNvPr id="11" name="Rectangle 49"/>
            <p:cNvSpPr/>
            <p:nvPr/>
          </p:nvSpPr>
          <p:spPr bwMode="auto">
            <a:xfrm>
              <a:off x="6349091" y="4836487"/>
              <a:ext cx="1819793" cy="1148797"/>
            </a:xfrm>
            <a:prstGeom prst="rect">
              <a:avLst/>
            </a:prstGeom>
            <a:solidFill>
              <a:srgbClr val="C11E1E"/>
            </a:solidFill>
            <a:ln>
              <a:noFill/>
            </a:ln>
          </p:spPr>
          <p:txBody>
            <a:bodyPr anchor="ctr"/>
            <a:lstStyle/>
            <a:p>
              <a:pPr algn="ctr"/>
              <a:endParaRPr>
                <a:latin typeface="+mn-lt"/>
                <a:ea typeface="+mn-ea"/>
                <a:cs typeface="+mn-ea"/>
                <a:sym typeface="+mn-lt"/>
              </a:endParaRPr>
            </a:p>
          </p:txBody>
        </p:sp>
        <p:sp>
          <p:nvSpPr>
            <p:cNvPr id="12" name="Rectangle 50"/>
            <p:cNvSpPr/>
            <p:nvPr/>
          </p:nvSpPr>
          <p:spPr bwMode="auto">
            <a:xfrm>
              <a:off x="3868940" y="3816551"/>
              <a:ext cx="1380701" cy="172731"/>
            </a:xfrm>
            <a:prstGeom prst="rect">
              <a:avLst/>
            </a:prstGeom>
            <a:solidFill>
              <a:srgbClr val="C11E1E"/>
            </a:solidFill>
            <a:ln>
              <a:noFill/>
            </a:ln>
          </p:spPr>
          <p:txBody>
            <a:bodyPr anchor="ctr"/>
            <a:lstStyle/>
            <a:p>
              <a:pPr algn="ctr"/>
              <a:endParaRPr>
                <a:latin typeface="+mn-lt"/>
                <a:ea typeface="+mn-ea"/>
                <a:cs typeface="+mn-ea"/>
                <a:sym typeface="+mn-lt"/>
              </a:endParaRPr>
            </a:p>
          </p:txBody>
        </p:sp>
        <p:sp>
          <p:nvSpPr>
            <p:cNvPr id="13" name="Freeform: Shape 51"/>
            <p:cNvSpPr/>
            <p:nvPr/>
          </p:nvSpPr>
          <p:spPr bwMode="auto">
            <a:xfrm>
              <a:off x="5249642" y="3816551"/>
              <a:ext cx="1099447" cy="2168733"/>
            </a:xfrm>
            <a:custGeom>
              <a:avLst/>
              <a:gdLst>
                <a:gd name="T0" fmla="*/ 401 w 401"/>
                <a:gd name="T1" fmla="*/ 791 h 791"/>
                <a:gd name="T2" fmla="*/ 0 w 401"/>
                <a:gd name="T3" fmla="*/ 63 h 791"/>
                <a:gd name="T4" fmla="*/ 0 w 401"/>
                <a:gd name="T5" fmla="*/ 0 h 791"/>
                <a:gd name="T6" fmla="*/ 401 w 401"/>
                <a:gd name="T7" fmla="*/ 372 h 791"/>
                <a:gd name="T8" fmla="*/ 401 w 401"/>
                <a:gd name="T9" fmla="*/ 791 h 791"/>
              </a:gdLst>
              <a:ahLst/>
              <a:cxnLst>
                <a:cxn ang="0">
                  <a:pos x="T0" y="T1"/>
                </a:cxn>
                <a:cxn ang="0">
                  <a:pos x="T2" y="T3"/>
                </a:cxn>
                <a:cxn ang="0">
                  <a:pos x="T4" y="T5"/>
                </a:cxn>
                <a:cxn ang="0">
                  <a:pos x="T6" y="T7"/>
                </a:cxn>
                <a:cxn ang="0">
                  <a:pos x="T8" y="T9"/>
                </a:cxn>
              </a:cxnLst>
              <a:rect l="0" t="0" r="r" b="b"/>
              <a:pathLst>
                <a:path w="401" h="791">
                  <a:moveTo>
                    <a:pt x="401" y="791"/>
                  </a:moveTo>
                  <a:lnTo>
                    <a:pt x="0" y="63"/>
                  </a:lnTo>
                  <a:lnTo>
                    <a:pt x="0" y="0"/>
                  </a:lnTo>
                  <a:lnTo>
                    <a:pt x="401" y="372"/>
                  </a:lnTo>
                  <a:lnTo>
                    <a:pt x="401" y="791"/>
                  </a:lnTo>
                  <a:close/>
                </a:path>
              </a:pathLst>
            </a:custGeom>
            <a:solidFill>
              <a:schemeClr val="accent4">
                <a:lumMod val="60000"/>
                <a:lumOff val="40000"/>
                <a:alpha val="82000"/>
              </a:schemeClr>
            </a:solidFill>
            <a:ln>
              <a:noFill/>
            </a:ln>
          </p:spPr>
          <p:txBody>
            <a:bodyPr anchor="ctr"/>
            <a:lstStyle/>
            <a:p>
              <a:pPr algn="ctr"/>
              <a:endParaRPr>
                <a:latin typeface="+mn-lt"/>
                <a:ea typeface="+mn-ea"/>
                <a:cs typeface="+mn-ea"/>
                <a:sym typeface="+mn-lt"/>
              </a:endParaRPr>
            </a:p>
          </p:txBody>
        </p:sp>
        <p:sp>
          <p:nvSpPr>
            <p:cNvPr id="14" name="Oval 52"/>
            <p:cNvSpPr/>
            <p:nvPr/>
          </p:nvSpPr>
          <p:spPr>
            <a:xfrm flipH="1">
              <a:off x="7607940" y="4836487"/>
              <a:ext cx="1148799" cy="1148797"/>
            </a:xfrm>
            <a:prstGeom prst="ellipse">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5" name="Oval 48"/>
            <p:cNvSpPr/>
            <p:nvPr/>
          </p:nvSpPr>
          <p:spPr>
            <a:xfrm flipH="1">
              <a:off x="7733289" y="4964175"/>
              <a:ext cx="898106" cy="8981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6" name="Rectangle 43"/>
            <p:cNvSpPr/>
            <p:nvPr/>
          </p:nvSpPr>
          <p:spPr bwMode="auto">
            <a:xfrm>
              <a:off x="6349088" y="3643820"/>
              <a:ext cx="1819791" cy="1148796"/>
            </a:xfrm>
            <a:prstGeom prst="rect">
              <a:avLst/>
            </a:prstGeom>
            <a:solidFill>
              <a:srgbClr val="BD1A1A"/>
            </a:solidFill>
            <a:ln>
              <a:noFill/>
            </a:ln>
          </p:spPr>
          <p:txBody>
            <a:bodyPr anchor="ctr"/>
            <a:lstStyle/>
            <a:p>
              <a:pPr algn="ctr"/>
              <a:endParaRPr>
                <a:latin typeface="+mn-lt"/>
                <a:ea typeface="+mn-ea"/>
                <a:cs typeface="+mn-ea"/>
                <a:sym typeface="+mn-lt"/>
              </a:endParaRPr>
            </a:p>
          </p:txBody>
        </p:sp>
        <p:sp>
          <p:nvSpPr>
            <p:cNvPr id="17" name="Rectangle 44"/>
            <p:cNvSpPr/>
            <p:nvPr/>
          </p:nvSpPr>
          <p:spPr bwMode="auto">
            <a:xfrm>
              <a:off x="3868940" y="3624629"/>
              <a:ext cx="1380701" cy="178214"/>
            </a:xfrm>
            <a:prstGeom prst="rect">
              <a:avLst/>
            </a:prstGeom>
            <a:solidFill>
              <a:srgbClr val="BD1A1A"/>
            </a:solidFill>
            <a:ln>
              <a:noFill/>
            </a:ln>
          </p:spPr>
          <p:txBody>
            <a:bodyPr anchor="ctr"/>
            <a:lstStyle/>
            <a:p>
              <a:pPr algn="ctr"/>
              <a:endParaRPr>
                <a:latin typeface="+mn-lt"/>
                <a:ea typeface="+mn-ea"/>
                <a:cs typeface="+mn-ea"/>
                <a:sym typeface="+mn-lt"/>
              </a:endParaRPr>
            </a:p>
          </p:txBody>
        </p:sp>
        <p:sp>
          <p:nvSpPr>
            <p:cNvPr id="18" name="Freeform: Shape 45"/>
            <p:cNvSpPr/>
            <p:nvPr/>
          </p:nvSpPr>
          <p:spPr bwMode="auto">
            <a:xfrm>
              <a:off x="5249642" y="3624629"/>
              <a:ext cx="1099447" cy="1167990"/>
            </a:xfrm>
            <a:custGeom>
              <a:avLst/>
              <a:gdLst>
                <a:gd name="T0" fmla="*/ 401 w 401"/>
                <a:gd name="T1" fmla="*/ 426 h 426"/>
                <a:gd name="T2" fmla="*/ 0 w 401"/>
                <a:gd name="T3" fmla="*/ 65 h 426"/>
                <a:gd name="T4" fmla="*/ 0 w 401"/>
                <a:gd name="T5" fmla="*/ 0 h 426"/>
                <a:gd name="T6" fmla="*/ 401 w 401"/>
                <a:gd name="T7" fmla="*/ 7 h 426"/>
                <a:gd name="T8" fmla="*/ 401 w 401"/>
                <a:gd name="T9" fmla="*/ 426 h 426"/>
              </a:gdLst>
              <a:ahLst/>
              <a:cxnLst>
                <a:cxn ang="0">
                  <a:pos x="T0" y="T1"/>
                </a:cxn>
                <a:cxn ang="0">
                  <a:pos x="T2" y="T3"/>
                </a:cxn>
                <a:cxn ang="0">
                  <a:pos x="T4" y="T5"/>
                </a:cxn>
                <a:cxn ang="0">
                  <a:pos x="T6" y="T7"/>
                </a:cxn>
                <a:cxn ang="0">
                  <a:pos x="T8" y="T9"/>
                </a:cxn>
              </a:cxnLst>
              <a:rect l="0" t="0" r="r" b="b"/>
              <a:pathLst>
                <a:path w="401" h="426">
                  <a:moveTo>
                    <a:pt x="401" y="426"/>
                  </a:moveTo>
                  <a:lnTo>
                    <a:pt x="0" y="65"/>
                  </a:lnTo>
                  <a:lnTo>
                    <a:pt x="0" y="0"/>
                  </a:lnTo>
                  <a:lnTo>
                    <a:pt x="401" y="7"/>
                  </a:lnTo>
                  <a:lnTo>
                    <a:pt x="401" y="426"/>
                  </a:lnTo>
                  <a:close/>
                </a:path>
              </a:pathLst>
            </a:custGeom>
            <a:solidFill>
              <a:schemeClr val="accent2">
                <a:lumMod val="60000"/>
                <a:lumOff val="40000"/>
                <a:alpha val="82000"/>
              </a:schemeClr>
            </a:solidFill>
            <a:ln>
              <a:noFill/>
            </a:ln>
          </p:spPr>
          <p:txBody>
            <a:bodyPr anchor="ctr"/>
            <a:lstStyle/>
            <a:p>
              <a:pPr algn="ctr"/>
              <a:endParaRPr>
                <a:latin typeface="+mn-lt"/>
                <a:ea typeface="+mn-ea"/>
                <a:cs typeface="+mn-ea"/>
                <a:sym typeface="+mn-lt"/>
              </a:endParaRPr>
            </a:p>
          </p:txBody>
        </p:sp>
        <p:sp>
          <p:nvSpPr>
            <p:cNvPr id="19" name="Oval 46"/>
            <p:cNvSpPr/>
            <p:nvPr/>
          </p:nvSpPr>
          <p:spPr>
            <a:xfrm flipH="1">
              <a:off x="7607942" y="3644301"/>
              <a:ext cx="1148797" cy="1148796"/>
            </a:xfrm>
            <a:prstGeom prst="ellipse">
              <a:avLst/>
            </a:prstGeom>
            <a:solidFill>
              <a:srgbClr val="BD1A1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0" name="Oval 42"/>
            <p:cNvSpPr/>
            <p:nvPr/>
          </p:nvSpPr>
          <p:spPr>
            <a:xfrm flipH="1">
              <a:off x="7733289" y="3766345"/>
              <a:ext cx="898105" cy="8981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1" name="Rectangle 37"/>
            <p:cNvSpPr/>
            <p:nvPr/>
          </p:nvSpPr>
          <p:spPr bwMode="auto">
            <a:xfrm>
              <a:off x="6349088" y="2448413"/>
              <a:ext cx="1819791" cy="1146055"/>
            </a:xfrm>
            <a:prstGeom prst="rect">
              <a:avLst/>
            </a:prstGeom>
            <a:solidFill>
              <a:schemeClr val="tx1">
                <a:lumMod val="65000"/>
                <a:lumOff val="35000"/>
              </a:schemeClr>
            </a:solidFill>
            <a:ln>
              <a:noFill/>
            </a:ln>
          </p:spPr>
          <p:txBody>
            <a:bodyPr anchor="ctr"/>
            <a:lstStyle/>
            <a:p>
              <a:pPr algn="ctr"/>
              <a:endParaRPr>
                <a:latin typeface="+mn-lt"/>
                <a:ea typeface="+mn-ea"/>
                <a:cs typeface="+mn-ea"/>
                <a:sym typeface="+mn-lt"/>
              </a:endParaRPr>
            </a:p>
          </p:txBody>
        </p:sp>
        <p:sp>
          <p:nvSpPr>
            <p:cNvPr id="22" name="Rectangle 38"/>
            <p:cNvSpPr/>
            <p:nvPr/>
          </p:nvSpPr>
          <p:spPr bwMode="auto">
            <a:xfrm>
              <a:off x="3868940" y="3438190"/>
              <a:ext cx="1380701" cy="172731"/>
            </a:xfrm>
            <a:prstGeom prst="rect">
              <a:avLst/>
            </a:prstGeom>
            <a:solidFill>
              <a:srgbClr val="595959"/>
            </a:solidFill>
            <a:ln>
              <a:noFill/>
            </a:ln>
          </p:spPr>
          <p:txBody>
            <a:bodyPr anchor="ctr"/>
            <a:lstStyle/>
            <a:p>
              <a:pPr algn="ctr"/>
              <a:endParaRPr>
                <a:latin typeface="+mn-lt"/>
                <a:ea typeface="+mn-ea"/>
                <a:cs typeface="+mn-ea"/>
                <a:sym typeface="+mn-lt"/>
              </a:endParaRPr>
            </a:p>
          </p:txBody>
        </p:sp>
        <p:sp>
          <p:nvSpPr>
            <p:cNvPr id="23" name="Freeform: Shape 39"/>
            <p:cNvSpPr/>
            <p:nvPr/>
          </p:nvSpPr>
          <p:spPr bwMode="auto">
            <a:xfrm>
              <a:off x="5249642" y="2448413"/>
              <a:ext cx="1099447" cy="1162506"/>
            </a:xfrm>
            <a:custGeom>
              <a:avLst/>
              <a:gdLst>
                <a:gd name="T0" fmla="*/ 0 w 401"/>
                <a:gd name="T1" fmla="*/ 361 h 424"/>
                <a:gd name="T2" fmla="*/ 401 w 401"/>
                <a:gd name="T3" fmla="*/ 0 h 424"/>
                <a:gd name="T4" fmla="*/ 401 w 401"/>
                <a:gd name="T5" fmla="*/ 418 h 424"/>
                <a:gd name="T6" fmla="*/ 0 w 401"/>
                <a:gd name="T7" fmla="*/ 424 h 424"/>
                <a:gd name="T8" fmla="*/ 0 w 401"/>
                <a:gd name="T9" fmla="*/ 361 h 424"/>
              </a:gdLst>
              <a:ahLst/>
              <a:cxnLst>
                <a:cxn ang="0">
                  <a:pos x="T0" y="T1"/>
                </a:cxn>
                <a:cxn ang="0">
                  <a:pos x="T2" y="T3"/>
                </a:cxn>
                <a:cxn ang="0">
                  <a:pos x="T4" y="T5"/>
                </a:cxn>
                <a:cxn ang="0">
                  <a:pos x="T6" y="T7"/>
                </a:cxn>
                <a:cxn ang="0">
                  <a:pos x="T8" y="T9"/>
                </a:cxn>
              </a:cxnLst>
              <a:rect l="0" t="0" r="r" b="b"/>
              <a:pathLst>
                <a:path w="401" h="424">
                  <a:moveTo>
                    <a:pt x="0" y="361"/>
                  </a:moveTo>
                  <a:lnTo>
                    <a:pt x="401" y="0"/>
                  </a:lnTo>
                  <a:lnTo>
                    <a:pt x="401" y="418"/>
                  </a:lnTo>
                  <a:lnTo>
                    <a:pt x="0" y="424"/>
                  </a:lnTo>
                  <a:lnTo>
                    <a:pt x="0" y="361"/>
                  </a:lnTo>
                  <a:close/>
                </a:path>
              </a:pathLst>
            </a:custGeom>
            <a:solidFill>
              <a:schemeClr val="accent1">
                <a:lumMod val="60000"/>
                <a:lumOff val="40000"/>
                <a:alpha val="82000"/>
              </a:schemeClr>
            </a:solidFill>
            <a:ln>
              <a:noFill/>
            </a:ln>
          </p:spPr>
          <p:txBody>
            <a:bodyPr anchor="ctr"/>
            <a:lstStyle/>
            <a:p>
              <a:pPr algn="ctr"/>
              <a:endParaRPr>
                <a:latin typeface="+mn-lt"/>
                <a:ea typeface="+mn-ea"/>
                <a:cs typeface="+mn-ea"/>
                <a:sym typeface="+mn-lt"/>
              </a:endParaRPr>
            </a:p>
          </p:txBody>
        </p:sp>
        <p:sp>
          <p:nvSpPr>
            <p:cNvPr id="24" name="Oval 40"/>
            <p:cNvSpPr/>
            <p:nvPr/>
          </p:nvSpPr>
          <p:spPr>
            <a:xfrm flipH="1">
              <a:off x="7607942" y="2451998"/>
              <a:ext cx="1148797" cy="114879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5" name="Oval 36"/>
            <p:cNvSpPr/>
            <p:nvPr/>
          </p:nvSpPr>
          <p:spPr>
            <a:xfrm flipH="1">
              <a:off x="7733289" y="2570221"/>
              <a:ext cx="898105" cy="8981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6" name="Rectangle 31"/>
            <p:cNvSpPr/>
            <p:nvPr/>
          </p:nvSpPr>
          <p:spPr bwMode="auto">
            <a:xfrm>
              <a:off x="6349088" y="1250264"/>
              <a:ext cx="1819791" cy="1148796"/>
            </a:xfrm>
            <a:prstGeom prst="rect">
              <a:avLst/>
            </a:prstGeom>
            <a:solidFill>
              <a:schemeClr val="accent3"/>
            </a:solidFill>
            <a:ln>
              <a:noFill/>
            </a:ln>
          </p:spPr>
          <p:txBody>
            <a:bodyPr anchor="ctr"/>
            <a:lstStyle/>
            <a:p>
              <a:pPr algn="ctr"/>
              <a:endParaRPr>
                <a:latin typeface="+mn-lt"/>
                <a:ea typeface="+mn-ea"/>
                <a:cs typeface="+mn-ea"/>
                <a:sym typeface="+mn-lt"/>
              </a:endParaRPr>
            </a:p>
          </p:txBody>
        </p:sp>
        <p:sp>
          <p:nvSpPr>
            <p:cNvPr id="27" name="Rectangle 32"/>
            <p:cNvSpPr/>
            <p:nvPr/>
          </p:nvSpPr>
          <p:spPr bwMode="auto">
            <a:xfrm>
              <a:off x="3868940" y="3251748"/>
              <a:ext cx="1380701" cy="172731"/>
            </a:xfrm>
            <a:prstGeom prst="rect">
              <a:avLst/>
            </a:prstGeom>
            <a:solidFill>
              <a:schemeClr val="accent3"/>
            </a:solidFill>
            <a:ln>
              <a:noFill/>
            </a:ln>
          </p:spPr>
          <p:txBody>
            <a:bodyPr anchor="ctr"/>
            <a:lstStyle/>
            <a:p>
              <a:pPr algn="ctr"/>
              <a:endParaRPr>
                <a:latin typeface="+mn-lt"/>
                <a:ea typeface="+mn-ea"/>
                <a:cs typeface="+mn-ea"/>
                <a:sym typeface="+mn-lt"/>
              </a:endParaRPr>
            </a:p>
          </p:txBody>
        </p:sp>
        <p:sp>
          <p:nvSpPr>
            <p:cNvPr id="28" name="Freeform: Shape 33"/>
            <p:cNvSpPr/>
            <p:nvPr/>
          </p:nvSpPr>
          <p:spPr bwMode="auto">
            <a:xfrm>
              <a:off x="5249642" y="1250264"/>
              <a:ext cx="1099447" cy="2174215"/>
            </a:xfrm>
            <a:custGeom>
              <a:avLst/>
              <a:gdLst>
                <a:gd name="T0" fmla="*/ 0 w 401"/>
                <a:gd name="T1" fmla="*/ 730 h 793"/>
                <a:gd name="T2" fmla="*/ 401 w 401"/>
                <a:gd name="T3" fmla="*/ 0 h 793"/>
                <a:gd name="T4" fmla="*/ 401 w 401"/>
                <a:gd name="T5" fmla="*/ 419 h 793"/>
                <a:gd name="T6" fmla="*/ 0 w 401"/>
                <a:gd name="T7" fmla="*/ 793 h 793"/>
                <a:gd name="T8" fmla="*/ 0 w 401"/>
                <a:gd name="T9" fmla="*/ 730 h 793"/>
              </a:gdLst>
              <a:ahLst/>
              <a:cxnLst>
                <a:cxn ang="0">
                  <a:pos x="T0" y="T1"/>
                </a:cxn>
                <a:cxn ang="0">
                  <a:pos x="T2" y="T3"/>
                </a:cxn>
                <a:cxn ang="0">
                  <a:pos x="T4" y="T5"/>
                </a:cxn>
                <a:cxn ang="0">
                  <a:pos x="T6" y="T7"/>
                </a:cxn>
                <a:cxn ang="0">
                  <a:pos x="T8" y="T9"/>
                </a:cxn>
              </a:cxnLst>
              <a:rect l="0" t="0" r="r" b="b"/>
              <a:pathLst>
                <a:path w="401" h="793">
                  <a:moveTo>
                    <a:pt x="0" y="730"/>
                  </a:moveTo>
                  <a:lnTo>
                    <a:pt x="401" y="0"/>
                  </a:lnTo>
                  <a:lnTo>
                    <a:pt x="401" y="419"/>
                  </a:lnTo>
                  <a:lnTo>
                    <a:pt x="0" y="793"/>
                  </a:lnTo>
                  <a:lnTo>
                    <a:pt x="0" y="730"/>
                  </a:lnTo>
                  <a:close/>
                </a:path>
              </a:pathLst>
            </a:custGeom>
            <a:solidFill>
              <a:schemeClr val="accent3">
                <a:lumMod val="40000"/>
                <a:lumOff val="60000"/>
                <a:alpha val="82000"/>
              </a:schemeClr>
            </a:solidFill>
            <a:ln>
              <a:noFill/>
            </a:ln>
          </p:spPr>
          <p:txBody>
            <a:bodyPr anchor="ctr"/>
            <a:lstStyle/>
            <a:p>
              <a:pPr algn="ctr"/>
              <a:endParaRPr>
                <a:latin typeface="+mn-lt"/>
                <a:ea typeface="+mn-ea"/>
                <a:cs typeface="+mn-ea"/>
                <a:sym typeface="+mn-lt"/>
              </a:endParaRPr>
            </a:p>
          </p:txBody>
        </p:sp>
        <p:sp>
          <p:nvSpPr>
            <p:cNvPr id="29" name="Oval 34"/>
            <p:cNvSpPr/>
            <p:nvPr/>
          </p:nvSpPr>
          <p:spPr>
            <a:xfrm flipH="1">
              <a:off x="7607942" y="1250264"/>
              <a:ext cx="1148797" cy="114879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0" name="Oval 30"/>
            <p:cNvSpPr/>
            <p:nvPr/>
          </p:nvSpPr>
          <p:spPr>
            <a:xfrm flipH="1">
              <a:off x="7733289" y="1372390"/>
              <a:ext cx="898105" cy="8981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5" name="Freeform: Shape 27"/>
            <p:cNvSpPr/>
            <p:nvPr/>
          </p:nvSpPr>
          <p:spPr bwMode="auto">
            <a:xfrm rot="5400000" flipH="1">
              <a:off x="2528593" y="3054971"/>
              <a:ext cx="1755662" cy="1136735"/>
            </a:xfrm>
            <a:custGeom>
              <a:avLst/>
              <a:gdLst>
                <a:gd name="T0" fmla="*/ 260 w 520"/>
                <a:gd name="T1" fmla="*/ 261 h 261"/>
                <a:gd name="T2" fmla="*/ 0 w 520"/>
                <a:gd name="T3" fmla="*/ 0 h 261"/>
                <a:gd name="T4" fmla="*/ 520 w 520"/>
                <a:gd name="T5" fmla="*/ 0 h 261"/>
                <a:gd name="T6" fmla="*/ 260 w 520"/>
                <a:gd name="T7" fmla="*/ 261 h 261"/>
              </a:gdLst>
              <a:ahLst/>
              <a:cxnLst>
                <a:cxn ang="0">
                  <a:pos x="T0" y="T1"/>
                </a:cxn>
                <a:cxn ang="0">
                  <a:pos x="T2" y="T3"/>
                </a:cxn>
                <a:cxn ang="0">
                  <a:pos x="T4" y="T5"/>
                </a:cxn>
                <a:cxn ang="0">
                  <a:pos x="T6" y="T7"/>
                </a:cxn>
              </a:cxnLst>
              <a:rect l="0" t="0" r="r" b="b"/>
              <a:pathLst>
                <a:path w="520" h="261">
                  <a:moveTo>
                    <a:pt x="260" y="261"/>
                  </a:moveTo>
                  <a:lnTo>
                    <a:pt x="0" y="0"/>
                  </a:lnTo>
                  <a:lnTo>
                    <a:pt x="520" y="0"/>
                  </a:lnTo>
                  <a:lnTo>
                    <a:pt x="260" y="261"/>
                  </a:lnTo>
                  <a:close/>
                </a:path>
              </a:pathLst>
            </a:custGeom>
            <a:solidFill>
              <a:schemeClr val="tx1">
                <a:lumMod val="75000"/>
                <a:lumOff val="25000"/>
              </a:schemeClr>
            </a:solidFill>
            <a:ln>
              <a:noFill/>
            </a:ln>
          </p:spPr>
          <p:txBody>
            <a:bodyPr anchor="ctr"/>
            <a:lstStyle/>
            <a:p>
              <a:pPr algn="ctr"/>
              <a:endParaRPr>
                <a:latin typeface="+mn-lt"/>
                <a:ea typeface="+mn-ea"/>
                <a:cs typeface="+mn-ea"/>
                <a:sym typeface="+mn-lt"/>
              </a:endParaRPr>
            </a:p>
          </p:txBody>
        </p:sp>
        <p:sp>
          <p:nvSpPr>
            <p:cNvPr id="36" name="Freeform: Shape 21"/>
            <p:cNvSpPr/>
            <p:nvPr/>
          </p:nvSpPr>
          <p:spPr bwMode="auto">
            <a:xfrm>
              <a:off x="7919897" y="2729947"/>
              <a:ext cx="542861" cy="566721"/>
            </a:xfrm>
            <a:custGeom>
              <a:avLst/>
              <a:gdLst>
                <a:gd name="T0" fmla="*/ 3 w 77"/>
                <a:gd name="T1" fmla="*/ 30 h 77"/>
                <a:gd name="T2" fmla="*/ 30 w 77"/>
                <a:gd name="T3" fmla="*/ 5 h 77"/>
                <a:gd name="T4" fmla="*/ 7 w 77"/>
                <a:gd name="T5" fmla="*/ 31 h 77"/>
                <a:gd name="T6" fmla="*/ 71 w 77"/>
                <a:gd name="T7" fmla="*/ 31 h 77"/>
                <a:gd name="T8" fmla="*/ 74 w 77"/>
                <a:gd name="T9" fmla="*/ 30 h 77"/>
                <a:gd name="T10" fmla="*/ 47 w 77"/>
                <a:gd name="T11" fmla="*/ 5 h 77"/>
                <a:gd name="T12" fmla="*/ 71 w 77"/>
                <a:gd name="T13" fmla="*/ 31 h 77"/>
                <a:gd name="T14" fmla="*/ 72 w 77"/>
                <a:gd name="T15" fmla="*/ 43 h 77"/>
                <a:gd name="T16" fmla="*/ 61 w 77"/>
                <a:gd name="T17" fmla="*/ 40 h 77"/>
                <a:gd name="T18" fmla="*/ 55 w 77"/>
                <a:gd name="T19" fmla="*/ 61 h 77"/>
                <a:gd name="T20" fmla="*/ 40 w 77"/>
                <a:gd name="T21" fmla="*/ 68 h 77"/>
                <a:gd name="T22" fmla="*/ 39 w 77"/>
                <a:gd name="T23" fmla="*/ 77 h 77"/>
                <a:gd name="T24" fmla="*/ 38 w 77"/>
                <a:gd name="T25" fmla="*/ 68 h 77"/>
                <a:gd name="T26" fmla="*/ 22 w 77"/>
                <a:gd name="T27" fmla="*/ 61 h 77"/>
                <a:gd name="T28" fmla="*/ 16 w 77"/>
                <a:gd name="T29" fmla="*/ 40 h 77"/>
                <a:gd name="T30" fmla="*/ 5 w 77"/>
                <a:gd name="T31" fmla="*/ 43 h 77"/>
                <a:gd name="T32" fmla="*/ 5 w 77"/>
                <a:gd name="T33" fmla="*/ 34 h 77"/>
                <a:gd name="T34" fmla="*/ 16 w 77"/>
                <a:gd name="T35" fmla="*/ 38 h 77"/>
                <a:gd name="T36" fmla="*/ 22 w 77"/>
                <a:gd name="T37" fmla="*/ 16 h 77"/>
                <a:gd name="T38" fmla="*/ 38 w 77"/>
                <a:gd name="T39" fmla="*/ 9 h 77"/>
                <a:gd name="T40" fmla="*/ 39 w 77"/>
                <a:gd name="T41" fmla="*/ 0 h 77"/>
                <a:gd name="T42" fmla="*/ 40 w 77"/>
                <a:gd name="T43" fmla="*/ 9 h 77"/>
                <a:gd name="T44" fmla="*/ 55 w 77"/>
                <a:gd name="T45" fmla="*/ 16 h 77"/>
                <a:gd name="T46" fmla="*/ 61 w 77"/>
                <a:gd name="T47" fmla="*/ 38 h 77"/>
                <a:gd name="T48" fmla="*/ 72 w 77"/>
                <a:gd name="T49" fmla="*/ 34 h 77"/>
                <a:gd name="T50" fmla="*/ 39 w 77"/>
                <a:gd name="T51" fmla="*/ 8 h 77"/>
                <a:gd name="T52" fmla="*/ 39 w 77"/>
                <a:gd name="T53" fmla="*/ 2 h 77"/>
                <a:gd name="T54" fmla="*/ 39 w 77"/>
                <a:gd name="T55" fmla="*/ 8 h 77"/>
                <a:gd name="T56" fmla="*/ 5 w 77"/>
                <a:gd name="T57" fmla="*/ 36 h 77"/>
                <a:gd name="T58" fmla="*/ 5 w 77"/>
                <a:gd name="T59" fmla="*/ 41 h 77"/>
                <a:gd name="T60" fmla="*/ 39 w 77"/>
                <a:gd name="T61" fmla="*/ 70 h 77"/>
                <a:gd name="T62" fmla="*/ 39 w 77"/>
                <a:gd name="T63" fmla="*/ 75 h 77"/>
                <a:gd name="T64" fmla="*/ 39 w 77"/>
                <a:gd name="T65" fmla="*/ 70 h 77"/>
                <a:gd name="T66" fmla="*/ 52 w 77"/>
                <a:gd name="T67" fmla="*/ 47 h 77"/>
                <a:gd name="T68" fmla="*/ 42 w 77"/>
                <a:gd name="T69" fmla="*/ 39 h 77"/>
                <a:gd name="T70" fmla="*/ 46 w 77"/>
                <a:gd name="T71" fmla="*/ 33 h 77"/>
                <a:gd name="T72" fmla="*/ 45 w 77"/>
                <a:gd name="T73" fmla="*/ 30 h 77"/>
                <a:gd name="T74" fmla="*/ 32 w 77"/>
                <a:gd name="T75" fmla="*/ 30 h 77"/>
                <a:gd name="T76" fmla="*/ 31 w 77"/>
                <a:gd name="T77" fmla="*/ 33 h 77"/>
                <a:gd name="T78" fmla="*/ 35 w 77"/>
                <a:gd name="T79" fmla="*/ 39 h 77"/>
                <a:gd name="T80" fmla="*/ 25 w 77"/>
                <a:gd name="T81" fmla="*/ 47 h 77"/>
                <a:gd name="T82" fmla="*/ 55 w 77"/>
                <a:gd name="T83" fmla="*/ 54 h 77"/>
                <a:gd name="T84" fmla="*/ 72 w 77"/>
                <a:gd name="T85" fmla="*/ 36 h 77"/>
                <a:gd name="T86" fmla="*/ 72 w 77"/>
                <a:gd name="T87" fmla="*/ 41 h 77"/>
                <a:gd name="T88" fmla="*/ 71 w 77"/>
                <a:gd name="T89" fmla="*/ 47 h 77"/>
                <a:gd name="T90" fmla="*/ 47 w 77"/>
                <a:gd name="T91" fmla="*/ 73 h 77"/>
                <a:gd name="T92" fmla="*/ 74 w 77"/>
                <a:gd name="T93" fmla="*/ 47 h 77"/>
                <a:gd name="T94" fmla="*/ 71 w 77"/>
                <a:gd name="T95" fmla="*/ 47 h 77"/>
                <a:gd name="T96" fmla="*/ 5 w 77"/>
                <a:gd name="T97" fmla="*/ 47 h 77"/>
                <a:gd name="T98" fmla="*/ 30 w 77"/>
                <a:gd name="T99" fmla="*/ 74 h 77"/>
                <a:gd name="T100" fmla="*/ 30 w 77"/>
                <a:gd name="T101" fmla="*/ 7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7" h="77">
                  <a:moveTo>
                    <a:pt x="5" y="30"/>
                  </a:moveTo>
                  <a:cubicBezTo>
                    <a:pt x="4" y="30"/>
                    <a:pt x="4" y="30"/>
                    <a:pt x="3" y="30"/>
                  </a:cubicBezTo>
                  <a:cubicBezTo>
                    <a:pt x="7" y="17"/>
                    <a:pt x="17" y="7"/>
                    <a:pt x="30" y="4"/>
                  </a:cubicBezTo>
                  <a:cubicBezTo>
                    <a:pt x="30" y="4"/>
                    <a:pt x="30" y="4"/>
                    <a:pt x="30" y="5"/>
                  </a:cubicBezTo>
                  <a:cubicBezTo>
                    <a:pt x="30" y="5"/>
                    <a:pt x="30" y="6"/>
                    <a:pt x="30" y="7"/>
                  </a:cubicBezTo>
                  <a:cubicBezTo>
                    <a:pt x="19" y="10"/>
                    <a:pt x="9" y="19"/>
                    <a:pt x="7" y="31"/>
                  </a:cubicBezTo>
                  <a:cubicBezTo>
                    <a:pt x="6" y="30"/>
                    <a:pt x="5" y="30"/>
                    <a:pt x="5" y="30"/>
                  </a:cubicBezTo>
                  <a:close/>
                  <a:moveTo>
                    <a:pt x="71" y="31"/>
                  </a:moveTo>
                  <a:cubicBezTo>
                    <a:pt x="71" y="30"/>
                    <a:pt x="72" y="30"/>
                    <a:pt x="72" y="30"/>
                  </a:cubicBezTo>
                  <a:cubicBezTo>
                    <a:pt x="73" y="30"/>
                    <a:pt x="73" y="30"/>
                    <a:pt x="74" y="30"/>
                  </a:cubicBezTo>
                  <a:cubicBezTo>
                    <a:pt x="70" y="17"/>
                    <a:pt x="60" y="7"/>
                    <a:pt x="47" y="4"/>
                  </a:cubicBezTo>
                  <a:cubicBezTo>
                    <a:pt x="47" y="4"/>
                    <a:pt x="47" y="4"/>
                    <a:pt x="47" y="5"/>
                  </a:cubicBezTo>
                  <a:cubicBezTo>
                    <a:pt x="47" y="5"/>
                    <a:pt x="47" y="6"/>
                    <a:pt x="47" y="7"/>
                  </a:cubicBezTo>
                  <a:cubicBezTo>
                    <a:pt x="58" y="10"/>
                    <a:pt x="68" y="19"/>
                    <a:pt x="71" y="31"/>
                  </a:cubicBezTo>
                  <a:close/>
                  <a:moveTo>
                    <a:pt x="77" y="39"/>
                  </a:moveTo>
                  <a:cubicBezTo>
                    <a:pt x="77" y="41"/>
                    <a:pt x="75" y="43"/>
                    <a:pt x="72" y="43"/>
                  </a:cubicBezTo>
                  <a:cubicBezTo>
                    <a:pt x="70" y="43"/>
                    <a:pt x="68" y="42"/>
                    <a:pt x="68" y="40"/>
                  </a:cubicBezTo>
                  <a:cubicBezTo>
                    <a:pt x="61" y="40"/>
                    <a:pt x="61" y="40"/>
                    <a:pt x="61" y="40"/>
                  </a:cubicBezTo>
                  <a:cubicBezTo>
                    <a:pt x="61" y="55"/>
                    <a:pt x="61" y="55"/>
                    <a:pt x="61" y="55"/>
                  </a:cubicBezTo>
                  <a:cubicBezTo>
                    <a:pt x="61" y="58"/>
                    <a:pt x="58" y="61"/>
                    <a:pt x="55" y="61"/>
                  </a:cubicBezTo>
                  <a:cubicBezTo>
                    <a:pt x="40" y="61"/>
                    <a:pt x="40" y="61"/>
                    <a:pt x="40" y="61"/>
                  </a:cubicBezTo>
                  <a:cubicBezTo>
                    <a:pt x="40" y="68"/>
                    <a:pt x="40" y="68"/>
                    <a:pt x="40" y="68"/>
                  </a:cubicBezTo>
                  <a:cubicBezTo>
                    <a:pt x="42" y="68"/>
                    <a:pt x="43" y="70"/>
                    <a:pt x="43" y="73"/>
                  </a:cubicBezTo>
                  <a:cubicBezTo>
                    <a:pt x="43" y="75"/>
                    <a:pt x="41" y="77"/>
                    <a:pt x="39" y="77"/>
                  </a:cubicBezTo>
                  <a:cubicBezTo>
                    <a:pt x="36" y="77"/>
                    <a:pt x="34" y="75"/>
                    <a:pt x="34" y="73"/>
                  </a:cubicBezTo>
                  <a:cubicBezTo>
                    <a:pt x="34" y="70"/>
                    <a:pt x="35" y="68"/>
                    <a:pt x="38" y="68"/>
                  </a:cubicBezTo>
                  <a:cubicBezTo>
                    <a:pt x="38" y="61"/>
                    <a:pt x="38" y="61"/>
                    <a:pt x="38" y="61"/>
                  </a:cubicBezTo>
                  <a:cubicBezTo>
                    <a:pt x="22" y="61"/>
                    <a:pt x="22" y="61"/>
                    <a:pt x="22" y="61"/>
                  </a:cubicBezTo>
                  <a:cubicBezTo>
                    <a:pt x="19" y="61"/>
                    <a:pt x="16" y="58"/>
                    <a:pt x="16" y="55"/>
                  </a:cubicBezTo>
                  <a:cubicBezTo>
                    <a:pt x="16" y="40"/>
                    <a:pt x="16" y="40"/>
                    <a:pt x="16" y="40"/>
                  </a:cubicBezTo>
                  <a:cubicBezTo>
                    <a:pt x="9" y="40"/>
                    <a:pt x="9" y="40"/>
                    <a:pt x="9" y="40"/>
                  </a:cubicBezTo>
                  <a:cubicBezTo>
                    <a:pt x="9" y="42"/>
                    <a:pt x="7" y="43"/>
                    <a:pt x="5" y="43"/>
                  </a:cubicBezTo>
                  <a:cubicBezTo>
                    <a:pt x="2" y="43"/>
                    <a:pt x="0" y="41"/>
                    <a:pt x="0" y="39"/>
                  </a:cubicBezTo>
                  <a:cubicBezTo>
                    <a:pt x="0" y="36"/>
                    <a:pt x="2" y="34"/>
                    <a:pt x="5" y="34"/>
                  </a:cubicBezTo>
                  <a:cubicBezTo>
                    <a:pt x="7" y="34"/>
                    <a:pt x="9" y="36"/>
                    <a:pt x="9" y="38"/>
                  </a:cubicBezTo>
                  <a:cubicBezTo>
                    <a:pt x="16" y="38"/>
                    <a:pt x="16" y="38"/>
                    <a:pt x="16" y="38"/>
                  </a:cubicBezTo>
                  <a:cubicBezTo>
                    <a:pt x="16" y="22"/>
                    <a:pt x="16" y="22"/>
                    <a:pt x="16" y="22"/>
                  </a:cubicBezTo>
                  <a:cubicBezTo>
                    <a:pt x="16" y="19"/>
                    <a:pt x="19" y="16"/>
                    <a:pt x="22" y="16"/>
                  </a:cubicBezTo>
                  <a:cubicBezTo>
                    <a:pt x="38" y="16"/>
                    <a:pt x="38" y="16"/>
                    <a:pt x="38" y="16"/>
                  </a:cubicBezTo>
                  <a:cubicBezTo>
                    <a:pt x="38" y="9"/>
                    <a:pt x="38" y="9"/>
                    <a:pt x="38" y="9"/>
                  </a:cubicBezTo>
                  <a:cubicBezTo>
                    <a:pt x="35" y="9"/>
                    <a:pt x="34" y="7"/>
                    <a:pt x="34" y="5"/>
                  </a:cubicBezTo>
                  <a:cubicBezTo>
                    <a:pt x="34" y="2"/>
                    <a:pt x="36" y="0"/>
                    <a:pt x="39" y="0"/>
                  </a:cubicBezTo>
                  <a:cubicBezTo>
                    <a:pt x="41" y="0"/>
                    <a:pt x="43" y="2"/>
                    <a:pt x="43" y="5"/>
                  </a:cubicBezTo>
                  <a:cubicBezTo>
                    <a:pt x="43" y="7"/>
                    <a:pt x="42" y="9"/>
                    <a:pt x="40" y="9"/>
                  </a:cubicBezTo>
                  <a:cubicBezTo>
                    <a:pt x="40" y="16"/>
                    <a:pt x="40" y="16"/>
                    <a:pt x="40" y="16"/>
                  </a:cubicBezTo>
                  <a:cubicBezTo>
                    <a:pt x="55" y="16"/>
                    <a:pt x="55" y="16"/>
                    <a:pt x="55" y="16"/>
                  </a:cubicBezTo>
                  <a:cubicBezTo>
                    <a:pt x="58" y="16"/>
                    <a:pt x="61" y="19"/>
                    <a:pt x="61" y="22"/>
                  </a:cubicBezTo>
                  <a:cubicBezTo>
                    <a:pt x="61" y="38"/>
                    <a:pt x="61" y="38"/>
                    <a:pt x="61" y="38"/>
                  </a:cubicBezTo>
                  <a:cubicBezTo>
                    <a:pt x="68" y="38"/>
                    <a:pt x="68" y="38"/>
                    <a:pt x="68" y="38"/>
                  </a:cubicBezTo>
                  <a:cubicBezTo>
                    <a:pt x="68" y="36"/>
                    <a:pt x="70" y="34"/>
                    <a:pt x="72" y="34"/>
                  </a:cubicBezTo>
                  <a:cubicBezTo>
                    <a:pt x="75" y="34"/>
                    <a:pt x="77" y="36"/>
                    <a:pt x="77" y="39"/>
                  </a:cubicBezTo>
                  <a:close/>
                  <a:moveTo>
                    <a:pt x="39" y="8"/>
                  </a:moveTo>
                  <a:cubicBezTo>
                    <a:pt x="40" y="8"/>
                    <a:pt x="41" y="6"/>
                    <a:pt x="41" y="5"/>
                  </a:cubicBezTo>
                  <a:cubicBezTo>
                    <a:pt x="41" y="3"/>
                    <a:pt x="40" y="2"/>
                    <a:pt x="39" y="2"/>
                  </a:cubicBezTo>
                  <a:cubicBezTo>
                    <a:pt x="37" y="2"/>
                    <a:pt x="36" y="3"/>
                    <a:pt x="36" y="5"/>
                  </a:cubicBezTo>
                  <a:cubicBezTo>
                    <a:pt x="36" y="6"/>
                    <a:pt x="37" y="8"/>
                    <a:pt x="39" y="8"/>
                  </a:cubicBezTo>
                  <a:close/>
                  <a:moveTo>
                    <a:pt x="7" y="39"/>
                  </a:moveTo>
                  <a:cubicBezTo>
                    <a:pt x="7" y="37"/>
                    <a:pt x="6" y="36"/>
                    <a:pt x="5" y="36"/>
                  </a:cubicBezTo>
                  <a:cubicBezTo>
                    <a:pt x="3" y="36"/>
                    <a:pt x="2" y="37"/>
                    <a:pt x="2" y="39"/>
                  </a:cubicBezTo>
                  <a:cubicBezTo>
                    <a:pt x="2" y="40"/>
                    <a:pt x="3" y="41"/>
                    <a:pt x="5" y="41"/>
                  </a:cubicBezTo>
                  <a:cubicBezTo>
                    <a:pt x="6" y="41"/>
                    <a:pt x="7" y="40"/>
                    <a:pt x="7" y="39"/>
                  </a:cubicBezTo>
                  <a:close/>
                  <a:moveTo>
                    <a:pt x="39" y="70"/>
                  </a:moveTo>
                  <a:cubicBezTo>
                    <a:pt x="37" y="70"/>
                    <a:pt x="36" y="71"/>
                    <a:pt x="36" y="73"/>
                  </a:cubicBezTo>
                  <a:cubicBezTo>
                    <a:pt x="36" y="74"/>
                    <a:pt x="37" y="75"/>
                    <a:pt x="39" y="75"/>
                  </a:cubicBezTo>
                  <a:cubicBezTo>
                    <a:pt x="40" y="75"/>
                    <a:pt x="41" y="74"/>
                    <a:pt x="41" y="73"/>
                  </a:cubicBezTo>
                  <a:cubicBezTo>
                    <a:pt x="41" y="71"/>
                    <a:pt x="40" y="70"/>
                    <a:pt x="39" y="70"/>
                  </a:cubicBezTo>
                  <a:close/>
                  <a:moveTo>
                    <a:pt x="55" y="54"/>
                  </a:moveTo>
                  <a:cubicBezTo>
                    <a:pt x="55" y="54"/>
                    <a:pt x="54" y="49"/>
                    <a:pt x="52" y="47"/>
                  </a:cubicBezTo>
                  <a:cubicBezTo>
                    <a:pt x="51" y="45"/>
                    <a:pt x="44" y="44"/>
                    <a:pt x="43" y="43"/>
                  </a:cubicBezTo>
                  <a:cubicBezTo>
                    <a:pt x="42" y="42"/>
                    <a:pt x="42" y="40"/>
                    <a:pt x="42" y="39"/>
                  </a:cubicBezTo>
                  <a:cubicBezTo>
                    <a:pt x="43" y="38"/>
                    <a:pt x="44" y="37"/>
                    <a:pt x="44" y="35"/>
                  </a:cubicBezTo>
                  <a:cubicBezTo>
                    <a:pt x="45" y="35"/>
                    <a:pt x="45" y="34"/>
                    <a:pt x="46" y="33"/>
                  </a:cubicBezTo>
                  <a:cubicBezTo>
                    <a:pt x="46" y="32"/>
                    <a:pt x="45" y="32"/>
                    <a:pt x="45" y="31"/>
                  </a:cubicBezTo>
                  <a:cubicBezTo>
                    <a:pt x="45" y="31"/>
                    <a:pt x="45" y="31"/>
                    <a:pt x="45" y="30"/>
                  </a:cubicBezTo>
                  <a:cubicBezTo>
                    <a:pt x="45" y="26"/>
                    <a:pt x="42" y="23"/>
                    <a:pt x="39" y="23"/>
                  </a:cubicBezTo>
                  <a:cubicBezTo>
                    <a:pt x="35" y="23"/>
                    <a:pt x="32" y="26"/>
                    <a:pt x="32" y="30"/>
                  </a:cubicBezTo>
                  <a:cubicBezTo>
                    <a:pt x="32" y="31"/>
                    <a:pt x="32" y="31"/>
                    <a:pt x="32" y="31"/>
                  </a:cubicBezTo>
                  <a:cubicBezTo>
                    <a:pt x="32" y="32"/>
                    <a:pt x="31" y="32"/>
                    <a:pt x="31" y="33"/>
                  </a:cubicBezTo>
                  <a:cubicBezTo>
                    <a:pt x="32" y="34"/>
                    <a:pt x="32" y="35"/>
                    <a:pt x="33" y="35"/>
                  </a:cubicBezTo>
                  <a:cubicBezTo>
                    <a:pt x="33" y="37"/>
                    <a:pt x="34" y="38"/>
                    <a:pt x="35" y="39"/>
                  </a:cubicBezTo>
                  <a:cubicBezTo>
                    <a:pt x="35" y="40"/>
                    <a:pt x="35" y="42"/>
                    <a:pt x="34" y="43"/>
                  </a:cubicBezTo>
                  <a:cubicBezTo>
                    <a:pt x="34" y="44"/>
                    <a:pt x="26" y="45"/>
                    <a:pt x="25" y="47"/>
                  </a:cubicBezTo>
                  <a:cubicBezTo>
                    <a:pt x="24" y="49"/>
                    <a:pt x="22" y="54"/>
                    <a:pt x="22" y="54"/>
                  </a:cubicBezTo>
                  <a:lnTo>
                    <a:pt x="55" y="54"/>
                  </a:lnTo>
                  <a:close/>
                  <a:moveTo>
                    <a:pt x="75" y="39"/>
                  </a:moveTo>
                  <a:cubicBezTo>
                    <a:pt x="75" y="37"/>
                    <a:pt x="74" y="36"/>
                    <a:pt x="72" y="36"/>
                  </a:cubicBezTo>
                  <a:cubicBezTo>
                    <a:pt x="71" y="36"/>
                    <a:pt x="70" y="37"/>
                    <a:pt x="70" y="39"/>
                  </a:cubicBezTo>
                  <a:cubicBezTo>
                    <a:pt x="70" y="40"/>
                    <a:pt x="71" y="41"/>
                    <a:pt x="72" y="41"/>
                  </a:cubicBezTo>
                  <a:cubicBezTo>
                    <a:pt x="74" y="41"/>
                    <a:pt x="75" y="40"/>
                    <a:pt x="75" y="39"/>
                  </a:cubicBezTo>
                  <a:close/>
                  <a:moveTo>
                    <a:pt x="71" y="47"/>
                  </a:moveTo>
                  <a:cubicBezTo>
                    <a:pt x="68" y="58"/>
                    <a:pt x="58" y="68"/>
                    <a:pt x="47" y="71"/>
                  </a:cubicBezTo>
                  <a:cubicBezTo>
                    <a:pt x="47" y="71"/>
                    <a:pt x="47" y="72"/>
                    <a:pt x="47" y="73"/>
                  </a:cubicBezTo>
                  <a:cubicBezTo>
                    <a:pt x="47" y="73"/>
                    <a:pt x="47" y="73"/>
                    <a:pt x="47" y="74"/>
                  </a:cubicBezTo>
                  <a:cubicBezTo>
                    <a:pt x="60" y="71"/>
                    <a:pt x="70" y="60"/>
                    <a:pt x="74" y="47"/>
                  </a:cubicBezTo>
                  <a:cubicBezTo>
                    <a:pt x="73" y="47"/>
                    <a:pt x="73" y="47"/>
                    <a:pt x="72" y="47"/>
                  </a:cubicBezTo>
                  <a:cubicBezTo>
                    <a:pt x="72" y="47"/>
                    <a:pt x="71" y="47"/>
                    <a:pt x="71" y="47"/>
                  </a:cubicBezTo>
                  <a:close/>
                  <a:moveTo>
                    <a:pt x="7" y="47"/>
                  </a:moveTo>
                  <a:cubicBezTo>
                    <a:pt x="6" y="47"/>
                    <a:pt x="5" y="47"/>
                    <a:pt x="5" y="47"/>
                  </a:cubicBezTo>
                  <a:cubicBezTo>
                    <a:pt x="4" y="47"/>
                    <a:pt x="4" y="47"/>
                    <a:pt x="3" y="47"/>
                  </a:cubicBezTo>
                  <a:cubicBezTo>
                    <a:pt x="7" y="60"/>
                    <a:pt x="17" y="71"/>
                    <a:pt x="30" y="74"/>
                  </a:cubicBezTo>
                  <a:cubicBezTo>
                    <a:pt x="30" y="73"/>
                    <a:pt x="30" y="73"/>
                    <a:pt x="30" y="73"/>
                  </a:cubicBezTo>
                  <a:cubicBezTo>
                    <a:pt x="30" y="72"/>
                    <a:pt x="30" y="71"/>
                    <a:pt x="30" y="71"/>
                  </a:cubicBezTo>
                  <a:cubicBezTo>
                    <a:pt x="19" y="68"/>
                    <a:pt x="9" y="58"/>
                    <a:pt x="7" y="47"/>
                  </a:cubicBezTo>
                  <a:close/>
                </a:path>
              </a:pathLst>
            </a:custGeom>
            <a:solidFill>
              <a:schemeClr val="tx1">
                <a:lumMod val="65000"/>
                <a:lumOff val="35000"/>
              </a:schemeClr>
            </a:solidFill>
            <a:ln>
              <a:noFill/>
            </a:ln>
          </p:spPr>
          <p:txBody>
            <a:bodyPr anchor="ctr"/>
            <a:lstStyle/>
            <a:p>
              <a:pPr algn="ctr"/>
              <a:endParaRPr>
                <a:latin typeface="+mn-lt"/>
                <a:ea typeface="+mn-ea"/>
                <a:cs typeface="+mn-ea"/>
                <a:sym typeface="+mn-lt"/>
              </a:endParaRPr>
            </a:p>
          </p:txBody>
        </p:sp>
        <p:sp>
          <p:nvSpPr>
            <p:cNvPr id="37" name="Freeform: Shape 22"/>
            <p:cNvSpPr/>
            <p:nvPr/>
          </p:nvSpPr>
          <p:spPr bwMode="auto">
            <a:xfrm>
              <a:off x="7950031" y="5180796"/>
              <a:ext cx="498633" cy="495179"/>
            </a:xfrm>
            <a:custGeom>
              <a:avLst/>
              <a:gdLst>
                <a:gd name="T0" fmla="*/ 0 w 120"/>
                <a:gd name="T1" fmla="*/ 60 h 120"/>
                <a:gd name="T2" fmla="*/ 120 w 120"/>
                <a:gd name="T3" fmla="*/ 60 h 120"/>
                <a:gd name="T4" fmla="*/ 83 w 120"/>
                <a:gd name="T5" fmla="*/ 24 h 120"/>
                <a:gd name="T6" fmla="*/ 86 w 120"/>
                <a:gd name="T7" fmla="*/ 14 h 120"/>
                <a:gd name="T8" fmla="*/ 86 w 120"/>
                <a:gd name="T9" fmla="*/ 28 h 120"/>
                <a:gd name="T10" fmla="*/ 47 w 120"/>
                <a:gd name="T11" fmla="*/ 77 h 120"/>
                <a:gd name="T12" fmla="*/ 41 w 120"/>
                <a:gd name="T13" fmla="*/ 88 h 120"/>
                <a:gd name="T14" fmla="*/ 38 w 120"/>
                <a:gd name="T15" fmla="*/ 95 h 120"/>
                <a:gd name="T16" fmla="*/ 37 w 120"/>
                <a:gd name="T17" fmla="*/ 110 h 120"/>
                <a:gd name="T18" fmla="*/ 31 w 120"/>
                <a:gd name="T19" fmla="*/ 99 h 120"/>
                <a:gd name="T20" fmla="*/ 26 w 120"/>
                <a:gd name="T21" fmla="*/ 89 h 120"/>
                <a:gd name="T22" fmla="*/ 17 w 120"/>
                <a:gd name="T23" fmla="*/ 82 h 120"/>
                <a:gd name="T24" fmla="*/ 16 w 120"/>
                <a:gd name="T25" fmla="*/ 68 h 120"/>
                <a:gd name="T26" fmla="*/ 15 w 120"/>
                <a:gd name="T27" fmla="*/ 60 h 120"/>
                <a:gd name="T28" fmla="*/ 10 w 120"/>
                <a:gd name="T29" fmla="*/ 54 h 120"/>
                <a:gd name="T30" fmla="*/ 10 w 120"/>
                <a:gd name="T31" fmla="*/ 45 h 120"/>
                <a:gd name="T32" fmla="*/ 38 w 120"/>
                <a:gd name="T33" fmla="*/ 20 h 120"/>
                <a:gd name="T34" fmla="*/ 31 w 120"/>
                <a:gd name="T35" fmla="*/ 20 h 120"/>
                <a:gd name="T36" fmla="*/ 28 w 120"/>
                <a:gd name="T37" fmla="*/ 26 h 120"/>
                <a:gd name="T38" fmla="*/ 32 w 120"/>
                <a:gd name="T39" fmla="*/ 28 h 120"/>
                <a:gd name="T40" fmla="*/ 31 w 120"/>
                <a:gd name="T41" fmla="*/ 24 h 120"/>
                <a:gd name="T42" fmla="*/ 47 w 120"/>
                <a:gd name="T43" fmla="*/ 30 h 120"/>
                <a:gd name="T44" fmla="*/ 41 w 120"/>
                <a:gd name="T45" fmla="*/ 34 h 120"/>
                <a:gd name="T46" fmla="*/ 37 w 120"/>
                <a:gd name="T47" fmla="*/ 36 h 120"/>
                <a:gd name="T48" fmla="*/ 38 w 120"/>
                <a:gd name="T49" fmla="*/ 43 h 120"/>
                <a:gd name="T50" fmla="*/ 33 w 120"/>
                <a:gd name="T51" fmla="*/ 49 h 120"/>
                <a:gd name="T52" fmla="*/ 29 w 120"/>
                <a:gd name="T53" fmla="*/ 51 h 120"/>
                <a:gd name="T54" fmla="*/ 21 w 120"/>
                <a:gd name="T55" fmla="*/ 49 h 120"/>
                <a:gd name="T56" fmla="*/ 15 w 120"/>
                <a:gd name="T57" fmla="*/ 54 h 120"/>
                <a:gd name="T58" fmla="*/ 16 w 120"/>
                <a:gd name="T59" fmla="*/ 58 h 120"/>
                <a:gd name="T60" fmla="*/ 27 w 120"/>
                <a:gd name="T61" fmla="*/ 62 h 120"/>
                <a:gd name="T62" fmla="*/ 41 w 120"/>
                <a:gd name="T63" fmla="*/ 66 h 120"/>
                <a:gd name="T64" fmla="*/ 47 w 120"/>
                <a:gd name="T65" fmla="*/ 77 h 120"/>
                <a:gd name="T66" fmla="*/ 55 w 120"/>
                <a:gd name="T67" fmla="*/ 21 h 120"/>
                <a:gd name="T68" fmla="*/ 44 w 120"/>
                <a:gd name="T69" fmla="*/ 15 h 120"/>
                <a:gd name="T70" fmla="*/ 63 w 120"/>
                <a:gd name="T71" fmla="*/ 10 h 120"/>
                <a:gd name="T72" fmla="*/ 107 w 120"/>
                <a:gd name="T73" fmla="*/ 62 h 120"/>
                <a:gd name="T74" fmla="*/ 92 w 120"/>
                <a:gd name="T75" fmla="*/ 102 h 120"/>
                <a:gd name="T76" fmla="*/ 91 w 120"/>
                <a:gd name="T77" fmla="*/ 92 h 120"/>
                <a:gd name="T78" fmla="*/ 84 w 120"/>
                <a:gd name="T79" fmla="*/ 81 h 120"/>
                <a:gd name="T80" fmla="*/ 66 w 120"/>
                <a:gd name="T81" fmla="*/ 67 h 120"/>
                <a:gd name="T82" fmla="*/ 97 w 120"/>
                <a:gd name="T83" fmla="*/ 56 h 120"/>
                <a:gd name="T84" fmla="*/ 105 w 120"/>
                <a:gd name="T85" fmla="*/ 49 h 120"/>
                <a:gd name="T86" fmla="*/ 93 w 120"/>
                <a:gd name="T87" fmla="*/ 39 h 120"/>
                <a:gd name="T88" fmla="*/ 91 w 120"/>
                <a:gd name="T89" fmla="*/ 52 h 120"/>
                <a:gd name="T90" fmla="*/ 79 w 120"/>
                <a:gd name="T91" fmla="*/ 49 h 120"/>
                <a:gd name="T92" fmla="*/ 73 w 120"/>
                <a:gd name="T93" fmla="*/ 44 h 120"/>
                <a:gd name="T94" fmla="*/ 76 w 120"/>
                <a:gd name="T95" fmla="*/ 35 h 120"/>
                <a:gd name="T96" fmla="*/ 90 w 120"/>
                <a:gd name="T97" fmla="*/ 36 h 120"/>
                <a:gd name="T98" fmla="*/ 100 w 120"/>
                <a:gd name="T99" fmla="*/ 36 h 120"/>
                <a:gd name="T100" fmla="*/ 105 w 120"/>
                <a:gd name="T101" fmla="*/ 32 h 120"/>
                <a:gd name="T102" fmla="*/ 110 w 120"/>
                <a:gd name="T103" fmla="*/ 57 h 120"/>
                <a:gd name="T104" fmla="*/ 107 w 120"/>
                <a:gd name="T105" fmla="*/ 6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0" h="120">
                  <a:moveTo>
                    <a:pt x="60" y="0"/>
                  </a:moveTo>
                  <a:cubicBezTo>
                    <a:pt x="27" y="0"/>
                    <a:pt x="0" y="27"/>
                    <a:pt x="0" y="60"/>
                  </a:cubicBezTo>
                  <a:cubicBezTo>
                    <a:pt x="0" y="93"/>
                    <a:pt x="27" y="120"/>
                    <a:pt x="60" y="120"/>
                  </a:cubicBezTo>
                  <a:cubicBezTo>
                    <a:pt x="93" y="120"/>
                    <a:pt x="120" y="93"/>
                    <a:pt x="120" y="60"/>
                  </a:cubicBezTo>
                  <a:cubicBezTo>
                    <a:pt x="120" y="27"/>
                    <a:pt x="93" y="0"/>
                    <a:pt x="60" y="0"/>
                  </a:cubicBezTo>
                  <a:close/>
                  <a:moveTo>
                    <a:pt x="83" y="24"/>
                  </a:moveTo>
                  <a:cubicBezTo>
                    <a:pt x="87" y="21"/>
                    <a:pt x="87" y="21"/>
                    <a:pt x="87" y="21"/>
                  </a:cubicBezTo>
                  <a:cubicBezTo>
                    <a:pt x="87" y="21"/>
                    <a:pt x="85" y="17"/>
                    <a:pt x="86" y="14"/>
                  </a:cubicBezTo>
                  <a:cubicBezTo>
                    <a:pt x="87" y="14"/>
                    <a:pt x="91" y="16"/>
                    <a:pt x="94" y="20"/>
                  </a:cubicBezTo>
                  <a:cubicBezTo>
                    <a:pt x="92" y="29"/>
                    <a:pt x="86" y="28"/>
                    <a:pt x="86" y="28"/>
                  </a:cubicBezTo>
                  <a:cubicBezTo>
                    <a:pt x="86" y="28"/>
                    <a:pt x="82" y="28"/>
                    <a:pt x="83" y="24"/>
                  </a:cubicBezTo>
                  <a:close/>
                  <a:moveTo>
                    <a:pt x="47" y="77"/>
                  </a:moveTo>
                  <a:cubicBezTo>
                    <a:pt x="46" y="78"/>
                    <a:pt x="45" y="81"/>
                    <a:pt x="44" y="84"/>
                  </a:cubicBezTo>
                  <a:cubicBezTo>
                    <a:pt x="43" y="86"/>
                    <a:pt x="42" y="87"/>
                    <a:pt x="41" y="88"/>
                  </a:cubicBezTo>
                  <a:cubicBezTo>
                    <a:pt x="39" y="89"/>
                    <a:pt x="39" y="91"/>
                    <a:pt x="39" y="91"/>
                  </a:cubicBezTo>
                  <a:cubicBezTo>
                    <a:pt x="38" y="95"/>
                    <a:pt x="38" y="95"/>
                    <a:pt x="38" y="95"/>
                  </a:cubicBezTo>
                  <a:cubicBezTo>
                    <a:pt x="38" y="95"/>
                    <a:pt x="39" y="99"/>
                    <a:pt x="40" y="100"/>
                  </a:cubicBezTo>
                  <a:cubicBezTo>
                    <a:pt x="40" y="102"/>
                    <a:pt x="37" y="110"/>
                    <a:pt x="37" y="110"/>
                  </a:cubicBezTo>
                  <a:cubicBezTo>
                    <a:pt x="34" y="109"/>
                    <a:pt x="33" y="106"/>
                    <a:pt x="32" y="104"/>
                  </a:cubicBezTo>
                  <a:cubicBezTo>
                    <a:pt x="32" y="102"/>
                    <a:pt x="30" y="101"/>
                    <a:pt x="31" y="99"/>
                  </a:cubicBezTo>
                  <a:cubicBezTo>
                    <a:pt x="31" y="96"/>
                    <a:pt x="29" y="95"/>
                    <a:pt x="28" y="94"/>
                  </a:cubicBezTo>
                  <a:cubicBezTo>
                    <a:pt x="27" y="92"/>
                    <a:pt x="26" y="90"/>
                    <a:pt x="26" y="89"/>
                  </a:cubicBezTo>
                  <a:cubicBezTo>
                    <a:pt x="26" y="88"/>
                    <a:pt x="23" y="86"/>
                    <a:pt x="23" y="86"/>
                  </a:cubicBezTo>
                  <a:cubicBezTo>
                    <a:pt x="23" y="86"/>
                    <a:pt x="18" y="83"/>
                    <a:pt x="17" y="82"/>
                  </a:cubicBezTo>
                  <a:cubicBezTo>
                    <a:pt x="16" y="81"/>
                    <a:pt x="15" y="77"/>
                    <a:pt x="15" y="75"/>
                  </a:cubicBezTo>
                  <a:cubicBezTo>
                    <a:pt x="15" y="73"/>
                    <a:pt x="16" y="68"/>
                    <a:pt x="16" y="68"/>
                  </a:cubicBezTo>
                  <a:cubicBezTo>
                    <a:pt x="16" y="68"/>
                    <a:pt x="18" y="66"/>
                    <a:pt x="17" y="65"/>
                  </a:cubicBezTo>
                  <a:cubicBezTo>
                    <a:pt x="15" y="64"/>
                    <a:pt x="15" y="60"/>
                    <a:pt x="15" y="60"/>
                  </a:cubicBezTo>
                  <a:cubicBezTo>
                    <a:pt x="13" y="58"/>
                    <a:pt x="13" y="58"/>
                    <a:pt x="13" y="58"/>
                  </a:cubicBezTo>
                  <a:cubicBezTo>
                    <a:pt x="13" y="58"/>
                    <a:pt x="11" y="55"/>
                    <a:pt x="10" y="54"/>
                  </a:cubicBezTo>
                  <a:cubicBezTo>
                    <a:pt x="10" y="52"/>
                    <a:pt x="10" y="51"/>
                    <a:pt x="11" y="50"/>
                  </a:cubicBezTo>
                  <a:cubicBezTo>
                    <a:pt x="11" y="49"/>
                    <a:pt x="10" y="46"/>
                    <a:pt x="10" y="45"/>
                  </a:cubicBezTo>
                  <a:cubicBezTo>
                    <a:pt x="20" y="20"/>
                    <a:pt x="37" y="15"/>
                    <a:pt x="37" y="15"/>
                  </a:cubicBezTo>
                  <a:cubicBezTo>
                    <a:pt x="38" y="20"/>
                    <a:pt x="38" y="20"/>
                    <a:pt x="38" y="20"/>
                  </a:cubicBezTo>
                  <a:cubicBezTo>
                    <a:pt x="38" y="20"/>
                    <a:pt x="35" y="21"/>
                    <a:pt x="34" y="21"/>
                  </a:cubicBezTo>
                  <a:cubicBezTo>
                    <a:pt x="32" y="20"/>
                    <a:pt x="31" y="20"/>
                    <a:pt x="31" y="20"/>
                  </a:cubicBezTo>
                  <a:cubicBezTo>
                    <a:pt x="29" y="23"/>
                    <a:pt x="29" y="23"/>
                    <a:pt x="29" y="23"/>
                  </a:cubicBezTo>
                  <a:cubicBezTo>
                    <a:pt x="29" y="23"/>
                    <a:pt x="28" y="25"/>
                    <a:pt x="28" y="26"/>
                  </a:cubicBezTo>
                  <a:cubicBezTo>
                    <a:pt x="28" y="27"/>
                    <a:pt x="29" y="29"/>
                    <a:pt x="29" y="29"/>
                  </a:cubicBezTo>
                  <a:cubicBezTo>
                    <a:pt x="29" y="29"/>
                    <a:pt x="32" y="29"/>
                    <a:pt x="32" y="28"/>
                  </a:cubicBezTo>
                  <a:cubicBezTo>
                    <a:pt x="32" y="27"/>
                    <a:pt x="32" y="26"/>
                    <a:pt x="32" y="26"/>
                  </a:cubicBezTo>
                  <a:cubicBezTo>
                    <a:pt x="31" y="24"/>
                    <a:pt x="31" y="24"/>
                    <a:pt x="31" y="24"/>
                  </a:cubicBezTo>
                  <a:cubicBezTo>
                    <a:pt x="31" y="24"/>
                    <a:pt x="34" y="23"/>
                    <a:pt x="40" y="24"/>
                  </a:cubicBezTo>
                  <a:cubicBezTo>
                    <a:pt x="47" y="24"/>
                    <a:pt x="44" y="29"/>
                    <a:pt x="47" y="30"/>
                  </a:cubicBezTo>
                  <a:cubicBezTo>
                    <a:pt x="50" y="31"/>
                    <a:pt x="45" y="35"/>
                    <a:pt x="44" y="37"/>
                  </a:cubicBezTo>
                  <a:cubicBezTo>
                    <a:pt x="43" y="39"/>
                    <a:pt x="41" y="34"/>
                    <a:pt x="41" y="34"/>
                  </a:cubicBezTo>
                  <a:cubicBezTo>
                    <a:pt x="41" y="34"/>
                    <a:pt x="43" y="32"/>
                    <a:pt x="40" y="32"/>
                  </a:cubicBezTo>
                  <a:cubicBezTo>
                    <a:pt x="37" y="31"/>
                    <a:pt x="35" y="36"/>
                    <a:pt x="37" y="36"/>
                  </a:cubicBezTo>
                  <a:cubicBezTo>
                    <a:pt x="38" y="36"/>
                    <a:pt x="40" y="38"/>
                    <a:pt x="39" y="39"/>
                  </a:cubicBezTo>
                  <a:cubicBezTo>
                    <a:pt x="39" y="40"/>
                    <a:pt x="39" y="40"/>
                    <a:pt x="38" y="43"/>
                  </a:cubicBezTo>
                  <a:cubicBezTo>
                    <a:pt x="36" y="46"/>
                    <a:pt x="34" y="48"/>
                    <a:pt x="34" y="48"/>
                  </a:cubicBezTo>
                  <a:cubicBezTo>
                    <a:pt x="34" y="48"/>
                    <a:pt x="32" y="47"/>
                    <a:pt x="33" y="49"/>
                  </a:cubicBezTo>
                  <a:cubicBezTo>
                    <a:pt x="34" y="51"/>
                    <a:pt x="33" y="54"/>
                    <a:pt x="33" y="55"/>
                  </a:cubicBezTo>
                  <a:cubicBezTo>
                    <a:pt x="33" y="57"/>
                    <a:pt x="29" y="54"/>
                    <a:pt x="29" y="51"/>
                  </a:cubicBezTo>
                  <a:cubicBezTo>
                    <a:pt x="28" y="48"/>
                    <a:pt x="25" y="51"/>
                    <a:pt x="24" y="51"/>
                  </a:cubicBezTo>
                  <a:cubicBezTo>
                    <a:pt x="23" y="51"/>
                    <a:pt x="21" y="50"/>
                    <a:pt x="21" y="49"/>
                  </a:cubicBezTo>
                  <a:cubicBezTo>
                    <a:pt x="20" y="48"/>
                    <a:pt x="15" y="52"/>
                    <a:pt x="14" y="52"/>
                  </a:cubicBezTo>
                  <a:cubicBezTo>
                    <a:pt x="13" y="53"/>
                    <a:pt x="13" y="55"/>
                    <a:pt x="15" y="54"/>
                  </a:cubicBezTo>
                  <a:cubicBezTo>
                    <a:pt x="17" y="53"/>
                    <a:pt x="19" y="54"/>
                    <a:pt x="19" y="56"/>
                  </a:cubicBezTo>
                  <a:cubicBezTo>
                    <a:pt x="18" y="58"/>
                    <a:pt x="16" y="57"/>
                    <a:pt x="16" y="58"/>
                  </a:cubicBezTo>
                  <a:cubicBezTo>
                    <a:pt x="17" y="60"/>
                    <a:pt x="19" y="61"/>
                    <a:pt x="19" y="63"/>
                  </a:cubicBezTo>
                  <a:cubicBezTo>
                    <a:pt x="20" y="65"/>
                    <a:pt x="25" y="63"/>
                    <a:pt x="27" y="62"/>
                  </a:cubicBezTo>
                  <a:cubicBezTo>
                    <a:pt x="28" y="62"/>
                    <a:pt x="33" y="61"/>
                    <a:pt x="33" y="63"/>
                  </a:cubicBezTo>
                  <a:cubicBezTo>
                    <a:pt x="34" y="65"/>
                    <a:pt x="39" y="66"/>
                    <a:pt x="41" y="66"/>
                  </a:cubicBezTo>
                  <a:cubicBezTo>
                    <a:pt x="43" y="67"/>
                    <a:pt x="46" y="67"/>
                    <a:pt x="49" y="69"/>
                  </a:cubicBezTo>
                  <a:cubicBezTo>
                    <a:pt x="51" y="72"/>
                    <a:pt x="47" y="76"/>
                    <a:pt x="47" y="77"/>
                  </a:cubicBezTo>
                  <a:close/>
                  <a:moveTo>
                    <a:pt x="59" y="14"/>
                  </a:moveTo>
                  <a:cubicBezTo>
                    <a:pt x="58" y="17"/>
                    <a:pt x="54" y="20"/>
                    <a:pt x="55" y="21"/>
                  </a:cubicBezTo>
                  <a:cubicBezTo>
                    <a:pt x="55" y="22"/>
                    <a:pt x="55" y="27"/>
                    <a:pt x="51" y="23"/>
                  </a:cubicBezTo>
                  <a:cubicBezTo>
                    <a:pt x="47" y="19"/>
                    <a:pt x="43" y="18"/>
                    <a:pt x="44" y="15"/>
                  </a:cubicBezTo>
                  <a:cubicBezTo>
                    <a:pt x="44" y="14"/>
                    <a:pt x="48" y="14"/>
                    <a:pt x="48" y="13"/>
                  </a:cubicBezTo>
                  <a:cubicBezTo>
                    <a:pt x="53" y="7"/>
                    <a:pt x="62" y="8"/>
                    <a:pt x="63" y="10"/>
                  </a:cubicBezTo>
                  <a:cubicBezTo>
                    <a:pt x="61" y="12"/>
                    <a:pt x="59" y="11"/>
                    <a:pt x="59" y="14"/>
                  </a:cubicBezTo>
                  <a:close/>
                  <a:moveTo>
                    <a:pt x="107" y="62"/>
                  </a:moveTo>
                  <a:cubicBezTo>
                    <a:pt x="107" y="62"/>
                    <a:pt x="109" y="65"/>
                    <a:pt x="112" y="65"/>
                  </a:cubicBezTo>
                  <a:cubicBezTo>
                    <a:pt x="110" y="87"/>
                    <a:pt x="92" y="102"/>
                    <a:pt x="92" y="102"/>
                  </a:cubicBezTo>
                  <a:cubicBezTo>
                    <a:pt x="89" y="99"/>
                    <a:pt x="90" y="96"/>
                    <a:pt x="90" y="96"/>
                  </a:cubicBezTo>
                  <a:cubicBezTo>
                    <a:pt x="91" y="92"/>
                    <a:pt x="91" y="92"/>
                    <a:pt x="91" y="92"/>
                  </a:cubicBezTo>
                  <a:cubicBezTo>
                    <a:pt x="91" y="85"/>
                    <a:pt x="91" y="85"/>
                    <a:pt x="91" y="85"/>
                  </a:cubicBezTo>
                  <a:cubicBezTo>
                    <a:pt x="91" y="85"/>
                    <a:pt x="91" y="77"/>
                    <a:pt x="84" y="81"/>
                  </a:cubicBezTo>
                  <a:cubicBezTo>
                    <a:pt x="77" y="83"/>
                    <a:pt x="80" y="83"/>
                    <a:pt x="72" y="83"/>
                  </a:cubicBezTo>
                  <a:cubicBezTo>
                    <a:pt x="64" y="84"/>
                    <a:pt x="66" y="67"/>
                    <a:pt x="66" y="67"/>
                  </a:cubicBezTo>
                  <a:cubicBezTo>
                    <a:pt x="66" y="43"/>
                    <a:pt x="84" y="61"/>
                    <a:pt x="84" y="61"/>
                  </a:cubicBezTo>
                  <a:cubicBezTo>
                    <a:pt x="95" y="69"/>
                    <a:pt x="97" y="56"/>
                    <a:pt x="97" y="56"/>
                  </a:cubicBezTo>
                  <a:cubicBezTo>
                    <a:pt x="104" y="53"/>
                    <a:pt x="104" y="53"/>
                    <a:pt x="104" y="53"/>
                  </a:cubicBezTo>
                  <a:cubicBezTo>
                    <a:pt x="105" y="49"/>
                    <a:pt x="105" y="49"/>
                    <a:pt x="105" y="49"/>
                  </a:cubicBezTo>
                  <a:cubicBezTo>
                    <a:pt x="104" y="44"/>
                    <a:pt x="104" y="44"/>
                    <a:pt x="104" y="44"/>
                  </a:cubicBezTo>
                  <a:cubicBezTo>
                    <a:pt x="93" y="39"/>
                    <a:pt x="93" y="39"/>
                    <a:pt x="93" y="39"/>
                  </a:cubicBezTo>
                  <a:cubicBezTo>
                    <a:pt x="93" y="39"/>
                    <a:pt x="91" y="43"/>
                    <a:pt x="94" y="48"/>
                  </a:cubicBezTo>
                  <a:cubicBezTo>
                    <a:pt x="94" y="48"/>
                    <a:pt x="93" y="53"/>
                    <a:pt x="91" y="52"/>
                  </a:cubicBezTo>
                  <a:cubicBezTo>
                    <a:pt x="84" y="48"/>
                    <a:pt x="84" y="48"/>
                    <a:pt x="84" y="48"/>
                  </a:cubicBezTo>
                  <a:cubicBezTo>
                    <a:pt x="84" y="48"/>
                    <a:pt x="82" y="47"/>
                    <a:pt x="79" y="49"/>
                  </a:cubicBezTo>
                  <a:cubicBezTo>
                    <a:pt x="75" y="52"/>
                    <a:pt x="69" y="49"/>
                    <a:pt x="69" y="49"/>
                  </a:cubicBezTo>
                  <a:cubicBezTo>
                    <a:pt x="69" y="49"/>
                    <a:pt x="69" y="46"/>
                    <a:pt x="73" y="44"/>
                  </a:cubicBezTo>
                  <a:cubicBezTo>
                    <a:pt x="76" y="42"/>
                    <a:pt x="76" y="42"/>
                    <a:pt x="76" y="42"/>
                  </a:cubicBezTo>
                  <a:cubicBezTo>
                    <a:pt x="76" y="42"/>
                    <a:pt x="75" y="38"/>
                    <a:pt x="76" y="35"/>
                  </a:cubicBezTo>
                  <a:cubicBezTo>
                    <a:pt x="77" y="32"/>
                    <a:pt x="78" y="35"/>
                    <a:pt x="81" y="33"/>
                  </a:cubicBezTo>
                  <a:cubicBezTo>
                    <a:pt x="84" y="31"/>
                    <a:pt x="86" y="37"/>
                    <a:pt x="90" y="36"/>
                  </a:cubicBezTo>
                  <a:cubicBezTo>
                    <a:pt x="94" y="36"/>
                    <a:pt x="92" y="35"/>
                    <a:pt x="95" y="33"/>
                  </a:cubicBezTo>
                  <a:cubicBezTo>
                    <a:pt x="98" y="32"/>
                    <a:pt x="100" y="36"/>
                    <a:pt x="100" y="36"/>
                  </a:cubicBezTo>
                  <a:cubicBezTo>
                    <a:pt x="106" y="37"/>
                    <a:pt x="106" y="37"/>
                    <a:pt x="106" y="37"/>
                  </a:cubicBezTo>
                  <a:cubicBezTo>
                    <a:pt x="106" y="37"/>
                    <a:pt x="105" y="30"/>
                    <a:pt x="105" y="32"/>
                  </a:cubicBezTo>
                  <a:cubicBezTo>
                    <a:pt x="109" y="38"/>
                    <a:pt x="114" y="55"/>
                    <a:pt x="112" y="58"/>
                  </a:cubicBezTo>
                  <a:cubicBezTo>
                    <a:pt x="111" y="57"/>
                    <a:pt x="110" y="57"/>
                    <a:pt x="110" y="57"/>
                  </a:cubicBezTo>
                  <a:cubicBezTo>
                    <a:pt x="103" y="57"/>
                    <a:pt x="103" y="57"/>
                    <a:pt x="103" y="57"/>
                  </a:cubicBezTo>
                  <a:lnTo>
                    <a:pt x="107" y="62"/>
                  </a:lnTo>
                  <a:close/>
                </a:path>
              </a:pathLst>
            </a:custGeom>
            <a:solidFill>
              <a:srgbClr val="C11E1E"/>
            </a:solidFill>
            <a:ln>
              <a:noFill/>
            </a:ln>
          </p:spPr>
          <p:txBody>
            <a:bodyPr anchor="ctr"/>
            <a:lstStyle/>
            <a:p>
              <a:pPr algn="ctr"/>
              <a:endParaRPr>
                <a:latin typeface="+mn-lt"/>
                <a:ea typeface="+mn-ea"/>
                <a:cs typeface="+mn-ea"/>
                <a:sym typeface="+mn-lt"/>
              </a:endParaRPr>
            </a:p>
          </p:txBody>
        </p:sp>
        <p:grpSp>
          <p:nvGrpSpPr>
            <p:cNvPr id="38" name="Group 23"/>
            <p:cNvGrpSpPr/>
            <p:nvPr/>
          </p:nvGrpSpPr>
          <p:grpSpPr>
            <a:xfrm>
              <a:off x="7957065" y="1628845"/>
              <a:ext cx="471871" cy="362798"/>
              <a:chOff x="2849564" y="3636963"/>
              <a:chExt cx="315912" cy="242888"/>
            </a:xfrm>
            <a:solidFill>
              <a:schemeClr val="accent3"/>
            </a:solidFill>
          </p:grpSpPr>
          <p:sp>
            <p:nvSpPr>
              <p:cNvPr id="40" name="Freeform: Shape 25"/>
              <p:cNvSpPr/>
              <p:nvPr/>
            </p:nvSpPr>
            <p:spPr bwMode="auto">
              <a:xfrm>
                <a:off x="2849564" y="3671888"/>
                <a:ext cx="298450" cy="207963"/>
              </a:xfrm>
              <a:custGeom>
                <a:avLst/>
                <a:gdLst>
                  <a:gd name="T0" fmla="*/ 103 w 112"/>
                  <a:gd name="T1" fmla="*/ 78 h 78"/>
                  <a:gd name="T2" fmla="*/ 9 w 112"/>
                  <a:gd name="T3" fmla="*/ 78 h 78"/>
                  <a:gd name="T4" fmla="*/ 0 w 112"/>
                  <a:gd name="T5" fmla="*/ 69 h 78"/>
                  <a:gd name="T6" fmla="*/ 0 w 112"/>
                  <a:gd name="T7" fmla="*/ 8 h 78"/>
                  <a:gd name="T8" fmla="*/ 9 w 112"/>
                  <a:gd name="T9" fmla="*/ 0 h 78"/>
                  <a:gd name="T10" fmla="*/ 42 w 112"/>
                  <a:gd name="T11" fmla="*/ 0 h 78"/>
                  <a:gd name="T12" fmla="*/ 46 w 112"/>
                  <a:gd name="T13" fmla="*/ 4 h 78"/>
                  <a:gd name="T14" fmla="*/ 42 w 112"/>
                  <a:gd name="T15" fmla="*/ 8 h 78"/>
                  <a:gd name="T16" fmla="*/ 9 w 112"/>
                  <a:gd name="T17" fmla="*/ 8 h 78"/>
                  <a:gd name="T18" fmla="*/ 8 w 112"/>
                  <a:gd name="T19" fmla="*/ 8 h 78"/>
                  <a:gd name="T20" fmla="*/ 8 w 112"/>
                  <a:gd name="T21" fmla="*/ 69 h 78"/>
                  <a:gd name="T22" fmla="*/ 9 w 112"/>
                  <a:gd name="T23" fmla="*/ 70 h 78"/>
                  <a:gd name="T24" fmla="*/ 103 w 112"/>
                  <a:gd name="T25" fmla="*/ 70 h 78"/>
                  <a:gd name="T26" fmla="*/ 104 w 112"/>
                  <a:gd name="T27" fmla="*/ 69 h 78"/>
                  <a:gd name="T28" fmla="*/ 104 w 112"/>
                  <a:gd name="T29" fmla="*/ 43 h 78"/>
                  <a:gd name="T30" fmla="*/ 108 w 112"/>
                  <a:gd name="T31" fmla="*/ 39 h 78"/>
                  <a:gd name="T32" fmla="*/ 112 w 112"/>
                  <a:gd name="T33" fmla="*/ 43 h 78"/>
                  <a:gd name="T34" fmla="*/ 112 w 112"/>
                  <a:gd name="T35" fmla="*/ 69 h 78"/>
                  <a:gd name="T36" fmla="*/ 103 w 112"/>
                  <a:gd name="T37"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2" h="78">
                    <a:moveTo>
                      <a:pt x="103" y="78"/>
                    </a:moveTo>
                    <a:cubicBezTo>
                      <a:pt x="9" y="78"/>
                      <a:pt x="9" y="78"/>
                      <a:pt x="9" y="78"/>
                    </a:cubicBezTo>
                    <a:cubicBezTo>
                      <a:pt x="4" y="78"/>
                      <a:pt x="0" y="74"/>
                      <a:pt x="0" y="69"/>
                    </a:cubicBezTo>
                    <a:cubicBezTo>
                      <a:pt x="0" y="8"/>
                      <a:pt x="0" y="8"/>
                      <a:pt x="0" y="8"/>
                    </a:cubicBezTo>
                    <a:cubicBezTo>
                      <a:pt x="0" y="4"/>
                      <a:pt x="4" y="0"/>
                      <a:pt x="9" y="0"/>
                    </a:cubicBezTo>
                    <a:cubicBezTo>
                      <a:pt x="42" y="0"/>
                      <a:pt x="42" y="0"/>
                      <a:pt x="42" y="0"/>
                    </a:cubicBezTo>
                    <a:cubicBezTo>
                      <a:pt x="44" y="0"/>
                      <a:pt x="46" y="1"/>
                      <a:pt x="46" y="4"/>
                    </a:cubicBezTo>
                    <a:cubicBezTo>
                      <a:pt x="46" y="6"/>
                      <a:pt x="44" y="8"/>
                      <a:pt x="42" y="8"/>
                    </a:cubicBezTo>
                    <a:cubicBezTo>
                      <a:pt x="9" y="8"/>
                      <a:pt x="9" y="8"/>
                      <a:pt x="9" y="8"/>
                    </a:cubicBezTo>
                    <a:cubicBezTo>
                      <a:pt x="8" y="8"/>
                      <a:pt x="8" y="8"/>
                      <a:pt x="8" y="8"/>
                    </a:cubicBezTo>
                    <a:cubicBezTo>
                      <a:pt x="8" y="69"/>
                      <a:pt x="8" y="69"/>
                      <a:pt x="8" y="69"/>
                    </a:cubicBezTo>
                    <a:cubicBezTo>
                      <a:pt x="8" y="70"/>
                      <a:pt x="8" y="70"/>
                      <a:pt x="9" y="70"/>
                    </a:cubicBezTo>
                    <a:cubicBezTo>
                      <a:pt x="103" y="70"/>
                      <a:pt x="103" y="70"/>
                      <a:pt x="103" y="70"/>
                    </a:cubicBezTo>
                    <a:cubicBezTo>
                      <a:pt x="103" y="70"/>
                      <a:pt x="104" y="70"/>
                      <a:pt x="104" y="69"/>
                    </a:cubicBezTo>
                    <a:cubicBezTo>
                      <a:pt x="104" y="43"/>
                      <a:pt x="104" y="43"/>
                      <a:pt x="104" y="43"/>
                    </a:cubicBezTo>
                    <a:cubicBezTo>
                      <a:pt x="104" y="41"/>
                      <a:pt x="105" y="39"/>
                      <a:pt x="108" y="39"/>
                    </a:cubicBezTo>
                    <a:cubicBezTo>
                      <a:pt x="110" y="39"/>
                      <a:pt x="112" y="41"/>
                      <a:pt x="112" y="43"/>
                    </a:cubicBezTo>
                    <a:cubicBezTo>
                      <a:pt x="112" y="69"/>
                      <a:pt x="112" y="69"/>
                      <a:pt x="112" y="69"/>
                    </a:cubicBezTo>
                    <a:cubicBezTo>
                      <a:pt x="112" y="74"/>
                      <a:pt x="108" y="78"/>
                      <a:pt x="103" y="78"/>
                    </a:cubicBezTo>
                    <a:close/>
                  </a:path>
                </a:pathLst>
              </a:custGeom>
              <a:grpFill/>
              <a:ln w="9525">
                <a:noFill/>
                <a:round/>
              </a:ln>
            </p:spPr>
            <p:txBody>
              <a:bodyPr anchor="ctr"/>
              <a:lstStyle/>
              <a:p>
                <a:pPr algn="ctr"/>
                <a:endParaRPr>
                  <a:latin typeface="+mn-lt"/>
                  <a:ea typeface="+mn-ea"/>
                  <a:cs typeface="+mn-ea"/>
                  <a:sym typeface="+mn-lt"/>
                </a:endParaRPr>
              </a:p>
            </p:txBody>
          </p:sp>
          <p:sp>
            <p:nvSpPr>
              <p:cNvPr id="41" name="Freeform: Shape 26"/>
              <p:cNvSpPr/>
              <p:nvPr/>
            </p:nvSpPr>
            <p:spPr bwMode="auto">
              <a:xfrm>
                <a:off x="2943226" y="3636963"/>
                <a:ext cx="222250" cy="200025"/>
              </a:xfrm>
              <a:custGeom>
                <a:avLst/>
                <a:gdLst>
                  <a:gd name="T0" fmla="*/ 46 w 83"/>
                  <a:gd name="T1" fmla="*/ 58 h 75"/>
                  <a:gd name="T2" fmla="*/ 83 w 83"/>
                  <a:gd name="T3" fmla="*/ 29 h 75"/>
                  <a:gd name="T4" fmla="*/ 46 w 83"/>
                  <a:gd name="T5" fmla="*/ 0 h 75"/>
                  <a:gd name="T6" fmla="*/ 46 w 83"/>
                  <a:gd name="T7" fmla="*/ 20 h 75"/>
                  <a:gd name="T8" fmla="*/ 0 w 83"/>
                  <a:gd name="T9" fmla="*/ 75 h 75"/>
                  <a:gd name="T10" fmla="*/ 46 w 83"/>
                  <a:gd name="T11" fmla="*/ 40 h 75"/>
                  <a:gd name="T12" fmla="*/ 46 w 83"/>
                  <a:gd name="T13" fmla="*/ 58 h 75"/>
                </a:gdLst>
                <a:ahLst/>
                <a:cxnLst>
                  <a:cxn ang="0">
                    <a:pos x="T0" y="T1"/>
                  </a:cxn>
                  <a:cxn ang="0">
                    <a:pos x="T2" y="T3"/>
                  </a:cxn>
                  <a:cxn ang="0">
                    <a:pos x="T4" y="T5"/>
                  </a:cxn>
                  <a:cxn ang="0">
                    <a:pos x="T6" y="T7"/>
                  </a:cxn>
                  <a:cxn ang="0">
                    <a:pos x="T8" y="T9"/>
                  </a:cxn>
                  <a:cxn ang="0">
                    <a:pos x="T10" y="T11"/>
                  </a:cxn>
                  <a:cxn ang="0">
                    <a:pos x="T12" y="T13"/>
                  </a:cxn>
                </a:cxnLst>
                <a:rect l="0" t="0" r="r" b="b"/>
                <a:pathLst>
                  <a:path w="83" h="75">
                    <a:moveTo>
                      <a:pt x="46" y="58"/>
                    </a:moveTo>
                    <a:cubicBezTo>
                      <a:pt x="83" y="29"/>
                      <a:pt x="83" y="29"/>
                      <a:pt x="83" y="29"/>
                    </a:cubicBezTo>
                    <a:cubicBezTo>
                      <a:pt x="46" y="0"/>
                      <a:pt x="46" y="0"/>
                      <a:pt x="46" y="0"/>
                    </a:cubicBezTo>
                    <a:cubicBezTo>
                      <a:pt x="46" y="20"/>
                      <a:pt x="46" y="20"/>
                      <a:pt x="46" y="20"/>
                    </a:cubicBezTo>
                    <a:cubicBezTo>
                      <a:pt x="10" y="21"/>
                      <a:pt x="0" y="38"/>
                      <a:pt x="0" y="75"/>
                    </a:cubicBezTo>
                    <a:cubicBezTo>
                      <a:pt x="15" y="43"/>
                      <a:pt x="30" y="41"/>
                      <a:pt x="46" y="40"/>
                    </a:cubicBezTo>
                    <a:cubicBezTo>
                      <a:pt x="46" y="58"/>
                      <a:pt x="46" y="58"/>
                      <a:pt x="46" y="58"/>
                    </a:cubicBezTo>
                    <a:close/>
                  </a:path>
                </a:pathLst>
              </a:custGeom>
              <a:grpFill/>
              <a:ln w="9525">
                <a:noFill/>
                <a:round/>
              </a:ln>
            </p:spPr>
            <p:txBody>
              <a:bodyPr anchor="ctr"/>
              <a:lstStyle/>
              <a:p>
                <a:pPr algn="ctr"/>
                <a:endParaRPr>
                  <a:latin typeface="+mn-lt"/>
                  <a:ea typeface="+mn-ea"/>
                  <a:cs typeface="+mn-ea"/>
                  <a:sym typeface="+mn-lt"/>
                </a:endParaRPr>
              </a:p>
            </p:txBody>
          </p:sp>
        </p:grpSp>
        <p:sp>
          <p:nvSpPr>
            <p:cNvPr id="39" name="Freeform: Shape 24"/>
            <p:cNvSpPr/>
            <p:nvPr/>
          </p:nvSpPr>
          <p:spPr>
            <a:xfrm>
              <a:off x="7952754" y="3994423"/>
              <a:ext cx="478284" cy="448409"/>
            </a:xfrm>
            <a:custGeom>
              <a:avLst/>
              <a:gdLst/>
              <a:ahLst/>
              <a:cxnLst>
                <a:cxn ang="0">
                  <a:pos x="wd2" y="hd2"/>
                </a:cxn>
                <a:cxn ang="5400000">
                  <a:pos x="wd2" y="hd2"/>
                </a:cxn>
                <a:cxn ang="10800000">
                  <a:pos x="wd2" y="hd2"/>
                </a:cxn>
                <a:cxn ang="16200000">
                  <a:pos x="wd2" y="hd2"/>
                </a:cxn>
              </a:cxnLst>
              <a:rect l="0" t="0" r="r" b="b"/>
              <a:pathLst>
                <a:path w="20993" h="21440" extrusionOk="0">
                  <a:moveTo>
                    <a:pt x="20097" y="14373"/>
                  </a:moveTo>
                  <a:lnTo>
                    <a:pt x="15990" y="12571"/>
                  </a:lnTo>
                  <a:lnTo>
                    <a:pt x="16463" y="14008"/>
                  </a:lnTo>
                  <a:cubicBezTo>
                    <a:pt x="16439" y="15532"/>
                    <a:pt x="13726" y="16745"/>
                    <a:pt x="10496" y="16745"/>
                  </a:cubicBezTo>
                  <a:cubicBezTo>
                    <a:pt x="7268" y="16745"/>
                    <a:pt x="4553" y="15532"/>
                    <a:pt x="4529" y="14008"/>
                  </a:cubicBezTo>
                  <a:lnTo>
                    <a:pt x="5002" y="12571"/>
                  </a:lnTo>
                  <a:lnTo>
                    <a:pt x="895" y="14373"/>
                  </a:lnTo>
                  <a:cubicBezTo>
                    <a:pt x="-255" y="14878"/>
                    <a:pt x="-304" y="15814"/>
                    <a:pt x="789" y="16451"/>
                  </a:cubicBezTo>
                  <a:lnTo>
                    <a:pt x="8511" y="20962"/>
                  </a:lnTo>
                  <a:cubicBezTo>
                    <a:pt x="9602" y="21600"/>
                    <a:pt x="11390" y="21600"/>
                    <a:pt x="12481" y="20962"/>
                  </a:cubicBezTo>
                  <a:lnTo>
                    <a:pt x="20205" y="16451"/>
                  </a:lnTo>
                  <a:cubicBezTo>
                    <a:pt x="21296" y="15814"/>
                    <a:pt x="21247" y="14878"/>
                    <a:pt x="20097" y="14373"/>
                  </a:cubicBezTo>
                  <a:close/>
                  <a:moveTo>
                    <a:pt x="10496" y="5209"/>
                  </a:moveTo>
                  <a:cubicBezTo>
                    <a:pt x="11724" y="5209"/>
                    <a:pt x="12866" y="4796"/>
                    <a:pt x="13199" y="4152"/>
                  </a:cubicBezTo>
                  <a:cubicBezTo>
                    <a:pt x="12739" y="2744"/>
                    <a:pt x="12343" y="1535"/>
                    <a:pt x="12094" y="773"/>
                  </a:cubicBezTo>
                  <a:cubicBezTo>
                    <a:pt x="11927" y="264"/>
                    <a:pt x="11175" y="0"/>
                    <a:pt x="10496" y="0"/>
                  </a:cubicBezTo>
                  <a:cubicBezTo>
                    <a:pt x="9817" y="0"/>
                    <a:pt x="9065" y="264"/>
                    <a:pt x="8898" y="773"/>
                  </a:cubicBezTo>
                  <a:cubicBezTo>
                    <a:pt x="8649" y="1535"/>
                    <a:pt x="8253" y="2744"/>
                    <a:pt x="7792" y="4152"/>
                  </a:cubicBezTo>
                  <a:cubicBezTo>
                    <a:pt x="8126" y="4796"/>
                    <a:pt x="9268" y="5209"/>
                    <a:pt x="10496" y="5209"/>
                  </a:cubicBezTo>
                  <a:close/>
                  <a:moveTo>
                    <a:pt x="10496" y="13197"/>
                  </a:moveTo>
                  <a:cubicBezTo>
                    <a:pt x="13109" y="13197"/>
                    <a:pt x="15296" y="12229"/>
                    <a:pt x="15429" y="10966"/>
                  </a:cubicBezTo>
                  <a:cubicBezTo>
                    <a:pt x="15041" y="9779"/>
                    <a:pt x="14617" y="8484"/>
                    <a:pt x="14201" y="7211"/>
                  </a:cubicBezTo>
                  <a:cubicBezTo>
                    <a:pt x="13911" y="8118"/>
                    <a:pt x="12316" y="8759"/>
                    <a:pt x="10496" y="8759"/>
                  </a:cubicBezTo>
                  <a:cubicBezTo>
                    <a:pt x="8678" y="8759"/>
                    <a:pt x="7081" y="8118"/>
                    <a:pt x="6791" y="7211"/>
                  </a:cubicBezTo>
                  <a:cubicBezTo>
                    <a:pt x="6375" y="8484"/>
                    <a:pt x="5951" y="9779"/>
                    <a:pt x="5563" y="10966"/>
                  </a:cubicBezTo>
                  <a:cubicBezTo>
                    <a:pt x="5696" y="12229"/>
                    <a:pt x="7883" y="13197"/>
                    <a:pt x="10496" y="13197"/>
                  </a:cubicBezTo>
                  <a:close/>
                </a:path>
              </a:pathLst>
            </a:custGeom>
            <a:solidFill>
              <a:srgbClr val="BD1A1A"/>
            </a:solidFill>
            <a:ln w="12700" cap="flat">
              <a:noFill/>
              <a:miter lim="400000"/>
            </a:ln>
            <a:effectLst/>
          </p:spPr>
          <p:txBody>
            <a:bodyPr anchor="ctr"/>
            <a:lstStyle/>
            <a:p>
              <a:pPr algn="ctr"/>
              <a:endParaRPr>
                <a:latin typeface="+mn-lt"/>
                <a:ea typeface="+mn-ea"/>
                <a:cs typeface="+mn-ea"/>
                <a:sym typeface="+mn-lt"/>
              </a:endParaRPr>
            </a:p>
          </p:txBody>
        </p:sp>
      </p:grpSp>
      <p:sp>
        <p:nvSpPr>
          <p:cNvPr id="47" name="Rectangle 5"/>
          <p:cNvSpPr>
            <a:spLocks noChangeArrowheads="1"/>
          </p:cNvSpPr>
          <p:nvPr/>
        </p:nvSpPr>
        <p:spPr bwMode="auto">
          <a:xfrm>
            <a:off x="1122812" y="4410565"/>
            <a:ext cx="6840537"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spcAft>
                <a:spcPts val="600"/>
              </a:spcAft>
              <a:buFont typeface="Arial" panose="020B0604020202020204" pitchFamily="34" charset="0"/>
              <a:defRPr sz="2000" b="1">
                <a:solidFill>
                  <a:schemeClr val="tx1"/>
                </a:solidFill>
                <a:latin typeface="微软雅黑" panose="020B0503020204020204" pitchFamily="34" charset="-122"/>
                <a:ea typeface="微软雅黑" panose="020B0503020204020204" pitchFamily="34" charset="-122"/>
              </a:defRPr>
            </a:lvl1pPr>
            <a:lvl2pPr marL="742950" indent="-285750" eaLnBrk="0" hangingPunct="0">
              <a:spcBef>
                <a:spcPct val="20000"/>
              </a:spcBef>
              <a:buClr>
                <a:schemeClr val="tx2"/>
              </a:buClr>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2pPr>
            <a:lvl3pPr marL="11430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3pPr>
            <a:lvl4pPr marL="16002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pPr algn="ctr" eaLnBrk="1" hangingPunct="1">
              <a:spcBef>
                <a:spcPct val="0"/>
              </a:spcBef>
              <a:spcAft>
                <a:spcPct val="0"/>
              </a:spcAft>
              <a:buFontTx/>
              <a:buNone/>
            </a:pPr>
            <a:r>
              <a:rPr lang="zh-CN" altLang="en-US" sz="2400" dirty="0">
                <a:solidFill>
                  <a:srgbClr val="C00000"/>
                </a:solidFill>
                <a:latin typeface="Arial" panose="020B0604020202020204" pitchFamily="34" charset="0"/>
                <a:ea typeface="楷体_GB2312" pitchFamily="49" charset="-122"/>
              </a:rPr>
              <a:t>网络课程（整合学习资源）</a:t>
            </a:r>
            <a:endParaRPr lang="zh-CN" altLang="en-US" sz="2400" dirty="0">
              <a:solidFill>
                <a:srgbClr val="C00000"/>
              </a:solidFill>
              <a:latin typeface="Arial" panose="020B0604020202020204" pitchFamily="34" charset="0"/>
              <a:ea typeface="楷体_GB2312" pitchFamily="49" charset="-122"/>
            </a:endParaRPr>
          </a:p>
        </p:txBody>
      </p:sp>
      <p:sp>
        <p:nvSpPr>
          <p:cNvPr id="48" name="Rectangle 5"/>
          <p:cNvSpPr>
            <a:spLocks noChangeArrowheads="1"/>
          </p:cNvSpPr>
          <p:nvPr/>
        </p:nvSpPr>
        <p:spPr bwMode="auto">
          <a:xfrm>
            <a:off x="537767" y="402794"/>
            <a:ext cx="179684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ts val="600"/>
              </a:spcAft>
              <a:buFont typeface="Arial" panose="020B0604020202020204" pitchFamily="34" charset="0"/>
              <a:defRPr sz="2000" b="1">
                <a:solidFill>
                  <a:schemeClr val="tx1"/>
                </a:solidFill>
                <a:latin typeface="微软雅黑" panose="020B0503020204020204" pitchFamily="34" charset="-122"/>
                <a:ea typeface="微软雅黑" panose="020B0503020204020204" pitchFamily="34" charset="-122"/>
              </a:defRPr>
            </a:lvl1pPr>
            <a:lvl2pPr marL="742950" indent="-285750" eaLnBrk="0" hangingPunct="0">
              <a:spcBef>
                <a:spcPct val="20000"/>
              </a:spcBef>
              <a:buClr>
                <a:schemeClr val="tx2"/>
              </a:buClr>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2pPr>
            <a:lvl3pPr marL="11430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3pPr>
            <a:lvl4pPr marL="16002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r>
              <a:rPr lang="zh-CN" altLang="en-US" sz="2400" dirty="0"/>
              <a:t>结构化的知识展示</a:t>
            </a:r>
            <a:endParaRPr lang="zh-CN" altLang="en-US" sz="2400" dirty="0"/>
          </a:p>
        </p:txBody>
      </p:sp>
      <p:sp>
        <p:nvSpPr>
          <p:cNvPr id="49" name="Rectangle 5"/>
          <p:cNvSpPr>
            <a:spLocks noChangeArrowheads="1"/>
          </p:cNvSpPr>
          <p:nvPr/>
        </p:nvSpPr>
        <p:spPr bwMode="auto">
          <a:xfrm>
            <a:off x="2787762" y="390761"/>
            <a:ext cx="19520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ts val="600"/>
              </a:spcAft>
              <a:buFont typeface="Arial" panose="020B0604020202020204" pitchFamily="34" charset="0"/>
              <a:defRPr sz="2000" b="1">
                <a:solidFill>
                  <a:schemeClr val="tx1"/>
                </a:solidFill>
                <a:latin typeface="微软雅黑" panose="020B0503020204020204" pitchFamily="34" charset="-122"/>
                <a:ea typeface="微软雅黑" panose="020B0503020204020204" pitchFamily="34" charset="-122"/>
              </a:defRPr>
            </a:lvl1pPr>
            <a:lvl2pPr marL="742950" indent="-285750" eaLnBrk="0" hangingPunct="0">
              <a:spcBef>
                <a:spcPct val="20000"/>
              </a:spcBef>
              <a:buClr>
                <a:schemeClr val="tx2"/>
              </a:buClr>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2pPr>
            <a:lvl3pPr marL="11430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3pPr>
            <a:lvl4pPr marL="16002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r>
              <a:rPr lang="zh-CN" altLang="en-US" sz="2400" dirty="0"/>
              <a:t>包含相关的资源</a:t>
            </a:r>
            <a:endParaRPr lang="zh-CN" altLang="en-US" sz="2400" dirty="0"/>
          </a:p>
        </p:txBody>
      </p:sp>
      <p:sp>
        <p:nvSpPr>
          <p:cNvPr id="50" name="Rectangle 5"/>
          <p:cNvSpPr>
            <a:spLocks noChangeArrowheads="1"/>
          </p:cNvSpPr>
          <p:nvPr/>
        </p:nvSpPr>
        <p:spPr bwMode="auto">
          <a:xfrm>
            <a:off x="4772909" y="381230"/>
            <a:ext cx="180013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ts val="600"/>
              </a:spcAft>
              <a:buFont typeface="Arial" panose="020B0604020202020204" pitchFamily="34" charset="0"/>
              <a:defRPr sz="2000" b="1">
                <a:solidFill>
                  <a:schemeClr val="tx1"/>
                </a:solidFill>
                <a:latin typeface="微软雅黑" panose="020B0503020204020204" pitchFamily="34" charset="-122"/>
                <a:ea typeface="微软雅黑" panose="020B0503020204020204" pitchFamily="34" charset="-122"/>
              </a:defRPr>
            </a:lvl1pPr>
            <a:lvl2pPr marL="742950" indent="-285750" eaLnBrk="0" hangingPunct="0">
              <a:spcBef>
                <a:spcPct val="20000"/>
              </a:spcBef>
              <a:buClr>
                <a:schemeClr val="tx2"/>
              </a:buClr>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2pPr>
            <a:lvl3pPr marL="11430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3pPr>
            <a:lvl4pPr marL="16002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r>
              <a:rPr lang="zh-CN" altLang="en-US" sz="2400" dirty="0"/>
              <a:t>协作交流的功能</a:t>
            </a:r>
            <a:endParaRPr lang="zh-CN" altLang="en-US" sz="2400" dirty="0"/>
          </a:p>
        </p:txBody>
      </p:sp>
      <p:sp>
        <p:nvSpPr>
          <p:cNvPr id="51" name="Rectangle 5"/>
          <p:cNvSpPr>
            <a:spLocks noChangeArrowheads="1"/>
          </p:cNvSpPr>
          <p:nvPr/>
        </p:nvSpPr>
        <p:spPr bwMode="auto">
          <a:xfrm>
            <a:off x="6647767" y="390760"/>
            <a:ext cx="195668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ts val="600"/>
              </a:spcAft>
              <a:buFont typeface="Arial" panose="020B0604020202020204" pitchFamily="34" charset="0"/>
              <a:defRPr sz="2000" b="1">
                <a:solidFill>
                  <a:schemeClr val="tx1"/>
                </a:solidFill>
                <a:latin typeface="微软雅黑" panose="020B0503020204020204" pitchFamily="34" charset="-122"/>
                <a:ea typeface="微软雅黑" panose="020B0503020204020204" pitchFamily="34" charset="-122"/>
              </a:defRPr>
            </a:lvl1pPr>
            <a:lvl2pPr marL="742950" indent="-285750" eaLnBrk="0" hangingPunct="0">
              <a:spcBef>
                <a:spcPct val="20000"/>
              </a:spcBef>
              <a:buClr>
                <a:schemeClr val="tx2"/>
              </a:buClr>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2pPr>
            <a:lvl3pPr marL="11430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3pPr>
            <a:lvl4pPr marL="16002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r>
              <a:rPr lang="zh-CN" altLang="en-US" sz="2400" dirty="0"/>
              <a:t>自我评测的系统</a:t>
            </a:r>
            <a:endParaRPr lang="zh-CN" altLang="en-US" sz="2400" dirty="0"/>
          </a:p>
        </p:txBody>
      </p:sp>
    </p:spTree>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998338" y="724300"/>
            <a:ext cx="1939793" cy="3782434"/>
            <a:chOff x="1066734" y="3910939"/>
            <a:chExt cx="2359357" cy="2097580"/>
          </a:xfrm>
        </p:grpSpPr>
        <p:sp>
          <p:nvSpPr>
            <p:cNvPr id="21" name="矩形 20"/>
            <p:cNvSpPr/>
            <p:nvPr/>
          </p:nvSpPr>
          <p:spPr>
            <a:xfrm>
              <a:off x="1066734" y="3910940"/>
              <a:ext cx="2331826" cy="508659"/>
            </a:xfrm>
            <a:prstGeom prst="rect">
              <a:avLst/>
            </a:prstGeom>
            <a:solidFill>
              <a:schemeClr val="accent4">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endParaRPr lang="zh-CN" altLang="en-US" sz="1200" b="1" dirty="0">
                <a:cs typeface="+mn-ea"/>
                <a:sym typeface="+mn-lt"/>
              </a:endParaRPr>
            </a:p>
          </p:txBody>
        </p:sp>
        <p:sp>
          <p:nvSpPr>
            <p:cNvPr id="22" name="矩形 21"/>
            <p:cNvSpPr/>
            <p:nvPr/>
          </p:nvSpPr>
          <p:spPr>
            <a:xfrm>
              <a:off x="1066734" y="4419600"/>
              <a:ext cx="2331826" cy="140081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3" name="任意多边形 5"/>
            <p:cNvSpPr/>
            <p:nvPr/>
          </p:nvSpPr>
          <p:spPr bwMode="auto">
            <a:xfrm>
              <a:off x="2693875" y="5694178"/>
              <a:ext cx="398376" cy="234476"/>
            </a:xfrm>
            <a:custGeom>
              <a:avLst/>
              <a:gdLst>
                <a:gd name="T0" fmla="*/ 0 w 452"/>
                <a:gd name="T1" fmla="*/ 0 h 430"/>
                <a:gd name="T2" fmla="*/ 452 w 452"/>
                <a:gd name="T3" fmla="*/ 0 h 430"/>
                <a:gd name="T4" fmla="*/ 452 w 452"/>
                <a:gd name="T5" fmla="*/ 430 h 430"/>
                <a:gd name="T6" fmla="*/ 0 w 452"/>
                <a:gd name="T7" fmla="*/ 430 h 430"/>
                <a:gd name="T8" fmla="*/ 0 w 452"/>
                <a:gd name="T9" fmla="*/ 0 h 430"/>
                <a:gd name="T10" fmla="*/ 0 w 452"/>
                <a:gd name="T11" fmla="*/ 0 h 430"/>
              </a:gdLst>
              <a:ahLst/>
              <a:cxnLst>
                <a:cxn ang="0">
                  <a:pos x="T0" y="T1"/>
                </a:cxn>
                <a:cxn ang="0">
                  <a:pos x="T2" y="T3"/>
                </a:cxn>
                <a:cxn ang="0">
                  <a:pos x="T4" y="T5"/>
                </a:cxn>
                <a:cxn ang="0">
                  <a:pos x="T6" y="T7"/>
                </a:cxn>
                <a:cxn ang="0">
                  <a:pos x="T8" y="T9"/>
                </a:cxn>
                <a:cxn ang="0">
                  <a:pos x="T10" y="T11"/>
                </a:cxn>
              </a:cxnLst>
              <a:rect l="0" t="0" r="r" b="b"/>
              <a:pathLst>
                <a:path w="452" h="430">
                  <a:moveTo>
                    <a:pt x="0" y="0"/>
                  </a:moveTo>
                  <a:lnTo>
                    <a:pt x="452" y="0"/>
                  </a:lnTo>
                  <a:lnTo>
                    <a:pt x="452" y="430"/>
                  </a:lnTo>
                  <a:lnTo>
                    <a:pt x="0" y="430"/>
                  </a:lnTo>
                  <a:lnTo>
                    <a:pt x="0" y="0"/>
                  </a:lnTo>
                  <a:lnTo>
                    <a:pt x="0" y="0"/>
                  </a:lnTo>
                  <a:close/>
                </a:path>
              </a:pathLst>
            </a:custGeom>
            <a:solidFill>
              <a:srgbClr val="D53232"/>
            </a:solidFill>
            <a:ln>
              <a:noFill/>
            </a:ln>
          </p:spPr>
          <p:txBody>
            <a:bodyPr anchor="ctr"/>
            <a:lstStyle/>
            <a:p>
              <a:pPr algn="ctr"/>
              <a:endParaRPr>
                <a:latin typeface="+mn-lt"/>
                <a:ea typeface="+mn-ea"/>
                <a:cs typeface="+mn-ea"/>
                <a:sym typeface="+mn-lt"/>
              </a:endParaRPr>
            </a:p>
          </p:txBody>
        </p:sp>
        <p:sp>
          <p:nvSpPr>
            <p:cNvPr id="24" name="文本框 6"/>
            <p:cNvSpPr txBox="1"/>
            <p:nvPr/>
          </p:nvSpPr>
          <p:spPr>
            <a:xfrm>
              <a:off x="1066734" y="3910939"/>
              <a:ext cx="2331826" cy="508660"/>
            </a:xfrm>
            <a:prstGeom prst="rect">
              <a:avLst/>
            </a:prstGeom>
          </p:spPr>
          <p:txBody>
            <a:bodyPr anchor="ctr"/>
            <a:lstStyle/>
            <a:p>
              <a:pPr algn="ctr"/>
              <a:endParaRPr>
                <a:latin typeface="+mn-lt"/>
                <a:ea typeface="+mn-ea"/>
                <a:cs typeface="+mn-ea"/>
                <a:sym typeface="+mn-lt"/>
              </a:endParaRPr>
            </a:p>
          </p:txBody>
        </p:sp>
        <p:sp>
          <p:nvSpPr>
            <p:cNvPr id="25" name="文本框 7"/>
            <p:cNvSpPr txBox="1"/>
            <p:nvPr/>
          </p:nvSpPr>
          <p:spPr>
            <a:xfrm>
              <a:off x="2693875" y="5630263"/>
              <a:ext cx="398376" cy="378256"/>
            </a:xfrm>
            <a:prstGeom prst="rect">
              <a:avLst/>
            </a:prstGeom>
          </p:spPr>
          <p:txBody>
            <a:bodyPr wrap="none" anchor="ctr">
              <a:normAutofit/>
            </a:bodyPr>
            <a:lstStyle/>
            <a:p>
              <a:pPr marL="0" indent="0" algn="ctr">
                <a:buNone/>
              </a:pPr>
              <a:r>
                <a:rPr lang="en-US" sz="1400">
                  <a:solidFill>
                    <a:schemeClr val="bg1"/>
                  </a:solidFill>
                  <a:latin typeface="+mn-lt"/>
                  <a:ea typeface="+mn-ea"/>
                  <a:cs typeface="+mn-ea"/>
                  <a:sym typeface="+mn-lt"/>
                </a:rPr>
                <a:t>1</a:t>
              </a:r>
              <a:endParaRPr lang="en-US" sz="1400">
                <a:solidFill>
                  <a:schemeClr val="bg1"/>
                </a:solidFill>
                <a:latin typeface="+mn-lt"/>
                <a:ea typeface="+mn-ea"/>
                <a:cs typeface="+mn-ea"/>
                <a:sym typeface="+mn-lt"/>
              </a:endParaRPr>
            </a:p>
          </p:txBody>
        </p:sp>
        <p:sp>
          <p:nvSpPr>
            <p:cNvPr id="27" name="矩形 26"/>
            <p:cNvSpPr/>
            <p:nvPr/>
          </p:nvSpPr>
          <p:spPr>
            <a:xfrm>
              <a:off x="1094265" y="4706763"/>
              <a:ext cx="2331826" cy="707886"/>
            </a:xfrm>
            <a:prstGeom prst="rect">
              <a:avLst/>
            </a:prstGeom>
          </p:spPr>
          <p:txBody>
            <a:bodyPr wrap="square">
              <a:noAutofit/>
            </a:bodyPr>
            <a:lstStyle/>
            <a:p>
              <a:pPr algn="ctr">
                <a:lnSpc>
                  <a:spcPct val="120000"/>
                </a:lnSpc>
              </a:pPr>
              <a:r>
                <a:rPr lang="zh-CN" altLang="en-US" sz="2800" dirty="0">
                  <a:latin typeface="+mn-lt"/>
                  <a:ea typeface="+mn-ea"/>
                  <a:cs typeface="+mn-ea"/>
                </a:rPr>
                <a:t>远程学习资源概述</a:t>
              </a:r>
              <a:endParaRPr lang="zh-CN" altLang="en-US" sz="2800" dirty="0">
                <a:latin typeface="+mn-lt"/>
                <a:ea typeface="+mn-ea"/>
                <a:cs typeface="+mn-ea"/>
              </a:endParaRPr>
            </a:p>
            <a:p>
              <a:pPr algn="ctr">
                <a:lnSpc>
                  <a:spcPct val="120000"/>
                </a:lnSpc>
              </a:pPr>
              <a:endParaRPr lang="zh-CN" altLang="en-US" sz="2800" dirty="0">
                <a:latin typeface="+mn-lt"/>
                <a:ea typeface="+mn-ea"/>
                <a:cs typeface="+mn-ea"/>
                <a:sym typeface="+mn-lt"/>
              </a:endParaRPr>
            </a:p>
          </p:txBody>
        </p:sp>
      </p:grpSp>
      <p:grpSp>
        <p:nvGrpSpPr>
          <p:cNvPr id="29" name="组合 28"/>
          <p:cNvGrpSpPr/>
          <p:nvPr/>
        </p:nvGrpSpPr>
        <p:grpSpPr>
          <a:xfrm>
            <a:off x="323528" y="0"/>
            <a:ext cx="2087905" cy="578162"/>
            <a:chOff x="323528" y="0"/>
            <a:chExt cx="2087905" cy="578162"/>
          </a:xfrm>
        </p:grpSpPr>
        <p:sp>
          <p:nvSpPr>
            <p:cNvPr id="30" name="TextBox 86"/>
            <p:cNvSpPr txBox="1"/>
            <p:nvPr/>
          </p:nvSpPr>
          <p:spPr>
            <a:xfrm>
              <a:off x="576196" y="58248"/>
              <a:ext cx="1835237" cy="461665"/>
            </a:xfrm>
            <a:prstGeom prst="rect">
              <a:avLst/>
            </a:prstGeom>
            <a:noFill/>
          </p:spPr>
          <p:txBody>
            <a:bodyPr wrap="square" rtlCol="0">
              <a:spAutoFit/>
            </a:bodyPr>
            <a:lstStyle/>
            <a:p>
              <a:pPr algn="dist"/>
              <a:r>
                <a:rPr lang="zh-CN" altLang="en-US" sz="2400" dirty="0">
                  <a:solidFill>
                    <a:srgbClr val="C00000"/>
                  </a:solidFill>
                  <a:latin typeface="+mn-lt"/>
                  <a:ea typeface="+mn-ea"/>
                  <a:cs typeface="+mn-ea"/>
                  <a:sym typeface="+mn-lt"/>
                </a:rPr>
                <a:t>主要内容</a:t>
              </a:r>
              <a:endParaRPr lang="en-US" altLang="zh-CN" sz="2400" dirty="0">
                <a:solidFill>
                  <a:srgbClr val="C00000"/>
                </a:solidFill>
                <a:latin typeface="+mn-lt"/>
                <a:ea typeface="+mn-ea"/>
                <a:cs typeface="+mn-ea"/>
                <a:sym typeface="+mn-lt"/>
              </a:endParaRPr>
            </a:p>
          </p:txBody>
        </p:sp>
        <p:sp>
          <p:nvSpPr>
            <p:cNvPr id="31" name="矩形 30"/>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2" name="组合 31"/>
          <p:cNvGrpSpPr/>
          <p:nvPr/>
        </p:nvGrpSpPr>
        <p:grpSpPr>
          <a:xfrm>
            <a:off x="3613421" y="699542"/>
            <a:ext cx="1917158" cy="3782434"/>
            <a:chOff x="1066734" y="3910939"/>
            <a:chExt cx="2331826" cy="2097580"/>
          </a:xfrm>
        </p:grpSpPr>
        <p:sp>
          <p:nvSpPr>
            <p:cNvPr id="33" name="矩形 32"/>
            <p:cNvSpPr/>
            <p:nvPr/>
          </p:nvSpPr>
          <p:spPr>
            <a:xfrm>
              <a:off x="1066734" y="3910940"/>
              <a:ext cx="2331826" cy="5086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endParaRPr lang="zh-CN" altLang="en-US" sz="1200" b="1" dirty="0">
                <a:cs typeface="+mn-ea"/>
                <a:sym typeface="+mn-lt"/>
              </a:endParaRPr>
            </a:p>
          </p:txBody>
        </p:sp>
        <p:sp>
          <p:nvSpPr>
            <p:cNvPr id="34" name="矩形 33"/>
            <p:cNvSpPr/>
            <p:nvPr/>
          </p:nvSpPr>
          <p:spPr>
            <a:xfrm>
              <a:off x="1066734" y="4419600"/>
              <a:ext cx="2331826" cy="140081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5" name="任意多边形 5"/>
            <p:cNvSpPr/>
            <p:nvPr/>
          </p:nvSpPr>
          <p:spPr bwMode="auto">
            <a:xfrm>
              <a:off x="2693875" y="5694178"/>
              <a:ext cx="398376" cy="234476"/>
            </a:xfrm>
            <a:custGeom>
              <a:avLst/>
              <a:gdLst>
                <a:gd name="T0" fmla="*/ 0 w 452"/>
                <a:gd name="T1" fmla="*/ 0 h 430"/>
                <a:gd name="T2" fmla="*/ 452 w 452"/>
                <a:gd name="T3" fmla="*/ 0 h 430"/>
                <a:gd name="T4" fmla="*/ 452 w 452"/>
                <a:gd name="T5" fmla="*/ 430 h 430"/>
                <a:gd name="T6" fmla="*/ 0 w 452"/>
                <a:gd name="T7" fmla="*/ 430 h 430"/>
                <a:gd name="T8" fmla="*/ 0 w 452"/>
                <a:gd name="T9" fmla="*/ 0 h 430"/>
                <a:gd name="T10" fmla="*/ 0 w 452"/>
                <a:gd name="T11" fmla="*/ 0 h 430"/>
              </a:gdLst>
              <a:ahLst/>
              <a:cxnLst>
                <a:cxn ang="0">
                  <a:pos x="T0" y="T1"/>
                </a:cxn>
                <a:cxn ang="0">
                  <a:pos x="T2" y="T3"/>
                </a:cxn>
                <a:cxn ang="0">
                  <a:pos x="T4" y="T5"/>
                </a:cxn>
                <a:cxn ang="0">
                  <a:pos x="T6" y="T7"/>
                </a:cxn>
                <a:cxn ang="0">
                  <a:pos x="T8" y="T9"/>
                </a:cxn>
                <a:cxn ang="0">
                  <a:pos x="T10" y="T11"/>
                </a:cxn>
              </a:cxnLst>
              <a:rect l="0" t="0" r="r" b="b"/>
              <a:pathLst>
                <a:path w="452" h="430">
                  <a:moveTo>
                    <a:pt x="0" y="0"/>
                  </a:moveTo>
                  <a:lnTo>
                    <a:pt x="452" y="0"/>
                  </a:lnTo>
                  <a:lnTo>
                    <a:pt x="452" y="430"/>
                  </a:lnTo>
                  <a:lnTo>
                    <a:pt x="0" y="430"/>
                  </a:lnTo>
                  <a:lnTo>
                    <a:pt x="0" y="0"/>
                  </a:lnTo>
                  <a:lnTo>
                    <a:pt x="0" y="0"/>
                  </a:lnTo>
                  <a:close/>
                </a:path>
              </a:pathLst>
            </a:custGeom>
            <a:solidFill>
              <a:srgbClr val="D53232"/>
            </a:solidFill>
            <a:ln>
              <a:noFill/>
            </a:ln>
          </p:spPr>
          <p:txBody>
            <a:bodyPr anchor="ctr"/>
            <a:lstStyle/>
            <a:p>
              <a:pPr algn="ctr"/>
              <a:endParaRPr dirty="0">
                <a:latin typeface="+mn-lt"/>
                <a:ea typeface="+mn-ea"/>
                <a:cs typeface="+mn-ea"/>
                <a:sym typeface="+mn-lt"/>
              </a:endParaRPr>
            </a:p>
          </p:txBody>
        </p:sp>
        <p:sp>
          <p:nvSpPr>
            <p:cNvPr id="36" name="文本框 6"/>
            <p:cNvSpPr txBox="1"/>
            <p:nvPr/>
          </p:nvSpPr>
          <p:spPr>
            <a:xfrm>
              <a:off x="1066734" y="3910939"/>
              <a:ext cx="2331826" cy="508660"/>
            </a:xfrm>
            <a:prstGeom prst="rect">
              <a:avLst/>
            </a:prstGeom>
          </p:spPr>
          <p:txBody>
            <a:bodyPr anchor="ctr"/>
            <a:lstStyle/>
            <a:p>
              <a:pPr algn="ctr"/>
              <a:endParaRPr>
                <a:latin typeface="+mn-lt"/>
                <a:ea typeface="+mn-ea"/>
                <a:cs typeface="+mn-ea"/>
                <a:sym typeface="+mn-lt"/>
              </a:endParaRPr>
            </a:p>
          </p:txBody>
        </p:sp>
        <p:sp>
          <p:nvSpPr>
            <p:cNvPr id="37" name="文本框 7"/>
            <p:cNvSpPr txBox="1"/>
            <p:nvPr/>
          </p:nvSpPr>
          <p:spPr>
            <a:xfrm>
              <a:off x="2693875" y="5630263"/>
              <a:ext cx="398376" cy="378256"/>
            </a:xfrm>
            <a:prstGeom prst="rect">
              <a:avLst/>
            </a:prstGeom>
          </p:spPr>
          <p:txBody>
            <a:bodyPr wrap="none" anchor="ctr">
              <a:normAutofit/>
            </a:bodyPr>
            <a:lstStyle/>
            <a:p>
              <a:pPr marL="0" indent="0" algn="ctr">
                <a:buNone/>
              </a:pPr>
              <a:r>
                <a:rPr lang="en-US" altLang="zh-CN" sz="1400" dirty="0">
                  <a:solidFill>
                    <a:schemeClr val="bg1"/>
                  </a:solidFill>
                  <a:latin typeface="+mn-lt"/>
                  <a:ea typeface="+mn-ea"/>
                  <a:cs typeface="+mn-ea"/>
                  <a:sym typeface="+mn-lt"/>
                </a:rPr>
                <a:t>2</a:t>
              </a:r>
              <a:endParaRPr lang="en-US" sz="1400" dirty="0">
                <a:solidFill>
                  <a:schemeClr val="bg1"/>
                </a:solidFill>
                <a:latin typeface="+mn-lt"/>
                <a:ea typeface="+mn-ea"/>
                <a:cs typeface="+mn-ea"/>
                <a:sym typeface="+mn-lt"/>
              </a:endParaRPr>
            </a:p>
          </p:txBody>
        </p:sp>
        <p:sp>
          <p:nvSpPr>
            <p:cNvPr id="38" name="矩形 37"/>
            <p:cNvSpPr/>
            <p:nvPr/>
          </p:nvSpPr>
          <p:spPr>
            <a:xfrm>
              <a:off x="1066734" y="4564902"/>
              <a:ext cx="2331826" cy="707886"/>
            </a:xfrm>
            <a:prstGeom prst="rect">
              <a:avLst/>
            </a:prstGeom>
          </p:spPr>
          <p:txBody>
            <a:bodyPr wrap="square">
              <a:noAutofit/>
            </a:bodyPr>
            <a:lstStyle/>
            <a:p>
              <a:pPr algn="ctr">
                <a:lnSpc>
                  <a:spcPct val="120000"/>
                </a:lnSpc>
              </a:pPr>
              <a:r>
                <a:rPr lang="zh-CN" altLang="en-US" sz="2800" dirty="0">
                  <a:latin typeface="+mn-lt"/>
                  <a:ea typeface="+mn-ea"/>
                  <a:cs typeface="+mn-ea"/>
                </a:rPr>
                <a:t>远程学习资源的设计与制作</a:t>
              </a:r>
              <a:endParaRPr lang="zh-CN" altLang="en-US" sz="2800" dirty="0">
                <a:latin typeface="+mn-lt"/>
                <a:ea typeface="+mn-ea"/>
                <a:cs typeface="+mn-ea"/>
              </a:endParaRPr>
            </a:p>
            <a:p>
              <a:pPr algn="ctr">
                <a:lnSpc>
                  <a:spcPct val="120000"/>
                </a:lnSpc>
              </a:pPr>
              <a:endParaRPr lang="zh-CN" altLang="en-US" sz="2800" dirty="0">
                <a:latin typeface="+mn-lt"/>
                <a:ea typeface="+mn-ea"/>
                <a:cs typeface="+mn-ea"/>
                <a:sym typeface="+mn-lt"/>
              </a:endParaRPr>
            </a:p>
          </p:txBody>
        </p:sp>
      </p:grpSp>
      <p:grpSp>
        <p:nvGrpSpPr>
          <p:cNvPr id="39" name="组合 38"/>
          <p:cNvGrpSpPr/>
          <p:nvPr/>
        </p:nvGrpSpPr>
        <p:grpSpPr>
          <a:xfrm>
            <a:off x="6181833" y="699542"/>
            <a:ext cx="1918559" cy="3782434"/>
            <a:chOff x="1065030" y="3910939"/>
            <a:chExt cx="2333530" cy="2097580"/>
          </a:xfrm>
        </p:grpSpPr>
        <p:sp>
          <p:nvSpPr>
            <p:cNvPr id="40" name="矩形 39"/>
            <p:cNvSpPr/>
            <p:nvPr/>
          </p:nvSpPr>
          <p:spPr>
            <a:xfrm>
              <a:off x="1066734" y="3910940"/>
              <a:ext cx="2331826" cy="50865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endParaRPr lang="zh-CN" altLang="en-US" sz="1200" b="1" dirty="0">
                <a:cs typeface="+mn-ea"/>
                <a:sym typeface="+mn-lt"/>
              </a:endParaRPr>
            </a:p>
          </p:txBody>
        </p:sp>
        <p:sp>
          <p:nvSpPr>
            <p:cNvPr id="41" name="矩形 40"/>
            <p:cNvSpPr/>
            <p:nvPr/>
          </p:nvSpPr>
          <p:spPr>
            <a:xfrm>
              <a:off x="1066734" y="4419600"/>
              <a:ext cx="2331826" cy="140081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42" name="任意多边形 5"/>
            <p:cNvSpPr/>
            <p:nvPr/>
          </p:nvSpPr>
          <p:spPr bwMode="auto">
            <a:xfrm>
              <a:off x="2693875" y="5694178"/>
              <a:ext cx="398376" cy="234476"/>
            </a:xfrm>
            <a:custGeom>
              <a:avLst/>
              <a:gdLst>
                <a:gd name="T0" fmla="*/ 0 w 452"/>
                <a:gd name="T1" fmla="*/ 0 h 430"/>
                <a:gd name="T2" fmla="*/ 452 w 452"/>
                <a:gd name="T3" fmla="*/ 0 h 430"/>
                <a:gd name="T4" fmla="*/ 452 w 452"/>
                <a:gd name="T5" fmla="*/ 430 h 430"/>
                <a:gd name="T6" fmla="*/ 0 w 452"/>
                <a:gd name="T7" fmla="*/ 430 h 430"/>
                <a:gd name="T8" fmla="*/ 0 w 452"/>
                <a:gd name="T9" fmla="*/ 0 h 430"/>
                <a:gd name="T10" fmla="*/ 0 w 452"/>
                <a:gd name="T11" fmla="*/ 0 h 430"/>
              </a:gdLst>
              <a:ahLst/>
              <a:cxnLst>
                <a:cxn ang="0">
                  <a:pos x="T0" y="T1"/>
                </a:cxn>
                <a:cxn ang="0">
                  <a:pos x="T2" y="T3"/>
                </a:cxn>
                <a:cxn ang="0">
                  <a:pos x="T4" y="T5"/>
                </a:cxn>
                <a:cxn ang="0">
                  <a:pos x="T6" y="T7"/>
                </a:cxn>
                <a:cxn ang="0">
                  <a:pos x="T8" y="T9"/>
                </a:cxn>
                <a:cxn ang="0">
                  <a:pos x="T10" y="T11"/>
                </a:cxn>
              </a:cxnLst>
              <a:rect l="0" t="0" r="r" b="b"/>
              <a:pathLst>
                <a:path w="452" h="430">
                  <a:moveTo>
                    <a:pt x="0" y="0"/>
                  </a:moveTo>
                  <a:lnTo>
                    <a:pt x="452" y="0"/>
                  </a:lnTo>
                  <a:lnTo>
                    <a:pt x="452" y="430"/>
                  </a:lnTo>
                  <a:lnTo>
                    <a:pt x="0" y="430"/>
                  </a:lnTo>
                  <a:lnTo>
                    <a:pt x="0" y="0"/>
                  </a:lnTo>
                  <a:lnTo>
                    <a:pt x="0" y="0"/>
                  </a:lnTo>
                  <a:close/>
                </a:path>
              </a:pathLst>
            </a:custGeom>
            <a:solidFill>
              <a:srgbClr val="D53232"/>
            </a:solidFill>
            <a:ln>
              <a:noFill/>
            </a:ln>
          </p:spPr>
          <p:txBody>
            <a:bodyPr anchor="ctr"/>
            <a:lstStyle/>
            <a:p>
              <a:pPr algn="ctr"/>
              <a:endParaRPr>
                <a:latin typeface="+mn-lt"/>
                <a:ea typeface="+mn-ea"/>
                <a:cs typeface="+mn-ea"/>
                <a:sym typeface="+mn-lt"/>
              </a:endParaRPr>
            </a:p>
          </p:txBody>
        </p:sp>
        <p:sp>
          <p:nvSpPr>
            <p:cNvPr id="43" name="文本框 6"/>
            <p:cNvSpPr txBox="1"/>
            <p:nvPr/>
          </p:nvSpPr>
          <p:spPr>
            <a:xfrm>
              <a:off x="1066734" y="3910939"/>
              <a:ext cx="2331826" cy="508660"/>
            </a:xfrm>
            <a:prstGeom prst="rect">
              <a:avLst/>
            </a:prstGeom>
          </p:spPr>
          <p:txBody>
            <a:bodyPr anchor="ctr"/>
            <a:lstStyle/>
            <a:p>
              <a:pPr algn="ctr"/>
              <a:endParaRPr>
                <a:latin typeface="+mn-lt"/>
                <a:ea typeface="+mn-ea"/>
                <a:cs typeface="+mn-ea"/>
                <a:sym typeface="+mn-lt"/>
              </a:endParaRPr>
            </a:p>
          </p:txBody>
        </p:sp>
        <p:sp>
          <p:nvSpPr>
            <p:cNvPr id="44" name="文本框 7"/>
            <p:cNvSpPr txBox="1"/>
            <p:nvPr/>
          </p:nvSpPr>
          <p:spPr>
            <a:xfrm>
              <a:off x="2693875" y="5630263"/>
              <a:ext cx="398376" cy="378256"/>
            </a:xfrm>
            <a:prstGeom prst="rect">
              <a:avLst/>
            </a:prstGeom>
          </p:spPr>
          <p:txBody>
            <a:bodyPr wrap="none" anchor="ctr">
              <a:normAutofit/>
            </a:bodyPr>
            <a:lstStyle/>
            <a:p>
              <a:pPr marL="0" indent="0" algn="ctr">
                <a:buNone/>
              </a:pPr>
              <a:r>
                <a:rPr lang="en-US" altLang="zh-CN" sz="1400" dirty="0">
                  <a:solidFill>
                    <a:schemeClr val="bg1"/>
                  </a:solidFill>
                  <a:latin typeface="+mn-lt"/>
                  <a:ea typeface="+mn-ea"/>
                  <a:cs typeface="+mn-ea"/>
                  <a:sym typeface="+mn-lt"/>
                </a:rPr>
                <a:t>3</a:t>
              </a:r>
              <a:endParaRPr lang="en-US" sz="1400" dirty="0">
                <a:solidFill>
                  <a:schemeClr val="bg1"/>
                </a:solidFill>
                <a:latin typeface="+mn-lt"/>
                <a:ea typeface="+mn-ea"/>
                <a:cs typeface="+mn-ea"/>
                <a:sym typeface="+mn-lt"/>
              </a:endParaRPr>
            </a:p>
          </p:txBody>
        </p:sp>
        <p:sp>
          <p:nvSpPr>
            <p:cNvPr id="45" name="矩形 44"/>
            <p:cNvSpPr/>
            <p:nvPr/>
          </p:nvSpPr>
          <p:spPr>
            <a:xfrm>
              <a:off x="1065030" y="4709592"/>
              <a:ext cx="2331826" cy="707886"/>
            </a:xfrm>
            <a:prstGeom prst="rect">
              <a:avLst/>
            </a:prstGeom>
          </p:spPr>
          <p:txBody>
            <a:bodyPr wrap="square">
              <a:noAutofit/>
            </a:bodyPr>
            <a:lstStyle/>
            <a:p>
              <a:pPr algn="ctr">
                <a:lnSpc>
                  <a:spcPct val="120000"/>
                </a:lnSpc>
              </a:pPr>
              <a:r>
                <a:rPr lang="zh-CN" altLang="en-US" sz="2800" dirty="0">
                  <a:latin typeface="+mn-lt"/>
                  <a:ea typeface="+mn-ea"/>
                  <a:cs typeface="+mn-ea"/>
                </a:rPr>
                <a:t>资源库的建设</a:t>
              </a:r>
              <a:endParaRPr lang="zh-CN" altLang="en-US" sz="2800" dirty="0">
                <a:latin typeface="+mn-lt"/>
                <a:ea typeface="+mn-ea"/>
                <a:cs typeface="+mn-ea"/>
              </a:endParaRPr>
            </a:p>
            <a:p>
              <a:pPr algn="ctr">
                <a:lnSpc>
                  <a:spcPct val="120000"/>
                </a:lnSpc>
              </a:pPr>
              <a:endParaRPr lang="zh-CN" altLang="en-US" sz="2800" dirty="0">
                <a:latin typeface="+mn-lt"/>
                <a:ea typeface="+mn-ea"/>
                <a:cs typeface="+mn-ea"/>
                <a:sym typeface="+mn-lt"/>
              </a:endParaRPr>
            </a:p>
          </p:txBody>
        </p:sp>
      </p:grpSp>
      <p:sp>
        <p:nvSpPr>
          <p:cNvPr id="26" name="Freeform 217"/>
          <p:cNvSpPr>
            <a:spLocks noEditPoints="1"/>
          </p:cNvSpPr>
          <p:nvPr/>
        </p:nvSpPr>
        <p:spPr bwMode="auto">
          <a:xfrm>
            <a:off x="1690531" y="1009631"/>
            <a:ext cx="532771" cy="399579"/>
          </a:xfrm>
          <a:custGeom>
            <a:avLst/>
            <a:gdLst/>
            <a:ahLst/>
            <a:cxnLst>
              <a:cxn ang="0">
                <a:pos x="78" y="58"/>
              </a:cxn>
              <a:cxn ang="0">
                <a:pos x="0" y="58"/>
              </a:cxn>
              <a:cxn ang="0">
                <a:pos x="0" y="0"/>
              </a:cxn>
              <a:cxn ang="0">
                <a:pos x="5" y="0"/>
              </a:cxn>
              <a:cxn ang="0">
                <a:pos x="5" y="53"/>
              </a:cxn>
              <a:cxn ang="0">
                <a:pos x="78" y="53"/>
              </a:cxn>
              <a:cxn ang="0">
                <a:pos x="78" y="58"/>
              </a:cxn>
              <a:cxn ang="0">
                <a:pos x="73" y="22"/>
              </a:cxn>
              <a:cxn ang="0">
                <a:pos x="71" y="23"/>
              </a:cxn>
              <a:cxn ang="0">
                <a:pos x="66" y="18"/>
              </a:cxn>
              <a:cxn ang="0">
                <a:pos x="42" y="42"/>
              </a:cxn>
              <a:cxn ang="0">
                <a:pos x="40" y="42"/>
              </a:cxn>
              <a:cxn ang="0">
                <a:pos x="31" y="34"/>
              </a:cxn>
              <a:cxn ang="0">
                <a:pos x="16" y="49"/>
              </a:cxn>
              <a:cxn ang="0">
                <a:pos x="8" y="42"/>
              </a:cxn>
              <a:cxn ang="0">
                <a:pos x="30" y="20"/>
              </a:cxn>
              <a:cxn ang="0">
                <a:pos x="32" y="20"/>
              </a:cxn>
              <a:cxn ang="0">
                <a:pos x="41" y="29"/>
              </a:cxn>
              <a:cxn ang="0">
                <a:pos x="59" y="11"/>
              </a:cxn>
              <a:cxn ang="0">
                <a:pos x="54" y="6"/>
              </a:cxn>
              <a:cxn ang="0">
                <a:pos x="55" y="4"/>
              </a:cxn>
              <a:cxn ang="0">
                <a:pos x="71" y="4"/>
              </a:cxn>
              <a:cxn ang="0">
                <a:pos x="73" y="6"/>
              </a:cxn>
              <a:cxn ang="0">
                <a:pos x="73" y="22"/>
              </a:cxn>
            </a:cxnLst>
            <a:rect l="0" t="0" r="r" b="b"/>
            <a:pathLst>
              <a:path w="78" h="58">
                <a:moveTo>
                  <a:pt x="78" y="58"/>
                </a:moveTo>
                <a:cubicBezTo>
                  <a:pt x="0" y="58"/>
                  <a:pt x="0" y="58"/>
                  <a:pt x="0" y="58"/>
                </a:cubicBezTo>
                <a:cubicBezTo>
                  <a:pt x="0" y="0"/>
                  <a:pt x="0" y="0"/>
                  <a:pt x="0" y="0"/>
                </a:cubicBezTo>
                <a:cubicBezTo>
                  <a:pt x="5" y="0"/>
                  <a:pt x="5" y="0"/>
                  <a:pt x="5" y="0"/>
                </a:cubicBezTo>
                <a:cubicBezTo>
                  <a:pt x="5" y="53"/>
                  <a:pt x="5" y="53"/>
                  <a:pt x="5" y="53"/>
                </a:cubicBezTo>
                <a:cubicBezTo>
                  <a:pt x="78" y="53"/>
                  <a:pt x="78" y="53"/>
                  <a:pt x="78" y="53"/>
                </a:cubicBezTo>
                <a:lnTo>
                  <a:pt x="78" y="58"/>
                </a:lnTo>
                <a:close/>
                <a:moveTo>
                  <a:pt x="73" y="22"/>
                </a:moveTo>
                <a:cubicBezTo>
                  <a:pt x="73" y="23"/>
                  <a:pt x="71" y="24"/>
                  <a:pt x="71" y="23"/>
                </a:cubicBezTo>
                <a:cubicBezTo>
                  <a:pt x="66" y="18"/>
                  <a:pt x="66" y="18"/>
                  <a:pt x="66" y="18"/>
                </a:cubicBezTo>
                <a:cubicBezTo>
                  <a:pt x="42" y="42"/>
                  <a:pt x="42" y="42"/>
                  <a:pt x="42" y="42"/>
                </a:cubicBezTo>
                <a:cubicBezTo>
                  <a:pt x="41" y="43"/>
                  <a:pt x="41" y="43"/>
                  <a:pt x="40" y="42"/>
                </a:cubicBezTo>
                <a:cubicBezTo>
                  <a:pt x="31" y="34"/>
                  <a:pt x="31" y="34"/>
                  <a:pt x="31" y="34"/>
                </a:cubicBezTo>
                <a:cubicBezTo>
                  <a:pt x="16" y="49"/>
                  <a:pt x="16" y="49"/>
                  <a:pt x="16" y="49"/>
                </a:cubicBezTo>
                <a:cubicBezTo>
                  <a:pt x="8" y="42"/>
                  <a:pt x="8" y="42"/>
                  <a:pt x="8" y="42"/>
                </a:cubicBezTo>
                <a:cubicBezTo>
                  <a:pt x="30" y="20"/>
                  <a:pt x="30" y="20"/>
                  <a:pt x="30" y="20"/>
                </a:cubicBezTo>
                <a:cubicBezTo>
                  <a:pt x="31" y="19"/>
                  <a:pt x="32" y="19"/>
                  <a:pt x="32" y="20"/>
                </a:cubicBezTo>
                <a:cubicBezTo>
                  <a:pt x="41" y="29"/>
                  <a:pt x="41" y="29"/>
                  <a:pt x="41" y="29"/>
                </a:cubicBezTo>
                <a:cubicBezTo>
                  <a:pt x="59" y="11"/>
                  <a:pt x="59" y="11"/>
                  <a:pt x="59" y="11"/>
                </a:cubicBezTo>
                <a:cubicBezTo>
                  <a:pt x="54" y="6"/>
                  <a:pt x="54" y="6"/>
                  <a:pt x="54" y="6"/>
                </a:cubicBezTo>
                <a:cubicBezTo>
                  <a:pt x="53" y="6"/>
                  <a:pt x="54" y="4"/>
                  <a:pt x="55" y="4"/>
                </a:cubicBezTo>
                <a:cubicBezTo>
                  <a:pt x="71" y="4"/>
                  <a:pt x="71" y="4"/>
                  <a:pt x="71" y="4"/>
                </a:cubicBezTo>
                <a:cubicBezTo>
                  <a:pt x="72" y="4"/>
                  <a:pt x="73" y="5"/>
                  <a:pt x="73" y="6"/>
                </a:cubicBezTo>
                <a:lnTo>
                  <a:pt x="73" y="22"/>
                </a:lnTo>
                <a:close/>
              </a:path>
            </a:pathLst>
          </a:custGeom>
          <a:solidFill>
            <a:schemeClr val="bg1"/>
          </a:solidFill>
          <a:ln w="9525">
            <a:noFill/>
            <a:round/>
          </a:ln>
        </p:spPr>
        <p:txBody>
          <a:bodyPr vert="horz" wrap="square" lIns="128580" tIns="64290" rIns="128580" bIns="64290" numCol="1" anchor="t" anchorCtr="0" compatLnSpc="1"/>
          <a:lstStyle/>
          <a:p>
            <a:endParaRPr lang="en-US" dirty="0"/>
          </a:p>
        </p:txBody>
      </p:sp>
      <p:sp>
        <p:nvSpPr>
          <p:cNvPr id="28" name="Freeform 245"/>
          <p:cNvSpPr/>
          <p:nvPr/>
        </p:nvSpPr>
        <p:spPr bwMode="auto">
          <a:xfrm>
            <a:off x="6907260" y="964289"/>
            <a:ext cx="466304" cy="466304"/>
          </a:xfrm>
          <a:custGeom>
            <a:avLst/>
            <a:gdLst/>
            <a:ahLst/>
            <a:cxnLst>
              <a:cxn ang="0">
                <a:pos x="68" y="3"/>
              </a:cxn>
              <a:cxn ang="0">
                <a:pos x="58" y="61"/>
              </a:cxn>
              <a:cxn ang="0">
                <a:pos x="57" y="63"/>
              </a:cxn>
              <a:cxn ang="0">
                <a:pos x="56" y="63"/>
              </a:cxn>
              <a:cxn ang="0">
                <a:pos x="55" y="63"/>
              </a:cxn>
              <a:cxn ang="0">
                <a:pos x="38" y="56"/>
              </a:cxn>
              <a:cxn ang="0">
                <a:pos x="28" y="67"/>
              </a:cxn>
              <a:cxn ang="0">
                <a:pos x="26" y="68"/>
              </a:cxn>
              <a:cxn ang="0">
                <a:pos x="26" y="68"/>
              </a:cxn>
              <a:cxn ang="0">
                <a:pos x="24" y="65"/>
              </a:cxn>
              <a:cxn ang="0">
                <a:pos x="24" y="52"/>
              </a:cxn>
              <a:cxn ang="0">
                <a:pos x="57" y="12"/>
              </a:cxn>
              <a:cxn ang="0">
                <a:pos x="16" y="47"/>
              </a:cxn>
              <a:cxn ang="0">
                <a:pos x="1" y="41"/>
              </a:cxn>
              <a:cxn ang="0">
                <a:pos x="0" y="39"/>
              </a:cxn>
              <a:cxn ang="0">
                <a:pos x="1" y="36"/>
              </a:cxn>
              <a:cxn ang="0">
                <a:pos x="64" y="0"/>
              </a:cxn>
              <a:cxn ang="0">
                <a:pos x="65" y="0"/>
              </a:cxn>
              <a:cxn ang="0">
                <a:pos x="67" y="0"/>
              </a:cxn>
              <a:cxn ang="0">
                <a:pos x="68" y="3"/>
              </a:cxn>
            </a:cxnLst>
            <a:rect l="0" t="0" r="r" b="b"/>
            <a:pathLst>
              <a:path w="68" h="68">
                <a:moveTo>
                  <a:pt x="68" y="3"/>
                </a:moveTo>
                <a:cubicBezTo>
                  <a:pt x="58" y="61"/>
                  <a:pt x="58" y="61"/>
                  <a:pt x="58" y="61"/>
                </a:cubicBezTo>
                <a:cubicBezTo>
                  <a:pt x="58" y="62"/>
                  <a:pt x="57" y="62"/>
                  <a:pt x="57" y="63"/>
                </a:cubicBezTo>
                <a:cubicBezTo>
                  <a:pt x="56" y="63"/>
                  <a:pt x="56" y="63"/>
                  <a:pt x="56" y="63"/>
                </a:cubicBezTo>
                <a:cubicBezTo>
                  <a:pt x="55" y="63"/>
                  <a:pt x="55" y="63"/>
                  <a:pt x="55" y="63"/>
                </a:cubicBezTo>
                <a:cubicBezTo>
                  <a:pt x="38" y="56"/>
                  <a:pt x="38" y="56"/>
                  <a:pt x="38" y="56"/>
                </a:cubicBezTo>
                <a:cubicBezTo>
                  <a:pt x="28" y="67"/>
                  <a:pt x="28" y="67"/>
                  <a:pt x="28" y="67"/>
                </a:cubicBezTo>
                <a:cubicBezTo>
                  <a:pt x="28" y="67"/>
                  <a:pt x="27" y="68"/>
                  <a:pt x="26" y="68"/>
                </a:cubicBezTo>
                <a:cubicBezTo>
                  <a:pt x="26" y="68"/>
                  <a:pt x="26" y="68"/>
                  <a:pt x="26" y="68"/>
                </a:cubicBezTo>
                <a:cubicBezTo>
                  <a:pt x="25" y="67"/>
                  <a:pt x="24" y="66"/>
                  <a:pt x="24" y="65"/>
                </a:cubicBezTo>
                <a:cubicBezTo>
                  <a:pt x="24" y="52"/>
                  <a:pt x="24" y="52"/>
                  <a:pt x="24" y="52"/>
                </a:cubicBezTo>
                <a:cubicBezTo>
                  <a:pt x="57" y="12"/>
                  <a:pt x="57" y="12"/>
                  <a:pt x="57" y="12"/>
                </a:cubicBezTo>
                <a:cubicBezTo>
                  <a:pt x="16" y="47"/>
                  <a:pt x="16" y="47"/>
                  <a:pt x="16" y="47"/>
                </a:cubicBezTo>
                <a:cubicBezTo>
                  <a:pt x="1" y="41"/>
                  <a:pt x="1" y="41"/>
                  <a:pt x="1" y="41"/>
                </a:cubicBezTo>
                <a:cubicBezTo>
                  <a:pt x="0" y="40"/>
                  <a:pt x="0" y="40"/>
                  <a:pt x="0" y="39"/>
                </a:cubicBezTo>
                <a:cubicBezTo>
                  <a:pt x="0" y="38"/>
                  <a:pt x="0" y="37"/>
                  <a:pt x="1" y="36"/>
                </a:cubicBezTo>
                <a:cubicBezTo>
                  <a:pt x="64" y="0"/>
                  <a:pt x="64" y="0"/>
                  <a:pt x="64" y="0"/>
                </a:cubicBezTo>
                <a:cubicBezTo>
                  <a:pt x="65" y="0"/>
                  <a:pt x="65" y="0"/>
                  <a:pt x="65" y="0"/>
                </a:cubicBezTo>
                <a:cubicBezTo>
                  <a:pt x="66" y="0"/>
                  <a:pt x="66" y="0"/>
                  <a:pt x="67" y="0"/>
                </a:cubicBezTo>
                <a:cubicBezTo>
                  <a:pt x="68" y="1"/>
                  <a:pt x="68" y="2"/>
                  <a:pt x="68" y="3"/>
                </a:cubicBezTo>
                <a:close/>
              </a:path>
            </a:pathLst>
          </a:custGeom>
          <a:solidFill>
            <a:schemeClr val="bg1"/>
          </a:solidFill>
          <a:ln w="9525">
            <a:noFill/>
            <a:round/>
          </a:ln>
        </p:spPr>
        <p:txBody>
          <a:bodyPr vert="horz" wrap="square" lIns="128580" tIns="64290" rIns="128580" bIns="64290" numCol="1" anchor="t" anchorCtr="0" compatLnSpc="1"/>
          <a:lstStyle/>
          <a:p>
            <a:endParaRPr lang="en-US" dirty="0"/>
          </a:p>
        </p:txBody>
      </p:sp>
      <p:sp>
        <p:nvSpPr>
          <p:cNvPr id="46" name="Freeform 5"/>
          <p:cNvSpPr>
            <a:spLocks noEditPoints="1"/>
          </p:cNvSpPr>
          <p:nvPr/>
        </p:nvSpPr>
        <p:spPr bwMode="auto">
          <a:xfrm>
            <a:off x="4311598" y="897757"/>
            <a:ext cx="520804" cy="520804"/>
          </a:xfrm>
          <a:custGeom>
            <a:avLst/>
            <a:gdLst/>
            <a:ahLst/>
            <a:cxnLst>
              <a:cxn ang="0">
                <a:pos x="0" y="192"/>
              </a:cxn>
              <a:cxn ang="0">
                <a:pos x="255" y="135"/>
              </a:cxn>
              <a:cxn ang="0">
                <a:pos x="277" y="122"/>
              </a:cxn>
              <a:cxn ang="0">
                <a:pos x="303" y="116"/>
              </a:cxn>
              <a:cxn ang="0">
                <a:pos x="296" y="105"/>
              </a:cxn>
              <a:cxn ang="0">
                <a:pos x="278" y="89"/>
              </a:cxn>
              <a:cxn ang="0">
                <a:pos x="265" y="90"/>
              </a:cxn>
              <a:cxn ang="0">
                <a:pos x="256" y="82"/>
              </a:cxn>
              <a:cxn ang="0">
                <a:pos x="231" y="73"/>
              </a:cxn>
              <a:cxn ang="0">
                <a:pos x="234" y="98"/>
              </a:cxn>
              <a:cxn ang="0">
                <a:pos x="224" y="118"/>
              </a:cxn>
              <a:cxn ang="0">
                <a:pos x="205" y="103"/>
              </a:cxn>
              <a:cxn ang="0">
                <a:pos x="175" y="89"/>
              </a:cxn>
              <a:cxn ang="0">
                <a:pos x="183" y="68"/>
              </a:cxn>
              <a:cxn ang="0">
                <a:pos x="212" y="58"/>
              </a:cxn>
              <a:cxn ang="0">
                <a:pos x="207" y="47"/>
              </a:cxn>
              <a:cxn ang="0">
                <a:pos x="188" y="50"/>
              </a:cxn>
              <a:cxn ang="0">
                <a:pos x="168" y="37"/>
              </a:cxn>
              <a:cxn ang="0">
                <a:pos x="171" y="52"/>
              </a:cxn>
              <a:cxn ang="0">
                <a:pos x="157" y="52"/>
              </a:cxn>
              <a:cxn ang="0">
                <a:pos x="141" y="40"/>
              </a:cxn>
              <a:cxn ang="0">
                <a:pos x="126" y="47"/>
              </a:cxn>
              <a:cxn ang="0">
                <a:pos x="143" y="51"/>
              </a:cxn>
              <a:cxn ang="0">
                <a:pos x="131" y="58"/>
              </a:cxn>
              <a:cxn ang="0">
                <a:pos x="56" y="107"/>
              </a:cxn>
              <a:cxn ang="0">
                <a:pos x="65" y="118"/>
              </a:cxn>
              <a:cxn ang="0">
                <a:pos x="79" y="135"/>
              </a:cxn>
              <a:cxn ang="0">
                <a:pos x="74" y="158"/>
              </a:cxn>
              <a:cxn ang="0">
                <a:pos x="88" y="185"/>
              </a:cxn>
              <a:cxn ang="0">
                <a:pos x="108" y="214"/>
              </a:cxn>
              <a:cxn ang="0">
                <a:pos x="118" y="227"/>
              </a:cxn>
              <a:cxn ang="0">
                <a:pos x="105" y="197"/>
              </a:cxn>
              <a:cxn ang="0">
                <a:pos x="125" y="225"/>
              </a:cxn>
              <a:cxn ang="0">
                <a:pos x="150" y="255"/>
              </a:cxn>
              <a:cxn ang="0">
                <a:pos x="184" y="269"/>
              </a:cxn>
              <a:cxn ang="0">
                <a:pos x="213" y="290"/>
              </a:cxn>
              <a:cxn ang="0">
                <a:pos x="224" y="288"/>
              </a:cxn>
              <a:cxn ang="0">
                <a:pos x="212" y="268"/>
              </a:cxn>
              <a:cxn ang="0">
                <a:pos x="197" y="262"/>
              </a:cxn>
              <a:cxn ang="0">
                <a:pos x="194" y="239"/>
              </a:cxn>
              <a:cxn ang="0">
                <a:pos x="171" y="250"/>
              </a:cxn>
              <a:cxn ang="0">
                <a:pos x="168" y="210"/>
              </a:cxn>
              <a:cxn ang="0">
                <a:pos x="184" y="206"/>
              </a:cxn>
              <a:cxn ang="0">
                <a:pos x="196" y="202"/>
              </a:cxn>
              <a:cxn ang="0">
                <a:pos x="214" y="211"/>
              </a:cxn>
              <a:cxn ang="0">
                <a:pos x="221" y="205"/>
              </a:cxn>
              <a:cxn ang="0">
                <a:pos x="234" y="179"/>
              </a:cxn>
              <a:cxn ang="0">
                <a:pos x="233" y="171"/>
              </a:cxn>
              <a:cxn ang="0">
                <a:pos x="252" y="157"/>
              </a:cxn>
              <a:cxn ang="0">
                <a:pos x="266" y="143"/>
              </a:cxn>
              <a:cxn ang="0">
                <a:pos x="273" y="131"/>
              </a:cxn>
              <a:cxn ang="0">
                <a:pos x="255" y="135"/>
              </a:cxn>
              <a:cxn ang="0">
                <a:pos x="295" y="298"/>
              </a:cxn>
              <a:cxn ang="0">
                <a:pos x="272" y="288"/>
              </a:cxn>
              <a:cxn ang="0">
                <a:pos x="251" y="288"/>
              </a:cxn>
              <a:cxn ang="0">
                <a:pos x="236" y="286"/>
              </a:cxn>
              <a:cxn ang="0">
                <a:pos x="230" y="307"/>
              </a:cxn>
              <a:cxn ang="0">
                <a:pos x="223" y="335"/>
              </a:cxn>
              <a:cxn ang="0">
                <a:pos x="308" y="302"/>
              </a:cxn>
            </a:cxnLst>
            <a:rect l="0" t="0" r="r" b="b"/>
            <a:pathLst>
              <a:path w="384" h="384">
                <a:moveTo>
                  <a:pt x="384" y="192"/>
                </a:moveTo>
                <a:cubicBezTo>
                  <a:pt x="384" y="298"/>
                  <a:pt x="298" y="384"/>
                  <a:pt x="192" y="384"/>
                </a:cubicBezTo>
                <a:cubicBezTo>
                  <a:pt x="86" y="384"/>
                  <a:pt x="0" y="298"/>
                  <a:pt x="0" y="192"/>
                </a:cubicBezTo>
                <a:cubicBezTo>
                  <a:pt x="0" y="86"/>
                  <a:pt x="86" y="0"/>
                  <a:pt x="192" y="0"/>
                </a:cubicBezTo>
                <a:cubicBezTo>
                  <a:pt x="298" y="0"/>
                  <a:pt x="384" y="86"/>
                  <a:pt x="384" y="192"/>
                </a:cubicBezTo>
                <a:close/>
                <a:moveTo>
                  <a:pt x="255" y="135"/>
                </a:moveTo>
                <a:cubicBezTo>
                  <a:pt x="256" y="135"/>
                  <a:pt x="257" y="130"/>
                  <a:pt x="258" y="129"/>
                </a:cubicBezTo>
                <a:cubicBezTo>
                  <a:pt x="260" y="127"/>
                  <a:pt x="262" y="126"/>
                  <a:pt x="264" y="125"/>
                </a:cubicBezTo>
                <a:cubicBezTo>
                  <a:pt x="268" y="124"/>
                  <a:pt x="272" y="123"/>
                  <a:pt x="277" y="122"/>
                </a:cubicBezTo>
                <a:cubicBezTo>
                  <a:pt x="281" y="121"/>
                  <a:pt x="286" y="121"/>
                  <a:pt x="289" y="125"/>
                </a:cubicBezTo>
                <a:cubicBezTo>
                  <a:pt x="289" y="124"/>
                  <a:pt x="295" y="119"/>
                  <a:pt x="295" y="119"/>
                </a:cubicBezTo>
                <a:cubicBezTo>
                  <a:pt x="298" y="118"/>
                  <a:pt x="301" y="118"/>
                  <a:pt x="303" y="116"/>
                </a:cubicBezTo>
                <a:cubicBezTo>
                  <a:pt x="303" y="115"/>
                  <a:pt x="303" y="110"/>
                  <a:pt x="303" y="110"/>
                </a:cubicBezTo>
                <a:cubicBezTo>
                  <a:pt x="299" y="111"/>
                  <a:pt x="298" y="107"/>
                  <a:pt x="297" y="103"/>
                </a:cubicBezTo>
                <a:cubicBezTo>
                  <a:pt x="297" y="104"/>
                  <a:pt x="297" y="104"/>
                  <a:pt x="296" y="105"/>
                </a:cubicBezTo>
                <a:cubicBezTo>
                  <a:pt x="296" y="102"/>
                  <a:pt x="291" y="104"/>
                  <a:pt x="290" y="104"/>
                </a:cubicBezTo>
                <a:cubicBezTo>
                  <a:pt x="284" y="102"/>
                  <a:pt x="285" y="98"/>
                  <a:pt x="283" y="94"/>
                </a:cubicBezTo>
                <a:cubicBezTo>
                  <a:pt x="282" y="92"/>
                  <a:pt x="279" y="91"/>
                  <a:pt x="278" y="89"/>
                </a:cubicBezTo>
                <a:cubicBezTo>
                  <a:pt x="277" y="87"/>
                  <a:pt x="277" y="84"/>
                  <a:pt x="274" y="84"/>
                </a:cubicBezTo>
                <a:cubicBezTo>
                  <a:pt x="273" y="84"/>
                  <a:pt x="270" y="89"/>
                  <a:pt x="270" y="89"/>
                </a:cubicBezTo>
                <a:cubicBezTo>
                  <a:pt x="267" y="88"/>
                  <a:pt x="266" y="89"/>
                  <a:pt x="265" y="90"/>
                </a:cubicBezTo>
                <a:cubicBezTo>
                  <a:pt x="263" y="91"/>
                  <a:pt x="262" y="91"/>
                  <a:pt x="260" y="92"/>
                </a:cubicBezTo>
                <a:cubicBezTo>
                  <a:pt x="265" y="90"/>
                  <a:pt x="258" y="88"/>
                  <a:pt x="256" y="88"/>
                </a:cubicBezTo>
                <a:cubicBezTo>
                  <a:pt x="260" y="87"/>
                  <a:pt x="258" y="83"/>
                  <a:pt x="256" y="82"/>
                </a:cubicBezTo>
                <a:cubicBezTo>
                  <a:pt x="256" y="82"/>
                  <a:pt x="257" y="82"/>
                  <a:pt x="257" y="82"/>
                </a:cubicBezTo>
                <a:cubicBezTo>
                  <a:pt x="257" y="79"/>
                  <a:pt x="250" y="77"/>
                  <a:pt x="247" y="76"/>
                </a:cubicBezTo>
                <a:cubicBezTo>
                  <a:pt x="245" y="74"/>
                  <a:pt x="233" y="72"/>
                  <a:pt x="231" y="73"/>
                </a:cubicBezTo>
                <a:cubicBezTo>
                  <a:pt x="228" y="75"/>
                  <a:pt x="231" y="80"/>
                  <a:pt x="231" y="83"/>
                </a:cubicBezTo>
                <a:cubicBezTo>
                  <a:pt x="232" y="86"/>
                  <a:pt x="228" y="86"/>
                  <a:pt x="228" y="89"/>
                </a:cubicBezTo>
                <a:cubicBezTo>
                  <a:pt x="228" y="93"/>
                  <a:pt x="236" y="92"/>
                  <a:pt x="234" y="98"/>
                </a:cubicBezTo>
                <a:cubicBezTo>
                  <a:pt x="233" y="102"/>
                  <a:pt x="228" y="102"/>
                  <a:pt x="226" y="105"/>
                </a:cubicBezTo>
                <a:cubicBezTo>
                  <a:pt x="224" y="108"/>
                  <a:pt x="227" y="112"/>
                  <a:pt x="229" y="114"/>
                </a:cubicBezTo>
                <a:cubicBezTo>
                  <a:pt x="231" y="115"/>
                  <a:pt x="225" y="118"/>
                  <a:pt x="224" y="118"/>
                </a:cubicBezTo>
                <a:cubicBezTo>
                  <a:pt x="220" y="120"/>
                  <a:pt x="217" y="114"/>
                  <a:pt x="216" y="110"/>
                </a:cubicBezTo>
                <a:cubicBezTo>
                  <a:pt x="215" y="108"/>
                  <a:pt x="215" y="104"/>
                  <a:pt x="212" y="103"/>
                </a:cubicBezTo>
                <a:cubicBezTo>
                  <a:pt x="210" y="102"/>
                  <a:pt x="206" y="102"/>
                  <a:pt x="205" y="103"/>
                </a:cubicBezTo>
                <a:cubicBezTo>
                  <a:pt x="203" y="99"/>
                  <a:pt x="198" y="98"/>
                  <a:pt x="194" y="97"/>
                </a:cubicBezTo>
                <a:cubicBezTo>
                  <a:pt x="189" y="95"/>
                  <a:pt x="185" y="95"/>
                  <a:pt x="180" y="96"/>
                </a:cubicBezTo>
                <a:cubicBezTo>
                  <a:pt x="181" y="95"/>
                  <a:pt x="179" y="88"/>
                  <a:pt x="175" y="89"/>
                </a:cubicBezTo>
                <a:cubicBezTo>
                  <a:pt x="176" y="86"/>
                  <a:pt x="176" y="84"/>
                  <a:pt x="176" y="81"/>
                </a:cubicBezTo>
                <a:cubicBezTo>
                  <a:pt x="177" y="79"/>
                  <a:pt x="178" y="77"/>
                  <a:pt x="179" y="75"/>
                </a:cubicBezTo>
                <a:cubicBezTo>
                  <a:pt x="180" y="74"/>
                  <a:pt x="185" y="69"/>
                  <a:pt x="183" y="68"/>
                </a:cubicBezTo>
                <a:cubicBezTo>
                  <a:pt x="188" y="69"/>
                  <a:pt x="193" y="69"/>
                  <a:pt x="196" y="66"/>
                </a:cubicBezTo>
                <a:cubicBezTo>
                  <a:pt x="198" y="63"/>
                  <a:pt x="199" y="60"/>
                  <a:pt x="202" y="57"/>
                </a:cubicBezTo>
                <a:cubicBezTo>
                  <a:pt x="205" y="53"/>
                  <a:pt x="209" y="58"/>
                  <a:pt x="212" y="58"/>
                </a:cubicBezTo>
                <a:cubicBezTo>
                  <a:pt x="217" y="59"/>
                  <a:pt x="217" y="53"/>
                  <a:pt x="214" y="51"/>
                </a:cubicBezTo>
                <a:cubicBezTo>
                  <a:pt x="218" y="51"/>
                  <a:pt x="215" y="45"/>
                  <a:pt x="213" y="44"/>
                </a:cubicBezTo>
                <a:cubicBezTo>
                  <a:pt x="211" y="43"/>
                  <a:pt x="202" y="46"/>
                  <a:pt x="207" y="47"/>
                </a:cubicBezTo>
                <a:cubicBezTo>
                  <a:pt x="206" y="47"/>
                  <a:pt x="200" y="59"/>
                  <a:pt x="196" y="53"/>
                </a:cubicBezTo>
                <a:cubicBezTo>
                  <a:pt x="195" y="52"/>
                  <a:pt x="195" y="47"/>
                  <a:pt x="193" y="46"/>
                </a:cubicBezTo>
                <a:cubicBezTo>
                  <a:pt x="190" y="46"/>
                  <a:pt x="189" y="49"/>
                  <a:pt x="188" y="50"/>
                </a:cubicBezTo>
                <a:cubicBezTo>
                  <a:pt x="190" y="47"/>
                  <a:pt x="181" y="45"/>
                  <a:pt x="180" y="44"/>
                </a:cubicBezTo>
                <a:cubicBezTo>
                  <a:pt x="183" y="42"/>
                  <a:pt x="180" y="39"/>
                  <a:pt x="178" y="38"/>
                </a:cubicBezTo>
                <a:cubicBezTo>
                  <a:pt x="176" y="36"/>
                  <a:pt x="169" y="35"/>
                  <a:pt x="168" y="37"/>
                </a:cubicBezTo>
                <a:cubicBezTo>
                  <a:pt x="163" y="43"/>
                  <a:pt x="173" y="44"/>
                  <a:pt x="175" y="45"/>
                </a:cubicBezTo>
                <a:cubicBezTo>
                  <a:pt x="176" y="46"/>
                  <a:pt x="179" y="48"/>
                  <a:pt x="177" y="49"/>
                </a:cubicBezTo>
                <a:cubicBezTo>
                  <a:pt x="176" y="50"/>
                  <a:pt x="171" y="51"/>
                  <a:pt x="171" y="52"/>
                </a:cubicBezTo>
                <a:cubicBezTo>
                  <a:pt x="169" y="54"/>
                  <a:pt x="172" y="57"/>
                  <a:pt x="170" y="59"/>
                </a:cubicBezTo>
                <a:cubicBezTo>
                  <a:pt x="168" y="57"/>
                  <a:pt x="168" y="53"/>
                  <a:pt x="166" y="50"/>
                </a:cubicBezTo>
                <a:cubicBezTo>
                  <a:pt x="168" y="53"/>
                  <a:pt x="157" y="52"/>
                  <a:pt x="157" y="52"/>
                </a:cubicBezTo>
                <a:cubicBezTo>
                  <a:pt x="154" y="52"/>
                  <a:pt x="148" y="54"/>
                  <a:pt x="145" y="50"/>
                </a:cubicBezTo>
                <a:cubicBezTo>
                  <a:pt x="144" y="49"/>
                  <a:pt x="144" y="44"/>
                  <a:pt x="146" y="45"/>
                </a:cubicBezTo>
                <a:cubicBezTo>
                  <a:pt x="144" y="43"/>
                  <a:pt x="142" y="41"/>
                  <a:pt x="141" y="40"/>
                </a:cubicBezTo>
                <a:cubicBezTo>
                  <a:pt x="132" y="43"/>
                  <a:pt x="125" y="47"/>
                  <a:pt x="117" y="51"/>
                </a:cubicBezTo>
                <a:cubicBezTo>
                  <a:pt x="118" y="51"/>
                  <a:pt x="119" y="51"/>
                  <a:pt x="120" y="50"/>
                </a:cubicBezTo>
                <a:cubicBezTo>
                  <a:pt x="122" y="50"/>
                  <a:pt x="124" y="48"/>
                  <a:pt x="126" y="47"/>
                </a:cubicBezTo>
                <a:cubicBezTo>
                  <a:pt x="128" y="46"/>
                  <a:pt x="134" y="43"/>
                  <a:pt x="136" y="46"/>
                </a:cubicBezTo>
                <a:cubicBezTo>
                  <a:pt x="137" y="45"/>
                  <a:pt x="137" y="45"/>
                  <a:pt x="138" y="44"/>
                </a:cubicBezTo>
                <a:cubicBezTo>
                  <a:pt x="139" y="46"/>
                  <a:pt x="141" y="48"/>
                  <a:pt x="143" y="51"/>
                </a:cubicBezTo>
                <a:cubicBezTo>
                  <a:pt x="141" y="50"/>
                  <a:pt x="137" y="50"/>
                  <a:pt x="135" y="50"/>
                </a:cubicBezTo>
                <a:cubicBezTo>
                  <a:pt x="133" y="51"/>
                  <a:pt x="130" y="51"/>
                  <a:pt x="130" y="53"/>
                </a:cubicBezTo>
                <a:cubicBezTo>
                  <a:pt x="130" y="55"/>
                  <a:pt x="131" y="57"/>
                  <a:pt x="131" y="58"/>
                </a:cubicBezTo>
                <a:cubicBezTo>
                  <a:pt x="128" y="56"/>
                  <a:pt x="125" y="52"/>
                  <a:pt x="121" y="51"/>
                </a:cubicBezTo>
                <a:cubicBezTo>
                  <a:pt x="119" y="51"/>
                  <a:pt x="117" y="51"/>
                  <a:pt x="115" y="52"/>
                </a:cubicBezTo>
                <a:cubicBezTo>
                  <a:pt x="91" y="65"/>
                  <a:pt x="71" y="84"/>
                  <a:pt x="56" y="107"/>
                </a:cubicBezTo>
                <a:cubicBezTo>
                  <a:pt x="57" y="108"/>
                  <a:pt x="58" y="109"/>
                  <a:pt x="59" y="109"/>
                </a:cubicBezTo>
                <a:cubicBezTo>
                  <a:pt x="62" y="110"/>
                  <a:pt x="59" y="117"/>
                  <a:pt x="64" y="113"/>
                </a:cubicBezTo>
                <a:cubicBezTo>
                  <a:pt x="66" y="115"/>
                  <a:pt x="66" y="116"/>
                  <a:pt x="65" y="118"/>
                </a:cubicBezTo>
                <a:cubicBezTo>
                  <a:pt x="65" y="118"/>
                  <a:pt x="75" y="124"/>
                  <a:pt x="76" y="125"/>
                </a:cubicBezTo>
                <a:cubicBezTo>
                  <a:pt x="78" y="126"/>
                  <a:pt x="80" y="128"/>
                  <a:pt x="81" y="130"/>
                </a:cubicBezTo>
                <a:cubicBezTo>
                  <a:pt x="82" y="132"/>
                  <a:pt x="80" y="134"/>
                  <a:pt x="79" y="135"/>
                </a:cubicBezTo>
                <a:cubicBezTo>
                  <a:pt x="78" y="134"/>
                  <a:pt x="75" y="130"/>
                  <a:pt x="74" y="131"/>
                </a:cubicBezTo>
                <a:cubicBezTo>
                  <a:pt x="73" y="133"/>
                  <a:pt x="74" y="139"/>
                  <a:pt x="77" y="139"/>
                </a:cubicBezTo>
                <a:cubicBezTo>
                  <a:pt x="73" y="139"/>
                  <a:pt x="75" y="155"/>
                  <a:pt x="74" y="158"/>
                </a:cubicBezTo>
                <a:cubicBezTo>
                  <a:pt x="74" y="158"/>
                  <a:pt x="74" y="158"/>
                  <a:pt x="74" y="158"/>
                </a:cubicBezTo>
                <a:cubicBezTo>
                  <a:pt x="73" y="161"/>
                  <a:pt x="76" y="173"/>
                  <a:pt x="81" y="172"/>
                </a:cubicBezTo>
                <a:cubicBezTo>
                  <a:pt x="78" y="172"/>
                  <a:pt x="87" y="184"/>
                  <a:pt x="88" y="185"/>
                </a:cubicBezTo>
                <a:cubicBezTo>
                  <a:pt x="91" y="187"/>
                  <a:pt x="95" y="188"/>
                  <a:pt x="97" y="192"/>
                </a:cubicBezTo>
                <a:cubicBezTo>
                  <a:pt x="100" y="195"/>
                  <a:pt x="100" y="201"/>
                  <a:pt x="103" y="203"/>
                </a:cubicBezTo>
                <a:cubicBezTo>
                  <a:pt x="102" y="206"/>
                  <a:pt x="108" y="210"/>
                  <a:pt x="108" y="214"/>
                </a:cubicBezTo>
                <a:cubicBezTo>
                  <a:pt x="108" y="214"/>
                  <a:pt x="107" y="214"/>
                  <a:pt x="107" y="215"/>
                </a:cubicBezTo>
                <a:cubicBezTo>
                  <a:pt x="108" y="218"/>
                  <a:pt x="113" y="218"/>
                  <a:pt x="115" y="221"/>
                </a:cubicBezTo>
                <a:cubicBezTo>
                  <a:pt x="116" y="223"/>
                  <a:pt x="115" y="228"/>
                  <a:pt x="118" y="227"/>
                </a:cubicBezTo>
                <a:cubicBezTo>
                  <a:pt x="118" y="222"/>
                  <a:pt x="115" y="216"/>
                  <a:pt x="112" y="212"/>
                </a:cubicBezTo>
                <a:cubicBezTo>
                  <a:pt x="110" y="209"/>
                  <a:pt x="109" y="207"/>
                  <a:pt x="108" y="204"/>
                </a:cubicBezTo>
                <a:cubicBezTo>
                  <a:pt x="106" y="202"/>
                  <a:pt x="106" y="199"/>
                  <a:pt x="105" y="197"/>
                </a:cubicBezTo>
                <a:cubicBezTo>
                  <a:pt x="106" y="197"/>
                  <a:pt x="112" y="199"/>
                  <a:pt x="111" y="200"/>
                </a:cubicBezTo>
                <a:cubicBezTo>
                  <a:pt x="109" y="205"/>
                  <a:pt x="119" y="214"/>
                  <a:pt x="122" y="217"/>
                </a:cubicBezTo>
                <a:cubicBezTo>
                  <a:pt x="123" y="218"/>
                  <a:pt x="128" y="225"/>
                  <a:pt x="125" y="225"/>
                </a:cubicBezTo>
                <a:cubicBezTo>
                  <a:pt x="129" y="225"/>
                  <a:pt x="133" y="230"/>
                  <a:pt x="135" y="233"/>
                </a:cubicBezTo>
                <a:cubicBezTo>
                  <a:pt x="137" y="236"/>
                  <a:pt x="136" y="241"/>
                  <a:pt x="138" y="245"/>
                </a:cubicBezTo>
                <a:cubicBezTo>
                  <a:pt x="139" y="250"/>
                  <a:pt x="146" y="252"/>
                  <a:pt x="150" y="255"/>
                </a:cubicBezTo>
                <a:cubicBezTo>
                  <a:pt x="154" y="256"/>
                  <a:pt x="157" y="259"/>
                  <a:pt x="160" y="260"/>
                </a:cubicBezTo>
                <a:cubicBezTo>
                  <a:pt x="166" y="262"/>
                  <a:pt x="167" y="260"/>
                  <a:pt x="171" y="260"/>
                </a:cubicBezTo>
                <a:cubicBezTo>
                  <a:pt x="178" y="259"/>
                  <a:pt x="179" y="266"/>
                  <a:pt x="184" y="269"/>
                </a:cubicBezTo>
                <a:cubicBezTo>
                  <a:pt x="187" y="270"/>
                  <a:pt x="194" y="273"/>
                  <a:pt x="198" y="271"/>
                </a:cubicBezTo>
                <a:cubicBezTo>
                  <a:pt x="196" y="272"/>
                  <a:pt x="203" y="282"/>
                  <a:pt x="204" y="283"/>
                </a:cubicBezTo>
                <a:cubicBezTo>
                  <a:pt x="206" y="286"/>
                  <a:pt x="210" y="287"/>
                  <a:pt x="213" y="290"/>
                </a:cubicBezTo>
                <a:cubicBezTo>
                  <a:pt x="213" y="290"/>
                  <a:pt x="214" y="289"/>
                  <a:pt x="214" y="288"/>
                </a:cubicBezTo>
                <a:cubicBezTo>
                  <a:pt x="213" y="291"/>
                  <a:pt x="218" y="296"/>
                  <a:pt x="221" y="296"/>
                </a:cubicBezTo>
                <a:cubicBezTo>
                  <a:pt x="223" y="295"/>
                  <a:pt x="224" y="290"/>
                  <a:pt x="224" y="288"/>
                </a:cubicBezTo>
                <a:cubicBezTo>
                  <a:pt x="219" y="290"/>
                  <a:pt x="215" y="288"/>
                  <a:pt x="212" y="283"/>
                </a:cubicBezTo>
                <a:cubicBezTo>
                  <a:pt x="211" y="282"/>
                  <a:pt x="207" y="275"/>
                  <a:pt x="211" y="275"/>
                </a:cubicBezTo>
                <a:cubicBezTo>
                  <a:pt x="216" y="275"/>
                  <a:pt x="212" y="271"/>
                  <a:pt x="212" y="268"/>
                </a:cubicBezTo>
                <a:cubicBezTo>
                  <a:pt x="211" y="264"/>
                  <a:pt x="208" y="262"/>
                  <a:pt x="206" y="259"/>
                </a:cubicBezTo>
                <a:cubicBezTo>
                  <a:pt x="205" y="262"/>
                  <a:pt x="200" y="261"/>
                  <a:pt x="198" y="259"/>
                </a:cubicBezTo>
                <a:cubicBezTo>
                  <a:pt x="198" y="259"/>
                  <a:pt x="197" y="261"/>
                  <a:pt x="197" y="262"/>
                </a:cubicBezTo>
                <a:cubicBezTo>
                  <a:pt x="196" y="262"/>
                  <a:pt x="195" y="262"/>
                  <a:pt x="194" y="261"/>
                </a:cubicBezTo>
                <a:cubicBezTo>
                  <a:pt x="194" y="258"/>
                  <a:pt x="194" y="255"/>
                  <a:pt x="195" y="251"/>
                </a:cubicBezTo>
                <a:cubicBezTo>
                  <a:pt x="196" y="247"/>
                  <a:pt x="205" y="238"/>
                  <a:pt x="194" y="239"/>
                </a:cubicBezTo>
                <a:cubicBezTo>
                  <a:pt x="190" y="239"/>
                  <a:pt x="188" y="240"/>
                  <a:pt x="187" y="244"/>
                </a:cubicBezTo>
                <a:cubicBezTo>
                  <a:pt x="186" y="247"/>
                  <a:pt x="186" y="249"/>
                  <a:pt x="183" y="251"/>
                </a:cubicBezTo>
                <a:cubicBezTo>
                  <a:pt x="181" y="252"/>
                  <a:pt x="173" y="251"/>
                  <a:pt x="171" y="250"/>
                </a:cubicBezTo>
                <a:cubicBezTo>
                  <a:pt x="166" y="247"/>
                  <a:pt x="163" y="239"/>
                  <a:pt x="163" y="234"/>
                </a:cubicBezTo>
                <a:cubicBezTo>
                  <a:pt x="163" y="227"/>
                  <a:pt x="166" y="221"/>
                  <a:pt x="163" y="215"/>
                </a:cubicBezTo>
                <a:cubicBezTo>
                  <a:pt x="164" y="213"/>
                  <a:pt x="166" y="211"/>
                  <a:pt x="168" y="210"/>
                </a:cubicBezTo>
                <a:cubicBezTo>
                  <a:pt x="169" y="209"/>
                  <a:pt x="171" y="210"/>
                  <a:pt x="172" y="207"/>
                </a:cubicBezTo>
                <a:cubicBezTo>
                  <a:pt x="171" y="207"/>
                  <a:pt x="170" y="206"/>
                  <a:pt x="170" y="206"/>
                </a:cubicBezTo>
                <a:cubicBezTo>
                  <a:pt x="173" y="208"/>
                  <a:pt x="180" y="203"/>
                  <a:pt x="184" y="206"/>
                </a:cubicBezTo>
                <a:cubicBezTo>
                  <a:pt x="186" y="207"/>
                  <a:pt x="188" y="208"/>
                  <a:pt x="189" y="205"/>
                </a:cubicBezTo>
                <a:cubicBezTo>
                  <a:pt x="189" y="205"/>
                  <a:pt x="187" y="202"/>
                  <a:pt x="188" y="200"/>
                </a:cubicBezTo>
                <a:cubicBezTo>
                  <a:pt x="189" y="204"/>
                  <a:pt x="192" y="205"/>
                  <a:pt x="196" y="202"/>
                </a:cubicBezTo>
                <a:cubicBezTo>
                  <a:pt x="197" y="203"/>
                  <a:pt x="201" y="203"/>
                  <a:pt x="204" y="204"/>
                </a:cubicBezTo>
                <a:cubicBezTo>
                  <a:pt x="207" y="206"/>
                  <a:pt x="207" y="209"/>
                  <a:pt x="211" y="205"/>
                </a:cubicBezTo>
                <a:cubicBezTo>
                  <a:pt x="213" y="208"/>
                  <a:pt x="213" y="208"/>
                  <a:pt x="214" y="211"/>
                </a:cubicBezTo>
                <a:cubicBezTo>
                  <a:pt x="214" y="214"/>
                  <a:pt x="216" y="221"/>
                  <a:pt x="218" y="222"/>
                </a:cubicBezTo>
                <a:cubicBezTo>
                  <a:pt x="224" y="225"/>
                  <a:pt x="222" y="217"/>
                  <a:pt x="222" y="214"/>
                </a:cubicBezTo>
                <a:cubicBezTo>
                  <a:pt x="222" y="213"/>
                  <a:pt x="222" y="205"/>
                  <a:pt x="221" y="205"/>
                </a:cubicBezTo>
                <a:cubicBezTo>
                  <a:pt x="213" y="203"/>
                  <a:pt x="216" y="197"/>
                  <a:pt x="221" y="193"/>
                </a:cubicBezTo>
                <a:cubicBezTo>
                  <a:pt x="222" y="192"/>
                  <a:pt x="227" y="190"/>
                  <a:pt x="230" y="188"/>
                </a:cubicBezTo>
                <a:cubicBezTo>
                  <a:pt x="232" y="186"/>
                  <a:pt x="235" y="183"/>
                  <a:pt x="234" y="179"/>
                </a:cubicBezTo>
                <a:cubicBezTo>
                  <a:pt x="235" y="179"/>
                  <a:pt x="236" y="178"/>
                  <a:pt x="236" y="177"/>
                </a:cubicBezTo>
                <a:cubicBezTo>
                  <a:pt x="236" y="177"/>
                  <a:pt x="233" y="174"/>
                  <a:pt x="232" y="175"/>
                </a:cubicBezTo>
                <a:cubicBezTo>
                  <a:pt x="234" y="174"/>
                  <a:pt x="234" y="172"/>
                  <a:pt x="233" y="171"/>
                </a:cubicBezTo>
                <a:cubicBezTo>
                  <a:pt x="235" y="169"/>
                  <a:pt x="234" y="166"/>
                  <a:pt x="236" y="165"/>
                </a:cubicBezTo>
                <a:cubicBezTo>
                  <a:pt x="239" y="169"/>
                  <a:pt x="245" y="165"/>
                  <a:pt x="242" y="162"/>
                </a:cubicBezTo>
                <a:cubicBezTo>
                  <a:pt x="244" y="158"/>
                  <a:pt x="250" y="160"/>
                  <a:pt x="252" y="157"/>
                </a:cubicBezTo>
                <a:cubicBezTo>
                  <a:pt x="255" y="158"/>
                  <a:pt x="253" y="153"/>
                  <a:pt x="255" y="150"/>
                </a:cubicBezTo>
                <a:cubicBezTo>
                  <a:pt x="256" y="148"/>
                  <a:pt x="259" y="148"/>
                  <a:pt x="262" y="147"/>
                </a:cubicBezTo>
                <a:cubicBezTo>
                  <a:pt x="262" y="147"/>
                  <a:pt x="268" y="143"/>
                  <a:pt x="266" y="143"/>
                </a:cubicBezTo>
                <a:cubicBezTo>
                  <a:pt x="270" y="144"/>
                  <a:pt x="279" y="139"/>
                  <a:pt x="272" y="135"/>
                </a:cubicBezTo>
                <a:cubicBezTo>
                  <a:pt x="273" y="133"/>
                  <a:pt x="270" y="132"/>
                  <a:pt x="268" y="132"/>
                </a:cubicBezTo>
                <a:cubicBezTo>
                  <a:pt x="269" y="131"/>
                  <a:pt x="272" y="132"/>
                  <a:pt x="273" y="131"/>
                </a:cubicBezTo>
                <a:cubicBezTo>
                  <a:pt x="276" y="129"/>
                  <a:pt x="274" y="128"/>
                  <a:pt x="271" y="127"/>
                </a:cubicBezTo>
                <a:cubicBezTo>
                  <a:pt x="268" y="126"/>
                  <a:pt x="263" y="128"/>
                  <a:pt x="261" y="130"/>
                </a:cubicBezTo>
                <a:cubicBezTo>
                  <a:pt x="259" y="132"/>
                  <a:pt x="257" y="134"/>
                  <a:pt x="255" y="135"/>
                </a:cubicBezTo>
                <a:close/>
                <a:moveTo>
                  <a:pt x="308" y="302"/>
                </a:moveTo>
                <a:cubicBezTo>
                  <a:pt x="306" y="301"/>
                  <a:pt x="303" y="301"/>
                  <a:pt x="301" y="300"/>
                </a:cubicBezTo>
                <a:cubicBezTo>
                  <a:pt x="299" y="300"/>
                  <a:pt x="298" y="299"/>
                  <a:pt x="295" y="298"/>
                </a:cubicBezTo>
                <a:cubicBezTo>
                  <a:pt x="296" y="293"/>
                  <a:pt x="290" y="292"/>
                  <a:pt x="287" y="289"/>
                </a:cubicBezTo>
                <a:cubicBezTo>
                  <a:pt x="284" y="287"/>
                  <a:pt x="282" y="284"/>
                  <a:pt x="277" y="285"/>
                </a:cubicBezTo>
                <a:cubicBezTo>
                  <a:pt x="276" y="285"/>
                  <a:pt x="271" y="287"/>
                  <a:pt x="272" y="288"/>
                </a:cubicBezTo>
                <a:cubicBezTo>
                  <a:pt x="269" y="285"/>
                  <a:pt x="268" y="284"/>
                  <a:pt x="263" y="282"/>
                </a:cubicBezTo>
                <a:cubicBezTo>
                  <a:pt x="259" y="281"/>
                  <a:pt x="257" y="276"/>
                  <a:pt x="253" y="281"/>
                </a:cubicBezTo>
                <a:cubicBezTo>
                  <a:pt x="251" y="283"/>
                  <a:pt x="252" y="286"/>
                  <a:pt x="251" y="288"/>
                </a:cubicBezTo>
                <a:cubicBezTo>
                  <a:pt x="247" y="285"/>
                  <a:pt x="254" y="282"/>
                  <a:pt x="251" y="279"/>
                </a:cubicBezTo>
                <a:cubicBezTo>
                  <a:pt x="248" y="275"/>
                  <a:pt x="243" y="281"/>
                  <a:pt x="240" y="282"/>
                </a:cubicBezTo>
                <a:cubicBezTo>
                  <a:pt x="239" y="284"/>
                  <a:pt x="237" y="284"/>
                  <a:pt x="236" y="286"/>
                </a:cubicBezTo>
                <a:cubicBezTo>
                  <a:pt x="235" y="287"/>
                  <a:pt x="234" y="290"/>
                  <a:pt x="233" y="291"/>
                </a:cubicBezTo>
                <a:cubicBezTo>
                  <a:pt x="233" y="289"/>
                  <a:pt x="228" y="290"/>
                  <a:pt x="228" y="288"/>
                </a:cubicBezTo>
                <a:cubicBezTo>
                  <a:pt x="229" y="294"/>
                  <a:pt x="229" y="301"/>
                  <a:pt x="230" y="307"/>
                </a:cubicBezTo>
                <a:cubicBezTo>
                  <a:pt x="231" y="310"/>
                  <a:pt x="230" y="316"/>
                  <a:pt x="227" y="319"/>
                </a:cubicBezTo>
                <a:cubicBezTo>
                  <a:pt x="224" y="321"/>
                  <a:pt x="221" y="324"/>
                  <a:pt x="220" y="329"/>
                </a:cubicBezTo>
                <a:cubicBezTo>
                  <a:pt x="220" y="332"/>
                  <a:pt x="220" y="334"/>
                  <a:pt x="223" y="335"/>
                </a:cubicBezTo>
                <a:cubicBezTo>
                  <a:pt x="223" y="339"/>
                  <a:pt x="219" y="342"/>
                  <a:pt x="219" y="346"/>
                </a:cubicBezTo>
                <a:cubicBezTo>
                  <a:pt x="219" y="346"/>
                  <a:pt x="220" y="348"/>
                  <a:pt x="220" y="350"/>
                </a:cubicBezTo>
                <a:cubicBezTo>
                  <a:pt x="254" y="344"/>
                  <a:pt x="285" y="327"/>
                  <a:pt x="308" y="302"/>
                </a:cubicBezTo>
                <a:close/>
              </a:path>
            </a:pathLst>
          </a:custGeom>
          <a:solidFill>
            <a:schemeClr val="bg1"/>
          </a:solidFill>
          <a:ln w="9525">
            <a:noFill/>
            <a:round/>
          </a:ln>
        </p:spPr>
        <p:txBody>
          <a:bodyPr vert="horz" wrap="square" lIns="128580" tIns="64290" rIns="128580" bIns="64290" numCol="1" anchor="t" anchorCtr="0" compatLnSpc="1"/>
          <a:lstStyle/>
          <a:p>
            <a:endParaRPr lang="en-US" dirty="0"/>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p:cTn id="13" dur="500" fill="hold"/>
                                        <p:tgtEl>
                                          <p:spTgt spid="28"/>
                                        </p:tgtEl>
                                        <p:attrNameLst>
                                          <p:attrName>ppt_w</p:attrName>
                                        </p:attrNameLst>
                                      </p:cBhvr>
                                      <p:tavLst>
                                        <p:tav tm="0">
                                          <p:val>
                                            <p:fltVal val="0"/>
                                          </p:val>
                                        </p:tav>
                                        <p:tav tm="100000">
                                          <p:val>
                                            <p:strVal val="#ppt_w"/>
                                          </p:val>
                                        </p:tav>
                                      </p:tavLst>
                                    </p:anim>
                                    <p:anim calcmode="lin" valueType="num">
                                      <p:cBhvr>
                                        <p:cTn id="14" dur="500" fill="hold"/>
                                        <p:tgtEl>
                                          <p:spTgt spid="28"/>
                                        </p:tgtEl>
                                        <p:attrNameLst>
                                          <p:attrName>ppt_h</p:attrName>
                                        </p:attrNameLst>
                                      </p:cBhvr>
                                      <p:tavLst>
                                        <p:tav tm="0">
                                          <p:val>
                                            <p:fltVal val="0"/>
                                          </p:val>
                                        </p:tav>
                                        <p:tav tm="100000">
                                          <p:val>
                                            <p:strVal val="#ppt_h"/>
                                          </p:val>
                                        </p:tav>
                                      </p:tavLst>
                                    </p:anim>
                                    <p:animEffect transition="in" filter="fade">
                                      <p:cBhvr>
                                        <p:cTn id="15" dur="500"/>
                                        <p:tgtEl>
                                          <p:spTgt spid="28"/>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46"/>
                                        </p:tgtEl>
                                        <p:attrNameLst>
                                          <p:attrName>style.visibility</p:attrName>
                                        </p:attrNameLst>
                                      </p:cBhvr>
                                      <p:to>
                                        <p:strVal val="visible"/>
                                      </p:to>
                                    </p:set>
                                    <p:anim calcmode="lin" valueType="num">
                                      <p:cBhvr>
                                        <p:cTn id="19" dur="500" fill="hold"/>
                                        <p:tgtEl>
                                          <p:spTgt spid="46"/>
                                        </p:tgtEl>
                                        <p:attrNameLst>
                                          <p:attrName>ppt_w</p:attrName>
                                        </p:attrNameLst>
                                      </p:cBhvr>
                                      <p:tavLst>
                                        <p:tav tm="0">
                                          <p:val>
                                            <p:fltVal val="0"/>
                                          </p:val>
                                        </p:tav>
                                        <p:tav tm="100000">
                                          <p:val>
                                            <p:strVal val="#ppt_w"/>
                                          </p:val>
                                        </p:tav>
                                      </p:tavLst>
                                    </p:anim>
                                    <p:anim calcmode="lin" valueType="num">
                                      <p:cBhvr>
                                        <p:cTn id="20" dur="500" fill="hold"/>
                                        <p:tgtEl>
                                          <p:spTgt spid="46"/>
                                        </p:tgtEl>
                                        <p:attrNameLst>
                                          <p:attrName>ppt_h</p:attrName>
                                        </p:attrNameLst>
                                      </p:cBhvr>
                                      <p:tavLst>
                                        <p:tav tm="0">
                                          <p:val>
                                            <p:fltVal val="0"/>
                                          </p:val>
                                        </p:tav>
                                        <p:tav tm="100000">
                                          <p:val>
                                            <p:strVal val="#ppt_h"/>
                                          </p:val>
                                        </p:tav>
                                      </p:tavLst>
                                    </p:anim>
                                    <p:animEffect transition="in" filter="fade">
                                      <p:cBhvr>
                                        <p:cTn id="21"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8" grpId="0" animBg="1"/>
      <p:bldP spid="4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Bent Arrow 53"/>
          <p:cNvSpPr/>
          <p:nvPr/>
        </p:nvSpPr>
        <p:spPr>
          <a:xfrm flipH="1">
            <a:off x="2136355" y="1635646"/>
            <a:ext cx="2507653" cy="2922684"/>
          </a:xfrm>
          <a:prstGeom prst="bentArrow">
            <a:avLst>
              <a:gd name="adj1" fmla="val 8879"/>
              <a:gd name="adj2" fmla="val 9038"/>
              <a:gd name="adj3" fmla="val 15734"/>
              <a:gd name="adj4" fmla="val 19454"/>
            </a:avLst>
          </a:prstGeom>
          <a:solidFill>
            <a:srgbClr val="AE00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nvGrpSpPr>
          <p:cNvPr id="67" name="组合 66"/>
          <p:cNvGrpSpPr/>
          <p:nvPr/>
        </p:nvGrpSpPr>
        <p:grpSpPr>
          <a:xfrm>
            <a:off x="323528" y="0"/>
            <a:ext cx="3635360" cy="578162"/>
            <a:chOff x="323528" y="0"/>
            <a:chExt cx="2087905" cy="578162"/>
          </a:xfrm>
        </p:grpSpPr>
        <p:sp>
          <p:nvSpPr>
            <p:cNvPr id="68" name="TextBox 86"/>
            <p:cNvSpPr txBox="1"/>
            <p:nvPr/>
          </p:nvSpPr>
          <p:spPr>
            <a:xfrm>
              <a:off x="576196" y="58248"/>
              <a:ext cx="1835237" cy="461665"/>
            </a:xfrm>
            <a:prstGeom prst="rect">
              <a:avLst/>
            </a:prstGeom>
            <a:noFill/>
          </p:spPr>
          <p:txBody>
            <a:bodyPr wrap="square" rtlCol="0">
              <a:spAutoFit/>
            </a:bodyPr>
            <a:lstStyle/>
            <a:p>
              <a:r>
                <a:rPr lang="zh-CN" altLang="en-US" sz="2400" dirty="0">
                  <a:solidFill>
                    <a:srgbClr val="BD1A1A"/>
                  </a:solidFill>
                  <a:latin typeface="+mn-lt"/>
                  <a:ea typeface="+mn-ea"/>
                  <a:cs typeface="+mn-ea"/>
                  <a:sym typeface="+mn-lt"/>
                </a:rPr>
                <a:t>网络课程的主要组成</a:t>
              </a:r>
              <a:endParaRPr lang="en-US" altLang="zh-CN" sz="2400" dirty="0">
                <a:solidFill>
                  <a:srgbClr val="BD1A1A"/>
                </a:solidFill>
                <a:latin typeface="+mn-lt"/>
                <a:ea typeface="+mn-ea"/>
                <a:cs typeface="+mn-ea"/>
                <a:sym typeface="+mn-lt"/>
              </a:endParaRPr>
            </a:p>
          </p:txBody>
        </p:sp>
        <p:sp>
          <p:nvSpPr>
            <p:cNvPr id="69" name="矩形 68"/>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2" name="组合 1"/>
          <p:cNvGrpSpPr/>
          <p:nvPr/>
        </p:nvGrpSpPr>
        <p:grpSpPr>
          <a:xfrm>
            <a:off x="2123728" y="627534"/>
            <a:ext cx="4790977" cy="5003977"/>
            <a:chOff x="1865790" y="-180608"/>
            <a:chExt cx="6279349" cy="6558520"/>
          </a:xfrm>
        </p:grpSpPr>
        <p:sp>
          <p:nvSpPr>
            <p:cNvPr id="70" name="Up Arrow 64"/>
            <p:cNvSpPr/>
            <p:nvPr/>
          </p:nvSpPr>
          <p:spPr>
            <a:xfrm>
              <a:off x="4729714" y="-180608"/>
              <a:ext cx="520994" cy="5803494"/>
            </a:xfrm>
            <a:prstGeom prst="upArrow">
              <a:avLst>
                <a:gd name="adj1" fmla="val 50000"/>
                <a:gd name="adj2" fmla="val 67147"/>
              </a:avLst>
            </a:prstGeom>
            <a:solidFill>
              <a:srgbClr val="AE00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Bent Arrow 53"/>
            <p:cNvSpPr/>
            <p:nvPr/>
          </p:nvSpPr>
          <p:spPr>
            <a:xfrm flipH="1">
              <a:off x="1865790" y="2547262"/>
              <a:ext cx="3286684" cy="3830650"/>
            </a:xfrm>
            <a:prstGeom prst="bentArrow">
              <a:avLst>
                <a:gd name="adj1" fmla="val 8879"/>
                <a:gd name="adj2" fmla="val 9038"/>
                <a:gd name="adj3" fmla="val 15734"/>
                <a:gd name="adj4" fmla="val 19454"/>
              </a:avLst>
            </a:prstGeom>
            <a:solidFill>
              <a:srgbClr val="AE00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3" name="Bent Arrow 50"/>
            <p:cNvSpPr/>
            <p:nvPr/>
          </p:nvSpPr>
          <p:spPr>
            <a:xfrm>
              <a:off x="4860032" y="3083014"/>
              <a:ext cx="2916194" cy="3294898"/>
            </a:xfrm>
            <a:prstGeom prst="bentArrow">
              <a:avLst>
                <a:gd name="adj1" fmla="val 10194"/>
                <a:gd name="adj2" fmla="val 9038"/>
                <a:gd name="adj3" fmla="val 14263"/>
                <a:gd name="adj4" fmla="val 2493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4" name="Bent Arrow 56"/>
            <p:cNvSpPr/>
            <p:nvPr/>
          </p:nvSpPr>
          <p:spPr>
            <a:xfrm flipH="1">
              <a:off x="2663532" y="3920252"/>
              <a:ext cx="2505492" cy="2457660"/>
            </a:xfrm>
            <a:prstGeom prst="bentArrow">
              <a:avLst>
                <a:gd name="adj1" fmla="val 13458"/>
                <a:gd name="adj2" fmla="val 12349"/>
                <a:gd name="adj3" fmla="val 17061"/>
                <a:gd name="adj4" fmla="val 30061"/>
              </a:avLst>
            </a:prstGeom>
            <a:solidFill>
              <a:srgbClr val="AE00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9" name="Freeform 245"/>
            <p:cNvSpPr/>
            <p:nvPr/>
          </p:nvSpPr>
          <p:spPr bwMode="auto">
            <a:xfrm>
              <a:off x="4037911" y="4561337"/>
              <a:ext cx="466304" cy="466304"/>
            </a:xfrm>
            <a:custGeom>
              <a:avLst/>
              <a:gdLst/>
              <a:ahLst/>
              <a:cxnLst>
                <a:cxn ang="0">
                  <a:pos x="68" y="3"/>
                </a:cxn>
                <a:cxn ang="0">
                  <a:pos x="58" y="61"/>
                </a:cxn>
                <a:cxn ang="0">
                  <a:pos x="57" y="63"/>
                </a:cxn>
                <a:cxn ang="0">
                  <a:pos x="56" y="63"/>
                </a:cxn>
                <a:cxn ang="0">
                  <a:pos x="55" y="63"/>
                </a:cxn>
                <a:cxn ang="0">
                  <a:pos x="38" y="56"/>
                </a:cxn>
                <a:cxn ang="0">
                  <a:pos x="28" y="67"/>
                </a:cxn>
                <a:cxn ang="0">
                  <a:pos x="26" y="68"/>
                </a:cxn>
                <a:cxn ang="0">
                  <a:pos x="26" y="68"/>
                </a:cxn>
                <a:cxn ang="0">
                  <a:pos x="24" y="65"/>
                </a:cxn>
                <a:cxn ang="0">
                  <a:pos x="24" y="52"/>
                </a:cxn>
                <a:cxn ang="0">
                  <a:pos x="57" y="12"/>
                </a:cxn>
                <a:cxn ang="0">
                  <a:pos x="16" y="47"/>
                </a:cxn>
                <a:cxn ang="0">
                  <a:pos x="1" y="41"/>
                </a:cxn>
                <a:cxn ang="0">
                  <a:pos x="0" y="39"/>
                </a:cxn>
                <a:cxn ang="0">
                  <a:pos x="1" y="36"/>
                </a:cxn>
                <a:cxn ang="0">
                  <a:pos x="64" y="0"/>
                </a:cxn>
                <a:cxn ang="0">
                  <a:pos x="65" y="0"/>
                </a:cxn>
                <a:cxn ang="0">
                  <a:pos x="67" y="0"/>
                </a:cxn>
                <a:cxn ang="0">
                  <a:pos x="68" y="3"/>
                </a:cxn>
              </a:cxnLst>
              <a:rect l="0" t="0" r="r" b="b"/>
              <a:pathLst>
                <a:path w="68" h="68">
                  <a:moveTo>
                    <a:pt x="68" y="3"/>
                  </a:moveTo>
                  <a:cubicBezTo>
                    <a:pt x="58" y="61"/>
                    <a:pt x="58" y="61"/>
                    <a:pt x="58" y="61"/>
                  </a:cubicBezTo>
                  <a:cubicBezTo>
                    <a:pt x="58" y="62"/>
                    <a:pt x="57" y="62"/>
                    <a:pt x="57" y="63"/>
                  </a:cubicBezTo>
                  <a:cubicBezTo>
                    <a:pt x="56" y="63"/>
                    <a:pt x="56" y="63"/>
                    <a:pt x="56" y="63"/>
                  </a:cubicBezTo>
                  <a:cubicBezTo>
                    <a:pt x="55" y="63"/>
                    <a:pt x="55" y="63"/>
                    <a:pt x="55" y="63"/>
                  </a:cubicBezTo>
                  <a:cubicBezTo>
                    <a:pt x="38" y="56"/>
                    <a:pt x="38" y="56"/>
                    <a:pt x="38" y="56"/>
                  </a:cubicBezTo>
                  <a:cubicBezTo>
                    <a:pt x="28" y="67"/>
                    <a:pt x="28" y="67"/>
                    <a:pt x="28" y="67"/>
                  </a:cubicBezTo>
                  <a:cubicBezTo>
                    <a:pt x="28" y="67"/>
                    <a:pt x="27" y="68"/>
                    <a:pt x="26" y="68"/>
                  </a:cubicBezTo>
                  <a:cubicBezTo>
                    <a:pt x="26" y="68"/>
                    <a:pt x="26" y="68"/>
                    <a:pt x="26" y="68"/>
                  </a:cubicBezTo>
                  <a:cubicBezTo>
                    <a:pt x="25" y="67"/>
                    <a:pt x="24" y="66"/>
                    <a:pt x="24" y="65"/>
                  </a:cubicBezTo>
                  <a:cubicBezTo>
                    <a:pt x="24" y="52"/>
                    <a:pt x="24" y="52"/>
                    <a:pt x="24" y="52"/>
                  </a:cubicBezTo>
                  <a:cubicBezTo>
                    <a:pt x="57" y="12"/>
                    <a:pt x="57" y="12"/>
                    <a:pt x="57" y="12"/>
                  </a:cubicBezTo>
                  <a:cubicBezTo>
                    <a:pt x="16" y="47"/>
                    <a:pt x="16" y="47"/>
                    <a:pt x="16" y="47"/>
                  </a:cubicBezTo>
                  <a:cubicBezTo>
                    <a:pt x="1" y="41"/>
                    <a:pt x="1" y="41"/>
                    <a:pt x="1" y="41"/>
                  </a:cubicBezTo>
                  <a:cubicBezTo>
                    <a:pt x="0" y="40"/>
                    <a:pt x="0" y="40"/>
                    <a:pt x="0" y="39"/>
                  </a:cubicBezTo>
                  <a:cubicBezTo>
                    <a:pt x="0" y="38"/>
                    <a:pt x="0" y="37"/>
                    <a:pt x="1" y="36"/>
                  </a:cubicBezTo>
                  <a:cubicBezTo>
                    <a:pt x="64" y="0"/>
                    <a:pt x="64" y="0"/>
                    <a:pt x="64" y="0"/>
                  </a:cubicBezTo>
                  <a:cubicBezTo>
                    <a:pt x="65" y="0"/>
                    <a:pt x="65" y="0"/>
                    <a:pt x="65" y="0"/>
                  </a:cubicBezTo>
                  <a:cubicBezTo>
                    <a:pt x="66" y="0"/>
                    <a:pt x="66" y="0"/>
                    <a:pt x="67" y="0"/>
                  </a:cubicBezTo>
                  <a:cubicBezTo>
                    <a:pt x="68" y="1"/>
                    <a:pt x="68" y="2"/>
                    <a:pt x="68" y="3"/>
                  </a:cubicBezTo>
                  <a:close/>
                </a:path>
              </a:pathLst>
            </a:custGeom>
            <a:solidFill>
              <a:srgbClr val="AE002B"/>
            </a:solidFill>
            <a:ln w="9525">
              <a:noFill/>
              <a:round/>
            </a:ln>
          </p:spPr>
          <p:txBody>
            <a:bodyPr vert="horz" wrap="square" lIns="128580" tIns="64290" rIns="128580" bIns="64290" numCol="1" anchor="t" anchorCtr="0" compatLnSpc="1"/>
            <a:lstStyle/>
            <a:p>
              <a:endParaRPr lang="en-US" dirty="0"/>
            </a:p>
          </p:txBody>
        </p:sp>
        <p:sp>
          <p:nvSpPr>
            <p:cNvPr id="80" name="Freeform 5"/>
            <p:cNvSpPr>
              <a:spLocks noEditPoints="1"/>
            </p:cNvSpPr>
            <p:nvPr/>
          </p:nvSpPr>
          <p:spPr bwMode="auto">
            <a:xfrm>
              <a:off x="5359112" y="898439"/>
              <a:ext cx="520804" cy="520804"/>
            </a:xfrm>
            <a:custGeom>
              <a:avLst/>
              <a:gdLst/>
              <a:ahLst/>
              <a:cxnLst>
                <a:cxn ang="0">
                  <a:pos x="0" y="192"/>
                </a:cxn>
                <a:cxn ang="0">
                  <a:pos x="255" y="135"/>
                </a:cxn>
                <a:cxn ang="0">
                  <a:pos x="277" y="122"/>
                </a:cxn>
                <a:cxn ang="0">
                  <a:pos x="303" y="116"/>
                </a:cxn>
                <a:cxn ang="0">
                  <a:pos x="296" y="105"/>
                </a:cxn>
                <a:cxn ang="0">
                  <a:pos x="278" y="89"/>
                </a:cxn>
                <a:cxn ang="0">
                  <a:pos x="265" y="90"/>
                </a:cxn>
                <a:cxn ang="0">
                  <a:pos x="256" y="82"/>
                </a:cxn>
                <a:cxn ang="0">
                  <a:pos x="231" y="73"/>
                </a:cxn>
                <a:cxn ang="0">
                  <a:pos x="234" y="98"/>
                </a:cxn>
                <a:cxn ang="0">
                  <a:pos x="224" y="118"/>
                </a:cxn>
                <a:cxn ang="0">
                  <a:pos x="205" y="103"/>
                </a:cxn>
                <a:cxn ang="0">
                  <a:pos x="175" y="89"/>
                </a:cxn>
                <a:cxn ang="0">
                  <a:pos x="183" y="68"/>
                </a:cxn>
                <a:cxn ang="0">
                  <a:pos x="212" y="58"/>
                </a:cxn>
                <a:cxn ang="0">
                  <a:pos x="207" y="47"/>
                </a:cxn>
                <a:cxn ang="0">
                  <a:pos x="188" y="50"/>
                </a:cxn>
                <a:cxn ang="0">
                  <a:pos x="168" y="37"/>
                </a:cxn>
                <a:cxn ang="0">
                  <a:pos x="171" y="52"/>
                </a:cxn>
                <a:cxn ang="0">
                  <a:pos x="157" y="52"/>
                </a:cxn>
                <a:cxn ang="0">
                  <a:pos x="141" y="40"/>
                </a:cxn>
                <a:cxn ang="0">
                  <a:pos x="126" y="47"/>
                </a:cxn>
                <a:cxn ang="0">
                  <a:pos x="143" y="51"/>
                </a:cxn>
                <a:cxn ang="0">
                  <a:pos x="131" y="58"/>
                </a:cxn>
                <a:cxn ang="0">
                  <a:pos x="56" y="107"/>
                </a:cxn>
                <a:cxn ang="0">
                  <a:pos x="65" y="118"/>
                </a:cxn>
                <a:cxn ang="0">
                  <a:pos x="79" y="135"/>
                </a:cxn>
                <a:cxn ang="0">
                  <a:pos x="74" y="158"/>
                </a:cxn>
                <a:cxn ang="0">
                  <a:pos x="88" y="185"/>
                </a:cxn>
                <a:cxn ang="0">
                  <a:pos x="108" y="214"/>
                </a:cxn>
                <a:cxn ang="0">
                  <a:pos x="118" y="227"/>
                </a:cxn>
                <a:cxn ang="0">
                  <a:pos x="105" y="197"/>
                </a:cxn>
                <a:cxn ang="0">
                  <a:pos x="125" y="225"/>
                </a:cxn>
                <a:cxn ang="0">
                  <a:pos x="150" y="255"/>
                </a:cxn>
                <a:cxn ang="0">
                  <a:pos x="184" y="269"/>
                </a:cxn>
                <a:cxn ang="0">
                  <a:pos x="213" y="290"/>
                </a:cxn>
                <a:cxn ang="0">
                  <a:pos x="224" y="288"/>
                </a:cxn>
                <a:cxn ang="0">
                  <a:pos x="212" y="268"/>
                </a:cxn>
                <a:cxn ang="0">
                  <a:pos x="197" y="262"/>
                </a:cxn>
                <a:cxn ang="0">
                  <a:pos x="194" y="239"/>
                </a:cxn>
                <a:cxn ang="0">
                  <a:pos x="171" y="250"/>
                </a:cxn>
                <a:cxn ang="0">
                  <a:pos x="168" y="210"/>
                </a:cxn>
                <a:cxn ang="0">
                  <a:pos x="184" y="206"/>
                </a:cxn>
                <a:cxn ang="0">
                  <a:pos x="196" y="202"/>
                </a:cxn>
                <a:cxn ang="0">
                  <a:pos x="214" y="211"/>
                </a:cxn>
                <a:cxn ang="0">
                  <a:pos x="221" y="205"/>
                </a:cxn>
                <a:cxn ang="0">
                  <a:pos x="234" y="179"/>
                </a:cxn>
                <a:cxn ang="0">
                  <a:pos x="233" y="171"/>
                </a:cxn>
                <a:cxn ang="0">
                  <a:pos x="252" y="157"/>
                </a:cxn>
                <a:cxn ang="0">
                  <a:pos x="266" y="143"/>
                </a:cxn>
                <a:cxn ang="0">
                  <a:pos x="273" y="131"/>
                </a:cxn>
                <a:cxn ang="0">
                  <a:pos x="255" y="135"/>
                </a:cxn>
                <a:cxn ang="0">
                  <a:pos x="295" y="298"/>
                </a:cxn>
                <a:cxn ang="0">
                  <a:pos x="272" y="288"/>
                </a:cxn>
                <a:cxn ang="0">
                  <a:pos x="251" y="288"/>
                </a:cxn>
                <a:cxn ang="0">
                  <a:pos x="236" y="286"/>
                </a:cxn>
                <a:cxn ang="0">
                  <a:pos x="230" y="307"/>
                </a:cxn>
                <a:cxn ang="0">
                  <a:pos x="223" y="335"/>
                </a:cxn>
                <a:cxn ang="0">
                  <a:pos x="308" y="302"/>
                </a:cxn>
              </a:cxnLst>
              <a:rect l="0" t="0" r="r" b="b"/>
              <a:pathLst>
                <a:path w="384" h="384">
                  <a:moveTo>
                    <a:pt x="384" y="192"/>
                  </a:moveTo>
                  <a:cubicBezTo>
                    <a:pt x="384" y="298"/>
                    <a:pt x="298" y="384"/>
                    <a:pt x="192" y="384"/>
                  </a:cubicBezTo>
                  <a:cubicBezTo>
                    <a:pt x="86" y="384"/>
                    <a:pt x="0" y="298"/>
                    <a:pt x="0" y="192"/>
                  </a:cubicBezTo>
                  <a:cubicBezTo>
                    <a:pt x="0" y="86"/>
                    <a:pt x="86" y="0"/>
                    <a:pt x="192" y="0"/>
                  </a:cubicBezTo>
                  <a:cubicBezTo>
                    <a:pt x="298" y="0"/>
                    <a:pt x="384" y="86"/>
                    <a:pt x="384" y="192"/>
                  </a:cubicBezTo>
                  <a:close/>
                  <a:moveTo>
                    <a:pt x="255" y="135"/>
                  </a:moveTo>
                  <a:cubicBezTo>
                    <a:pt x="256" y="135"/>
                    <a:pt x="257" y="130"/>
                    <a:pt x="258" y="129"/>
                  </a:cubicBezTo>
                  <a:cubicBezTo>
                    <a:pt x="260" y="127"/>
                    <a:pt x="262" y="126"/>
                    <a:pt x="264" y="125"/>
                  </a:cubicBezTo>
                  <a:cubicBezTo>
                    <a:pt x="268" y="124"/>
                    <a:pt x="272" y="123"/>
                    <a:pt x="277" y="122"/>
                  </a:cubicBezTo>
                  <a:cubicBezTo>
                    <a:pt x="281" y="121"/>
                    <a:pt x="286" y="121"/>
                    <a:pt x="289" y="125"/>
                  </a:cubicBezTo>
                  <a:cubicBezTo>
                    <a:pt x="289" y="124"/>
                    <a:pt x="295" y="119"/>
                    <a:pt x="295" y="119"/>
                  </a:cubicBezTo>
                  <a:cubicBezTo>
                    <a:pt x="298" y="118"/>
                    <a:pt x="301" y="118"/>
                    <a:pt x="303" y="116"/>
                  </a:cubicBezTo>
                  <a:cubicBezTo>
                    <a:pt x="303" y="115"/>
                    <a:pt x="303" y="110"/>
                    <a:pt x="303" y="110"/>
                  </a:cubicBezTo>
                  <a:cubicBezTo>
                    <a:pt x="299" y="111"/>
                    <a:pt x="298" y="107"/>
                    <a:pt x="297" y="103"/>
                  </a:cubicBezTo>
                  <a:cubicBezTo>
                    <a:pt x="297" y="104"/>
                    <a:pt x="297" y="104"/>
                    <a:pt x="296" y="105"/>
                  </a:cubicBezTo>
                  <a:cubicBezTo>
                    <a:pt x="296" y="102"/>
                    <a:pt x="291" y="104"/>
                    <a:pt x="290" y="104"/>
                  </a:cubicBezTo>
                  <a:cubicBezTo>
                    <a:pt x="284" y="102"/>
                    <a:pt x="285" y="98"/>
                    <a:pt x="283" y="94"/>
                  </a:cubicBezTo>
                  <a:cubicBezTo>
                    <a:pt x="282" y="92"/>
                    <a:pt x="279" y="91"/>
                    <a:pt x="278" y="89"/>
                  </a:cubicBezTo>
                  <a:cubicBezTo>
                    <a:pt x="277" y="87"/>
                    <a:pt x="277" y="84"/>
                    <a:pt x="274" y="84"/>
                  </a:cubicBezTo>
                  <a:cubicBezTo>
                    <a:pt x="273" y="84"/>
                    <a:pt x="270" y="89"/>
                    <a:pt x="270" y="89"/>
                  </a:cubicBezTo>
                  <a:cubicBezTo>
                    <a:pt x="267" y="88"/>
                    <a:pt x="266" y="89"/>
                    <a:pt x="265" y="90"/>
                  </a:cubicBezTo>
                  <a:cubicBezTo>
                    <a:pt x="263" y="91"/>
                    <a:pt x="262" y="91"/>
                    <a:pt x="260" y="92"/>
                  </a:cubicBezTo>
                  <a:cubicBezTo>
                    <a:pt x="265" y="90"/>
                    <a:pt x="258" y="88"/>
                    <a:pt x="256" y="88"/>
                  </a:cubicBezTo>
                  <a:cubicBezTo>
                    <a:pt x="260" y="87"/>
                    <a:pt x="258" y="83"/>
                    <a:pt x="256" y="82"/>
                  </a:cubicBezTo>
                  <a:cubicBezTo>
                    <a:pt x="256" y="82"/>
                    <a:pt x="257" y="82"/>
                    <a:pt x="257" y="82"/>
                  </a:cubicBezTo>
                  <a:cubicBezTo>
                    <a:pt x="257" y="79"/>
                    <a:pt x="250" y="77"/>
                    <a:pt x="247" y="76"/>
                  </a:cubicBezTo>
                  <a:cubicBezTo>
                    <a:pt x="245" y="74"/>
                    <a:pt x="233" y="72"/>
                    <a:pt x="231" y="73"/>
                  </a:cubicBezTo>
                  <a:cubicBezTo>
                    <a:pt x="228" y="75"/>
                    <a:pt x="231" y="80"/>
                    <a:pt x="231" y="83"/>
                  </a:cubicBezTo>
                  <a:cubicBezTo>
                    <a:pt x="232" y="86"/>
                    <a:pt x="228" y="86"/>
                    <a:pt x="228" y="89"/>
                  </a:cubicBezTo>
                  <a:cubicBezTo>
                    <a:pt x="228" y="93"/>
                    <a:pt x="236" y="92"/>
                    <a:pt x="234" y="98"/>
                  </a:cubicBezTo>
                  <a:cubicBezTo>
                    <a:pt x="233" y="102"/>
                    <a:pt x="228" y="102"/>
                    <a:pt x="226" y="105"/>
                  </a:cubicBezTo>
                  <a:cubicBezTo>
                    <a:pt x="224" y="108"/>
                    <a:pt x="227" y="112"/>
                    <a:pt x="229" y="114"/>
                  </a:cubicBezTo>
                  <a:cubicBezTo>
                    <a:pt x="231" y="115"/>
                    <a:pt x="225" y="118"/>
                    <a:pt x="224" y="118"/>
                  </a:cubicBezTo>
                  <a:cubicBezTo>
                    <a:pt x="220" y="120"/>
                    <a:pt x="217" y="114"/>
                    <a:pt x="216" y="110"/>
                  </a:cubicBezTo>
                  <a:cubicBezTo>
                    <a:pt x="215" y="108"/>
                    <a:pt x="215" y="104"/>
                    <a:pt x="212" y="103"/>
                  </a:cubicBezTo>
                  <a:cubicBezTo>
                    <a:pt x="210" y="102"/>
                    <a:pt x="206" y="102"/>
                    <a:pt x="205" y="103"/>
                  </a:cubicBezTo>
                  <a:cubicBezTo>
                    <a:pt x="203" y="99"/>
                    <a:pt x="198" y="98"/>
                    <a:pt x="194" y="97"/>
                  </a:cubicBezTo>
                  <a:cubicBezTo>
                    <a:pt x="189" y="95"/>
                    <a:pt x="185" y="95"/>
                    <a:pt x="180" y="96"/>
                  </a:cubicBezTo>
                  <a:cubicBezTo>
                    <a:pt x="181" y="95"/>
                    <a:pt x="179" y="88"/>
                    <a:pt x="175" y="89"/>
                  </a:cubicBezTo>
                  <a:cubicBezTo>
                    <a:pt x="176" y="86"/>
                    <a:pt x="176" y="84"/>
                    <a:pt x="176" y="81"/>
                  </a:cubicBezTo>
                  <a:cubicBezTo>
                    <a:pt x="177" y="79"/>
                    <a:pt x="178" y="77"/>
                    <a:pt x="179" y="75"/>
                  </a:cubicBezTo>
                  <a:cubicBezTo>
                    <a:pt x="180" y="74"/>
                    <a:pt x="185" y="69"/>
                    <a:pt x="183" y="68"/>
                  </a:cubicBezTo>
                  <a:cubicBezTo>
                    <a:pt x="188" y="69"/>
                    <a:pt x="193" y="69"/>
                    <a:pt x="196" y="66"/>
                  </a:cubicBezTo>
                  <a:cubicBezTo>
                    <a:pt x="198" y="63"/>
                    <a:pt x="199" y="60"/>
                    <a:pt x="202" y="57"/>
                  </a:cubicBezTo>
                  <a:cubicBezTo>
                    <a:pt x="205" y="53"/>
                    <a:pt x="209" y="58"/>
                    <a:pt x="212" y="58"/>
                  </a:cubicBezTo>
                  <a:cubicBezTo>
                    <a:pt x="217" y="59"/>
                    <a:pt x="217" y="53"/>
                    <a:pt x="214" y="51"/>
                  </a:cubicBezTo>
                  <a:cubicBezTo>
                    <a:pt x="218" y="51"/>
                    <a:pt x="215" y="45"/>
                    <a:pt x="213" y="44"/>
                  </a:cubicBezTo>
                  <a:cubicBezTo>
                    <a:pt x="211" y="43"/>
                    <a:pt x="202" y="46"/>
                    <a:pt x="207" y="47"/>
                  </a:cubicBezTo>
                  <a:cubicBezTo>
                    <a:pt x="206" y="47"/>
                    <a:pt x="200" y="59"/>
                    <a:pt x="196" y="53"/>
                  </a:cubicBezTo>
                  <a:cubicBezTo>
                    <a:pt x="195" y="52"/>
                    <a:pt x="195" y="47"/>
                    <a:pt x="193" y="46"/>
                  </a:cubicBezTo>
                  <a:cubicBezTo>
                    <a:pt x="190" y="46"/>
                    <a:pt x="189" y="49"/>
                    <a:pt x="188" y="50"/>
                  </a:cubicBezTo>
                  <a:cubicBezTo>
                    <a:pt x="190" y="47"/>
                    <a:pt x="181" y="45"/>
                    <a:pt x="180" y="44"/>
                  </a:cubicBezTo>
                  <a:cubicBezTo>
                    <a:pt x="183" y="42"/>
                    <a:pt x="180" y="39"/>
                    <a:pt x="178" y="38"/>
                  </a:cubicBezTo>
                  <a:cubicBezTo>
                    <a:pt x="176" y="36"/>
                    <a:pt x="169" y="35"/>
                    <a:pt x="168" y="37"/>
                  </a:cubicBezTo>
                  <a:cubicBezTo>
                    <a:pt x="163" y="43"/>
                    <a:pt x="173" y="44"/>
                    <a:pt x="175" y="45"/>
                  </a:cubicBezTo>
                  <a:cubicBezTo>
                    <a:pt x="176" y="46"/>
                    <a:pt x="179" y="48"/>
                    <a:pt x="177" y="49"/>
                  </a:cubicBezTo>
                  <a:cubicBezTo>
                    <a:pt x="176" y="50"/>
                    <a:pt x="171" y="51"/>
                    <a:pt x="171" y="52"/>
                  </a:cubicBezTo>
                  <a:cubicBezTo>
                    <a:pt x="169" y="54"/>
                    <a:pt x="172" y="57"/>
                    <a:pt x="170" y="59"/>
                  </a:cubicBezTo>
                  <a:cubicBezTo>
                    <a:pt x="168" y="57"/>
                    <a:pt x="168" y="53"/>
                    <a:pt x="166" y="50"/>
                  </a:cubicBezTo>
                  <a:cubicBezTo>
                    <a:pt x="168" y="53"/>
                    <a:pt x="157" y="52"/>
                    <a:pt x="157" y="52"/>
                  </a:cubicBezTo>
                  <a:cubicBezTo>
                    <a:pt x="154" y="52"/>
                    <a:pt x="148" y="54"/>
                    <a:pt x="145" y="50"/>
                  </a:cubicBezTo>
                  <a:cubicBezTo>
                    <a:pt x="144" y="49"/>
                    <a:pt x="144" y="44"/>
                    <a:pt x="146" y="45"/>
                  </a:cubicBezTo>
                  <a:cubicBezTo>
                    <a:pt x="144" y="43"/>
                    <a:pt x="142" y="41"/>
                    <a:pt x="141" y="40"/>
                  </a:cubicBezTo>
                  <a:cubicBezTo>
                    <a:pt x="132" y="43"/>
                    <a:pt x="125" y="47"/>
                    <a:pt x="117" y="51"/>
                  </a:cubicBezTo>
                  <a:cubicBezTo>
                    <a:pt x="118" y="51"/>
                    <a:pt x="119" y="51"/>
                    <a:pt x="120" y="50"/>
                  </a:cubicBezTo>
                  <a:cubicBezTo>
                    <a:pt x="122" y="50"/>
                    <a:pt x="124" y="48"/>
                    <a:pt x="126" y="47"/>
                  </a:cubicBezTo>
                  <a:cubicBezTo>
                    <a:pt x="128" y="46"/>
                    <a:pt x="134" y="43"/>
                    <a:pt x="136" y="46"/>
                  </a:cubicBezTo>
                  <a:cubicBezTo>
                    <a:pt x="137" y="45"/>
                    <a:pt x="137" y="45"/>
                    <a:pt x="138" y="44"/>
                  </a:cubicBezTo>
                  <a:cubicBezTo>
                    <a:pt x="139" y="46"/>
                    <a:pt x="141" y="48"/>
                    <a:pt x="143" y="51"/>
                  </a:cubicBezTo>
                  <a:cubicBezTo>
                    <a:pt x="141" y="50"/>
                    <a:pt x="137" y="50"/>
                    <a:pt x="135" y="50"/>
                  </a:cubicBezTo>
                  <a:cubicBezTo>
                    <a:pt x="133" y="51"/>
                    <a:pt x="130" y="51"/>
                    <a:pt x="130" y="53"/>
                  </a:cubicBezTo>
                  <a:cubicBezTo>
                    <a:pt x="130" y="55"/>
                    <a:pt x="131" y="57"/>
                    <a:pt x="131" y="58"/>
                  </a:cubicBezTo>
                  <a:cubicBezTo>
                    <a:pt x="128" y="56"/>
                    <a:pt x="125" y="52"/>
                    <a:pt x="121" y="51"/>
                  </a:cubicBezTo>
                  <a:cubicBezTo>
                    <a:pt x="119" y="51"/>
                    <a:pt x="117" y="51"/>
                    <a:pt x="115" y="52"/>
                  </a:cubicBezTo>
                  <a:cubicBezTo>
                    <a:pt x="91" y="65"/>
                    <a:pt x="71" y="84"/>
                    <a:pt x="56" y="107"/>
                  </a:cubicBezTo>
                  <a:cubicBezTo>
                    <a:pt x="57" y="108"/>
                    <a:pt x="58" y="109"/>
                    <a:pt x="59" y="109"/>
                  </a:cubicBezTo>
                  <a:cubicBezTo>
                    <a:pt x="62" y="110"/>
                    <a:pt x="59" y="117"/>
                    <a:pt x="64" y="113"/>
                  </a:cubicBezTo>
                  <a:cubicBezTo>
                    <a:pt x="66" y="115"/>
                    <a:pt x="66" y="116"/>
                    <a:pt x="65" y="118"/>
                  </a:cubicBezTo>
                  <a:cubicBezTo>
                    <a:pt x="65" y="118"/>
                    <a:pt x="75" y="124"/>
                    <a:pt x="76" y="125"/>
                  </a:cubicBezTo>
                  <a:cubicBezTo>
                    <a:pt x="78" y="126"/>
                    <a:pt x="80" y="128"/>
                    <a:pt x="81" y="130"/>
                  </a:cubicBezTo>
                  <a:cubicBezTo>
                    <a:pt x="82" y="132"/>
                    <a:pt x="80" y="134"/>
                    <a:pt x="79" y="135"/>
                  </a:cubicBezTo>
                  <a:cubicBezTo>
                    <a:pt x="78" y="134"/>
                    <a:pt x="75" y="130"/>
                    <a:pt x="74" y="131"/>
                  </a:cubicBezTo>
                  <a:cubicBezTo>
                    <a:pt x="73" y="133"/>
                    <a:pt x="74" y="139"/>
                    <a:pt x="77" y="139"/>
                  </a:cubicBezTo>
                  <a:cubicBezTo>
                    <a:pt x="73" y="139"/>
                    <a:pt x="75" y="155"/>
                    <a:pt x="74" y="158"/>
                  </a:cubicBezTo>
                  <a:cubicBezTo>
                    <a:pt x="74" y="158"/>
                    <a:pt x="74" y="158"/>
                    <a:pt x="74" y="158"/>
                  </a:cubicBezTo>
                  <a:cubicBezTo>
                    <a:pt x="73" y="161"/>
                    <a:pt x="76" y="173"/>
                    <a:pt x="81" y="172"/>
                  </a:cubicBezTo>
                  <a:cubicBezTo>
                    <a:pt x="78" y="172"/>
                    <a:pt x="87" y="184"/>
                    <a:pt x="88" y="185"/>
                  </a:cubicBezTo>
                  <a:cubicBezTo>
                    <a:pt x="91" y="187"/>
                    <a:pt x="95" y="188"/>
                    <a:pt x="97" y="192"/>
                  </a:cubicBezTo>
                  <a:cubicBezTo>
                    <a:pt x="100" y="195"/>
                    <a:pt x="100" y="201"/>
                    <a:pt x="103" y="203"/>
                  </a:cubicBezTo>
                  <a:cubicBezTo>
                    <a:pt x="102" y="206"/>
                    <a:pt x="108" y="210"/>
                    <a:pt x="108" y="214"/>
                  </a:cubicBezTo>
                  <a:cubicBezTo>
                    <a:pt x="108" y="214"/>
                    <a:pt x="107" y="214"/>
                    <a:pt x="107" y="215"/>
                  </a:cubicBezTo>
                  <a:cubicBezTo>
                    <a:pt x="108" y="218"/>
                    <a:pt x="113" y="218"/>
                    <a:pt x="115" y="221"/>
                  </a:cubicBezTo>
                  <a:cubicBezTo>
                    <a:pt x="116" y="223"/>
                    <a:pt x="115" y="228"/>
                    <a:pt x="118" y="227"/>
                  </a:cubicBezTo>
                  <a:cubicBezTo>
                    <a:pt x="118" y="222"/>
                    <a:pt x="115" y="216"/>
                    <a:pt x="112" y="212"/>
                  </a:cubicBezTo>
                  <a:cubicBezTo>
                    <a:pt x="110" y="209"/>
                    <a:pt x="109" y="207"/>
                    <a:pt x="108" y="204"/>
                  </a:cubicBezTo>
                  <a:cubicBezTo>
                    <a:pt x="106" y="202"/>
                    <a:pt x="106" y="199"/>
                    <a:pt x="105" y="197"/>
                  </a:cubicBezTo>
                  <a:cubicBezTo>
                    <a:pt x="106" y="197"/>
                    <a:pt x="112" y="199"/>
                    <a:pt x="111" y="200"/>
                  </a:cubicBezTo>
                  <a:cubicBezTo>
                    <a:pt x="109" y="205"/>
                    <a:pt x="119" y="214"/>
                    <a:pt x="122" y="217"/>
                  </a:cubicBezTo>
                  <a:cubicBezTo>
                    <a:pt x="123" y="218"/>
                    <a:pt x="128" y="225"/>
                    <a:pt x="125" y="225"/>
                  </a:cubicBezTo>
                  <a:cubicBezTo>
                    <a:pt x="129" y="225"/>
                    <a:pt x="133" y="230"/>
                    <a:pt x="135" y="233"/>
                  </a:cubicBezTo>
                  <a:cubicBezTo>
                    <a:pt x="137" y="236"/>
                    <a:pt x="136" y="241"/>
                    <a:pt x="138" y="245"/>
                  </a:cubicBezTo>
                  <a:cubicBezTo>
                    <a:pt x="139" y="250"/>
                    <a:pt x="146" y="252"/>
                    <a:pt x="150" y="255"/>
                  </a:cubicBezTo>
                  <a:cubicBezTo>
                    <a:pt x="154" y="256"/>
                    <a:pt x="157" y="259"/>
                    <a:pt x="160" y="260"/>
                  </a:cubicBezTo>
                  <a:cubicBezTo>
                    <a:pt x="166" y="262"/>
                    <a:pt x="167" y="260"/>
                    <a:pt x="171" y="260"/>
                  </a:cubicBezTo>
                  <a:cubicBezTo>
                    <a:pt x="178" y="259"/>
                    <a:pt x="179" y="266"/>
                    <a:pt x="184" y="269"/>
                  </a:cubicBezTo>
                  <a:cubicBezTo>
                    <a:pt x="187" y="270"/>
                    <a:pt x="194" y="273"/>
                    <a:pt x="198" y="271"/>
                  </a:cubicBezTo>
                  <a:cubicBezTo>
                    <a:pt x="196" y="272"/>
                    <a:pt x="203" y="282"/>
                    <a:pt x="204" y="283"/>
                  </a:cubicBezTo>
                  <a:cubicBezTo>
                    <a:pt x="206" y="286"/>
                    <a:pt x="210" y="287"/>
                    <a:pt x="213" y="290"/>
                  </a:cubicBezTo>
                  <a:cubicBezTo>
                    <a:pt x="213" y="290"/>
                    <a:pt x="214" y="289"/>
                    <a:pt x="214" y="288"/>
                  </a:cubicBezTo>
                  <a:cubicBezTo>
                    <a:pt x="213" y="291"/>
                    <a:pt x="218" y="296"/>
                    <a:pt x="221" y="296"/>
                  </a:cubicBezTo>
                  <a:cubicBezTo>
                    <a:pt x="223" y="295"/>
                    <a:pt x="224" y="290"/>
                    <a:pt x="224" y="288"/>
                  </a:cubicBezTo>
                  <a:cubicBezTo>
                    <a:pt x="219" y="290"/>
                    <a:pt x="215" y="288"/>
                    <a:pt x="212" y="283"/>
                  </a:cubicBezTo>
                  <a:cubicBezTo>
                    <a:pt x="211" y="282"/>
                    <a:pt x="207" y="275"/>
                    <a:pt x="211" y="275"/>
                  </a:cubicBezTo>
                  <a:cubicBezTo>
                    <a:pt x="216" y="275"/>
                    <a:pt x="212" y="271"/>
                    <a:pt x="212" y="268"/>
                  </a:cubicBezTo>
                  <a:cubicBezTo>
                    <a:pt x="211" y="264"/>
                    <a:pt x="208" y="262"/>
                    <a:pt x="206" y="259"/>
                  </a:cubicBezTo>
                  <a:cubicBezTo>
                    <a:pt x="205" y="262"/>
                    <a:pt x="200" y="261"/>
                    <a:pt x="198" y="259"/>
                  </a:cubicBezTo>
                  <a:cubicBezTo>
                    <a:pt x="198" y="259"/>
                    <a:pt x="197" y="261"/>
                    <a:pt x="197" y="262"/>
                  </a:cubicBezTo>
                  <a:cubicBezTo>
                    <a:pt x="196" y="262"/>
                    <a:pt x="195" y="262"/>
                    <a:pt x="194" y="261"/>
                  </a:cubicBezTo>
                  <a:cubicBezTo>
                    <a:pt x="194" y="258"/>
                    <a:pt x="194" y="255"/>
                    <a:pt x="195" y="251"/>
                  </a:cubicBezTo>
                  <a:cubicBezTo>
                    <a:pt x="196" y="247"/>
                    <a:pt x="205" y="238"/>
                    <a:pt x="194" y="239"/>
                  </a:cubicBezTo>
                  <a:cubicBezTo>
                    <a:pt x="190" y="239"/>
                    <a:pt x="188" y="240"/>
                    <a:pt x="187" y="244"/>
                  </a:cubicBezTo>
                  <a:cubicBezTo>
                    <a:pt x="186" y="247"/>
                    <a:pt x="186" y="249"/>
                    <a:pt x="183" y="251"/>
                  </a:cubicBezTo>
                  <a:cubicBezTo>
                    <a:pt x="181" y="252"/>
                    <a:pt x="173" y="251"/>
                    <a:pt x="171" y="250"/>
                  </a:cubicBezTo>
                  <a:cubicBezTo>
                    <a:pt x="166" y="247"/>
                    <a:pt x="163" y="239"/>
                    <a:pt x="163" y="234"/>
                  </a:cubicBezTo>
                  <a:cubicBezTo>
                    <a:pt x="163" y="227"/>
                    <a:pt x="166" y="221"/>
                    <a:pt x="163" y="215"/>
                  </a:cubicBezTo>
                  <a:cubicBezTo>
                    <a:pt x="164" y="213"/>
                    <a:pt x="166" y="211"/>
                    <a:pt x="168" y="210"/>
                  </a:cubicBezTo>
                  <a:cubicBezTo>
                    <a:pt x="169" y="209"/>
                    <a:pt x="171" y="210"/>
                    <a:pt x="172" y="207"/>
                  </a:cubicBezTo>
                  <a:cubicBezTo>
                    <a:pt x="171" y="207"/>
                    <a:pt x="170" y="206"/>
                    <a:pt x="170" y="206"/>
                  </a:cubicBezTo>
                  <a:cubicBezTo>
                    <a:pt x="173" y="208"/>
                    <a:pt x="180" y="203"/>
                    <a:pt x="184" y="206"/>
                  </a:cubicBezTo>
                  <a:cubicBezTo>
                    <a:pt x="186" y="207"/>
                    <a:pt x="188" y="208"/>
                    <a:pt x="189" y="205"/>
                  </a:cubicBezTo>
                  <a:cubicBezTo>
                    <a:pt x="189" y="205"/>
                    <a:pt x="187" y="202"/>
                    <a:pt x="188" y="200"/>
                  </a:cubicBezTo>
                  <a:cubicBezTo>
                    <a:pt x="189" y="204"/>
                    <a:pt x="192" y="205"/>
                    <a:pt x="196" y="202"/>
                  </a:cubicBezTo>
                  <a:cubicBezTo>
                    <a:pt x="197" y="203"/>
                    <a:pt x="201" y="203"/>
                    <a:pt x="204" y="204"/>
                  </a:cubicBezTo>
                  <a:cubicBezTo>
                    <a:pt x="207" y="206"/>
                    <a:pt x="207" y="209"/>
                    <a:pt x="211" y="205"/>
                  </a:cubicBezTo>
                  <a:cubicBezTo>
                    <a:pt x="213" y="208"/>
                    <a:pt x="213" y="208"/>
                    <a:pt x="214" y="211"/>
                  </a:cubicBezTo>
                  <a:cubicBezTo>
                    <a:pt x="214" y="214"/>
                    <a:pt x="216" y="221"/>
                    <a:pt x="218" y="222"/>
                  </a:cubicBezTo>
                  <a:cubicBezTo>
                    <a:pt x="224" y="225"/>
                    <a:pt x="222" y="217"/>
                    <a:pt x="222" y="214"/>
                  </a:cubicBezTo>
                  <a:cubicBezTo>
                    <a:pt x="222" y="213"/>
                    <a:pt x="222" y="205"/>
                    <a:pt x="221" y="205"/>
                  </a:cubicBezTo>
                  <a:cubicBezTo>
                    <a:pt x="213" y="203"/>
                    <a:pt x="216" y="197"/>
                    <a:pt x="221" y="193"/>
                  </a:cubicBezTo>
                  <a:cubicBezTo>
                    <a:pt x="222" y="192"/>
                    <a:pt x="227" y="190"/>
                    <a:pt x="230" y="188"/>
                  </a:cubicBezTo>
                  <a:cubicBezTo>
                    <a:pt x="232" y="186"/>
                    <a:pt x="235" y="183"/>
                    <a:pt x="234" y="179"/>
                  </a:cubicBezTo>
                  <a:cubicBezTo>
                    <a:pt x="235" y="179"/>
                    <a:pt x="236" y="178"/>
                    <a:pt x="236" y="177"/>
                  </a:cubicBezTo>
                  <a:cubicBezTo>
                    <a:pt x="236" y="177"/>
                    <a:pt x="233" y="174"/>
                    <a:pt x="232" y="175"/>
                  </a:cubicBezTo>
                  <a:cubicBezTo>
                    <a:pt x="234" y="174"/>
                    <a:pt x="234" y="172"/>
                    <a:pt x="233" y="171"/>
                  </a:cubicBezTo>
                  <a:cubicBezTo>
                    <a:pt x="235" y="169"/>
                    <a:pt x="234" y="166"/>
                    <a:pt x="236" y="165"/>
                  </a:cubicBezTo>
                  <a:cubicBezTo>
                    <a:pt x="239" y="169"/>
                    <a:pt x="245" y="165"/>
                    <a:pt x="242" y="162"/>
                  </a:cubicBezTo>
                  <a:cubicBezTo>
                    <a:pt x="244" y="158"/>
                    <a:pt x="250" y="160"/>
                    <a:pt x="252" y="157"/>
                  </a:cubicBezTo>
                  <a:cubicBezTo>
                    <a:pt x="255" y="158"/>
                    <a:pt x="253" y="153"/>
                    <a:pt x="255" y="150"/>
                  </a:cubicBezTo>
                  <a:cubicBezTo>
                    <a:pt x="256" y="148"/>
                    <a:pt x="259" y="148"/>
                    <a:pt x="262" y="147"/>
                  </a:cubicBezTo>
                  <a:cubicBezTo>
                    <a:pt x="262" y="147"/>
                    <a:pt x="268" y="143"/>
                    <a:pt x="266" y="143"/>
                  </a:cubicBezTo>
                  <a:cubicBezTo>
                    <a:pt x="270" y="144"/>
                    <a:pt x="279" y="139"/>
                    <a:pt x="272" y="135"/>
                  </a:cubicBezTo>
                  <a:cubicBezTo>
                    <a:pt x="273" y="133"/>
                    <a:pt x="270" y="132"/>
                    <a:pt x="268" y="132"/>
                  </a:cubicBezTo>
                  <a:cubicBezTo>
                    <a:pt x="269" y="131"/>
                    <a:pt x="272" y="132"/>
                    <a:pt x="273" y="131"/>
                  </a:cubicBezTo>
                  <a:cubicBezTo>
                    <a:pt x="276" y="129"/>
                    <a:pt x="274" y="128"/>
                    <a:pt x="271" y="127"/>
                  </a:cubicBezTo>
                  <a:cubicBezTo>
                    <a:pt x="268" y="126"/>
                    <a:pt x="263" y="128"/>
                    <a:pt x="261" y="130"/>
                  </a:cubicBezTo>
                  <a:cubicBezTo>
                    <a:pt x="259" y="132"/>
                    <a:pt x="257" y="134"/>
                    <a:pt x="255" y="135"/>
                  </a:cubicBezTo>
                  <a:close/>
                  <a:moveTo>
                    <a:pt x="308" y="302"/>
                  </a:moveTo>
                  <a:cubicBezTo>
                    <a:pt x="306" y="301"/>
                    <a:pt x="303" y="301"/>
                    <a:pt x="301" y="300"/>
                  </a:cubicBezTo>
                  <a:cubicBezTo>
                    <a:pt x="299" y="300"/>
                    <a:pt x="298" y="299"/>
                    <a:pt x="295" y="298"/>
                  </a:cubicBezTo>
                  <a:cubicBezTo>
                    <a:pt x="296" y="293"/>
                    <a:pt x="290" y="292"/>
                    <a:pt x="287" y="289"/>
                  </a:cubicBezTo>
                  <a:cubicBezTo>
                    <a:pt x="284" y="287"/>
                    <a:pt x="282" y="284"/>
                    <a:pt x="277" y="285"/>
                  </a:cubicBezTo>
                  <a:cubicBezTo>
                    <a:pt x="276" y="285"/>
                    <a:pt x="271" y="287"/>
                    <a:pt x="272" y="288"/>
                  </a:cubicBezTo>
                  <a:cubicBezTo>
                    <a:pt x="269" y="285"/>
                    <a:pt x="268" y="284"/>
                    <a:pt x="263" y="282"/>
                  </a:cubicBezTo>
                  <a:cubicBezTo>
                    <a:pt x="259" y="281"/>
                    <a:pt x="257" y="276"/>
                    <a:pt x="253" y="281"/>
                  </a:cubicBezTo>
                  <a:cubicBezTo>
                    <a:pt x="251" y="283"/>
                    <a:pt x="252" y="286"/>
                    <a:pt x="251" y="288"/>
                  </a:cubicBezTo>
                  <a:cubicBezTo>
                    <a:pt x="247" y="285"/>
                    <a:pt x="254" y="282"/>
                    <a:pt x="251" y="279"/>
                  </a:cubicBezTo>
                  <a:cubicBezTo>
                    <a:pt x="248" y="275"/>
                    <a:pt x="243" y="281"/>
                    <a:pt x="240" y="282"/>
                  </a:cubicBezTo>
                  <a:cubicBezTo>
                    <a:pt x="239" y="284"/>
                    <a:pt x="237" y="284"/>
                    <a:pt x="236" y="286"/>
                  </a:cubicBezTo>
                  <a:cubicBezTo>
                    <a:pt x="235" y="287"/>
                    <a:pt x="234" y="290"/>
                    <a:pt x="233" y="291"/>
                  </a:cubicBezTo>
                  <a:cubicBezTo>
                    <a:pt x="233" y="289"/>
                    <a:pt x="228" y="290"/>
                    <a:pt x="228" y="288"/>
                  </a:cubicBezTo>
                  <a:cubicBezTo>
                    <a:pt x="229" y="294"/>
                    <a:pt x="229" y="301"/>
                    <a:pt x="230" y="307"/>
                  </a:cubicBezTo>
                  <a:cubicBezTo>
                    <a:pt x="231" y="310"/>
                    <a:pt x="230" y="316"/>
                    <a:pt x="227" y="319"/>
                  </a:cubicBezTo>
                  <a:cubicBezTo>
                    <a:pt x="224" y="321"/>
                    <a:pt x="221" y="324"/>
                    <a:pt x="220" y="329"/>
                  </a:cubicBezTo>
                  <a:cubicBezTo>
                    <a:pt x="220" y="332"/>
                    <a:pt x="220" y="334"/>
                    <a:pt x="223" y="335"/>
                  </a:cubicBezTo>
                  <a:cubicBezTo>
                    <a:pt x="223" y="339"/>
                    <a:pt x="219" y="342"/>
                    <a:pt x="219" y="346"/>
                  </a:cubicBezTo>
                  <a:cubicBezTo>
                    <a:pt x="219" y="346"/>
                    <a:pt x="220" y="348"/>
                    <a:pt x="220" y="350"/>
                  </a:cubicBezTo>
                  <a:cubicBezTo>
                    <a:pt x="254" y="344"/>
                    <a:pt x="285" y="327"/>
                    <a:pt x="308" y="302"/>
                  </a:cubicBezTo>
                  <a:close/>
                </a:path>
              </a:pathLst>
            </a:custGeom>
            <a:solidFill>
              <a:srgbClr val="AE002B"/>
            </a:solidFill>
            <a:ln w="9525">
              <a:noFill/>
              <a:round/>
            </a:ln>
          </p:spPr>
          <p:txBody>
            <a:bodyPr vert="horz" wrap="square" lIns="128580" tIns="64290" rIns="128580" bIns="64290" numCol="1" anchor="t" anchorCtr="0" compatLnSpc="1"/>
            <a:lstStyle/>
            <a:p>
              <a:endParaRPr lang="en-US" dirty="0"/>
            </a:p>
          </p:txBody>
        </p:sp>
        <p:sp>
          <p:nvSpPr>
            <p:cNvPr id="81" name="Freeform 217"/>
            <p:cNvSpPr>
              <a:spLocks noEditPoints="1"/>
            </p:cNvSpPr>
            <p:nvPr/>
          </p:nvSpPr>
          <p:spPr bwMode="auto">
            <a:xfrm>
              <a:off x="4110337" y="3219186"/>
              <a:ext cx="532771" cy="399579"/>
            </a:xfrm>
            <a:custGeom>
              <a:avLst/>
              <a:gdLst/>
              <a:ahLst/>
              <a:cxnLst>
                <a:cxn ang="0">
                  <a:pos x="78" y="58"/>
                </a:cxn>
                <a:cxn ang="0">
                  <a:pos x="0" y="58"/>
                </a:cxn>
                <a:cxn ang="0">
                  <a:pos x="0" y="0"/>
                </a:cxn>
                <a:cxn ang="0">
                  <a:pos x="5" y="0"/>
                </a:cxn>
                <a:cxn ang="0">
                  <a:pos x="5" y="53"/>
                </a:cxn>
                <a:cxn ang="0">
                  <a:pos x="78" y="53"/>
                </a:cxn>
                <a:cxn ang="0">
                  <a:pos x="78" y="58"/>
                </a:cxn>
                <a:cxn ang="0">
                  <a:pos x="73" y="22"/>
                </a:cxn>
                <a:cxn ang="0">
                  <a:pos x="71" y="23"/>
                </a:cxn>
                <a:cxn ang="0">
                  <a:pos x="66" y="18"/>
                </a:cxn>
                <a:cxn ang="0">
                  <a:pos x="42" y="42"/>
                </a:cxn>
                <a:cxn ang="0">
                  <a:pos x="40" y="42"/>
                </a:cxn>
                <a:cxn ang="0">
                  <a:pos x="31" y="34"/>
                </a:cxn>
                <a:cxn ang="0">
                  <a:pos x="16" y="49"/>
                </a:cxn>
                <a:cxn ang="0">
                  <a:pos x="8" y="42"/>
                </a:cxn>
                <a:cxn ang="0">
                  <a:pos x="30" y="20"/>
                </a:cxn>
                <a:cxn ang="0">
                  <a:pos x="32" y="20"/>
                </a:cxn>
                <a:cxn ang="0">
                  <a:pos x="41" y="29"/>
                </a:cxn>
                <a:cxn ang="0">
                  <a:pos x="59" y="11"/>
                </a:cxn>
                <a:cxn ang="0">
                  <a:pos x="54" y="6"/>
                </a:cxn>
                <a:cxn ang="0">
                  <a:pos x="55" y="4"/>
                </a:cxn>
                <a:cxn ang="0">
                  <a:pos x="71" y="4"/>
                </a:cxn>
                <a:cxn ang="0">
                  <a:pos x="73" y="6"/>
                </a:cxn>
                <a:cxn ang="0">
                  <a:pos x="73" y="22"/>
                </a:cxn>
              </a:cxnLst>
              <a:rect l="0" t="0" r="r" b="b"/>
              <a:pathLst>
                <a:path w="78" h="58">
                  <a:moveTo>
                    <a:pt x="78" y="58"/>
                  </a:moveTo>
                  <a:cubicBezTo>
                    <a:pt x="0" y="58"/>
                    <a:pt x="0" y="58"/>
                    <a:pt x="0" y="58"/>
                  </a:cubicBezTo>
                  <a:cubicBezTo>
                    <a:pt x="0" y="0"/>
                    <a:pt x="0" y="0"/>
                    <a:pt x="0" y="0"/>
                  </a:cubicBezTo>
                  <a:cubicBezTo>
                    <a:pt x="5" y="0"/>
                    <a:pt x="5" y="0"/>
                    <a:pt x="5" y="0"/>
                  </a:cubicBezTo>
                  <a:cubicBezTo>
                    <a:pt x="5" y="53"/>
                    <a:pt x="5" y="53"/>
                    <a:pt x="5" y="53"/>
                  </a:cubicBezTo>
                  <a:cubicBezTo>
                    <a:pt x="78" y="53"/>
                    <a:pt x="78" y="53"/>
                    <a:pt x="78" y="53"/>
                  </a:cubicBezTo>
                  <a:lnTo>
                    <a:pt x="78" y="58"/>
                  </a:lnTo>
                  <a:close/>
                  <a:moveTo>
                    <a:pt x="73" y="22"/>
                  </a:moveTo>
                  <a:cubicBezTo>
                    <a:pt x="73" y="23"/>
                    <a:pt x="71" y="24"/>
                    <a:pt x="71" y="23"/>
                  </a:cubicBezTo>
                  <a:cubicBezTo>
                    <a:pt x="66" y="18"/>
                    <a:pt x="66" y="18"/>
                    <a:pt x="66" y="18"/>
                  </a:cubicBezTo>
                  <a:cubicBezTo>
                    <a:pt x="42" y="42"/>
                    <a:pt x="42" y="42"/>
                    <a:pt x="42" y="42"/>
                  </a:cubicBezTo>
                  <a:cubicBezTo>
                    <a:pt x="41" y="43"/>
                    <a:pt x="41" y="43"/>
                    <a:pt x="40" y="42"/>
                  </a:cubicBezTo>
                  <a:cubicBezTo>
                    <a:pt x="31" y="34"/>
                    <a:pt x="31" y="34"/>
                    <a:pt x="31" y="34"/>
                  </a:cubicBezTo>
                  <a:cubicBezTo>
                    <a:pt x="16" y="49"/>
                    <a:pt x="16" y="49"/>
                    <a:pt x="16" y="49"/>
                  </a:cubicBezTo>
                  <a:cubicBezTo>
                    <a:pt x="8" y="42"/>
                    <a:pt x="8" y="42"/>
                    <a:pt x="8" y="42"/>
                  </a:cubicBezTo>
                  <a:cubicBezTo>
                    <a:pt x="30" y="20"/>
                    <a:pt x="30" y="20"/>
                    <a:pt x="30" y="20"/>
                  </a:cubicBezTo>
                  <a:cubicBezTo>
                    <a:pt x="31" y="19"/>
                    <a:pt x="32" y="19"/>
                    <a:pt x="32" y="20"/>
                  </a:cubicBezTo>
                  <a:cubicBezTo>
                    <a:pt x="41" y="29"/>
                    <a:pt x="41" y="29"/>
                    <a:pt x="41" y="29"/>
                  </a:cubicBezTo>
                  <a:cubicBezTo>
                    <a:pt x="59" y="11"/>
                    <a:pt x="59" y="11"/>
                    <a:pt x="59" y="11"/>
                  </a:cubicBezTo>
                  <a:cubicBezTo>
                    <a:pt x="54" y="6"/>
                    <a:pt x="54" y="6"/>
                    <a:pt x="54" y="6"/>
                  </a:cubicBezTo>
                  <a:cubicBezTo>
                    <a:pt x="53" y="6"/>
                    <a:pt x="54" y="4"/>
                    <a:pt x="55" y="4"/>
                  </a:cubicBezTo>
                  <a:cubicBezTo>
                    <a:pt x="71" y="4"/>
                    <a:pt x="71" y="4"/>
                    <a:pt x="71" y="4"/>
                  </a:cubicBezTo>
                  <a:cubicBezTo>
                    <a:pt x="72" y="4"/>
                    <a:pt x="73" y="5"/>
                    <a:pt x="73" y="6"/>
                  </a:cubicBezTo>
                  <a:lnTo>
                    <a:pt x="73" y="22"/>
                  </a:lnTo>
                  <a:close/>
                </a:path>
              </a:pathLst>
            </a:custGeom>
            <a:solidFill>
              <a:srgbClr val="AE002B"/>
            </a:solidFill>
            <a:ln w="9525">
              <a:noFill/>
              <a:round/>
            </a:ln>
          </p:spPr>
          <p:txBody>
            <a:bodyPr vert="horz" wrap="square" lIns="128580" tIns="64290" rIns="128580" bIns="64290" numCol="1" anchor="t" anchorCtr="0" compatLnSpc="1"/>
            <a:lstStyle/>
            <a:p>
              <a:endParaRPr lang="en-US" dirty="0"/>
            </a:p>
          </p:txBody>
        </p:sp>
        <p:sp>
          <p:nvSpPr>
            <p:cNvPr id="82" name="Freeform 216"/>
            <p:cNvSpPr>
              <a:spLocks noEditPoints="1"/>
            </p:cNvSpPr>
            <p:nvPr/>
          </p:nvSpPr>
          <p:spPr bwMode="auto">
            <a:xfrm>
              <a:off x="5376580" y="3722106"/>
              <a:ext cx="476825" cy="480067"/>
            </a:xfrm>
            <a:custGeom>
              <a:avLst/>
              <a:gdLst/>
              <a:ahLst/>
              <a:cxnLst>
                <a:cxn ang="0">
                  <a:pos x="68" y="34"/>
                </a:cxn>
                <a:cxn ang="0">
                  <a:pos x="34" y="68"/>
                </a:cxn>
                <a:cxn ang="0">
                  <a:pos x="0" y="34"/>
                </a:cxn>
                <a:cxn ang="0">
                  <a:pos x="34" y="0"/>
                </a:cxn>
                <a:cxn ang="0">
                  <a:pos x="68" y="34"/>
                </a:cxn>
                <a:cxn ang="0">
                  <a:pos x="15" y="40"/>
                </a:cxn>
                <a:cxn ang="0">
                  <a:pos x="14" y="34"/>
                </a:cxn>
                <a:cxn ang="0">
                  <a:pos x="15" y="27"/>
                </a:cxn>
                <a:cxn ang="0">
                  <a:pos x="8" y="20"/>
                </a:cxn>
                <a:cxn ang="0">
                  <a:pos x="5" y="34"/>
                </a:cxn>
                <a:cxn ang="0">
                  <a:pos x="8" y="47"/>
                </a:cxn>
                <a:cxn ang="0">
                  <a:pos x="15" y="40"/>
                </a:cxn>
                <a:cxn ang="0">
                  <a:pos x="48" y="34"/>
                </a:cxn>
                <a:cxn ang="0">
                  <a:pos x="34" y="19"/>
                </a:cxn>
                <a:cxn ang="0">
                  <a:pos x="19" y="34"/>
                </a:cxn>
                <a:cxn ang="0">
                  <a:pos x="34" y="48"/>
                </a:cxn>
                <a:cxn ang="0">
                  <a:pos x="48" y="34"/>
                </a:cxn>
                <a:cxn ang="0">
                  <a:pos x="20" y="8"/>
                </a:cxn>
                <a:cxn ang="0">
                  <a:pos x="27" y="15"/>
                </a:cxn>
                <a:cxn ang="0">
                  <a:pos x="34" y="14"/>
                </a:cxn>
                <a:cxn ang="0">
                  <a:pos x="40" y="15"/>
                </a:cxn>
                <a:cxn ang="0">
                  <a:pos x="47" y="8"/>
                </a:cxn>
                <a:cxn ang="0">
                  <a:pos x="34" y="5"/>
                </a:cxn>
                <a:cxn ang="0">
                  <a:pos x="20" y="8"/>
                </a:cxn>
                <a:cxn ang="0">
                  <a:pos x="47" y="59"/>
                </a:cxn>
                <a:cxn ang="0">
                  <a:pos x="40" y="52"/>
                </a:cxn>
                <a:cxn ang="0">
                  <a:pos x="34" y="53"/>
                </a:cxn>
                <a:cxn ang="0">
                  <a:pos x="27" y="52"/>
                </a:cxn>
                <a:cxn ang="0">
                  <a:pos x="20" y="59"/>
                </a:cxn>
                <a:cxn ang="0">
                  <a:pos x="34" y="63"/>
                </a:cxn>
                <a:cxn ang="0">
                  <a:pos x="47" y="59"/>
                </a:cxn>
                <a:cxn ang="0">
                  <a:pos x="60" y="47"/>
                </a:cxn>
                <a:cxn ang="0">
                  <a:pos x="63" y="34"/>
                </a:cxn>
                <a:cxn ang="0">
                  <a:pos x="60" y="20"/>
                </a:cxn>
                <a:cxn ang="0">
                  <a:pos x="52" y="27"/>
                </a:cxn>
                <a:cxn ang="0">
                  <a:pos x="53" y="34"/>
                </a:cxn>
                <a:cxn ang="0">
                  <a:pos x="52" y="40"/>
                </a:cxn>
                <a:cxn ang="0">
                  <a:pos x="60" y="47"/>
                </a:cxn>
              </a:cxnLst>
              <a:rect l="0" t="0" r="r" b="b"/>
              <a:pathLst>
                <a:path w="68" h="68">
                  <a:moveTo>
                    <a:pt x="68" y="34"/>
                  </a:moveTo>
                  <a:cubicBezTo>
                    <a:pt x="68" y="52"/>
                    <a:pt x="53" y="68"/>
                    <a:pt x="34" y="68"/>
                  </a:cubicBezTo>
                  <a:cubicBezTo>
                    <a:pt x="15" y="68"/>
                    <a:pt x="0" y="52"/>
                    <a:pt x="0" y="34"/>
                  </a:cubicBezTo>
                  <a:cubicBezTo>
                    <a:pt x="0" y="15"/>
                    <a:pt x="15" y="0"/>
                    <a:pt x="34" y="0"/>
                  </a:cubicBezTo>
                  <a:cubicBezTo>
                    <a:pt x="53" y="0"/>
                    <a:pt x="68" y="15"/>
                    <a:pt x="68" y="34"/>
                  </a:cubicBezTo>
                  <a:close/>
                  <a:moveTo>
                    <a:pt x="15" y="40"/>
                  </a:moveTo>
                  <a:cubicBezTo>
                    <a:pt x="15" y="38"/>
                    <a:pt x="14" y="36"/>
                    <a:pt x="14" y="34"/>
                  </a:cubicBezTo>
                  <a:cubicBezTo>
                    <a:pt x="14" y="31"/>
                    <a:pt x="15" y="29"/>
                    <a:pt x="15" y="27"/>
                  </a:cubicBezTo>
                  <a:cubicBezTo>
                    <a:pt x="8" y="20"/>
                    <a:pt x="8" y="20"/>
                    <a:pt x="8" y="20"/>
                  </a:cubicBezTo>
                  <a:cubicBezTo>
                    <a:pt x="6" y="24"/>
                    <a:pt x="5" y="29"/>
                    <a:pt x="5" y="34"/>
                  </a:cubicBezTo>
                  <a:cubicBezTo>
                    <a:pt x="5" y="39"/>
                    <a:pt x="6" y="43"/>
                    <a:pt x="8" y="47"/>
                  </a:cubicBezTo>
                  <a:lnTo>
                    <a:pt x="15" y="40"/>
                  </a:lnTo>
                  <a:close/>
                  <a:moveTo>
                    <a:pt x="48" y="34"/>
                  </a:moveTo>
                  <a:cubicBezTo>
                    <a:pt x="48" y="26"/>
                    <a:pt x="42" y="19"/>
                    <a:pt x="34" y="19"/>
                  </a:cubicBezTo>
                  <a:cubicBezTo>
                    <a:pt x="26" y="19"/>
                    <a:pt x="19" y="26"/>
                    <a:pt x="19" y="34"/>
                  </a:cubicBezTo>
                  <a:cubicBezTo>
                    <a:pt x="19" y="42"/>
                    <a:pt x="26" y="48"/>
                    <a:pt x="34" y="48"/>
                  </a:cubicBezTo>
                  <a:cubicBezTo>
                    <a:pt x="42" y="48"/>
                    <a:pt x="48" y="42"/>
                    <a:pt x="48" y="34"/>
                  </a:cubicBezTo>
                  <a:close/>
                  <a:moveTo>
                    <a:pt x="20" y="8"/>
                  </a:moveTo>
                  <a:cubicBezTo>
                    <a:pt x="27" y="15"/>
                    <a:pt x="27" y="15"/>
                    <a:pt x="27" y="15"/>
                  </a:cubicBezTo>
                  <a:cubicBezTo>
                    <a:pt x="29" y="15"/>
                    <a:pt x="32" y="14"/>
                    <a:pt x="34" y="14"/>
                  </a:cubicBezTo>
                  <a:cubicBezTo>
                    <a:pt x="36" y="14"/>
                    <a:pt x="38" y="15"/>
                    <a:pt x="40" y="15"/>
                  </a:cubicBezTo>
                  <a:cubicBezTo>
                    <a:pt x="47" y="8"/>
                    <a:pt x="47" y="8"/>
                    <a:pt x="47" y="8"/>
                  </a:cubicBezTo>
                  <a:cubicBezTo>
                    <a:pt x="43" y="6"/>
                    <a:pt x="39" y="5"/>
                    <a:pt x="34" y="5"/>
                  </a:cubicBezTo>
                  <a:cubicBezTo>
                    <a:pt x="29" y="5"/>
                    <a:pt x="24" y="6"/>
                    <a:pt x="20" y="8"/>
                  </a:cubicBezTo>
                  <a:close/>
                  <a:moveTo>
                    <a:pt x="47" y="59"/>
                  </a:moveTo>
                  <a:cubicBezTo>
                    <a:pt x="40" y="52"/>
                    <a:pt x="40" y="52"/>
                    <a:pt x="40" y="52"/>
                  </a:cubicBezTo>
                  <a:cubicBezTo>
                    <a:pt x="38" y="53"/>
                    <a:pt x="36" y="53"/>
                    <a:pt x="34" y="53"/>
                  </a:cubicBezTo>
                  <a:cubicBezTo>
                    <a:pt x="32" y="53"/>
                    <a:pt x="29" y="53"/>
                    <a:pt x="27" y="52"/>
                  </a:cubicBezTo>
                  <a:cubicBezTo>
                    <a:pt x="20" y="59"/>
                    <a:pt x="20" y="59"/>
                    <a:pt x="20" y="59"/>
                  </a:cubicBezTo>
                  <a:cubicBezTo>
                    <a:pt x="24" y="62"/>
                    <a:pt x="29" y="63"/>
                    <a:pt x="34" y="63"/>
                  </a:cubicBezTo>
                  <a:cubicBezTo>
                    <a:pt x="39" y="63"/>
                    <a:pt x="43" y="62"/>
                    <a:pt x="47" y="59"/>
                  </a:cubicBezTo>
                  <a:close/>
                  <a:moveTo>
                    <a:pt x="60" y="47"/>
                  </a:moveTo>
                  <a:cubicBezTo>
                    <a:pt x="62" y="43"/>
                    <a:pt x="63" y="39"/>
                    <a:pt x="63" y="34"/>
                  </a:cubicBezTo>
                  <a:cubicBezTo>
                    <a:pt x="63" y="29"/>
                    <a:pt x="62" y="24"/>
                    <a:pt x="60" y="20"/>
                  </a:cubicBezTo>
                  <a:cubicBezTo>
                    <a:pt x="52" y="27"/>
                    <a:pt x="52" y="27"/>
                    <a:pt x="52" y="27"/>
                  </a:cubicBezTo>
                  <a:cubicBezTo>
                    <a:pt x="53" y="29"/>
                    <a:pt x="53" y="32"/>
                    <a:pt x="53" y="34"/>
                  </a:cubicBezTo>
                  <a:cubicBezTo>
                    <a:pt x="53" y="36"/>
                    <a:pt x="53" y="38"/>
                    <a:pt x="52" y="40"/>
                  </a:cubicBezTo>
                  <a:lnTo>
                    <a:pt x="60" y="47"/>
                  </a:lnTo>
                  <a:close/>
                </a:path>
              </a:pathLst>
            </a:custGeom>
            <a:solidFill>
              <a:schemeClr val="bg1">
                <a:lumMod val="50000"/>
              </a:schemeClr>
            </a:solidFill>
            <a:ln w="9525">
              <a:noFill/>
              <a:round/>
            </a:ln>
          </p:spPr>
          <p:txBody>
            <a:bodyPr vert="horz" wrap="square" lIns="128580" tIns="64290" rIns="128580" bIns="64290" numCol="1" anchor="t" anchorCtr="0" compatLnSpc="1"/>
            <a:lstStyle/>
            <a:p>
              <a:endParaRPr lang="en-US" dirty="0"/>
            </a:p>
          </p:txBody>
        </p:sp>
        <p:sp>
          <p:nvSpPr>
            <p:cNvPr id="83" name="Freeform 135"/>
            <p:cNvSpPr>
              <a:spLocks noEditPoints="1"/>
            </p:cNvSpPr>
            <p:nvPr/>
          </p:nvSpPr>
          <p:spPr bwMode="auto">
            <a:xfrm>
              <a:off x="5327767" y="2254833"/>
              <a:ext cx="426578" cy="399579"/>
            </a:xfrm>
            <a:custGeom>
              <a:avLst/>
              <a:gdLst/>
              <a:ahLst/>
              <a:cxnLst>
                <a:cxn ang="0">
                  <a:pos x="13" y="39"/>
                </a:cxn>
                <a:cxn ang="0">
                  <a:pos x="8" y="39"/>
                </a:cxn>
                <a:cxn ang="0">
                  <a:pos x="0" y="33"/>
                </a:cxn>
                <a:cxn ang="0">
                  <a:pos x="5" y="19"/>
                </a:cxn>
                <a:cxn ang="0">
                  <a:pos x="15" y="22"/>
                </a:cxn>
                <a:cxn ang="0">
                  <a:pos x="20" y="21"/>
                </a:cxn>
                <a:cxn ang="0">
                  <a:pos x="20" y="24"/>
                </a:cxn>
                <a:cxn ang="0">
                  <a:pos x="23" y="34"/>
                </a:cxn>
                <a:cxn ang="0">
                  <a:pos x="13" y="39"/>
                </a:cxn>
                <a:cxn ang="0">
                  <a:pos x="15" y="19"/>
                </a:cxn>
                <a:cxn ang="0">
                  <a:pos x="5" y="9"/>
                </a:cxn>
                <a:cxn ang="0">
                  <a:pos x="15" y="0"/>
                </a:cxn>
                <a:cxn ang="0">
                  <a:pos x="25" y="9"/>
                </a:cxn>
                <a:cxn ang="0">
                  <a:pos x="15" y="19"/>
                </a:cxn>
                <a:cxn ang="0">
                  <a:pos x="53" y="68"/>
                </a:cxn>
                <a:cxn ang="0">
                  <a:pos x="20" y="68"/>
                </a:cxn>
                <a:cxn ang="0">
                  <a:pos x="10" y="58"/>
                </a:cxn>
                <a:cxn ang="0">
                  <a:pos x="23" y="36"/>
                </a:cxn>
                <a:cxn ang="0">
                  <a:pos x="37" y="41"/>
                </a:cxn>
                <a:cxn ang="0">
                  <a:pos x="50" y="36"/>
                </a:cxn>
                <a:cxn ang="0">
                  <a:pos x="64" y="58"/>
                </a:cxn>
                <a:cxn ang="0">
                  <a:pos x="53" y="68"/>
                </a:cxn>
                <a:cxn ang="0">
                  <a:pos x="37" y="39"/>
                </a:cxn>
                <a:cxn ang="0">
                  <a:pos x="22" y="24"/>
                </a:cxn>
                <a:cxn ang="0">
                  <a:pos x="37" y="9"/>
                </a:cxn>
                <a:cxn ang="0">
                  <a:pos x="51" y="24"/>
                </a:cxn>
                <a:cxn ang="0">
                  <a:pos x="37" y="39"/>
                </a:cxn>
                <a:cxn ang="0">
                  <a:pos x="59" y="19"/>
                </a:cxn>
                <a:cxn ang="0">
                  <a:pos x="49" y="9"/>
                </a:cxn>
                <a:cxn ang="0">
                  <a:pos x="59" y="0"/>
                </a:cxn>
                <a:cxn ang="0">
                  <a:pos x="68" y="9"/>
                </a:cxn>
                <a:cxn ang="0">
                  <a:pos x="59" y="19"/>
                </a:cxn>
                <a:cxn ang="0">
                  <a:pos x="66" y="39"/>
                </a:cxn>
                <a:cxn ang="0">
                  <a:pos x="61" y="39"/>
                </a:cxn>
                <a:cxn ang="0">
                  <a:pos x="51" y="34"/>
                </a:cxn>
                <a:cxn ang="0">
                  <a:pos x="54" y="24"/>
                </a:cxn>
                <a:cxn ang="0">
                  <a:pos x="54" y="21"/>
                </a:cxn>
                <a:cxn ang="0">
                  <a:pos x="59" y="22"/>
                </a:cxn>
                <a:cxn ang="0">
                  <a:pos x="69" y="19"/>
                </a:cxn>
                <a:cxn ang="0">
                  <a:pos x="73" y="33"/>
                </a:cxn>
                <a:cxn ang="0">
                  <a:pos x="66" y="39"/>
                </a:cxn>
              </a:cxnLst>
              <a:rect l="0" t="0" r="r" b="b"/>
              <a:pathLst>
                <a:path w="73" h="68">
                  <a:moveTo>
                    <a:pt x="13" y="39"/>
                  </a:moveTo>
                  <a:cubicBezTo>
                    <a:pt x="8" y="39"/>
                    <a:pt x="8" y="39"/>
                    <a:pt x="8" y="39"/>
                  </a:cubicBezTo>
                  <a:cubicBezTo>
                    <a:pt x="4" y="39"/>
                    <a:pt x="0" y="37"/>
                    <a:pt x="0" y="33"/>
                  </a:cubicBezTo>
                  <a:cubicBezTo>
                    <a:pt x="0" y="29"/>
                    <a:pt x="0" y="19"/>
                    <a:pt x="5" y="19"/>
                  </a:cubicBezTo>
                  <a:cubicBezTo>
                    <a:pt x="6" y="19"/>
                    <a:pt x="10" y="22"/>
                    <a:pt x="15" y="22"/>
                  </a:cubicBezTo>
                  <a:cubicBezTo>
                    <a:pt x="17" y="22"/>
                    <a:pt x="18" y="22"/>
                    <a:pt x="20" y="21"/>
                  </a:cubicBezTo>
                  <a:cubicBezTo>
                    <a:pt x="20" y="22"/>
                    <a:pt x="20" y="23"/>
                    <a:pt x="20" y="24"/>
                  </a:cubicBezTo>
                  <a:cubicBezTo>
                    <a:pt x="20" y="27"/>
                    <a:pt x="21" y="31"/>
                    <a:pt x="23" y="34"/>
                  </a:cubicBezTo>
                  <a:cubicBezTo>
                    <a:pt x="19" y="34"/>
                    <a:pt x="15" y="36"/>
                    <a:pt x="13" y="39"/>
                  </a:cubicBezTo>
                  <a:close/>
                  <a:moveTo>
                    <a:pt x="15" y="19"/>
                  </a:moveTo>
                  <a:cubicBezTo>
                    <a:pt x="10" y="19"/>
                    <a:pt x="5" y="15"/>
                    <a:pt x="5" y="9"/>
                  </a:cubicBezTo>
                  <a:cubicBezTo>
                    <a:pt x="5" y="4"/>
                    <a:pt x="10" y="0"/>
                    <a:pt x="15" y="0"/>
                  </a:cubicBezTo>
                  <a:cubicBezTo>
                    <a:pt x="20" y="0"/>
                    <a:pt x="25" y="4"/>
                    <a:pt x="25" y="9"/>
                  </a:cubicBezTo>
                  <a:cubicBezTo>
                    <a:pt x="25" y="15"/>
                    <a:pt x="20" y="19"/>
                    <a:pt x="15" y="19"/>
                  </a:cubicBezTo>
                  <a:close/>
                  <a:moveTo>
                    <a:pt x="53" y="68"/>
                  </a:moveTo>
                  <a:cubicBezTo>
                    <a:pt x="20" y="68"/>
                    <a:pt x="20" y="68"/>
                    <a:pt x="20" y="68"/>
                  </a:cubicBezTo>
                  <a:cubicBezTo>
                    <a:pt x="14" y="68"/>
                    <a:pt x="10" y="64"/>
                    <a:pt x="10" y="58"/>
                  </a:cubicBezTo>
                  <a:cubicBezTo>
                    <a:pt x="10" y="49"/>
                    <a:pt x="12" y="36"/>
                    <a:pt x="23" y="36"/>
                  </a:cubicBezTo>
                  <a:cubicBezTo>
                    <a:pt x="25" y="36"/>
                    <a:pt x="29" y="41"/>
                    <a:pt x="37" y="41"/>
                  </a:cubicBezTo>
                  <a:cubicBezTo>
                    <a:pt x="44" y="41"/>
                    <a:pt x="49" y="36"/>
                    <a:pt x="50" y="36"/>
                  </a:cubicBezTo>
                  <a:cubicBezTo>
                    <a:pt x="62" y="36"/>
                    <a:pt x="64" y="49"/>
                    <a:pt x="64" y="58"/>
                  </a:cubicBezTo>
                  <a:cubicBezTo>
                    <a:pt x="64" y="64"/>
                    <a:pt x="60" y="68"/>
                    <a:pt x="53" y="68"/>
                  </a:cubicBezTo>
                  <a:close/>
                  <a:moveTo>
                    <a:pt x="37" y="39"/>
                  </a:moveTo>
                  <a:cubicBezTo>
                    <a:pt x="29" y="39"/>
                    <a:pt x="22" y="32"/>
                    <a:pt x="22" y="24"/>
                  </a:cubicBezTo>
                  <a:cubicBezTo>
                    <a:pt x="22" y="16"/>
                    <a:pt x="29" y="9"/>
                    <a:pt x="37" y="9"/>
                  </a:cubicBezTo>
                  <a:cubicBezTo>
                    <a:pt x="45" y="9"/>
                    <a:pt x="51" y="16"/>
                    <a:pt x="51" y="24"/>
                  </a:cubicBezTo>
                  <a:cubicBezTo>
                    <a:pt x="51" y="32"/>
                    <a:pt x="45" y="39"/>
                    <a:pt x="37" y="39"/>
                  </a:cubicBezTo>
                  <a:close/>
                  <a:moveTo>
                    <a:pt x="59" y="19"/>
                  </a:moveTo>
                  <a:cubicBezTo>
                    <a:pt x="53" y="19"/>
                    <a:pt x="49" y="15"/>
                    <a:pt x="49" y="9"/>
                  </a:cubicBezTo>
                  <a:cubicBezTo>
                    <a:pt x="49" y="4"/>
                    <a:pt x="53" y="0"/>
                    <a:pt x="59" y="0"/>
                  </a:cubicBezTo>
                  <a:cubicBezTo>
                    <a:pt x="64" y="0"/>
                    <a:pt x="68" y="4"/>
                    <a:pt x="68" y="9"/>
                  </a:cubicBezTo>
                  <a:cubicBezTo>
                    <a:pt x="68" y="15"/>
                    <a:pt x="64" y="19"/>
                    <a:pt x="59" y="19"/>
                  </a:cubicBezTo>
                  <a:close/>
                  <a:moveTo>
                    <a:pt x="66" y="39"/>
                  </a:moveTo>
                  <a:cubicBezTo>
                    <a:pt x="61" y="39"/>
                    <a:pt x="61" y="39"/>
                    <a:pt x="61" y="39"/>
                  </a:cubicBezTo>
                  <a:cubicBezTo>
                    <a:pt x="58" y="36"/>
                    <a:pt x="55" y="34"/>
                    <a:pt x="51" y="34"/>
                  </a:cubicBezTo>
                  <a:cubicBezTo>
                    <a:pt x="53" y="31"/>
                    <a:pt x="54" y="27"/>
                    <a:pt x="54" y="24"/>
                  </a:cubicBezTo>
                  <a:cubicBezTo>
                    <a:pt x="54" y="23"/>
                    <a:pt x="54" y="22"/>
                    <a:pt x="54" y="21"/>
                  </a:cubicBezTo>
                  <a:cubicBezTo>
                    <a:pt x="55" y="22"/>
                    <a:pt x="57" y="22"/>
                    <a:pt x="59" y="22"/>
                  </a:cubicBezTo>
                  <a:cubicBezTo>
                    <a:pt x="64" y="22"/>
                    <a:pt x="68" y="19"/>
                    <a:pt x="69" y="19"/>
                  </a:cubicBezTo>
                  <a:cubicBezTo>
                    <a:pt x="73" y="19"/>
                    <a:pt x="73" y="29"/>
                    <a:pt x="73" y="33"/>
                  </a:cubicBezTo>
                  <a:cubicBezTo>
                    <a:pt x="73" y="37"/>
                    <a:pt x="70" y="39"/>
                    <a:pt x="66" y="39"/>
                  </a:cubicBezTo>
                  <a:close/>
                </a:path>
              </a:pathLst>
            </a:custGeom>
            <a:solidFill>
              <a:schemeClr val="bg1">
                <a:lumMod val="50000"/>
              </a:schemeClr>
            </a:solidFill>
            <a:ln w="9525">
              <a:noFill/>
              <a:round/>
            </a:ln>
          </p:spPr>
          <p:txBody>
            <a:bodyPr vert="horz" wrap="square" lIns="128580" tIns="64290" rIns="128580" bIns="64290" numCol="1" anchor="t" anchorCtr="0" compatLnSpc="1"/>
            <a:lstStyle/>
            <a:p>
              <a:endParaRPr lang="en-US" dirty="0"/>
            </a:p>
          </p:txBody>
        </p:sp>
        <p:sp>
          <p:nvSpPr>
            <p:cNvPr id="71" name="Bent Arrow 65"/>
            <p:cNvSpPr/>
            <p:nvPr/>
          </p:nvSpPr>
          <p:spPr>
            <a:xfrm>
              <a:off x="4858455" y="1582909"/>
              <a:ext cx="3286684" cy="4795003"/>
            </a:xfrm>
            <a:prstGeom prst="bentArrow">
              <a:avLst>
                <a:gd name="adj1" fmla="val 8879"/>
                <a:gd name="adj2" fmla="val 9038"/>
                <a:gd name="adj3" fmla="val 15734"/>
                <a:gd name="adj4" fmla="val 19454"/>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84" name="Rectangle 3"/>
          <p:cNvSpPr txBox="1">
            <a:spLocks noChangeArrowheads="1"/>
          </p:cNvSpPr>
          <p:nvPr/>
        </p:nvSpPr>
        <p:spPr>
          <a:xfrm>
            <a:off x="1115616" y="3508272"/>
            <a:ext cx="2096288" cy="66743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sz="1800" b="1" dirty="0"/>
              <a:t>6  </a:t>
            </a:r>
            <a:r>
              <a:rPr lang="zh-CN" altLang="en-US" sz="1800" b="1" dirty="0"/>
              <a:t>课程学习导航</a:t>
            </a:r>
            <a:endParaRPr lang="zh-CN" altLang="en-US" sz="1800" b="1" dirty="0"/>
          </a:p>
        </p:txBody>
      </p:sp>
      <p:sp>
        <p:nvSpPr>
          <p:cNvPr id="85" name="Rectangle 3"/>
          <p:cNvSpPr txBox="1">
            <a:spLocks noChangeArrowheads="1"/>
          </p:cNvSpPr>
          <p:nvPr/>
        </p:nvSpPr>
        <p:spPr>
          <a:xfrm>
            <a:off x="1085147" y="1180748"/>
            <a:ext cx="3348163" cy="66743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sz="1800" b="1" dirty="0"/>
              <a:t>2  </a:t>
            </a:r>
            <a:r>
              <a:rPr lang="zh-CN" altLang="en-US" sz="1800" b="1" dirty="0"/>
              <a:t>课程学习内容和学习指导</a:t>
            </a:r>
            <a:endParaRPr lang="zh-CN" altLang="en-US" sz="1800" b="1" dirty="0"/>
          </a:p>
        </p:txBody>
      </p:sp>
      <p:sp>
        <p:nvSpPr>
          <p:cNvPr id="86" name="Rectangle 3"/>
          <p:cNvSpPr txBox="1">
            <a:spLocks noChangeArrowheads="1"/>
          </p:cNvSpPr>
          <p:nvPr/>
        </p:nvSpPr>
        <p:spPr>
          <a:xfrm>
            <a:off x="5782178" y="2725928"/>
            <a:ext cx="3293487" cy="135799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sz="1800" b="1" dirty="0"/>
              <a:t>    5  </a:t>
            </a:r>
            <a:r>
              <a:rPr lang="zh-CN" altLang="en-US" sz="1800" b="1" dirty="0"/>
              <a:t>学习工具</a:t>
            </a:r>
            <a:endParaRPr lang="zh-CN" altLang="en-US" sz="1800" b="1" dirty="0"/>
          </a:p>
        </p:txBody>
      </p:sp>
      <p:sp>
        <p:nvSpPr>
          <p:cNvPr id="87" name="Rectangle 3"/>
          <p:cNvSpPr txBox="1">
            <a:spLocks noChangeArrowheads="1"/>
          </p:cNvSpPr>
          <p:nvPr/>
        </p:nvSpPr>
        <p:spPr>
          <a:xfrm>
            <a:off x="1115616" y="2304430"/>
            <a:ext cx="2096288" cy="66743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sz="1800" b="1" dirty="0"/>
              <a:t>4  </a:t>
            </a:r>
            <a:r>
              <a:rPr lang="zh-CN" altLang="en-US" sz="1800" b="1" dirty="0"/>
              <a:t>评价和反馈</a:t>
            </a:r>
            <a:endParaRPr lang="zh-CN" altLang="en-US" sz="1800" b="1" dirty="0"/>
          </a:p>
        </p:txBody>
      </p:sp>
      <p:sp>
        <p:nvSpPr>
          <p:cNvPr id="88" name="Rectangle 3"/>
          <p:cNvSpPr txBox="1">
            <a:spLocks noChangeArrowheads="1"/>
          </p:cNvSpPr>
          <p:nvPr/>
        </p:nvSpPr>
        <p:spPr>
          <a:xfrm>
            <a:off x="4671726" y="615060"/>
            <a:ext cx="4968552" cy="1357991"/>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sz="1800" b="1" dirty="0"/>
              <a:t>1  </a:t>
            </a:r>
            <a:r>
              <a:rPr lang="zh-CN" altLang="en-US" sz="1800" b="1" dirty="0"/>
              <a:t>课程信息</a:t>
            </a:r>
            <a:endParaRPr lang="zh-CN" altLang="en-US" sz="1800" b="1" dirty="0"/>
          </a:p>
        </p:txBody>
      </p:sp>
      <p:sp>
        <p:nvSpPr>
          <p:cNvPr id="3" name="矩形 2"/>
          <p:cNvSpPr/>
          <p:nvPr/>
        </p:nvSpPr>
        <p:spPr>
          <a:xfrm>
            <a:off x="6019373" y="1329797"/>
            <a:ext cx="2081019" cy="369332"/>
          </a:xfrm>
          <a:prstGeom prst="rect">
            <a:avLst/>
          </a:prstGeom>
        </p:spPr>
        <p:txBody>
          <a:bodyPr wrap="none">
            <a:spAutoFit/>
          </a:bodyPr>
          <a:lstStyle/>
          <a:p>
            <a:pPr>
              <a:spcBef>
                <a:spcPct val="20000"/>
              </a:spcBef>
            </a:pPr>
            <a:r>
              <a:rPr lang="en-US" altLang="zh-CN" b="1" dirty="0">
                <a:latin typeface="+mn-lt"/>
                <a:ea typeface="微软雅黑" panose="020B0503020204020204" pitchFamily="34" charset="-122"/>
              </a:rPr>
              <a:t>3  </a:t>
            </a:r>
            <a:r>
              <a:rPr lang="zh-CN" altLang="en-US" b="1" dirty="0">
                <a:latin typeface="+mn-lt"/>
                <a:ea typeface="微软雅黑" panose="020B0503020204020204" pitchFamily="34" charset="-122"/>
              </a:rPr>
              <a:t>交互活动及工具</a:t>
            </a:r>
            <a:endParaRPr lang="zh-CN" altLang="en-US" b="1" dirty="0">
              <a:latin typeface="+mn-lt"/>
              <a:ea typeface="微软雅黑" panose="020B0503020204020204" pitchFamily="34" charset="-122"/>
            </a:endParaRPr>
          </a:p>
        </p:txBody>
      </p:sp>
    </p:spTree>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58614" y="1059582"/>
            <a:ext cx="4326134" cy="3100570"/>
            <a:chOff x="5992254" y="1319230"/>
            <a:chExt cx="5583695" cy="4883810"/>
          </a:xfrm>
        </p:grpSpPr>
        <p:sp>
          <p:nvSpPr>
            <p:cNvPr id="32" name="任意多边形: 形状 31"/>
            <p:cNvSpPr/>
            <p:nvPr/>
          </p:nvSpPr>
          <p:spPr bwMode="auto">
            <a:xfrm>
              <a:off x="6813657" y="3698837"/>
              <a:ext cx="3940889" cy="902928"/>
            </a:xfrm>
            <a:custGeom>
              <a:avLst/>
              <a:gdLst>
                <a:gd name="T0" fmla="*/ 2154 w 2562"/>
                <a:gd name="T1" fmla="*/ 0 h 587"/>
                <a:gd name="T2" fmla="*/ 408 w 2562"/>
                <a:gd name="T3" fmla="*/ 0 h 587"/>
                <a:gd name="T4" fmla="*/ 0 w 2562"/>
                <a:gd name="T5" fmla="*/ 587 h 587"/>
                <a:gd name="T6" fmla="*/ 2562 w 2562"/>
                <a:gd name="T7" fmla="*/ 587 h 587"/>
                <a:gd name="T8" fmla="*/ 2154 w 2562"/>
                <a:gd name="T9" fmla="*/ 0 h 587"/>
              </a:gdLst>
              <a:ahLst/>
              <a:cxnLst>
                <a:cxn ang="0">
                  <a:pos x="T0" y="T1"/>
                </a:cxn>
                <a:cxn ang="0">
                  <a:pos x="T2" y="T3"/>
                </a:cxn>
                <a:cxn ang="0">
                  <a:pos x="T4" y="T5"/>
                </a:cxn>
                <a:cxn ang="0">
                  <a:pos x="T6" y="T7"/>
                </a:cxn>
                <a:cxn ang="0">
                  <a:pos x="T8" y="T9"/>
                </a:cxn>
              </a:cxnLst>
              <a:rect l="0" t="0" r="r" b="b"/>
              <a:pathLst>
                <a:path w="2562" h="587">
                  <a:moveTo>
                    <a:pt x="2154" y="0"/>
                  </a:moveTo>
                  <a:lnTo>
                    <a:pt x="408" y="0"/>
                  </a:lnTo>
                  <a:lnTo>
                    <a:pt x="0" y="587"/>
                  </a:lnTo>
                  <a:lnTo>
                    <a:pt x="2562" y="587"/>
                  </a:lnTo>
                  <a:lnTo>
                    <a:pt x="2154" y="0"/>
                  </a:lnTo>
                  <a:close/>
                </a:path>
              </a:pathLst>
            </a:custGeom>
            <a:solidFill>
              <a:schemeClr val="accent1"/>
            </a:solidFill>
            <a:ln>
              <a:noFill/>
            </a:ln>
          </p:spPr>
          <p:txBody>
            <a:bodyPr anchor="ctr"/>
            <a:lstStyle/>
            <a:p>
              <a:pPr algn="ctr"/>
              <a:endParaRPr>
                <a:latin typeface="+mn-lt"/>
                <a:ea typeface="+mn-ea"/>
                <a:cs typeface="+mn-ea"/>
                <a:sym typeface="+mn-lt"/>
              </a:endParaRPr>
            </a:p>
          </p:txBody>
        </p:sp>
        <p:sp>
          <p:nvSpPr>
            <p:cNvPr id="33" name="任意多边形: 形状 32"/>
            <p:cNvSpPr/>
            <p:nvPr/>
          </p:nvSpPr>
          <p:spPr bwMode="auto">
            <a:xfrm>
              <a:off x="5992254" y="5518538"/>
              <a:ext cx="5583695" cy="684502"/>
            </a:xfrm>
            <a:custGeom>
              <a:avLst/>
              <a:gdLst>
                <a:gd name="T0" fmla="*/ 306 w 3630"/>
                <a:gd name="T1" fmla="*/ 0 h 445"/>
                <a:gd name="T2" fmla="*/ 0 w 3630"/>
                <a:gd name="T3" fmla="*/ 445 h 445"/>
                <a:gd name="T4" fmla="*/ 3630 w 3630"/>
                <a:gd name="T5" fmla="*/ 445 h 445"/>
                <a:gd name="T6" fmla="*/ 3324 w 3630"/>
                <a:gd name="T7" fmla="*/ 0 h 445"/>
                <a:gd name="T8" fmla="*/ 306 w 3630"/>
                <a:gd name="T9" fmla="*/ 0 h 445"/>
              </a:gdLst>
              <a:ahLst/>
              <a:cxnLst>
                <a:cxn ang="0">
                  <a:pos x="T0" y="T1"/>
                </a:cxn>
                <a:cxn ang="0">
                  <a:pos x="T2" y="T3"/>
                </a:cxn>
                <a:cxn ang="0">
                  <a:pos x="T4" y="T5"/>
                </a:cxn>
                <a:cxn ang="0">
                  <a:pos x="T6" y="T7"/>
                </a:cxn>
                <a:cxn ang="0">
                  <a:pos x="T8" y="T9"/>
                </a:cxn>
              </a:cxnLst>
              <a:rect l="0" t="0" r="r" b="b"/>
              <a:pathLst>
                <a:path w="3630" h="445">
                  <a:moveTo>
                    <a:pt x="306" y="0"/>
                  </a:moveTo>
                  <a:lnTo>
                    <a:pt x="0" y="445"/>
                  </a:lnTo>
                  <a:lnTo>
                    <a:pt x="3630" y="445"/>
                  </a:lnTo>
                  <a:lnTo>
                    <a:pt x="3324" y="0"/>
                  </a:lnTo>
                  <a:lnTo>
                    <a:pt x="306" y="0"/>
                  </a:lnTo>
                  <a:close/>
                </a:path>
              </a:pathLst>
            </a:custGeom>
            <a:solidFill>
              <a:schemeClr val="accent3"/>
            </a:solidFill>
            <a:ln>
              <a:noFill/>
            </a:ln>
          </p:spPr>
          <p:txBody>
            <a:bodyPr anchor="ctr"/>
            <a:lstStyle/>
            <a:p>
              <a:pPr algn="ctr"/>
              <a:endParaRPr>
                <a:latin typeface="+mn-lt"/>
                <a:ea typeface="+mn-ea"/>
                <a:cs typeface="+mn-ea"/>
                <a:sym typeface="+mn-lt"/>
              </a:endParaRPr>
            </a:p>
          </p:txBody>
        </p:sp>
        <p:sp>
          <p:nvSpPr>
            <p:cNvPr id="34" name="任意多边形: 形状 33"/>
            <p:cNvSpPr/>
            <p:nvPr/>
          </p:nvSpPr>
          <p:spPr bwMode="auto">
            <a:xfrm>
              <a:off x="7793496" y="1319230"/>
              <a:ext cx="1981212" cy="1444377"/>
            </a:xfrm>
            <a:custGeom>
              <a:avLst/>
              <a:gdLst>
                <a:gd name="T0" fmla="*/ 1288 w 1288"/>
                <a:gd name="T1" fmla="*/ 939 h 939"/>
                <a:gd name="T2" fmla="*/ 644 w 1288"/>
                <a:gd name="T3" fmla="*/ 0 h 939"/>
                <a:gd name="T4" fmla="*/ 0 w 1288"/>
                <a:gd name="T5" fmla="*/ 939 h 939"/>
                <a:gd name="T6" fmla="*/ 1288 w 1288"/>
                <a:gd name="T7" fmla="*/ 939 h 939"/>
              </a:gdLst>
              <a:ahLst/>
              <a:cxnLst>
                <a:cxn ang="0">
                  <a:pos x="T0" y="T1"/>
                </a:cxn>
                <a:cxn ang="0">
                  <a:pos x="T2" y="T3"/>
                </a:cxn>
                <a:cxn ang="0">
                  <a:pos x="T4" y="T5"/>
                </a:cxn>
                <a:cxn ang="0">
                  <a:pos x="T6" y="T7"/>
                </a:cxn>
              </a:cxnLst>
              <a:rect l="0" t="0" r="r" b="b"/>
              <a:pathLst>
                <a:path w="1288" h="939">
                  <a:moveTo>
                    <a:pt x="1288" y="939"/>
                  </a:moveTo>
                  <a:lnTo>
                    <a:pt x="644" y="0"/>
                  </a:lnTo>
                  <a:lnTo>
                    <a:pt x="0" y="939"/>
                  </a:lnTo>
                  <a:lnTo>
                    <a:pt x="1288" y="939"/>
                  </a:lnTo>
                  <a:close/>
                </a:path>
              </a:pathLst>
            </a:custGeom>
            <a:solidFill>
              <a:schemeClr val="accent2"/>
            </a:solidFill>
            <a:ln>
              <a:noFill/>
            </a:ln>
          </p:spPr>
          <p:txBody>
            <a:bodyPr anchor="ctr"/>
            <a:lstStyle/>
            <a:p>
              <a:pPr algn="ctr"/>
              <a:endParaRPr>
                <a:latin typeface="+mn-lt"/>
                <a:ea typeface="+mn-ea"/>
                <a:cs typeface="+mn-ea"/>
                <a:sym typeface="+mn-lt"/>
              </a:endParaRPr>
            </a:p>
          </p:txBody>
        </p:sp>
        <p:grpSp>
          <p:nvGrpSpPr>
            <p:cNvPr id="35" name="组合 34"/>
            <p:cNvGrpSpPr/>
            <p:nvPr/>
          </p:nvGrpSpPr>
          <p:grpSpPr>
            <a:xfrm>
              <a:off x="6752123" y="4627910"/>
              <a:ext cx="4063940" cy="872162"/>
              <a:chOff x="3995738" y="4686300"/>
              <a:chExt cx="4194176" cy="900112"/>
            </a:xfrm>
            <a:solidFill>
              <a:schemeClr val="accent3"/>
            </a:solidFill>
          </p:grpSpPr>
          <p:sp>
            <p:nvSpPr>
              <p:cNvPr id="48" name="椭圆 47"/>
              <p:cNvSpPr/>
              <p:nvPr/>
            </p:nvSpPr>
            <p:spPr bwMode="auto">
              <a:xfrm>
                <a:off x="4719638" y="4724400"/>
                <a:ext cx="161925" cy="16192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49" name="任意多边形: 形状 48"/>
              <p:cNvSpPr/>
              <p:nvPr/>
            </p:nvSpPr>
            <p:spPr bwMode="auto">
              <a:xfrm>
                <a:off x="4513263" y="46863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50" name="椭圆 49"/>
              <p:cNvSpPr/>
              <p:nvPr/>
            </p:nvSpPr>
            <p:spPr bwMode="auto">
              <a:xfrm>
                <a:off x="4202113" y="4724400"/>
                <a:ext cx="161925" cy="16192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51" name="任意多边形: 形状 50"/>
              <p:cNvSpPr/>
              <p:nvPr/>
            </p:nvSpPr>
            <p:spPr bwMode="auto">
              <a:xfrm>
                <a:off x="3995738" y="4686300"/>
                <a:ext cx="568325"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52" name="椭圆 51"/>
              <p:cNvSpPr/>
              <p:nvPr/>
            </p:nvSpPr>
            <p:spPr bwMode="auto">
              <a:xfrm>
                <a:off x="5238751" y="4724400"/>
                <a:ext cx="161925" cy="16192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53" name="任意多边形: 形状 52"/>
              <p:cNvSpPr/>
              <p:nvPr/>
            </p:nvSpPr>
            <p:spPr bwMode="auto">
              <a:xfrm>
                <a:off x="5030788" y="46863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54" name="椭圆 53"/>
              <p:cNvSpPr/>
              <p:nvPr/>
            </p:nvSpPr>
            <p:spPr bwMode="auto">
              <a:xfrm>
                <a:off x="5756276" y="4724400"/>
                <a:ext cx="161925" cy="16192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55" name="任意多边形: 形状 54"/>
              <p:cNvSpPr/>
              <p:nvPr/>
            </p:nvSpPr>
            <p:spPr bwMode="auto">
              <a:xfrm>
                <a:off x="5548313" y="46863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56" name="椭圆 55"/>
              <p:cNvSpPr/>
              <p:nvPr/>
            </p:nvSpPr>
            <p:spPr bwMode="auto">
              <a:xfrm>
                <a:off x="6273801" y="4724400"/>
                <a:ext cx="161925" cy="16192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57" name="任意多边形: 形状 56"/>
              <p:cNvSpPr/>
              <p:nvPr/>
            </p:nvSpPr>
            <p:spPr bwMode="auto">
              <a:xfrm>
                <a:off x="6067426" y="46863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58" name="椭圆 57"/>
              <p:cNvSpPr/>
              <p:nvPr/>
            </p:nvSpPr>
            <p:spPr bwMode="auto">
              <a:xfrm>
                <a:off x="6791326" y="4724400"/>
                <a:ext cx="161925" cy="16192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59" name="任意多边形: 形状 58"/>
              <p:cNvSpPr/>
              <p:nvPr/>
            </p:nvSpPr>
            <p:spPr bwMode="auto">
              <a:xfrm>
                <a:off x="6584951" y="46863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60" name="椭圆 59"/>
              <p:cNvSpPr/>
              <p:nvPr/>
            </p:nvSpPr>
            <p:spPr bwMode="auto">
              <a:xfrm>
                <a:off x="7310438" y="4724400"/>
                <a:ext cx="161925" cy="16192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61" name="任意多边形: 形状 60"/>
              <p:cNvSpPr/>
              <p:nvPr/>
            </p:nvSpPr>
            <p:spPr bwMode="auto">
              <a:xfrm>
                <a:off x="7102476" y="46863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62" name="椭圆 61"/>
              <p:cNvSpPr/>
              <p:nvPr/>
            </p:nvSpPr>
            <p:spPr bwMode="auto">
              <a:xfrm>
                <a:off x="7827963" y="4724400"/>
                <a:ext cx="161925" cy="16192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63" name="任意多边形: 形状 62"/>
              <p:cNvSpPr/>
              <p:nvPr/>
            </p:nvSpPr>
            <p:spPr bwMode="auto">
              <a:xfrm>
                <a:off x="7620001" y="46863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grpSp>
        <p:grpSp>
          <p:nvGrpSpPr>
            <p:cNvPr id="36" name="组合 35"/>
            <p:cNvGrpSpPr/>
            <p:nvPr/>
          </p:nvGrpSpPr>
          <p:grpSpPr>
            <a:xfrm>
              <a:off x="7755032" y="2794368"/>
              <a:ext cx="2058120" cy="872162"/>
              <a:chOff x="5030788" y="2794000"/>
              <a:chExt cx="2124076" cy="900112"/>
            </a:xfrm>
            <a:solidFill>
              <a:schemeClr val="accent1"/>
            </a:solidFill>
          </p:grpSpPr>
          <p:sp>
            <p:nvSpPr>
              <p:cNvPr id="40" name="椭圆 39"/>
              <p:cNvSpPr/>
              <p:nvPr/>
            </p:nvSpPr>
            <p:spPr bwMode="auto">
              <a:xfrm>
                <a:off x="5238751" y="2833688"/>
                <a:ext cx="161925" cy="16192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41" name="任意多边形: 形状 40"/>
              <p:cNvSpPr/>
              <p:nvPr/>
            </p:nvSpPr>
            <p:spPr bwMode="auto">
              <a:xfrm>
                <a:off x="5030788" y="27940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42" name="椭圆 41"/>
              <p:cNvSpPr/>
              <p:nvPr/>
            </p:nvSpPr>
            <p:spPr bwMode="auto">
              <a:xfrm>
                <a:off x="5756276" y="2833688"/>
                <a:ext cx="161925" cy="16192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43" name="任意多边形: 形状 42"/>
              <p:cNvSpPr/>
              <p:nvPr/>
            </p:nvSpPr>
            <p:spPr bwMode="auto">
              <a:xfrm>
                <a:off x="5548313" y="27940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44" name="椭圆 43"/>
              <p:cNvSpPr/>
              <p:nvPr/>
            </p:nvSpPr>
            <p:spPr bwMode="auto">
              <a:xfrm>
                <a:off x="6273801" y="2833688"/>
                <a:ext cx="161925" cy="16192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45" name="任意多边形: 形状 44"/>
              <p:cNvSpPr/>
              <p:nvPr/>
            </p:nvSpPr>
            <p:spPr bwMode="auto">
              <a:xfrm>
                <a:off x="6067426" y="27940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46" name="椭圆 45"/>
              <p:cNvSpPr/>
              <p:nvPr/>
            </p:nvSpPr>
            <p:spPr bwMode="auto">
              <a:xfrm>
                <a:off x="6791326" y="2833688"/>
                <a:ext cx="161925" cy="16192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47" name="任意多边形: 形状 46"/>
              <p:cNvSpPr/>
              <p:nvPr/>
            </p:nvSpPr>
            <p:spPr bwMode="auto">
              <a:xfrm>
                <a:off x="6584951" y="27940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grpSp>
      </p:grpSp>
      <p:grpSp>
        <p:nvGrpSpPr>
          <p:cNvPr id="5" name="组合 4"/>
          <p:cNvGrpSpPr/>
          <p:nvPr/>
        </p:nvGrpSpPr>
        <p:grpSpPr>
          <a:xfrm>
            <a:off x="4339634" y="1837163"/>
            <a:ext cx="4912886" cy="1322991"/>
            <a:chOff x="8472264" y="2924944"/>
            <a:chExt cx="2448272" cy="1338747"/>
          </a:xfrm>
        </p:grpSpPr>
        <p:cxnSp>
          <p:nvCxnSpPr>
            <p:cNvPr id="21" name="直接连接符 20"/>
            <p:cNvCxnSpPr/>
            <p:nvPr/>
          </p:nvCxnSpPr>
          <p:spPr>
            <a:xfrm>
              <a:off x="8472264" y="2924944"/>
              <a:ext cx="2448272"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8472264" y="4263691"/>
              <a:ext cx="2448272"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65" name="组合 64"/>
          <p:cNvGrpSpPr/>
          <p:nvPr/>
        </p:nvGrpSpPr>
        <p:grpSpPr>
          <a:xfrm>
            <a:off x="323528" y="0"/>
            <a:ext cx="3627799" cy="578162"/>
            <a:chOff x="323528" y="0"/>
            <a:chExt cx="2087905" cy="578162"/>
          </a:xfrm>
        </p:grpSpPr>
        <p:sp>
          <p:nvSpPr>
            <p:cNvPr id="66" name="TextBox 86"/>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设计的三个维度</a:t>
              </a:r>
              <a:endParaRPr lang="en-US" altLang="zh-CN" sz="2400" dirty="0">
                <a:solidFill>
                  <a:srgbClr val="C00000"/>
                </a:solidFill>
                <a:latin typeface="+mn-lt"/>
                <a:ea typeface="+mn-ea"/>
                <a:cs typeface="+mn-ea"/>
                <a:sym typeface="+mn-lt"/>
              </a:endParaRPr>
            </a:p>
          </p:txBody>
        </p:sp>
        <p:sp>
          <p:nvSpPr>
            <p:cNvPr id="67" name="矩形 66"/>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p>
          </p:txBody>
        </p:sp>
      </p:grpSp>
      <p:sp>
        <p:nvSpPr>
          <p:cNvPr id="69" name="Rectangle 4"/>
          <p:cNvSpPr>
            <a:spLocks noChangeArrowheads="1"/>
          </p:cNvSpPr>
          <p:nvPr/>
        </p:nvSpPr>
        <p:spPr bwMode="auto">
          <a:xfrm>
            <a:off x="4867639" y="1341680"/>
            <a:ext cx="4744921" cy="352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lnSpc>
                <a:spcPts val="2200"/>
              </a:lnSpc>
              <a:defRPr/>
            </a:pPr>
            <a:r>
              <a:rPr lang="zh-CN" altLang="en-US" sz="1600" b="1" dirty="0">
                <a:latin typeface="+mj-ea"/>
                <a:ea typeface="+mj-ea"/>
              </a:rPr>
              <a:t>符合学科和学习者的特点和教学需求。</a:t>
            </a:r>
            <a:endParaRPr lang="zh-CN" altLang="en-US" sz="1600" b="1" dirty="0">
              <a:latin typeface="+mj-ea"/>
              <a:ea typeface="+mj-ea"/>
            </a:endParaRPr>
          </a:p>
        </p:txBody>
      </p:sp>
      <p:sp>
        <p:nvSpPr>
          <p:cNvPr id="70" name="Rectangle 4"/>
          <p:cNvSpPr>
            <a:spLocks noChangeArrowheads="1"/>
          </p:cNvSpPr>
          <p:nvPr/>
        </p:nvSpPr>
        <p:spPr bwMode="auto">
          <a:xfrm>
            <a:off x="4867639" y="2652808"/>
            <a:ext cx="4816929" cy="352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lnSpc>
                <a:spcPts val="2200"/>
              </a:lnSpc>
              <a:defRPr/>
            </a:pPr>
            <a:r>
              <a:rPr lang="zh-CN" altLang="en-US" sz="1600" b="1" dirty="0">
                <a:latin typeface="+mj-ea"/>
                <a:ea typeface="+mj-ea"/>
              </a:rPr>
              <a:t>传输速度快，运行稳定，使用简便。</a:t>
            </a:r>
            <a:endParaRPr lang="zh-CN" altLang="en-US" sz="1600" b="1" dirty="0">
              <a:latin typeface="+mj-ea"/>
              <a:ea typeface="+mj-ea"/>
            </a:endParaRPr>
          </a:p>
        </p:txBody>
      </p:sp>
      <p:sp>
        <p:nvSpPr>
          <p:cNvPr id="71" name="Rectangle 4"/>
          <p:cNvSpPr>
            <a:spLocks noChangeArrowheads="1"/>
          </p:cNvSpPr>
          <p:nvPr/>
        </p:nvSpPr>
        <p:spPr bwMode="auto">
          <a:xfrm>
            <a:off x="4882252" y="3738832"/>
            <a:ext cx="4370268" cy="634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lnSpc>
                <a:spcPts val="2200"/>
              </a:lnSpc>
              <a:defRPr/>
            </a:pPr>
            <a:r>
              <a:rPr lang="zh-CN" altLang="en-US" sz="1600" b="1" dirty="0">
                <a:latin typeface="+mj-ea"/>
                <a:ea typeface="+mj-ea"/>
              </a:rPr>
              <a:t>美观，可视性强，布局合理。</a:t>
            </a:r>
            <a:endParaRPr lang="zh-CN" altLang="en-US" sz="1600" b="1" dirty="0">
              <a:latin typeface="+mj-ea"/>
              <a:ea typeface="+mj-ea"/>
            </a:endParaRPr>
          </a:p>
          <a:p>
            <a:pPr algn="just" eaLnBrk="1" hangingPunct="1">
              <a:lnSpc>
                <a:spcPts val="2200"/>
              </a:lnSpc>
              <a:defRPr/>
            </a:pPr>
            <a:endParaRPr lang="zh-CN" altLang="en-US" sz="1600" b="1" dirty="0">
              <a:latin typeface="+mj-ea"/>
              <a:ea typeface="+mj-ea"/>
            </a:endParaRPr>
          </a:p>
        </p:txBody>
      </p:sp>
      <p:sp>
        <p:nvSpPr>
          <p:cNvPr id="72" name="Rectangle 4"/>
          <p:cNvSpPr>
            <a:spLocks noChangeArrowheads="1"/>
          </p:cNvSpPr>
          <p:nvPr/>
        </p:nvSpPr>
        <p:spPr bwMode="auto">
          <a:xfrm>
            <a:off x="2309071" y="1387756"/>
            <a:ext cx="105575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1600" dirty="0">
                <a:solidFill>
                  <a:schemeClr val="bg1"/>
                </a:solidFill>
                <a:latin typeface="+mj-ea"/>
                <a:ea typeface="+mj-ea"/>
              </a:rPr>
              <a:t>教育性</a:t>
            </a:r>
            <a:endParaRPr lang="en-US" altLang="zh-CN" sz="1600" dirty="0">
              <a:solidFill>
                <a:schemeClr val="bg1"/>
              </a:solidFill>
              <a:latin typeface="+mj-ea"/>
              <a:ea typeface="+mj-ea"/>
            </a:endParaRPr>
          </a:p>
          <a:p>
            <a:pPr eaLnBrk="1" hangingPunct="1">
              <a:defRPr/>
            </a:pPr>
            <a:r>
              <a:rPr lang="en-US" altLang="zh-CN" sz="1600" dirty="0">
                <a:solidFill>
                  <a:schemeClr val="bg1"/>
                </a:solidFill>
                <a:latin typeface="+mj-ea"/>
                <a:ea typeface="+mj-ea"/>
              </a:rPr>
              <a:t>  </a:t>
            </a:r>
            <a:r>
              <a:rPr lang="zh-CN" altLang="en-US" sz="1600" dirty="0">
                <a:solidFill>
                  <a:schemeClr val="bg1"/>
                </a:solidFill>
                <a:latin typeface="+mj-ea"/>
                <a:ea typeface="+mj-ea"/>
              </a:rPr>
              <a:t>设计</a:t>
            </a:r>
            <a:endParaRPr lang="zh-CN" altLang="en-US" sz="1600" dirty="0">
              <a:solidFill>
                <a:schemeClr val="bg1"/>
              </a:solidFill>
              <a:latin typeface="+mj-ea"/>
              <a:ea typeface="+mj-ea"/>
            </a:endParaRPr>
          </a:p>
        </p:txBody>
      </p:sp>
      <p:sp>
        <p:nvSpPr>
          <p:cNvPr id="74" name="Rectangle 4"/>
          <p:cNvSpPr>
            <a:spLocks noChangeArrowheads="1"/>
          </p:cNvSpPr>
          <p:nvPr/>
        </p:nvSpPr>
        <p:spPr bwMode="auto">
          <a:xfrm>
            <a:off x="2079335" y="2672269"/>
            <a:ext cx="16362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dirty="0">
                <a:solidFill>
                  <a:schemeClr val="bg1"/>
                </a:solidFill>
                <a:latin typeface="+mj-ea"/>
                <a:ea typeface="+mj-ea"/>
              </a:rPr>
              <a:t>技术性设计</a:t>
            </a:r>
            <a:endParaRPr lang="zh-CN" altLang="en-US" dirty="0">
              <a:solidFill>
                <a:schemeClr val="bg1"/>
              </a:solidFill>
              <a:latin typeface="+mj-ea"/>
              <a:ea typeface="+mj-ea"/>
            </a:endParaRPr>
          </a:p>
        </p:txBody>
      </p:sp>
      <p:sp>
        <p:nvSpPr>
          <p:cNvPr id="75" name="Rectangle 4"/>
          <p:cNvSpPr>
            <a:spLocks noChangeArrowheads="1"/>
          </p:cNvSpPr>
          <p:nvPr/>
        </p:nvSpPr>
        <p:spPr bwMode="auto">
          <a:xfrm>
            <a:off x="1749789" y="3759685"/>
            <a:ext cx="219583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dirty="0">
                <a:solidFill>
                  <a:schemeClr val="bg1"/>
                </a:solidFill>
                <a:latin typeface="+mj-ea"/>
                <a:ea typeface="+mj-ea"/>
              </a:rPr>
              <a:t>    艺术性设计</a:t>
            </a:r>
            <a:endParaRPr lang="zh-CN" altLang="en-US" dirty="0">
              <a:solidFill>
                <a:schemeClr val="bg1"/>
              </a:solidFill>
              <a:latin typeface="+mj-ea"/>
              <a:ea typeface="+mj-ea"/>
            </a:endParaRPr>
          </a:p>
        </p:txBody>
      </p:sp>
    </p:spTree>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p:cNvGrpSpPr/>
          <p:nvPr/>
        </p:nvGrpSpPr>
        <p:grpSpPr>
          <a:xfrm>
            <a:off x="303920" y="0"/>
            <a:ext cx="4350936" cy="578162"/>
            <a:chOff x="323528" y="0"/>
            <a:chExt cx="2087905" cy="578162"/>
          </a:xfrm>
        </p:grpSpPr>
        <p:sp>
          <p:nvSpPr>
            <p:cNvPr id="63" name="TextBox 86"/>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网络课程</a:t>
              </a:r>
              <a:endParaRPr lang="en-US" altLang="zh-CN" sz="2400" dirty="0">
                <a:solidFill>
                  <a:srgbClr val="C00000"/>
                </a:solidFill>
                <a:latin typeface="+mn-lt"/>
                <a:ea typeface="+mn-ea"/>
                <a:cs typeface="+mn-ea"/>
                <a:sym typeface="+mn-lt"/>
              </a:endParaRPr>
            </a:p>
          </p:txBody>
        </p:sp>
        <p:sp>
          <p:nvSpPr>
            <p:cNvPr id="64" name="矩形 63"/>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7" name="Rectangle 3"/>
          <p:cNvSpPr txBox="1">
            <a:spLocks noChangeArrowheads="1"/>
          </p:cNvSpPr>
          <p:nvPr/>
        </p:nvSpPr>
        <p:spPr>
          <a:xfrm>
            <a:off x="468313" y="1275606"/>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0">
              <a:lnSpc>
                <a:spcPct val="114000"/>
              </a:lnSpc>
              <a:buFont typeface="Wingdings" panose="05000000000000000000" pitchFamily="2" charset="2"/>
              <a:buNone/>
            </a:pPr>
            <a:r>
              <a:rPr lang="en-US" altLang="zh-CN" sz="2400" dirty="0">
                <a:latin typeface="+mn-ea"/>
                <a:ea typeface="+mn-ea"/>
              </a:rPr>
              <a:t>       </a:t>
            </a:r>
            <a:r>
              <a:rPr lang="zh-CN" altLang="en-US" sz="2400" dirty="0">
                <a:latin typeface="+mn-ea"/>
                <a:ea typeface="+mn-ea"/>
              </a:rPr>
              <a:t>网络课程是通过网络表现的某门学科的教学内容及实施的教学活动的</a:t>
            </a:r>
            <a:r>
              <a:rPr lang="zh-CN" altLang="en-US" sz="2400" dirty="0">
                <a:solidFill>
                  <a:srgbClr val="C00000"/>
                </a:solidFill>
                <a:latin typeface="+mn-ea"/>
                <a:ea typeface="+mn-ea"/>
              </a:rPr>
              <a:t>总和</a:t>
            </a:r>
            <a:r>
              <a:rPr lang="zh-CN" altLang="en-US" sz="2400" dirty="0">
                <a:latin typeface="+mn-ea"/>
                <a:ea typeface="+mn-ea"/>
              </a:rPr>
              <a:t>，它包括两个组成部分：按一定的教学目标、教学策略组织起来的教学内容和网络教学支撑环境。</a:t>
            </a:r>
            <a:endParaRPr lang="zh-CN" altLang="en-US" sz="2400" dirty="0">
              <a:latin typeface="+mn-ea"/>
              <a:ea typeface="+mn-ea"/>
            </a:endParaRPr>
          </a:p>
        </p:txBody>
      </p:sp>
    </p:spTree>
  </p:cSld>
  <p:clrMapOvr>
    <a:masterClrMapping/>
  </p:clrMapOvr>
  <p:transition spd="med">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screen">
            <a:extLst>
              <a:ext uri="{BEBA8EAE-BF5A-486C-A8C5-ECC9F3942E4B}">
                <a14:imgProps xmlns:a14="http://schemas.microsoft.com/office/drawing/2010/main">
                  <a14:imgLayer r:embed="rId2">
                    <a14:imgEffect>
                      <a14:artisticBlur/>
                    </a14:imgEffect>
                  </a14:imgLayer>
                </a14:imgProps>
              </a:ext>
            </a:extLst>
          </a:blip>
          <a:srcRect/>
          <a:stretch>
            <a:fillRect/>
          </a:stretch>
        </p:blipFill>
        <p:spPr>
          <a:xfrm>
            <a:off x="0" y="2571750"/>
            <a:ext cx="9144000" cy="2571750"/>
          </a:xfrm>
          <a:prstGeom prst="rect">
            <a:avLst/>
          </a:prstGeom>
        </p:spPr>
      </p:pic>
      <p:sp>
        <p:nvSpPr>
          <p:cNvPr id="20" name="矩形 19"/>
          <p:cNvSpPr/>
          <p:nvPr/>
        </p:nvSpPr>
        <p:spPr>
          <a:xfrm>
            <a:off x="0" y="2571750"/>
            <a:ext cx="9144507" cy="2571748"/>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p:cNvSpPr/>
          <p:nvPr/>
        </p:nvSpPr>
        <p:spPr>
          <a:xfrm>
            <a:off x="467544" y="411510"/>
            <a:ext cx="8208912" cy="432048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1277380" y="339502"/>
            <a:ext cx="1368152" cy="432048"/>
          </a:xfrm>
          <a:prstGeom prst="rect">
            <a:avLst/>
          </a:prstGeom>
          <a:solidFill>
            <a:srgbClr val="BD1A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691680" y="1040998"/>
            <a:ext cx="665820" cy="1969770"/>
          </a:xfrm>
          <a:prstGeom prst="rect">
            <a:avLst/>
          </a:prstGeom>
          <a:noFill/>
        </p:spPr>
        <p:txBody>
          <a:bodyPr wrap="square" lIns="0" tIns="0" rIns="0" bIns="0" rtlCol="0">
            <a:spAutoFit/>
          </a:bodyPr>
          <a:lstStyle/>
          <a:p>
            <a:r>
              <a:rPr lang="zh-CN" altLang="en-US" sz="3200" b="1" dirty="0">
                <a:solidFill>
                  <a:schemeClr val="accent6"/>
                </a:solidFill>
                <a:latin typeface="微软雅黑" panose="020B0503020204020204" pitchFamily="34" charset="-122"/>
                <a:ea typeface="微软雅黑" panose="020B0503020204020204" pitchFamily="34" charset="-122"/>
              </a:rPr>
              <a:t>第二部分</a:t>
            </a:r>
            <a:endParaRPr lang="zh-CN" altLang="en-US" sz="3200" b="1" dirty="0">
              <a:solidFill>
                <a:schemeClr val="accent6"/>
              </a:solidFill>
              <a:latin typeface="微软雅黑" panose="020B0503020204020204" pitchFamily="34" charset="-122"/>
              <a:ea typeface="微软雅黑" panose="020B0503020204020204" pitchFamily="34" charset="-122"/>
            </a:endParaRPr>
          </a:p>
        </p:txBody>
      </p:sp>
      <p:cxnSp>
        <p:nvCxnSpPr>
          <p:cNvPr id="10" name="直接连接符 9"/>
          <p:cNvCxnSpPr/>
          <p:nvPr/>
        </p:nvCxnSpPr>
        <p:spPr>
          <a:xfrm>
            <a:off x="1547664" y="1131590"/>
            <a:ext cx="0" cy="3600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1123490" y="1182571"/>
            <a:ext cx="307777" cy="1828197"/>
          </a:xfrm>
          <a:prstGeom prst="rect">
            <a:avLst/>
          </a:prstGeom>
          <a:noFill/>
        </p:spPr>
        <p:txBody>
          <a:bodyPr vert="eaVert" wrap="square" lIns="0" tIns="0" rIns="0" bIns="0" rtlCol="0">
            <a:spAutoFit/>
          </a:bodyPr>
          <a:lstStyle/>
          <a:p>
            <a:pPr algn="ctr"/>
            <a:r>
              <a:rPr lang="en-US" altLang="zh-CN" sz="2000" b="1" dirty="0">
                <a:solidFill>
                  <a:schemeClr val="accent6"/>
                </a:solidFill>
                <a:latin typeface="微软雅黑" panose="020B0503020204020204" pitchFamily="34" charset="-122"/>
                <a:ea typeface="微软雅黑" panose="020B0503020204020204" pitchFamily="34" charset="-122"/>
              </a:rPr>
              <a:t>PART 2</a:t>
            </a:r>
            <a:endParaRPr lang="zh-CN" altLang="en-US" sz="2000" b="1" dirty="0">
              <a:solidFill>
                <a:schemeClr val="accent6"/>
              </a:solidFill>
              <a:latin typeface="微软雅黑" panose="020B0503020204020204" pitchFamily="34" charset="-122"/>
              <a:ea typeface="微软雅黑" panose="020B0503020204020204" pitchFamily="34" charset="-122"/>
            </a:endParaRPr>
          </a:p>
        </p:txBody>
      </p:sp>
      <p:sp>
        <p:nvSpPr>
          <p:cNvPr id="12" name="直角三角形 11"/>
          <p:cNvSpPr/>
          <p:nvPr/>
        </p:nvSpPr>
        <p:spPr>
          <a:xfrm flipH="1">
            <a:off x="1007772" y="339502"/>
            <a:ext cx="269607" cy="76652"/>
          </a:xfrm>
          <a:prstGeom prst="rtTriangle">
            <a:avLst/>
          </a:prstGeom>
          <a:solidFill>
            <a:srgbClr val="D53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3131840" y="849365"/>
            <a:ext cx="216024" cy="492443"/>
          </a:xfrm>
          <a:prstGeom prst="rect">
            <a:avLst/>
          </a:prstGeom>
          <a:noFill/>
        </p:spPr>
        <p:txBody>
          <a:bodyPr wrap="square" lIns="0" tIns="0" rIns="0" bIns="0" rtlCol="0">
            <a:spAutoFit/>
          </a:bodyPr>
          <a:lstStyle/>
          <a:p>
            <a:r>
              <a:rPr lang="en-US" altLang="zh-CN" sz="3200" b="1" dirty="0">
                <a:solidFill>
                  <a:schemeClr val="bg1"/>
                </a:solidFill>
                <a:ea typeface="微软雅黑" panose="020B0503020204020204" pitchFamily="34" charset="-122"/>
                <a:cs typeface="Calibri" panose="020F0502020204030204" pitchFamily="34" charset="0"/>
              </a:rPr>
              <a:t>1</a:t>
            </a:r>
            <a:endParaRPr lang="zh-CN" altLang="en-US" sz="3200" b="1" dirty="0">
              <a:solidFill>
                <a:schemeClr val="bg1"/>
              </a:solidFill>
              <a:ea typeface="微软雅黑" panose="020B0503020204020204" pitchFamily="34" charset="-122"/>
              <a:cs typeface="Calibri" panose="020F0502020204030204" pitchFamily="34" charset="0"/>
            </a:endParaRPr>
          </a:p>
        </p:txBody>
      </p:sp>
      <p:sp>
        <p:nvSpPr>
          <p:cNvPr id="22" name="文本框 21"/>
          <p:cNvSpPr txBox="1"/>
          <p:nvPr/>
        </p:nvSpPr>
        <p:spPr>
          <a:xfrm>
            <a:off x="3131840" y="1425429"/>
            <a:ext cx="216024" cy="492443"/>
          </a:xfrm>
          <a:prstGeom prst="rect">
            <a:avLst/>
          </a:prstGeom>
          <a:noFill/>
        </p:spPr>
        <p:txBody>
          <a:bodyPr wrap="square" lIns="0" tIns="0" rIns="0" bIns="0" rtlCol="0">
            <a:spAutoFit/>
          </a:bodyPr>
          <a:lstStyle/>
          <a:p>
            <a:r>
              <a:rPr lang="en-US" altLang="zh-CN" sz="3200" b="1">
                <a:solidFill>
                  <a:schemeClr val="bg1"/>
                </a:solidFill>
                <a:ea typeface="微软雅黑" panose="020B0503020204020204" pitchFamily="34" charset="-122"/>
                <a:cs typeface="Calibri" panose="020F0502020204030204" pitchFamily="34" charset="0"/>
              </a:rPr>
              <a:t>2</a:t>
            </a:r>
            <a:endParaRPr lang="zh-CN" altLang="en-US" sz="3200" b="1" dirty="0">
              <a:solidFill>
                <a:schemeClr val="bg1"/>
              </a:solidFill>
              <a:ea typeface="微软雅黑" panose="020B0503020204020204" pitchFamily="34" charset="-122"/>
              <a:cs typeface="Calibri" panose="020F0502020204030204" pitchFamily="34" charset="0"/>
            </a:endParaRPr>
          </a:p>
        </p:txBody>
      </p:sp>
      <p:sp>
        <p:nvSpPr>
          <p:cNvPr id="27" name="文本框 26"/>
          <p:cNvSpPr txBox="1"/>
          <p:nvPr/>
        </p:nvSpPr>
        <p:spPr>
          <a:xfrm>
            <a:off x="3131840" y="2001494"/>
            <a:ext cx="216024" cy="492443"/>
          </a:xfrm>
          <a:prstGeom prst="rect">
            <a:avLst/>
          </a:prstGeom>
          <a:noFill/>
        </p:spPr>
        <p:txBody>
          <a:bodyPr wrap="square" lIns="0" tIns="0" rIns="0" bIns="0" rtlCol="0">
            <a:spAutoFit/>
          </a:bodyPr>
          <a:lstStyle/>
          <a:p>
            <a:r>
              <a:rPr lang="en-US" altLang="zh-CN" sz="3200" b="1" dirty="0">
                <a:solidFill>
                  <a:schemeClr val="bg1"/>
                </a:solidFill>
                <a:ea typeface="微软雅黑" panose="020B0503020204020204" pitchFamily="34" charset="-122"/>
                <a:cs typeface="Calibri" panose="020F0502020204030204" pitchFamily="34" charset="0"/>
              </a:rPr>
              <a:t>3</a:t>
            </a:r>
            <a:endParaRPr lang="zh-CN" altLang="en-US" sz="3200" b="1" dirty="0">
              <a:solidFill>
                <a:schemeClr val="bg1"/>
              </a:solidFill>
              <a:ea typeface="微软雅黑" panose="020B0503020204020204" pitchFamily="34" charset="-122"/>
              <a:cs typeface="Calibri" panose="020F0502020204030204" pitchFamily="34" charset="0"/>
            </a:endParaRPr>
          </a:p>
        </p:txBody>
      </p:sp>
      <p:sp>
        <p:nvSpPr>
          <p:cNvPr id="25" name="Rectangle 3"/>
          <p:cNvSpPr txBox="1">
            <a:spLocks noChangeArrowheads="1"/>
          </p:cNvSpPr>
          <p:nvPr/>
        </p:nvSpPr>
        <p:spPr>
          <a:xfrm>
            <a:off x="3131840" y="1040998"/>
            <a:ext cx="6408712" cy="3279775"/>
          </a:xfrm>
          <a:prstGeom prst="rect">
            <a:avLst/>
          </a:prstGeom>
        </p:spPr>
        <p:txBody>
          <a:bodyPr rtlCol="0">
            <a:norm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lnSpc>
                <a:spcPct val="120000"/>
              </a:lnSpc>
              <a:buFont typeface="Arial" panose="020B0604020202020204" pitchFamily="34" charset="0"/>
              <a:buNone/>
              <a:defRPr/>
            </a:pPr>
            <a:r>
              <a:rPr lang="zh-CN" altLang="en-US" sz="3100" b="1" dirty="0">
                <a:latin typeface="+mn-ea"/>
                <a:ea typeface="+mn-ea"/>
              </a:rPr>
              <a:t>远程学习材料的设计与制作</a:t>
            </a:r>
            <a:endParaRPr lang="en-US" altLang="zh-CN" sz="3100" b="1" dirty="0">
              <a:latin typeface="+mn-ea"/>
              <a:ea typeface="+mn-ea"/>
            </a:endParaRPr>
          </a:p>
          <a:p>
            <a:pPr>
              <a:lnSpc>
                <a:spcPct val="150000"/>
              </a:lnSpc>
            </a:pPr>
            <a:r>
              <a:rPr lang="zh-CN" altLang="en-US" sz="1800" b="1" dirty="0"/>
              <a:t>一、远程学习材料的教学作用</a:t>
            </a:r>
            <a:endParaRPr lang="zh-CN" altLang="en-US" sz="1800" b="1" dirty="0"/>
          </a:p>
          <a:p>
            <a:pPr>
              <a:lnSpc>
                <a:spcPct val="150000"/>
              </a:lnSpc>
            </a:pPr>
            <a:r>
              <a:rPr lang="zh-CN" altLang="en-US" sz="1800" b="1" dirty="0"/>
              <a:t>二、远程学习材料设计的原理</a:t>
            </a:r>
            <a:endParaRPr lang="zh-CN" altLang="en-US" sz="1800" b="1" dirty="0"/>
          </a:p>
          <a:p>
            <a:pPr>
              <a:lnSpc>
                <a:spcPct val="150000"/>
              </a:lnSpc>
            </a:pPr>
            <a:r>
              <a:rPr lang="zh-CN" altLang="en-US" sz="1800" b="1" dirty="0"/>
              <a:t>三、远程学习材料的编制方法</a:t>
            </a:r>
            <a:endParaRPr lang="zh-CN" altLang="en-US" sz="1800" b="1" dirty="0"/>
          </a:p>
          <a:p>
            <a:pPr>
              <a:lnSpc>
                <a:spcPct val="150000"/>
              </a:lnSpc>
            </a:pPr>
            <a:endParaRPr lang="zh-CN" altLang="en-US" sz="1800" b="1" dirty="0"/>
          </a:p>
          <a:p>
            <a:pPr fontAlgn="auto">
              <a:lnSpc>
                <a:spcPct val="120000"/>
              </a:lnSpc>
              <a:spcBef>
                <a:spcPts val="1200"/>
              </a:spcBef>
              <a:buFont typeface="Arial" panose="020B0604020202020204" pitchFamily="34" charset="0"/>
              <a:buNone/>
              <a:defRPr/>
            </a:pPr>
            <a:endParaRPr lang="zh-CN" altLang="en-US" sz="3500" b="1" dirty="0"/>
          </a:p>
        </p:txBody>
      </p:sp>
    </p:spTree>
  </p:cSld>
  <p:clrMapOvr>
    <a:masterClrMapping/>
  </p:clrMapOvr>
  <p:transition spd="med">
    <p:pull/>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screen">
            <a:extLst>
              <a:ext uri="{BEBA8EAE-BF5A-486C-A8C5-ECC9F3942E4B}">
                <a14:imgProps xmlns:a14="http://schemas.microsoft.com/office/drawing/2010/main">
                  <a14:imgLayer r:embed="rId2">
                    <a14:imgEffect>
                      <a14:artisticBlur/>
                    </a14:imgEffect>
                  </a14:imgLayer>
                </a14:imgProps>
              </a:ext>
            </a:extLst>
          </a:blip>
          <a:srcRect/>
          <a:stretch>
            <a:fillRect/>
          </a:stretch>
        </p:blipFill>
        <p:spPr>
          <a:xfrm>
            <a:off x="0" y="2571750"/>
            <a:ext cx="9144000" cy="2571750"/>
          </a:xfrm>
          <a:prstGeom prst="rect">
            <a:avLst/>
          </a:prstGeom>
        </p:spPr>
      </p:pic>
      <p:sp>
        <p:nvSpPr>
          <p:cNvPr id="8" name="矩形 7"/>
          <p:cNvSpPr/>
          <p:nvPr/>
        </p:nvSpPr>
        <p:spPr>
          <a:xfrm>
            <a:off x="0" y="2571750"/>
            <a:ext cx="9144507" cy="2571748"/>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p:cNvSpPr/>
          <p:nvPr/>
        </p:nvSpPr>
        <p:spPr>
          <a:xfrm>
            <a:off x="467544" y="411510"/>
            <a:ext cx="8208912" cy="432048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472070" y="1491630"/>
            <a:ext cx="1077508" cy="2123660"/>
            <a:chOff x="4499992" y="1114046"/>
            <a:chExt cx="519809" cy="575153"/>
          </a:xfrm>
        </p:grpSpPr>
        <p:sp>
          <p:nvSpPr>
            <p:cNvPr id="5" name="矩形: 圆角 4"/>
            <p:cNvSpPr/>
            <p:nvPr/>
          </p:nvSpPr>
          <p:spPr>
            <a:xfrm>
              <a:off x="4499992" y="1131590"/>
              <a:ext cx="504056" cy="504056"/>
            </a:xfrm>
            <a:prstGeom prst="roundRect">
              <a:avLst>
                <a:gd name="adj" fmla="val 6274"/>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 name="文本框 5"/>
            <p:cNvSpPr txBox="1"/>
            <p:nvPr/>
          </p:nvSpPr>
          <p:spPr>
            <a:xfrm>
              <a:off x="4549499" y="1114046"/>
              <a:ext cx="470302" cy="575153"/>
            </a:xfrm>
            <a:prstGeom prst="rect">
              <a:avLst/>
            </a:prstGeom>
            <a:noFill/>
          </p:spPr>
          <p:txBody>
            <a:bodyPr wrap="square" lIns="0" tIns="0" rIns="0" bIns="0" rtlCol="0">
              <a:spAutoFit/>
            </a:bodyPr>
            <a:lstStyle/>
            <a:p>
              <a:r>
                <a:rPr lang="en-US" altLang="zh-CN" sz="13800" dirty="0">
                  <a:solidFill>
                    <a:schemeClr val="bg1"/>
                  </a:solidFill>
                  <a:ea typeface="微软雅黑" panose="020B0503020204020204" pitchFamily="34" charset="-122"/>
                  <a:cs typeface="Calibri" panose="020F0502020204030204" pitchFamily="34" charset="0"/>
                </a:rPr>
                <a:t>1</a:t>
              </a:r>
              <a:endParaRPr lang="zh-CN" altLang="en-US" sz="13800" dirty="0">
                <a:solidFill>
                  <a:schemeClr val="bg1"/>
                </a:solidFill>
                <a:ea typeface="微软雅黑" panose="020B0503020204020204" pitchFamily="34" charset="-122"/>
                <a:cs typeface="Calibri" panose="020F0502020204030204" pitchFamily="34" charset="0"/>
              </a:endParaRPr>
            </a:p>
          </p:txBody>
        </p:sp>
      </p:grpSp>
      <p:sp>
        <p:nvSpPr>
          <p:cNvPr id="7" name="文本框 6"/>
          <p:cNvSpPr txBox="1"/>
          <p:nvPr/>
        </p:nvSpPr>
        <p:spPr>
          <a:xfrm>
            <a:off x="2812957" y="2177593"/>
            <a:ext cx="5503459" cy="553998"/>
          </a:xfrm>
          <a:prstGeom prst="rect">
            <a:avLst/>
          </a:prstGeom>
          <a:noFill/>
        </p:spPr>
        <p:txBody>
          <a:bodyPr wrap="square" lIns="0" tIns="0" rIns="0" bIns="0" rtlCol="0">
            <a:spAutoFit/>
          </a:bodyPr>
          <a:lstStyle/>
          <a:p>
            <a:r>
              <a:rPr lang="zh-CN" altLang="en-US" sz="3600" b="1" dirty="0">
                <a:latin typeface="+mn-ea"/>
                <a:ea typeface="+mn-ea"/>
              </a:rPr>
              <a:t>远程学习材料的教学作用</a:t>
            </a:r>
            <a:endParaRPr lang="zh-CN" altLang="en-US" sz="3600" b="1" dirty="0">
              <a:latin typeface="+mn-ea"/>
              <a:ea typeface="+mn-ea"/>
            </a:endParaRPr>
          </a:p>
        </p:txBody>
      </p:sp>
    </p:spTree>
  </p:cSld>
  <p:clrMapOvr>
    <a:masterClrMapping/>
  </p:clrMapOvr>
  <p:transition spd="med">
    <p:pul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p:cNvGrpSpPr/>
          <p:nvPr/>
        </p:nvGrpSpPr>
        <p:grpSpPr>
          <a:xfrm>
            <a:off x="303920" y="0"/>
            <a:ext cx="4350936" cy="889245"/>
            <a:chOff x="323528" y="0"/>
            <a:chExt cx="2087905" cy="889245"/>
          </a:xfrm>
        </p:grpSpPr>
        <p:sp>
          <p:nvSpPr>
            <p:cNvPr id="63" name="TextBox 86"/>
            <p:cNvSpPr txBox="1"/>
            <p:nvPr/>
          </p:nvSpPr>
          <p:spPr>
            <a:xfrm>
              <a:off x="576196" y="58248"/>
              <a:ext cx="1835237" cy="830997"/>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远程学习材料的教学作用</a:t>
              </a:r>
              <a:endParaRPr lang="zh-CN" altLang="en-US" sz="2400" dirty="0">
                <a:solidFill>
                  <a:srgbClr val="C00000"/>
                </a:solidFill>
                <a:latin typeface="+mn-lt"/>
                <a:ea typeface="+mn-ea"/>
                <a:cs typeface="+mn-ea"/>
              </a:endParaRPr>
            </a:p>
            <a:p>
              <a:pPr algn="just"/>
              <a:endParaRPr lang="en-US" altLang="zh-CN" sz="2400" dirty="0">
                <a:solidFill>
                  <a:srgbClr val="C00000"/>
                </a:solidFill>
                <a:latin typeface="+mn-lt"/>
                <a:ea typeface="+mn-ea"/>
                <a:cs typeface="+mn-ea"/>
                <a:sym typeface="+mn-lt"/>
              </a:endParaRPr>
            </a:p>
          </p:txBody>
        </p:sp>
        <p:sp>
          <p:nvSpPr>
            <p:cNvPr id="64" name="矩形 63"/>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7" name="Rectangle 3"/>
          <p:cNvSpPr txBox="1">
            <a:spLocks noChangeArrowheads="1"/>
          </p:cNvSpPr>
          <p:nvPr/>
        </p:nvSpPr>
        <p:spPr>
          <a:xfrm>
            <a:off x="449246" y="953244"/>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spcBef>
                <a:spcPts val="600"/>
              </a:spcBef>
            </a:pPr>
            <a:r>
              <a:rPr lang="zh-CN" altLang="en-US" sz="2000" dirty="0"/>
              <a:t>在许多开放大学，最大的投资项目并不是技术开发，而是</a:t>
            </a:r>
            <a:r>
              <a:rPr lang="zh-CN" altLang="en-US" sz="2000" dirty="0">
                <a:solidFill>
                  <a:srgbClr val="C00000"/>
                </a:solidFill>
              </a:rPr>
              <a:t>自主学习材料</a:t>
            </a:r>
            <a:r>
              <a:rPr lang="zh-CN" altLang="en-US" sz="2000" dirty="0"/>
              <a:t>的开发</a:t>
            </a:r>
            <a:endParaRPr lang="zh-CN" altLang="en-US" sz="2000" dirty="0"/>
          </a:p>
          <a:p>
            <a:pPr indent="467995">
              <a:lnSpc>
                <a:spcPct val="114000"/>
              </a:lnSpc>
              <a:spcBef>
                <a:spcPts val="600"/>
              </a:spcBef>
            </a:pPr>
            <a:r>
              <a:rPr lang="zh-CN" altLang="en-US" sz="2000" dirty="0"/>
              <a:t>在远程教育中，虽然也有教科书，但没有了教师的讲授，由谁来教教科书呢</a:t>
            </a:r>
            <a:r>
              <a:rPr lang="en-US" altLang="zh-CN" sz="2000" dirty="0"/>
              <a:t>?</a:t>
            </a:r>
            <a:r>
              <a:rPr lang="zh-CN" altLang="en-US" sz="2000" dirty="0"/>
              <a:t>用什么来替代教师对教科书的讲解呢</a:t>
            </a:r>
            <a:r>
              <a:rPr lang="en-US" altLang="zh-CN" sz="2000" dirty="0"/>
              <a:t>?</a:t>
            </a:r>
            <a:r>
              <a:rPr lang="zh-CN" altLang="en-US" sz="2000" dirty="0"/>
              <a:t>这就是网上学习材料，这是一种自主学习的材料，良好的网上学习材料具有替代课堂教学中教师的教学计划、备课及讲课的作用。因此可以说在远程教育中，网上学习材料要起到替代课堂教学中教师的作用。</a:t>
            </a:r>
            <a:endParaRPr lang="zh-CN" altLang="en-US" sz="2000" dirty="0"/>
          </a:p>
          <a:p>
            <a:pPr marL="0" indent="467995">
              <a:lnSpc>
                <a:spcPct val="114000"/>
              </a:lnSpc>
              <a:spcBef>
                <a:spcPts val="600"/>
              </a:spcBef>
              <a:buNone/>
            </a:pPr>
            <a:endParaRPr lang="en-US" altLang="zh-CN" sz="2000" dirty="0"/>
          </a:p>
        </p:txBody>
      </p:sp>
    </p:spTree>
  </p:cSld>
  <p:clrMapOvr>
    <a:masterClrMapping/>
  </p:clrMapOvr>
  <p:transition spd="med">
    <p:pul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p:cNvGrpSpPr/>
          <p:nvPr/>
        </p:nvGrpSpPr>
        <p:grpSpPr>
          <a:xfrm>
            <a:off x="303920" y="0"/>
            <a:ext cx="4350936" cy="889245"/>
            <a:chOff x="323528" y="0"/>
            <a:chExt cx="2087905" cy="889245"/>
          </a:xfrm>
        </p:grpSpPr>
        <p:sp>
          <p:nvSpPr>
            <p:cNvPr id="63" name="TextBox 86"/>
            <p:cNvSpPr txBox="1"/>
            <p:nvPr/>
          </p:nvSpPr>
          <p:spPr>
            <a:xfrm>
              <a:off x="576196" y="58248"/>
              <a:ext cx="1835237" cy="830997"/>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远程学习材料的教学作用</a:t>
              </a:r>
              <a:endParaRPr lang="zh-CN" altLang="en-US" sz="2400" dirty="0">
                <a:solidFill>
                  <a:srgbClr val="C00000"/>
                </a:solidFill>
                <a:latin typeface="+mn-lt"/>
                <a:ea typeface="+mn-ea"/>
                <a:cs typeface="+mn-ea"/>
              </a:endParaRPr>
            </a:p>
            <a:p>
              <a:pPr algn="just"/>
              <a:endParaRPr lang="en-US" altLang="zh-CN" sz="2400" dirty="0">
                <a:solidFill>
                  <a:srgbClr val="C00000"/>
                </a:solidFill>
                <a:latin typeface="+mn-lt"/>
                <a:ea typeface="+mn-ea"/>
                <a:cs typeface="+mn-ea"/>
                <a:sym typeface="+mn-lt"/>
              </a:endParaRPr>
            </a:p>
          </p:txBody>
        </p:sp>
        <p:sp>
          <p:nvSpPr>
            <p:cNvPr id="64" name="矩形 63"/>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6" name="Rectangle 3"/>
          <p:cNvSpPr txBox="1">
            <a:spLocks noChangeArrowheads="1"/>
          </p:cNvSpPr>
          <p:nvPr/>
        </p:nvSpPr>
        <p:spPr>
          <a:xfrm>
            <a:off x="540519" y="843558"/>
            <a:ext cx="8135937" cy="594122"/>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sz="2400" dirty="0"/>
              <a:t>远程学习材料要替代课堂教学中教师的作用</a:t>
            </a:r>
            <a:endParaRPr lang="zh-CN" altLang="en-US" sz="2400" dirty="0"/>
          </a:p>
        </p:txBody>
      </p:sp>
      <p:pic>
        <p:nvPicPr>
          <p:cNvPr id="8" name="Picture 7" descr="xxcl"/>
          <p:cNvPicPr>
            <a:picLocks noChangeAspect="1" noChangeArrowheads="1"/>
          </p:cNvPicPr>
          <p:nvPr/>
        </p:nvPicPr>
        <p:blipFill>
          <a:blip r:embed="rId1">
            <a:extLst>
              <a:ext uri="{BEBA8EAE-BF5A-486C-A8C5-ECC9F3942E4B}">
                <a14:imgProps xmlns:a14="http://schemas.microsoft.com/office/drawing/2010/main">
                  <a14:imgLayer r:embed="rId2">
                    <a14:imgEffect>
                      <a14:colorTemperature colorTemp="47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a:xfrm>
            <a:off x="611560" y="1635645"/>
            <a:ext cx="7425118" cy="294902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pull/>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p:cNvGrpSpPr/>
          <p:nvPr/>
        </p:nvGrpSpPr>
        <p:grpSpPr>
          <a:xfrm>
            <a:off x="303920" y="0"/>
            <a:ext cx="4350936" cy="889245"/>
            <a:chOff x="323528" y="0"/>
            <a:chExt cx="2087905" cy="889245"/>
          </a:xfrm>
        </p:grpSpPr>
        <p:sp>
          <p:nvSpPr>
            <p:cNvPr id="63" name="TextBox 86"/>
            <p:cNvSpPr txBox="1"/>
            <p:nvPr/>
          </p:nvSpPr>
          <p:spPr>
            <a:xfrm>
              <a:off x="576196" y="58248"/>
              <a:ext cx="1835237" cy="830997"/>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远程学习材料的教学作用</a:t>
              </a:r>
              <a:endParaRPr lang="zh-CN" altLang="en-US" sz="2400" dirty="0">
                <a:solidFill>
                  <a:srgbClr val="C00000"/>
                </a:solidFill>
                <a:latin typeface="+mn-lt"/>
                <a:ea typeface="+mn-ea"/>
                <a:cs typeface="+mn-ea"/>
              </a:endParaRPr>
            </a:p>
            <a:p>
              <a:pPr algn="just"/>
              <a:endParaRPr lang="en-US" altLang="zh-CN" sz="2400" dirty="0">
                <a:solidFill>
                  <a:srgbClr val="C00000"/>
                </a:solidFill>
                <a:latin typeface="+mn-lt"/>
                <a:ea typeface="+mn-ea"/>
                <a:cs typeface="+mn-ea"/>
                <a:sym typeface="+mn-lt"/>
              </a:endParaRPr>
            </a:p>
          </p:txBody>
        </p:sp>
        <p:sp>
          <p:nvSpPr>
            <p:cNvPr id="64" name="矩形 63"/>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7" name="Rectangle 3"/>
          <p:cNvSpPr txBox="1">
            <a:spLocks noChangeArrowheads="1"/>
          </p:cNvSpPr>
          <p:nvPr/>
        </p:nvSpPr>
        <p:spPr>
          <a:xfrm>
            <a:off x="664104" y="1131590"/>
            <a:ext cx="7219098" cy="3312368"/>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zh-CN" altLang="en-US" sz="2000" dirty="0"/>
              <a:t>在远程教学中，面授教学中的</a:t>
            </a:r>
            <a:r>
              <a:rPr lang="zh-CN" altLang="en-US" sz="2000" dirty="0">
                <a:solidFill>
                  <a:srgbClr val="C00000"/>
                </a:solidFill>
              </a:rPr>
              <a:t>教师</a:t>
            </a:r>
            <a:r>
              <a:rPr lang="zh-CN" altLang="en-US" sz="2000" dirty="0"/>
              <a:t>作用主要通过</a:t>
            </a:r>
            <a:r>
              <a:rPr lang="zh-CN" altLang="en-US" sz="2000" dirty="0">
                <a:solidFill>
                  <a:srgbClr val="C00000"/>
                </a:solidFill>
              </a:rPr>
              <a:t>自主学习材料</a:t>
            </a:r>
            <a:r>
              <a:rPr lang="zh-CN" altLang="en-US" sz="2000" dirty="0"/>
              <a:t>来替代，再通过辅导教师的助学，让学生达到与接受面授教学同样的效果。</a:t>
            </a:r>
            <a:endParaRPr lang="en-US" altLang="zh-CN" sz="2000" dirty="0"/>
          </a:p>
          <a:p>
            <a:pPr indent="467995">
              <a:lnSpc>
                <a:spcPct val="114000"/>
              </a:lnSpc>
            </a:pPr>
            <a:r>
              <a:rPr lang="zh-CN" altLang="en-US" sz="2000" dirty="0"/>
              <a:t>远程教学中学习材料的制作是学生学习成功的关键因素之一。</a:t>
            </a:r>
            <a:endParaRPr lang="zh-CN" altLang="en-US" sz="2000" dirty="0"/>
          </a:p>
        </p:txBody>
      </p:sp>
      <p:pic>
        <p:nvPicPr>
          <p:cNvPr id="2" name="图片 1"/>
          <p:cNvPicPr>
            <a:picLocks noChangeAspect="1"/>
          </p:cNvPicPr>
          <p:nvPr/>
        </p:nvPicPr>
        <p:blipFill>
          <a:blip r:embed="rId1"/>
          <a:stretch>
            <a:fillRect/>
          </a:stretch>
        </p:blipFill>
        <p:spPr>
          <a:xfrm>
            <a:off x="4273653" y="3003798"/>
            <a:ext cx="4084220" cy="1808785"/>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p:spPr>
      </p:pic>
    </p:spTree>
  </p:cSld>
  <p:clrMapOvr>
    <a:masterClrMapping/>
  </p:clrMapOvr>
  <p:transition spd="med">
    <p:pull/>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screen">
            <a:extLst>
              <a:ext uri="{BEBA8EAE-BF5A-486C-A8C5-ECC9F3942E4B}">
                <a14:imgProps xmlns:a14="http://schemas.microsoft.com/office/drawing/2010/main">
                  <a14:imgLayer r:embed="rId2">
                    <a14:imgEffect>
                      <a14:artisticBlur/>
                    </a14:imgEffect>
                  </a14:imgLayer>
                </a14:imgProps>
              </a:ext>
            </a:extLst>
          </a:blip>
          <a:srcRect/>
          <a:stretch>
            <a:fillRect/>
          </a:stretch>
        </p:blipFill>
        <p:spPr>
          <a:xfrm>
            <a:off x="0" y="2571750"/>
            <a:ext cx="9144000" cy="2571750"/>
          </a:xfrm>
          <a:prstGeom prst="rect">
            <a:avLst/>
          </a:prstGeom>
        </p:spPr>
      </p:pic>
      <p:sp>
        <p:nvSpPr>
          <p:cNvPr id="8" name="矩形 7"/>
          <p:cNvSpPr/>
          <p:nvPr/>
        </p:nvSpPr>
        <p:spPr>
          <a:xfrm>
            <a:off x="0" y="2571750"/>
            <a:ext cx="9144507" cy="2571748"/>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p:cNvSpPr/>
          <p:nvPr/>
        </p:nvSpPr>
        <p:spPr>
          <a:xfrm>
            <a:off x="467544" y="411510"/>
            <a:ext cx="8208912" cy="432048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472070" y="1491630"/>
            <a:ext cx="1077508" cy="2123660"/>
            <a:chOff x="4499992" y="1114046"/>
            <a:chExt cx="519809" cy="575153"/>
          </a:xfrm>
        </p:grpSpPr>
        <p:sp>
          <p:nvSpPr>
            <p:cNvPr id="5" name="矩形: 圆角 4"/>
            <p:cNvSpPr/>
            <p:nvPr/>
          </p:nvSpPr>
          <p:spPr>
            <a:xfrm>
              <a:off x="4499992" y="1131590"/>
              <a:ext cx="504056" cy="504056"/>
            </a:xfrm>
            <a:prstGeom prst="roundRect">
              <a:avLst>
                <a:gd name="adj" fmla="val 6274"/>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 name="文本框 5"/>
            <p:cNvSpPr txBox="1"/>
            <p:nvPr/>
          </p:nvSpPr>
          <p:spPr>
            <a:xfrm>
              <a:off x="4549499" y="1114046"/>
              <a:ext cx="470302" cy="575153"/>
            </a:xfrm>
            <a:prstGeom prst="rect">
              <a:avLst/>
            </a:prstGeom>
            <a:noFill/>
          </p:spPr>
          <p:txBody>
            <a:bodyPr wrap="square" lIns="0" tIns="0" rIns="0" bIns="0" rtlCol="0">
              <a:spAutoFit/>
            </a:bodyPr>
            <a:lstStyle/>
            <a:p>
              <a:r>
                <a:rPr lang="en-US" altLang="zh-CN" sz="13800" dirty="0">
                  <a:solidFill>
                    <a:schemeClr val="bg1"/>
                  </a:solidFill>
                  <a:ea typeface="微软雅黑" panose="020B0503020204020204" pitchFamily="34" charset="-122"/>
                  <a:cs typeface="Calibri" panose="020F0502020204030204" pitchFamily="34" charset="0"/>
                </a:rPr>
                <a:t>2</a:t>
              </a:r>
              <a:endParaRPr lang="zh-CN" altLang="en-US" sz="13800" dirty="0">
                <a:solidFill>
                  <a:schemeClr val="bg1"/>
                </a:solidFill>
                <a:ea typeface="微软雅黑" panose="020B0503020204020204" pitchFamily="34" charset="-122"/>
                <a:cs typeface="Calibri" panose="020F0502020204030204" pitchFamily="34" charset="0"/>
              </a:endParaRPr>
            </a:p>
          </p:txBody>
        </p:sp>
      </p:grpSp>
      <p:sp>
        <p:nvSpPr>
          <p:cNvPr id="7" name="文本框 6"/>
          <p:cNvSpPr txBox="1"/>
          <p:nvPr/>
        </p:nvSpPr>
        <p:spPr>
          <a:xfrm>
            <a:off x="2812957" y="2177593"/>
            <a:ext cx="5503459" cy="553998"/>
          </a:xfrm>
          <a:prstGeom prst="rect">
            <a:avLst/>
          </a:prstGeom>
          <a:noFill/>
        </p:spPr>
        <p:txBody>
          <a:bodyPr wrap="square" lIns="0" tIns="0" rIns="0" bIns="0" rtlCol="0">
            <a:spAutoFit/>
          </a:bodyPr>
          <a:lstStyle/>
          <a:p>
            <a:r>
              <a:rPr lang="zh-CN" altLang="en-US" sz="3600" b="1" dirty="0">
                <a:latin typeface="+mn-ea"/>
                <a:ea typeface="+mn-ea"/>
              </a:rPr>
              <a:t>远程学习材料设计的原理</a:t>
            </a:r>
            <a:endParaRPr lang="zh-CN" altLang="en-US" sz="3600" b="1" dirty="0">
              <a:latin typeface="+mn-ea"/>
              <a:ea typeface="+mn-ea"/>
            </a:endParaRPr>
          </a:p>
        </p:txBody>
      </p:sp>
    </p:spTree>
  </p:cSld>
  <p:clrMapOvr>
    <a:masterClrMapping/>
  </p:clrMapOvr>
  <p:transition spd="med">
    <p:pull/>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p:cNvGrpSpPr/>
          <p:nvPr/>
        </p:nvGrpSpPr>
        <p:grpSpPr>
          <a:xfrm>
            <a:off x="303920" y="0"/>
            <a:ext cx="4350936" cy="578162"/>
            <a:chOff x="323528" y="0"/>
            <a:chExt cx="2087905" cy="578162"/>
          </a:xfrm>
        </p:grpSpPr>
        <p:sp>
          <p:nvSpPr>
            <p:cNvPr id="63" name="TextBox 86"/>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远程学习材料设计的原理</a:t>
              </a:r>
              <a:endParaRPr lang="en-US" altLang="zh-CN" sz="2400" dirty="0">
                <a:solidFill>
                  <a:srgbClr val="C00000"/>
                </a:solidFill>
                <a:latin typeface="+mn-lt"/>
                <a:ea typeface="+mn-ea"/>
                <a:cs typeface="+mn-ea"/>
                <a:sym typeface="+mn-lt"/>
              </a:endParaRPr>
            </a:p>
          </p:txBody>
        </p:sp>
        <p:sp>
          <p:nvSpPr>
            <p:cNvPr id="64" name="矩形 63"/>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6" name="Rectangle 3"/>
          <p:cNvSpPr txBox="1">
            <a:spLocks noChangeArrowheads="1"/>
          </p:cNvSpPr>
          <p:nvPr/>
        </p:nvSpPr>
        <p:spPr>
          <a:xfrm>
            <a:off x="251520" y="987574"/>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57200">
              <a:lnSpc>
                <a:spcPct val="114000"/>
              </a:lnSpc>
            </a:pPr>
            <a:r>
              <a:rPr lang="en-US" altLang="zh-CN" sz="2000" dirty="0"/>
              <a:t>1</a:t>
            </a:r>
            <a:r>
              <a:rPr lang="zh-CN" altLang="en-US" sz="2000" dirty="0"/>
              <a:t>．学习内容的编排要适合远程学习者独立自主的学习</a:t>
            </a:r>
            <a:endParaRPr lang="en-US" altLang="zh-CN" sz="2000" dirty="0"/>
          </a:p>
          <a:p>
            <a:pPr indent="457200">
              <a:lnSpc>
                <a:spcPct val="114000"/>
              </a:lnSpc>
            </a:pPr>
            <a:r>
              <a:rPr lang="zh-CN" altLang="en-US" sz="2000" dirty="0"/>
              <a:t>远程学习材料的编排，要充分体现课堂教学中教师讲课的特点，</a:t>
            </a:r>
            <a:endParaRPr lang="en-US" altLang="zh-CN" sz="2000" dirty="0"/>
          </a:p>
          <a:p>
            <a:pPr lvl="1" indent="457200">
              <a:lnSpc>
                <a:spcPct val="114000"/>
              </a:lnSpc>
            </a:pPr>
            <a:r>
              <a:rPr lang="zh-CN" altLang="en-US" sz="1600" dirty="0"/>
              <a:t>对理论和原理进行系统和详细的说明；</a:t>
            </a:r>
            <a:endParaRPr lang="en-US" altLang="zh-CN" sz="1600" dirty="0"/>
          </a:p>
          <a:p>
            <a:pPr lvl="1" indent="457200">
              <a:lnSpc>
                <a:spcPct val="114000"/>
              </a:lnSpc>
            </a:pPr>
            <a:r>
              <a:rPr lang="zh-CN" altLang="en-US" sz="1600" dirty="0"/>
              <a:t>用通俗易懂的实例来解释和阐述原理；</a:t>
            </a:r>
            <a:endParaRPr lang="en-US" altLang="zh-CN" sz="1600" dirty="0"/>
          </a:p>
          <a:p>
            <a:pPr lvl="1" indent="457200">
              <a:lnSpc>
                <a:spcPct val="114000"/>
              </a:lnSpc>
            </a:pPr>
            <a:r>
              <a:rPr lang="zh-CN" altLang="en-US" sz="1600" dirty="0"/>
              <a:t>采用亲切、友好、互动的方式来编排学习内容；</a:t>
            </a:r>
            <a:endParaRPr lang="en-US" altLang="zh-CN" sz="1600" dirty="0"/>
          </a:p>
          <a:p>
            <a:pPr lvl="1" indent="457200">
              <a:lnSpc>
                <a:spcPct val="114000"/>
              </a:lnSpc>
            </a:pPr>
            <a:r>
              <a:rPr lang="zh-CN" altLang="en-US" sz="1600" dirty="0"/>
              <a:t>把学习材料的内容分成不同的段落，方便成人学习者利用小块的闲暇时间学习相对整体的内容；</a:t>
            </a:r>
            <a:endParaRPr lang="en-US" altLang="zh-CN" sz="1600" dirty="0"/>
          </a:p>
          <a:p>
            <a:pPr lvl="1" indent="457200">
              <a:lnSpc>
                <a:spcPct val="114000"/>
              </a:lnSpc>
            </a:pPr>
            <a:r>
              <a:rPr lang="zh-CN" altLang="en-US" sz="1600" dirty="0"/>
              <a:t>尽量用图解等直观方式帮助学习者掌握学习内容；</a:t>
            </a:r>
            <a:endParaRPr lang="en-US" altLang="zh-CN" sz="1600" dirty="0"/>
          </a:p>
          <a:p>
            <a:pPr lvl="1" indent="457200">
              <a:lnSpc>
                <a:spcPct val="114000"/>
              </a:lnSpc>
            </a:pPr>
            <a:r>
              <a:rPr lang="zh-CN" altLang="en-US" sz="1600" dirty="0"/>
              <a:t>采用思维图进行章节的总结，帮助学习者从整体上掌握学习内容。</a:t>
            </a:r>
            <a:endParaRPr lang="zh-CN" altLang="en-US" sz="16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screen">
            <a:extLst>
              <a:ext uri="{BEBA8EAE-BF5A-486C-A8C5-ECC9F3942E4B}">
                <a14:imgProps xmlns:a14="http://schemas.microsoft.com/office/drawing/2010/main">
                  <a14:imgLayer r:embed="rId2">
                    <a14:imgEffect>
                      <a14:artisticBlur/>
                    </a14:imgEffect>
                  </a14:imgLayer>
                </a14:imgProps>
              </a:ext>
            </a:extLst>
          </a:blip>
          <a:srcRect/>
          <a:stretch>
            <a:fillRect/>
          </a:stretch>
        </p:blipFill>
        <p:spPr>
          <a:xfrm>
            <a:off x="0" y="2571750"/>
            <a:ext cx="9144000" cy="2571750"/>
          </a:xfrm>
          <a:prstGeom prst="rect">
            <a:avLst/>
          </a:prstGeom>
        </p:spPr>
      </p:pic>
      <p:sp>
        <p:nvSpPr>
          <p:cNvPr id="20" name="矩形 19"/>
          <p:cNvSpPr/>
          <p:nvPr/>
        </p:nvSpPr>
        <p:spPr>
          <a:xfrm>
            <a:off x="0" y="2571750"/>
            <a:ext cx="9144507" cy="2571748"/>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p:cNvSpPr/>
          <p:nvPr/>
        </p:nvSpPr>
        <p:spPr>
          <a:xfrm>
            <a:off x="467544" y="411510"/>
            <a:ext cx="8208912" cy="432048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1277380" y="339502"/>
            <a:ext cx="1368152" cy="432048"/>
          </a:xfrm>
          <a:prstGeom prst="rect">
            <a:avLst/>
          </a:prstGeom>
          <a:solidFill>
            <a:srgbClr val="BD1A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691680" y="1040998"/>
            <a:ext cx="665820" cy="1969770"/>
          </a:xfrm>
          <a:prstGeom prst="rect">
            <a:avLst/>
          </a:prstGeom>
          <a:noFill/>
        </p:spPr>
        <p:txBody>
          <a:bodyPr wrap="square" lIns="0" tIns="0" rIns="0" bIns="0" rtlCol="0">
            <a:spAutoFit/>
          </a:bodyPr>
          <a:lstStyle/>
          <a:p>
            <a:r>
              <a:rPr lang="zh-CN" altLang="en-US" sz="3200" b="1" dirty="0">
                <a:solidFill>
                  <a:schemeClr val="accent6"/>
                </a:solidFill>
                <a:latin typeface="微软雅黑" panose="020B0503020204020204" pitchFamily="34" charset="-122"/>
                <a:ea typeface="微软雅黑" panose="020B0503020204020204" pitchFamily="34" charset="-122"/>
              </a:rPr>
              <a:t>第一部分</a:t>
            </a:r>
            <a:endParaRPr lang="zh-CN" altLang="en-US" sz="3200" b="1" dirty="0">
              <a:solidFill>
                <a:schemeClr val="accent6"/>
              </a:solidFill>
              <a:latin typeface="微软雅黑" panose="020B0503020204020204" pitchFamily="34" charset="-122"/>
              <a:ea typeface="微软雅黑" panose="020B0503020204020204" pitchFamily="34" charset="-122"/>
            </a:endParaRPr>
          </a:p>
        </p:txBody>
      </p:sp>
      <p:cxnSp>
        <p:nvCxnSpPr>
          <p:cNvPr id="10" name="直接连接符 9"/>
          <p:cNvCxnSpPr/>
          <p:nvPr/>
        </p:nvCxnSpPr>
        <p:spPr>
          <a:xfrm>
            <a:off x="1547664" y="1131590"/>
            <a:ext cx="0" cy="3600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1123490" y="1182571"/>
            <a:ext cx="307777" cy="1828197"/>
          </a:xfrm>
          <a:prstGeom prst="rect">
            <a:avLst/>
          </a:prstGeom>
          <a:noFill/>
        </p:spPr>
        <p:txBody>
          <a:bodyPr vert="eaVert" wrap="square" lIns="0" tIns="0" rIns="0" bIns="0" rtlCol="0">
            <a:spAutoFit/>
          </a:bodyPr>
          <a:lstStyle/>
          <a:p>
            <a:pPr algn="ctr"/>
            <a:r>
              <a:rPr lang="en-US" altLang="zh-CN" sz="2000" b="1" dirty="0">
                <a:solidFill>
                  <a:schemeClr val="accent6"/>
                </a:solidFill>
                <a:latin typeface="微软雅黑" panose="020B0503020204020204" pitchFamily="34" charset="-122"/>
                <a:ea typeface="微软雅黑" panose="020B0503020204020204" pitchFamily="34" charset="-122"/>
              </a:rPr>
              <a:t>PART 1</a:t>
            </a:r>
            <a:endParaRPr lang="zh-CN" altLang="en-US" sz="2000" b="1" dirty="0">
              <a:solidFill>
                <a:schemeClr val="accent6"/>
              </a:solidFill>
              <a:latin typeface="微软雅黑" panose="020B0503020204020204" pitchFamily="34" charset="-122"/>
              <a:ea typeface="微软雅黑" panose="020B0503020204020204" pitchFamily="34" charset="-122"/>
            </a:endParaRPr>
          </a:p>
        </p:txBody>
      </p:sp>
      <p:sp>
        <p:nvSpPr>
          <p:cNvPr id="12" name="直角三角形 11"/>
          <p:cNvSpPr/>
          <p:nvPr/>
        </p:nvSpPr>
        <p:spPr>
          <a:xfrm flipH="1">
            <a:off x="1007772" y="339502"/>
            <a:ext cx="269607" cy="76652"/>
          </a:xfrm>
          <a:prstGeom prst="rtTriangle">
            <a:avLst/>
          </a:prstGeom>
          <a:solidFill>
            <a:srgbClr val="D53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3131840" y="849365"/>
            <a:ext cx="216024" cy="492443"/>
          </a:xfrm>
          <a:prstGeom prst="rect">
            <a:avLst/>
          </a:prstGeom>
          <a:noFill/>
        </p:spPr>
        <p:txBody>
          <a:bodyPr wrap="square" lIns="0" tIns="0" rIns="0" bIns="0" rtlCol="0">
            <a:spAutoFit/>
          </a:bodyPr>
          <a:lstStyle/>
          <a:p>
            <a:r>
              <a:rPr lang="en-US" altLang="zh-CN" sz="3200" b="1" dirty="0">
                <a:solidFill>
                  <a:schemeClr val="bg1"/>
                </a:solidFill>
                <a:ea typeface="微软雅黑" panose="020B0503020204020204" pitchFamily="34" charset="-122"/>
                <a:cs typeface="Calibri" panose="020F0502020204030204" pitchFamily="34" charset="0"/>
              </a:rPr>
              <a:t>1</a:t>
            </a:r>
            <a:endParaRPr lang="zh-CN" altLang="en-US" sz="3200" b="1" dirty="0">
              <a:solidFill>
                <a:schemeClr val="bg1"/>
              </a:solidFill>
              <a:ea typeface="微软雅黑" panose="020B0503020204020204" pitchFamily="34" charset="-122"/>
              <a:cs typeface="Calibri" panose="020F0502020204030204" pitchFamily="34" charset="0"/>
            </a:endParaRPr>
          </a:p>
        </p:txBody>
      </p:sp>
      <p:sp>
        <p:nvSpPr>
          <p:cNvPr id="22" name="文本框 21"/>
          <p:cNvSpPr txBox="1"/>
          <p:nvPr/>
        </p:nvSpPr>
        <p:spPr>
          <a:xfrm>
            <a:off x="3131840" y="1425429"/>
            <a:ext cx="216024" cy="492443"/>
          </a:xfrm>
          <a:prstGeom prst="rect">
            <a:avLst/>
          </a:prstGeom>
          <a:noFill/>
        </p:spPr>
        <p:txBody>
          <a:bodyPr wrap="square" lIns="0" tIns="0" rIns="0" bIns="0" rtlCol="0">
            <a:spAutoFit/>
          </a:bodyPr>
          <a:lstStyle/>
          <a:p>
            <a:r>
              <a:rPr lang="en-US" altLang="zh-CN" sz="3200" b="1">
                <a:solidFill>
                  <a:schemeClr val="bg1"/>
                </a:solidFill>
                <a:ea typeface="微软雅黑" panose="020B0503020204020204" pitchFamily="34" charset="-122"/>
                <a:cs typeface="Calibri" panose="020F0502020204030204" pitchFamily="34" charset="0"/>
              </a:rPr>
              <a:t>2</a:t>
            </a:r>
            <a:endParaRPr lang="zh-CN" altLang="en-US" sz="3200" b="1" dirty="0">
              <a:solidFill>
                <a:schemeClr val="bg1"/>
              </a:solidFill>
              <a:ea typeface="微软雅黑" panose="020B0503020204020204" pitchFamily="34" charset="-122"/>
              <a:cs typeface="Calibri" panose="020F0502020204030204" pitchFamily="34" charset="0"/>
            </a:endParaRPr>
          </a:p>
        </p:txBody>
      </p:sp>
      <p:sp>
        <p:nvSpPr>
          <p:cNvPr id="27" name="文本框 26"/>
          <p:cNvSpPr txBox="1"/>
          <p:nvPr/>
        </p:nvSpPr>
        <p:spPr>
          <a:xfrm>
            <a:off x="3131840" y="2001494"/>
            <a:ext cx="216024" cy="492443"/>
          </a:xfrm>
          <a:prstGeom prst="rect">
            <a:avLst/>
          </a:prstGeom>
          <a:noFill/>
        </p:spPr>
        <p:txBody>
          <a:bodyPr wrap="square" lIns="0" tIns="0" rIns="0" bIns="0" rtlCol="0">
            <a:spAutoFit/>
          </a:bodyPr>
          <a:lstStyle/>
          <a:p>
            <a:r>
              <a:rPr lang="en-US" altLang="zh-CN" sz="3200" b="1" dirty="0">
                <a:solidFill>
                  <a:schemeClr val="bg1"/>
                </a:solidFill>
                <a:ea typeface="微软雅黑" panose="020B0503020204020204" pitchFamily="34" charset="-122"/>
                <a:cs typeface="Calibri" panose="020F0502020204030204" pitchFamily="34" charset="0"/>
              </a:rPr>
              <a:t>3</a:t>
            </a:r>
            <a:endParaRPr lang="zh-CN" altLang="en-US" sz="3200" b="1" dirty="0">
              <a:solidFill>
                <a:schemeClr val="bg1"/>
              </a:solidFill>
              <a:ea typeface="微软雅黑" panose="020B0503020204020204" pitchFamily="34" charset="-122"/>
              <a:cs typeface="Calibri" panose="020F0502020204030204" pitchFamily="34" charset="0"/>
            </a:endParaRPr>
          </a:p>
        </p:txBody>
      </p:sp>
      <p:sp>
        <p:nvSpPr>
          <p:cNvPr id="25" name="Rectangle 3"/>
          <p:cNvSpPr txBox="1">
            <a:spLocks noChangeArrowheads="1"/>
          </p:cNvSpPr>
          <p:nvPr/>
        </p:nvSpPr>
        <p:spPr>
          <a:xfrm>
            <a:off x="3269893" y="948159"/>
            <a:ext cx="6408712" cy="3279775"/>
          </a:xfrm>
          <a:prstGeom prst="rect">
            <a:avLst/>
          </a:prstGeom>
        </p:spPr>
        <p:txBody>
          <a:bodyPr rtlCol="0">
            <a:norm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lnSpc>
                <a:spcPct val="120000"/>
              </a:lnSpc>
              <a:buFont typeface="Arial" panose="020B0604020202020204" pitchFamily="34" charset="0"/>
              <a:buNone/>
              <a:defRPr/>
            </a:pPr>
            <a:r>
              <a:rPr lang="zh-CN" altLang="en-US" sz="3100" b="1" dirty="0">
                <a:latin typeface="+mn-ea"/>
                <a:ea typeface="+mn-ea"/>
              </a:rPr>
              <a:t>远程学习资源概述</a:t>
            </a:r>
            <a:endParaRPr lang="en-US" altLang="zh-CN" sz="3100" b="1" dirty="0">
              <a:latin typeface="+mn-ea"/>
              <a:ea typeface="+mn-ea"/>
            </a:endParaRPr>
          </a:p>
          <a:p>
            <a:pPr>
              <a:lnSpc>
                <a:spcPct val="150000"/>
              </a:lnSpc>
            </a:pPr>
            <a:r>
              <a:rPr lang="zh-CN" altLang="en-US" sz="1800" b="1" dirty="0"/>
              <a:t>一、远程学习资源的概念</a:t>
            </a:r>
            <a:endParaRPr lang="zh-CN" altLang="en-US" sz="1800" b="1" dirty="0"/>
          </a:p>
          <a:p>
            <a:pPr>
              <a:lnSpc>
                <a:spcPct val="150000"/>
              </a:lnSpc>
            </a:pPr>
            <a:r>
              <a:rPr lang="zh-CN" altLang="en-US" sz="1800" b="1" dirty="0"/>
              <a:t>二、远程学习资源的分类</a:t>
            </a:r>
            <a:endParaRPr lang="zh-CN" altLang="en-US" sz="1800" b="1" dirty="0"/>
          </a:p>
          <a:p>
            <a:pPr>
              <a:lnSpc>
                <a:spcPct val="150000"/>
              </a:lnSpc>
            </a:pPr>
            <a:r>
              <a:rPr lang="zh-CN" altLang="en-US" sz="1800" b="1" dirty="0"/>
              <a:t>三、远程学习资源系统的体系结构</a:t>
            </a:r>
            <a:endParaRPr lang="zh-CN" altLang="en-US" sz="1800" b="1" dirty="0"/>
          </a:p>
          <a:p>
            <a:pPr>
              <a:lnSpc>
                <a:spcPct val="150000"/>
              </a:lnSpc>
            </a:pPr>
            <a:r>
              <a:rPr lang="zh-CN" altLang="en-US" sz="1800" b="1" dirty="0"/>
              <a:t>四、远程学习资源的功能</a:t>
            </a:r>
            <a:endParaRPr lang="zh-CN" altLang="en-US" sz="1800" b="1" dirty="0"/>
          </a:p>
          <a:p>
            <a:pPr>
              <a:lnSpc>
                <a:spcPct val="150000"/>
              </a:lnSpc>
            </a:pPr>
            <a:r>
              <a:rPr lang="zh-CN" altLang="en-US" sz="1800" b="1" dirty="0"/>
              <a:t>五、远程学习资源的特点</a:t>
            </a:r>
            <a:endParaRPr lang="zh-CN" altLang="en-US" sz="1800" b="1" dirty="0"/>
          </a:p>
          <a:p>
            <a:pPr fontAlgn="auto">
              <a:lnSpc>
                <a:spcPct val="120000"/>
              </a:lnSpc>
              <a:spcBef>
                <a:spcPts val="1200"/>
              </a:spcBef>
              <a:buFont typeface="Arial" panose="020B0604020202020204" pitchFamily="34" charset="0"/>
              <a:buNone/>
              <a:defRPr/>
            </a:pPr>
            <a:endParaRPr lang="zh-CN" altLang="en-US" sz="3500" b="1" dirty="0"/>
          </a:p>
        </p:txBody>
      </p:sp>
    </p:spTree>
  </p:cSld>
  <p:clrMapOvr>
    <a:masterClrMapping/>
  </p:clrMapOvr>
  <p:transition spd="med">
    <p:pull/>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p:cNvGrpSpPr/>
          <p:nvPr/>
        </p:nvGrpSpPr>
        <p:grpSpPr>
          <a:xfrm>
            <a:off x="303920" y="0"/>
            <a:ext cx="4350936" cy="578162"/>
            <a:chOff x="323528" y="0"/>
            <a:chExt cx="2087905" cy="578162"/>
          </a:xfrm>
        </p:grpSpPr>
        <p:sp>
          <p:nvSpPr>
            <p:cNvPr id="63" name="TextBox 86"/>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远程学习材料设计的原理</a:t>
              </a:r>
              <a:endParaRPr lang="en-US" altLang="zh-CN" sz="2400" dirty="0">
                <a:solidFill>
                  <a:srgbClr val="C00000"/>
                </a:solidFill>
                <a:latin typeface="+mn-lt"/>
                <a:ea typeface="+mn-ea"/>
                <a:cs typeface="+mn-ea"/>
                <a:sym typeface="+mn-lt"/>
              </a:endParaRPr>
            </a:p>
          </p:txBody>
        </p:sp>
        <p:sp>
          <p:nvSpPr>
            <p:cNvPr id="64" name="矩形 63"/>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7" name="Rectangle 3"/>
          <p:cNvSpPr txBox="1">
            <a:spLocks noChangeArrowheads="1"/>
          </p:cNvSpPr>
          <p:nvPr/>
        </p:nvSpPr>
        <p:spPr>
          <a:xfrm>
            <a:off x="179512" y="1059582"/>
            <a:ext cx="4680520" cy="3744416"/>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gn="just">
              <a:lnSpc>
                <a:spcPct val="114000"/>
              </a:lnSpc>
            </a:pPr>
            <a:r>
              <a:rPr lang="en-US" altLang="zh-CN" sz="2000" dirty="0"/>
              <a:t>2</a:t>
            </a:r>
            <a:r>
              <a:rPr lang="zh-CN" altLang="en-US" sz="2000" dirty="0"/>
              <a:t>．学习内容的制作要促进学习者的</a:t>
            </a:r>
            <a:r>
              <a:rPr lang="zh-CN" altLang="en-US" sz="2000" dirty="0">
                <a:solidFill>
                  <a:srgbClr val="C00000"/>
                </a:solidFill>
              </a:rPr>
              <a:t>交互</a:t>
            </a:r>
            <a:r>
              <a:rPr lang="zh-CN" altLang="en-US" sz="2000" dirty="0"/>
              <a:t>学习</a:t>
            </a:r>
            <a:endParaRPr lang="zh-CN" altLang="en-US" sz="2000" dirty="0"/>
          </a:p>
          <a:p>
            <a:pPr indent="467995" algn="just">
              <a:lnSpc>
                <a:spcPct val="114000"/>
              </a:lnSpc>
              <a:buFont typeface="Wingdings" panose="05000000000000000000" pitchFamily="2" charset="2"/>
              <a:buNone/>
            </a:pPr>
            <a:r>
              <a:rPr lang="zh-CN" altLang="en-US" sz="2000" dirty="0"/>
              <a:t>在远程教育交互理论中，“学习者与学习内容的交互”是其首要的交互。编写的学习内容能够引起</a:t>
            </a:r>
            <a:r>
              <a:rPr lang="zh-CN" altLang="en-US" sz="2000" dirty="0">
                <a:solidFill>
                  <a:srgbClr val="C00000"/>
                </a:solidFill>
              </a:rPr>
              <a:t>学习者和学习内容</a:t>
            </a:r>
            <a:r>
              <a:rPr lang="zh-CN" altLang="en-US" sz="2000" dirty="0"/>
              <a:t>的交互，这在在线教学中尤为重要。</a:t>
            </a:r>
            <a:endParaRPr lang="zh-CN" altLang="en-US" sz="2000" dirty="0"/>
          </a:p>
        </p:txBody>
      </p:sp>
      <p:pic>
        <p:nvPicPr>
          <p:cNvPr id="2" name="图片 1"/>
          <p:cNvPicPr>
            <a:picLocks noChangeAspect="1"/>
          </p:cNvPicPr>
          <p:nvPr/>
        </p:nvPicPr>
        <p:blipFill>
          <a:blip r:embed="rId1"/>
          <a:stretch>
            <a:fillRect/>
          </a:stretch>
        </p:blipFill>
        <p:spPr>
          <a:xfrm>
            <a:off x="5220072" y="1707654"/>
            <a:ext cx="3593976" cy="2395984"/>
          </a:xfrm>
          <a:prstGeom prst="rect">
            <a:avLst/>
          </a:prstGeom>
        </p:spPr>
      </p:pic>
    </p:spTree>
  </p:cSld>
  <p:clrMapOvr>
    <a:masterClrMapping/>
  </p:clrMapOvr>
  <p:transition spd="med">
    <p:pull/>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p:cNvGrpSpPr/>
          <p:nvPr/>
        </p:nvGrpSpPr>
        <p:grpSpPr>
          <a:xfrm>
            <a:off x="303920" y="0"/>
            <a:ext cx="4350936" cy="578162"/>
            <a:chOff x="323528" y="0"/>
            <a:chExt cx="2087905" cy="578162"/>
          </a:xfrm>
        </p:grpSpPr>
        <p:sp>
          <p:nvSpPr>
            <p:cNvPr id="63" name="TextBox 86"/>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远程学习材料设计的原理</a:t>
              </a:r>
              <a:endParaRPr lang="en-US" altLang="zh-CN" sz="2400" dirty="0">
                <a:solidFill>
                  <a:srgbClr val="C00000"/>
                </a:solidFill>
                <a:latin typeface="+mn-lt"/>
                <a:ea typeface="+mn-ea"/>
                <a:cs typeface="+mn-ea"/>
                <a:sym typeface="+mn-lt"/>
              </a:endParaRPr>
            </a:p>
          </p:txBody>
        </p:sp>
        <p:sp>
          <p:nvSpPr>
            <p:cNvPr id="64" name="矩形 63"/>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6" name="Rectangle 3"/>
          <p:cNvSpPr txBox="1">
            <a:spLocks noChangeArrowheads="1"/>
          </p:cNvSpPr>
          <p:nvPr/>
        </p:nvSpPr>
        <p:spPr>
          <a:xfrm>
            <a:off x="447119" y="1203598"/>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en-US" altLang="zh-CN" sz="2000" dirty="0"/>
              <a:t>3</a:t>
            </a:r>
            <a:r>
              <a:rPr lang="zh-CN" altLang="en-US" sz="2000" dirty="0"/>
              <a:t>．学习内容的选择要结合学习者的实践</a:t>
            </a:r>
            <a:endParaRPr lang="zh-CN" altLang="en-US" sz="2000" dirty="0"/>
          </a:p>
          <a:p>
            <a:pPr indent="467995">
              <a:lnSpc>
                <a:spcPct val="114000"/>
              </a:lnSpc>
              <a:buFont typeface="Wingdings" panose="05000000000000000000" pitchFamily="2" charset="2"/>
              <a:buNone/>
            </a:pPr>
            <a:r>
              <a:rPr lang="zh-CN" altLang="en-US" sz="2000" dirty="0"/>
              <a:t>研究表明，</a:t>
            </a:r>
            <a:r>
              <a:rPr lang="zh-CN" altLang="en-US" sz="2000" dirty="0">
                <a:solidFill>
                  <a:srgbClr val="C00000"/>
                </a:solidFill>
              </a:rPr>
              <a:t>经验式学习</a:t>
            </a:r>
            <a:r>
              <a:rPr lang="zh-CN" altLang="en-US" sz="2000" dirty="0"/>
              <a:t>是成人学习的有效方法。在学习者进行理论学习时，如果能将理论与学习者的经验结合起来，就能取得良好的学习效果。</a:t>
            </a:r>
            <a:endParaRPr lang="zh-CN" altLang="en-US" sz="2000" dirty="0"/>
          </a:p>
        </p:txBody>
      </p:sp>
    </p:spTree>
  </p:cSld>
  <p:clrMapOvr>
    <a:masterClrMapping/>
  </p:clrMapOvr>
  <p:transition spd="med">
    <p:pull/>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p:cNvGrpSpPr/>
          <p:nvPr/>
        </p:nvGrpSpPr>
        <p:grpSpPr>
          <a:xfrm>
            <a:off x="303920" y="0"/>
            <a:ext cx="4350936" cy="578162"/>
            <a:chOff x="323528" y="0"/>
            <a:chExt cx="2087905" cy="578162"/>
          </a:xfrm>
        </p:grpSpPr>
        <p:sp>
          <p:nvSpPr>
            <p:cNvPr id="63" name="TextBox 86"/>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远程学习材料设计的原理</a:t>
              </a:r>
              <a:endParaRPr lang="en-US" altLang="zh-CN" sz="2400" dirty="0">
                <a:solidFill>
                  <a:srgbClr val="C00000"/>
                </a:solidFill>
                <a:latin typeface="+mn-lt"/>
                <a:ea typeface="+mn-ea"/>
                <a:cs typeface="+mn-ea"/>
                <a:sym typeface="+mn-lt"/>
              </a:endParaRPr>
            </a:p>
          </p:txBody>
        </p:sp>
        <p:sp>
          <p:nvSpPr>
            <p:cNvPr id="64" name="矩形 63"/>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7" name="Rectangle 3"/>
          <p:cNvSpPr txBox="1">
            <a:spLocks noChangeArrowheads="1"/>
          </p:cNvSpPr>
          <p:nvPr/>
        </p:nvSpPr>
        <p:spPr>
          <a:xfrm>
            <a:off x="468313" y="1275606"/>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en-US" altLang="zh-CN" sz="2000" dirty="0"/>
              <a:t>4</a:t>
            </a:r>
            <a:r>
              <a:rPr lang="zh-CN" altLang="en-US" sz="2000" dirty="0"/>
              <a:t>．学习内容的组织可适当采用基于问题的学习</a:t>
            </a:r>
            <a:endParaRPr lang="zh-CN" altLang="en-US" sz="2000" dirty="0"/>
          </a:p>
          <a:p>
            <a:pPr indent="467995">
              <a:lnSpc>
                <a:spcPct val="114000"/>
              </a:lnSpc>
              <a:buFont typeface="Wingdings" panose="05000000000000000000" pitchFamily="2" charset="2"/>
              <a:buNone/>
            </a:pPr>
            <a:r>
              <a:rPr lang="zh-CN" altLang="en-US" sz="2000" dirty="0"/>
              <a:t>基于问题的学习就是通过网上学习材料设计者精心设计的问题， 以问题为</a:t>
            </a:r>
            <a:r>
              <a:rPr lang="zh-CN" altLang="en-US" sz="2000" dirty="0">
                <a:solidFill>
                  <a:srgbClr val="C00000"/>
                </a:solidFill>
              </a:rPr>
              <a:t>焦点</a:t>
            </a:r>
            <a:r>
              <a:rPr lang="zh-CN" altLang="en-US" sz="2000" dirty="0"/>
              <a:t>，要求学生通过网络进行协作学习，提出解决问题的思路和途径，在解决问题的过程中掌握知识，并获得解决实践问题的经验，逐渐形成自主学习和终身学习的能力。</a:t>
            </a:r>
            <a:endParaRPr lang="zh-CN" altLang="en-US" sz="2000" dirty="0"/>
          </a:p>
        </p:txBody>
      </p:sp>
    </p:spTree>
  </p:cSld>
  <p:clrMapOvr>
    <a:masterClrMapping/>
  </p:clrMapOvr>
  <p:transition spd="med">
    <p:pull/>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p:cNvGrpSpPr/>
          <p:nvPr/>
        </p:nvGrpSpPr>
        <p:grpSpPr>
          <a:xfrm>
            <a:off x="303920" y="0"/>
            <a:ext cx="4350936" cy="578162"/>
            <a:chOff x="323528" y="0"/>
            <a:chExt cx="2087905" cy="578162"/>
          </a:xfrm>
        </p:grpSpPr>
        <p:sp>
          <p:nvSpPr>
            <p:cNvPr id="63" name="TextBox 86"/>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远程学习材料设计的原理</a:t>
              </a:r>
              <a:endParaRPr lang="en-US" altLang="zh-CN" sz="2400" dirty="0">
                <a:solidFill>
                  <a:srgbClr val="C00000"/>
                </a:solidFill>
                <a:latin typeface="+mn-lt"/>
                <a:ea typeface="+mn-ea"/>
                <a:cs typeface="+mn-ea"/>
                <a:sym typeface="+mn-lt"/>
              </a:endParaRPr>
            </a:p>
          </p:txBody>
        </p:sp>
        <p:sp>
          <p:nvSpPr>
            <p:cNvPr id="64" name="矩形 63"/>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6" name="Rectangle 3"/>
          <p:cNvSpPr txBox="1">
            <a:spLocks noChangeArrowheads="1"/>
          </p:cNvSpPr>
          <p:nvPr/>
        </p:nvSpPr>
        <p:spPr>
          <a:xfrm>
            <a:off x="468313" y="1275606"/>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buFont typeface="Wingdings" panose="05000000000000000000" pitchFamily="2" charset="2"/>
              <a:buNone/>
            </a:pPr>
            <a:r>
              <a:rPr lang="en-US" altLang="zh-CN" sz="2000" dirty="0"/>
              <a:t>5</a:t>
            </a:r>
            <a:r>
              <a:rPr lang="zh-CN" altLang="en-US" sz="2000" dirty="0"/>
              <a:t>．学习内容的呈现可采用多种学习媒体</a:t>
            </a:r>
            <a:endParaRPr lang="zh-CN" altLang="en-US" sz="2000" dirty="0"/>
          </a:p>
          <a:p>
            <a:pPr indent="467995">
              <a:lnSpc>
                <a:spcPct val="114000"/>
              </a:lnSpc>
              <a:buFont typeface="Wingdings" panose="05000000000000000000" pitchFamily="2" charset="2"/>
              <a:buNone/>
            </a:pPr>
            <a:r>
              <a:rPr lang="zh-CN" altLang="en-US" sz="2000" dirty="0"/>
              <a:t>网上学习材料媒体形式是灵活多样的，为学习者提供多种媒体的学习材料，能使网上学习者的学习更加灵活、丰富、有效。</a:t>
            </a:r>
            <a:endParaRPr lang="zh-CN" altLang="en-US" sz="2000" dirty="0"/>
          </a:p>
        </p:txBody>
      </p:sp>
    </p:spTree>
  </p:cSld>
  <p:clrMapOvr>
    <a:masterClrMapping/>
  </p:clrMapOvr>
  <p:transition spd="med">
    <p:pull/>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p:cNvGrpSpPr/>
          <p:nvPr/>
        </p:nvGrpSpPr>
        <p:grpSpPr>
          <a:xfrm>
            <a:off x="303920" y="0"/>
            <a:ext cx="4350936" cy="578162"/>
            <a:chOff x="323528" y="0"/>
            <a:chExt cx="2087905" cy="578162"/>
          </a:xfrm>
        </p:grpSpPr>
        <p:sp>
          <p:nvSpPr>
            <p:cNvPr id="63" name="TextBox 86"/>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远程学习材料设计的原理</a:t>
              </a:r>
              <a:endParaRPr lang="en-US" altLang="zh-CN" sz="2400" dirty="0">
                <a:solidFill>
                  <a:srgbClr val="C00000"/>
                </a:solidFill>
                <a:latin typeface="+mn-lt"/>
                <a:ea typeface="+mn-ea"/>
                <a:cs typeface="+mn-ea"/>
                <a:sym typeface="+mn-lt"/>
              </a:endParaRPr>
            </a:p>
          </p:txBody>
        </p:sp>
        <p:sp>
          <p:nvSpPr>
            <p:cNvPr id="64" name="矩形 63"/>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7" name="Rectangle 3"/>
          <p:cNvSpPr txBox="1">
            <a:spLocks noChangeArrowheads="1"/>
          </p:cNvSpPr>
          <p:nvPr/>
        </p:nvSpPr>
        <p:spPr>
          <a:xfrm>
            <a:off x="323850" y="1059582"/>
            <a:ext cx="2952750" cy="3401615"/>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zh-CN" altLang="en-US" sz="2000" dirty="0"/>
              <a:t>表</a:t>
            </a:r>
            <a:r>
              <a:rPr lang="en-US" altLang="zh-CN" sz="2000" dirty="0"/>
              <a:t>2 </a:t>
            </a:r>
            <a:r>
              <a:rPr lang="zh-CN" altLang="en-US" sz="2000" dirty="0"/>
              <a:t>成人学习方法和学习保持率</a:t>
            </a:r>
            <a:endParaRPr lang="zh-CN" altLang="en-US" sz="2000" dirty="0"/>
          </a:p>
          <a:p>
            <a:pPr indent="467995">
              <a:lnSpc>
                <a:spcPct val="114000"/>
              </a:lnSpc>
              <a:buFont typeface="Wingdings" panose="05000000000000000000" pitchFamily="2" charset="2"/>
              <a:buNone/>
            </a:pPr>
            <a:r>
              <a:rPr lang="zh-CN" altLang="en-US" sz="2000" dirty="0"/>
              <a:t>在设计制作远程学习材料时，应尽可能开发</a:t>
            </a:r>
            <a:r>
              <a:rPr lang="zh-CN" altLang="en-US" sz="2000" dirty="0">
                <a:solidFill>
                  <a:srgbClr val="C00000"/>
                </a:solidFill>
              </a:rPr>
              <a:t>多种</a:t>
            </a:r>
            <a:r>
              <a:rPr lang="zh-CN" altLang="en-US" sz="2000" dirty="0"/>
              <a:t>媒体的学习材料，提高学习者的参与程度，增加学习者的学习兴趣，提高学习者的学习效果。</a:t>
            </a:r>
            <a:endParaRPr lang="zh-CN" altLang="en-US" sz="2000" dirty="0"/>
          </a:p>
        </p:txBody>
      </p:sp>
      <p:pic>
        <p:nvPicPr>
          <p:cNvPr id="2" name="图片 1"/>
          <p:cNvPicPr>
            <a:picLocks noChangeAspect="1"/>
          </p:cNvPicPr>
          <p:nvPr>
            <p:custDataLst>
              <p:tags r:id="rId1"/>
            </p:custDataLst>
          </p:nvPr>
        </p:nvPicPr>
        <p:blipFill>
          <a:blip r:embed="rId2"/>
          <a:stretch>
            <a:fillRect/>
          </a:stretch>
        </p:blipFill>
        <p:spPr>
          <a:xfrm>
            <a:off x="3424555" y="660400"/>
            <a:ext cx="5151755" cy="4200525"/>
          </a:xfrm>
          <a:prstGeom prst="rect">
            <a:avLst/>
          </a:prstGeom>
        </p:spPr>
      </p:pic>
    </p:spTree>
  </p:cSld>
  <p:clrMapOvr>
    <a:masterClrMapping/>
  </p:clrMapOvr>
  <p:transition spd="med">
    <p:pull/>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screen">
            <a:extLst>
              <a:ext uri="{BEBA8EAE-BF5A-486C-A8C5-ECC9F3942E4B}">
                <a14:imgProps xmlns:a14="http://schemas.microsoft.com/office/drawing/2010/main">
                  <a14:imgLayer r:embed="rId2">
                    <a14:imgEffect>
                      <a14:artisticBlur/>
                    </a14:imgEffect>
                  </a14:imgLayer>
                </a14:imgProps>
              </a:ext>
            </a:extLst>
          </a:blip>
          <a:srcRect/>
          <a:stretch>
            <a:fillRect/>
          </a:stretch>
        </p:blipFill>
        <p:spPr>
          <a:xfrm>
            <a:off x="0" y="2571750"/>
            <a:ext cx="9144000" cy="2571750"/>
          </a:xfrm>
          <a:prstGeom prst="rect">
            <a:avLst/>
          </a:prstGeom>
        </p:spPr>
      </p:pic>
      <p:sp>
        <p:nvSpPr>
          <p:cNvPr id="8" name="矩形 7"/>
          <p:cNvSpPr/>
          <p:nvPr/>
        </p:nvSpPr>
        <p:spPr>
          <a:xfrm>
            <a:off x="0" y="2571750"/>
            <a:ext cx="9144507" cy="2571748"/>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p:cNvSpPr/>
          <p:nvPr/>
        </p:nvSpPr>
        <p:spPr>
          <a:xfrm>
            <a:off x="467544" y="411510"/>
            <a:ext cx="8208912" cy="432048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472070" y="1491630"/>
            <a:ext cx="1077508" cy="2123660"/>
            <a:chOff x="4499992" y="1114046"/>
            <a:chExt cx="519809" cy="575153"/>
          </a:xfrm>
        </p:grpSpPr>
        <p:sp>
          <p:nvSpPr>
            <p:cNvPr id="5" name="矩形: 圆角 4"/>
            <p:cNvSpPr/>
            <p:nvPr/>
          </p:nvSpPr>
          <p:spPr>
            <a:xfrm>
              <a:off x="4499992" y="1131590"/>
              <a:ext cx="504056" cy="504056"/>
            </a:xfrm>
            <a:prstGeom prst="roundRect">
              <a:avLst>
                <a:gd name="adj" fmla="val 6274"/>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 name="文本框 5"/>
            <p:cNvSpPr txBox="1"/>
            <p:nvPr/>
          </p:nvSpPr>
          <p:spPr>
            <a:xfrm>
              <a:off x="4549499" y="1114046"/>
              <a:ext cx="470302" cy="575153"/>
            </a:xfrm>
            <a:prstGeom prst="rect">
              <a:avLst/>
            </a:prstGeom>
            <a:noFill/>
          </p:spPr>
          <p:txBody>
            <a:bodyPr wrap="square" lIns="0" tIns="0" rIns="0" bIns="0" rtlCol="0">
              <a:spAutoFit/>
            </a:bodyPr>
            <a:lstStyle/>
            <a:p>
              <a:r>
                <a:rPr lang="en-US" altLang="zh-CN" sz="13800" dirty="0">
                  <a:solidFill>
                    <a:schemeClr val="bg1"/>
                  </a:solidFill>
                  <a:ea typeface="微软雅黑" panose="020B0503020204020204" pitchFamily="34" charset="-122"/>
                  <a:cs typeface="Calibri" panose="020F0502020204030204" pitchFamily="34" charset="0"/>
                </a:rPr>
                <a:t>3</a:t>
              </a:r>
              <a:endParaRPr lang="zh-CN" altLang="en-US" sz="13800" dirty="0">
                <a:solidFill>
                  <a:schemeClr val="bg1"/>
                </a:solidFill>
                <a:ea typeface="微软雅黑" panose="020B0503020204020204" pitchFamily="34" charset="-122"/>
                <a:cs typeface="Calibri" panose="020F0502020204030204" pitchFamily="34" charset="0"/>
              </a:endParaRPr>
            </a:p>
          </p:txBody>
        </p:sp>
      </p:grpSp>
      <p:sp>
        <p:nvSpPr>
          <p:cNvPr id="7" name="文本框 6"/>
          <p:cNvSpPr txBox="1"/>
          <p:nvPr/>
        </p:nvSpPr>
        <p:spPr>
          <a:xfrm>
            <a:off x="2812957" y="2177593"/>
            <a:ext cx="5503459" cy="553998"/>
          </a:xfrm>
          <a:prstGeom prst="rect">
            <a:avLst/>
          </a:prstGeom>
          <a:noFill/>
        </p:spPr>
        <p:txBody>
          <a:bodyPr wrap="square" lIns="0" tIns="0" rIns="0" bIns="0" rtlCol="0">
            <a:spAutoFit/>
          </a:bodyPr>
          <a:lstStyle/>
          <a:p>
            <a:r>
              <a:rPr lang="zh-CN" altLang="en-US" sz="3600" b="1" dirty="0">
                <a:latin typeface="+mn-ea"/>
                <a:ea typeface="+mn-ea"/>
              </a:rPr>
              <a:t>远程学习材料的编制方法</a:t>
            </a:r>
            <a:endParaRPr lang="zh-CN" altLang="en-US" sz="3600" b="1" dirty="0">
              <a:latin typeface="+mn-ea"/>
              <a:ea typeface="+mn-ea"/>
            </a:endParaRPr>
          </a:p>
        </p:txBody>
      </p:sp>
    </p:spTree>
  </p:cSld>
  <p:clrMapOvr>
    <a:masterClrMapping/>
  </p:clrMapOvr>
  <p:transition spd="med">
    <p:pull/>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组合 64"/>
          <p:cNvGrpSpPr/>
          <p:nvPr/>
        </p:nvGrpSpPr>
        <p:grpSpPr>
          <a:xfrm>
            <a:off x="323528" y="0"/>
            <a:ext cx="5688632" cy="889245"/>
            <a:chOff x="323528" y="0"/>
            <a:chExt cx="3273975" cy="889245"/>
          </a:xfrm>
        </p:grpSpPr>
        <p:sp>
          <p:nvSpPr>
            <p:cNvPr id="66" name="TextBox 86"/>
            <p:cNvSpPr txBox="1"/>
            <p:nvPr/>
          </p:nvSpPr>
          <p:spPr>
            <a:xfrm>
              <a:off x="576196" y="58248"/>
              <a:ext cx="3021307" cy="830997"/>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远程学习材料的编制方法</a:t>
              </a:r>
              <a:endParaRPr lang="zh-CN" altLang="en-US" sz="2400" dirty="0">
                <a:solidFill>
                  <a:srgbClr val="C00000"/>
                </a:solidFill>
                <a:latin typeface="+mn-lt"/>
                <a:ea typeface="+mn-ea"/>
                <a:cs typeface="+mn-ea"/>
              </a:endParaRPr>
            </a:p>
            <a:p>
              <a:pPr algn="just"/>
              <a:endParaRPr lang="zh-CN" altLang="en-US" sz="2400" dirty="0">
                <a:solidFill>
                  <a:srgbClr val="C00000"/>
                </a:solidFill>
                <a:latin typeface="+mn-lt"/>
                <a:ea typeface="+mn-ea"/>
                <a:cs typeface="+mn-ea"/>
                <a:sym typeface="+mn-lt"/>
              </a:endParaRPr>
            </a:p>
          </p:txBody>
        </p:sp>
        <p:sp>
          <p:nvSpPr>
            <p:cNvPr id="67" name="矩形 66"/>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p>
          </p:txBody>
        </p:sp>
      </p:grpSp>
      <p:sp>
        <p:nvSpPr>
          <p:cNvPr id="12" name="Rectangle 3"/>
          <p:cNvSpPr txBox="1">
            <a:spLocks noChangeArrowheads="1"/>
          </p:cNvSpPr>
          <p:nvPr/>
        </p:nvSpPr>
        <p:spPr>
          <a:xfrm>
            <a:off x="519655" y="889245"/>
            <a:ext cx="7127875" cy="432197"/>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ltLang="zh-CN" sz="2000" dirty="0"/>
              <a:t> 1. </a:t>
            </a:r>
            <a:r>
              <a:rPr lang="zh-CN" altLang="en-US" sz="2000" dirty="0"/>
              <a:t>网上学习材料的特征及与教科书的差异</a:t>
            </a:r>
            <a:endParaRPr lang="zh-CN" altLang="en-US" sz="2000" dirty="0"/>
          </a:p>
        </p:txBody>
      </p:sp>
      <p:pic>
        <p:nvPicPr>
          <p:cNvPr id="2" name="图片 1"/>
          <p:cNvPicPr>
            <a:picLocks noChangeAspect="1"/>
          </p:cNvPicPr>
          <p:nvPr/>
        </p:nvPicPr>
        <p:blipFill>
          <a:blip r:embed="rId1"/>
          <a:stretch>
            <a:fillRect/>
          </a:stretch>
        </p:blipFill>
        <p:spPr>
          <a:xfrm>
            <a:off x="1955800" y="1321435"/>
            <a:ext cx="5390515" cy="3638550"/>
          </a:xfrm>
          <a:prstGeom prst="rect">
            <a:avLst/>
          </a:prstGeom>
        </p:spPr>
      </p:pic>
    </p:spTree>
  </p:cSld>
  <p:clrMapOvr>
    <a:masterClrMapping/>
  </p:clrMapOvr>
  <p:transition spd="med">
    <p:pull/>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组合 64"/>
          <p:cNvGrpSpPr/>
          <p:nvPr/>
        </p:nvGrpSpPr>
        <p:grpSpPr>
          <a:xfrm>
            <a:off x="323528" y="0"/>
            <a:ext cx="5688632" cy="889245"/>
            <a:chOff x="323528" y="0"/>
            <a:chExt cx="3273975" cy="889245"/>
          </a:xfrm>
        </p:grpSpPr>
        <p:sp>
          <p:nvSpPr>
            <p:cNvPr id="66" name="TextBox 86"/>
            <p:cNvSpPr txBox="1"/>
            <p:nvPr/>
          </p:nvSpPr>
          <p:spPr>
            <a:xfrm>
              <a:off x="576196" y="58248"/>
              <a:ext cx="3021307" cy="830997"/>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远程学习材料的编制方法</a:t>
              </a:r>
              <a:endParaRPr lang="zh-CN" altLang="en-US" sz="2400" dirty="0">
                <a:solidFill>
                  <a:srgbClr val="C00000"/>
                </a:solidFill>
                <a:latin typeface="+mn-lt"/>
                <a:ea typeface="+mn-ea"/>
                <a:cs typeface="+mn-ea"/>
              </a:endParaRPr>
            </a:p>
            <a:p>
              <a:pPr algn="just"/>
              <a:endParaRPr lang="zh-CN" altLang="en-US" sz="2400" dirty="0">
                <a:solidFill>
                  <a:srgbClr val="C00000"/>
                </a:solidFill>
                <a:latin typeface="+mn-lt"/>
                <a:ea typeface="+mn-ea"/>
                <a:cs typeface="+mn-ea"/>
                <a:sym typeface="+mn-lt"/>
              </a:endParaRPr>
            </a:p>
          </p:txBody>
        </p:sp>
        <p:sp>
          <p:nvSpPr>
            <p:cNvPr id="67" name="矩形 66"/>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p>
          </p:txBody>
        </p:sp>
      </p:grpSp>
      <p:sp>
        <p:nvSpPr>
          <p:cNvPr id="7" name="Rectangle 3"/>
          <p:cNvSpPr txBox="1">
            <a:spLocks noChangeArrowheads="1"/>
          </p:cNvSpPr>
          <p:nvPr/>
        </p:nvSpPr>
        <p:spPr>
          <a:xfrm>
            <a:off x="395536" y="881053"/>
            <a:ext cx="8135937" cy="9715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en-US" altLang="zh-CN" sz="2000" dirty="0"/>
              <a:t>2</a:t>
            </a:r>
            <a:r>
              <a:rPr lang="zh-CN" altLang="en-US" sz="2000" dirty="0"/>
              <a:t>．网上学习材料撰写的语言使用</a:t>
            </a:r>
            <a:endParaRPr lang="zh-CN" altLang="en-US" sz="2000" dirty="0"/>
          </a:p>
          <a:p>
            <a:pPr indent="467995">
              <a:lnSpc>
                <a:spcPct val="114000"/>
              </a:lnSpc>
              <a:buFont typeface="Wingdings" panose="05000000000000000000" pitchFamily="2" charset="2"/>
              <a:buNone/>
            </a:pPr>
            <a:r>
              <a:rPr lang="zh-CN" altLang="en-US" sz="2000" dirty="0"/>
              <a:t>     在网上学习材料撰写中，语言的表达应该遵循通俗性原则。</a:t>
            </a:r>
            <a:endParaRPr lang="zh-CN" altLang="en-US" sz="2000" dirty="0"/>
          </a:p>
          <a:p>
            <a:pPr>
              <a:buFont typeface="Wingdings" panose="05000000000000000000" pitchFamily="2" charset="2"/>
              <a:buNone/>
            </a:pPr>
            <a:endParaRPr lang="en-US" altLang="zh-CN" sz="2000" dirty="0"/>
          </a:p>
        </p:txBody>
      </p:sp>
      <p:pic>
        <p:nvPicPr>
          <p:cNvPr id="2" name="图片 1"/>
          <p:cNvPicPr>
            <a:picLocks noChangeAspect="1"/>
          </p:cNvPicPr>
          <p:nvPr/>
        </p:nvPicPr>
        <p:blipFill>
          <a:blip r:embed="rId1"/>
          <a:stretch>
            <a:fillRect/>
          </a:stretch>
        </p:blipFill>
        <p:spPr>
          <a:xfrm>
            <a:off x="1725295" y="1751965"/>
            <a:ext cx="5189855" cy="3338830"/>
          </a:xfrm>
          <a:prstGeom prst="rect">
            <a:avLst/>
          </a:prstGeom>
        </p:spPr>
      </p:pic>
    </p:spTree>
  </p:cSld>
  <p:clrMapOvr>
    <a:masterClrMapping/>
  </p:clrMapOvr>
  <p:transition spd="med">
    <p:pull/>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组合 64"/>
          <p:cNvGrpSpPr/>
          <p:nvPr/>
        </p:nvGrpSpPr>
        <p:grpSpPr>
          <a:xfrm>
            <a:off x="323528" y="0"/>
            <a:ext cx="5688632" cy="889245"/>
            <a:chOff x="323528" y="0"/>
            <a:chExt cx="3273975" cy="889245"/>
          </a:xfrm>
        </p:grpSpPr>
        <p:sp>
          <p:nvSpPr>
            <p:cNvPr id="66" name="TextBox 86"/>
            <p:cNvSpPr txBox="1"/>
            <p:nvPr/>
          </p:nvSpPr>
          <p:spPr>
            <a:xfrm>
              <a:off x="576196" y="58248"/>
              <a:ext cx="3021307" cy="830997"/>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远程学习材料的编制方法</a:t>
              </a:r>
              <a:endParaRPr lang="zh-CN" altLang="en-US" sz="2400" dirty="0">
                <a:solidFill>
                  <a:srgbClr val="C00000"/>
                </a:solidFill>
                <a:latin typeface="+mn-lt"/>
                <a:ea typeface="+mn-ea"/>
                <a:cs typeface="+mn-ea"/>
              </a:endParaRPr>
            </a:p>
            <a:p>
              <a:pPr algn="just"/>
              <a:endParaRPr lang="zh-CN" altLang="en-US" sz="2400" dirty="0">
                <a:solidFill>
                  <a:srgbClr val="C00000"/>
                </a:solidFill>
                <a:latin typeface="+mn-lt"/>
                <a:ea typeface="+mn-ea"/>
                <a:cs typeface="+mn-ea"/>
                <a:sym typeface="+mn-lt"/>
              </a:endParaRPr>
            </a:p>
          </p:txBody>
        </p:sp>
        <p:sp>
          <p:nvSpPr>
            <p:cNvPr id="67" name="矩形 66"/>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p>
          </p:txBody>
        </p:sp>
      </p:grpSp>
      <p:sp>
        <p:nvSpPr>
          <p:cNvPr id="9" name="Rectangle 3"/>
          <p:cNvSpPr txBox="1">
            <a:spLocks noChangeArrowheads="1"/>
          </p:cNvSpPr>
          <p:nvPr/>
        </p:nvSpPr>
        <p:spPr>
          <a:xfrm>
            <a:off x="468314" y="1203598"/>
            <a:ext cx="2879725"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en-US" altLang="zh-CN" sz="2000" dirty="0"/>
              <a:t>3</a:t>
            </a:r>
            <a:r>
              <a:rPr lang="zh-CN" altLang="en-US" sz="2000" dirty="0"/>
              <a:t>．网上学习材料撰写的动词使用</a:t>
            </a:r>
            <a:endParaRPr lang="zh-CN" altLang="en-US" sz="2000" dirty="0"/>
          </a:p>
          <a:p>
            <a:pPr indent="467995">
              <a:lnSpc>
                <a:spcPct val="114000"/>
              </a:lnSpc>
              <a:buFont typeface="Wingdings" panose="05000000000000000000" pitchFamily="2" charset="2"/>
              <a:buNone/>
            </a:pPr>
            <a:r>
              <a:rPr lang="zh-CN" altLang="en-US" sz="2000" dirty="0"/>
              <a:t>学习材料编制中，根据不同的学习目标，需要采用与之相应的明确的</a:t>
            </a:r>
            <a:r>
              <a:rPr lang="zh-CN" altLang="en-US" sz="2000" dirty="0">
                <a:solidFill>
                  <a:srgbClr val="C00000"/>
                </a:solidFill>
              </a:rPr>
              <a:t>动词</a:t>
            </a:r>
            <a:r>
              <a:rPr lang="zh-CN" altLang="en-US" sz="2000" dirty="0"/>
              <a:t>，合适的动词使用能够让学习者清楚地了解学习目标。</a:t>
            </a:r>
            <a:endParaRPr lang="zh-CN" altLang="en-US" sz="2000" dirty="0"/>
          </a:p>
        </p:txBody>
      </p:sp>
      <p:pic>
        <p:nvPicPr>
          <p:cNvPr id="2" name="图片 1"/>
          <p:cNvPicPr>
            <a:picLocks noChangeAspect="1"/>
          </p:cNvPicPr>
          <p:nvPr/>
        </p:nvPicPr>
        <p:blipFill>
          <a:blip r:embed="rId1"/>
          <a:stretch>
            <a:fillRect/>
          </a:stretch>
        </p:blipFill>
        <p:spPr>
          <a:xfrm>
            <a:off x="3491865" y="605155"/>
            <a:ext cx="5375910" cy="4329430"/>
          </a:xfrm>
          <a:prstGeom prst="rect">
            <a:avLst/>
          </a:prstGeom>
        </p:spPr>
      </p:pic>
    </p:spTree>
  </p:cSld>
  <p:clrMapOvr>
    <a:masterClrMapping/>
  </p:clrMapOvr>
  <p:transition spd="med">
    <p:pull/>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组合 64"/>
          <p:cNvGrpSpPr/>
          <p:nvPr/>
        </p:nvGrpSpPr>
        <p:grpSpPr>
          <a:xfrm>
            <a:off x="323528" y="0"/>
            <a:ext cx="5688632" cy="889245"/>
            <a:chOff x="323528" y="0"/>
            <a:chExt cx="3273975" cy="889245"/>
          </a:xfrm>
        </p:grpSpPr>
        <p:sp>
          <p:nvSpPr>
            <p:cNvPr id="66" name="TextBox 86"/>
            <p:cNvSpPr txBox="1"/>
            <p:nvPr/>
          </p:nvSpPr>
          <p:spPr>
            <a:xfrm>
              <a:off x="576196" y="58248"/>
              <a:ext cx="3021307" cy="830997"/>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远程学习材料的编制方法</a:t>
              </a:r>
              <a:endParaRPr lang="zh-CN" altLang="en-US" sz="2400" dirty="0">
                <a:solidFill>
                  <a:srgbClr val="C00000"/>
                </a:solidFill>
                <a:latin typeface="+mn-lt"/>
                <a:ea typeface="+mn-ea"/>
                <a:cs typeface="+mn-ea"/>
              </a:endParaRPr>
            </a:p>
            <a:p>
              <a:pPr algn="just"/>
              <a:endParaRPr lang="zh-CN" altLang="en-US" sz="2400" dirty="0">
                <a:solidFill>
                  <a:srgbClr val="C00000"/>
                </a:solidFill>
                <a:latin typeface="+mn-lt"/>
                <a:ea typeface="+mn-ea"/>
                <a:cs typeface="+mn-ea"/>
                <a:sym typeface="+mn-lt"/>
              </a:endParaRPr>
            </a:p>
          </p:txBody>
        </p:sp>
        <p:sp>
          <p:nvSpPr>
            <p:cNvPr id="67" name="矩形 66"/>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p>
          </p:txBody>
        </p:sp>
      </p:grpSp>
      <p:sp>
        <p:nvSpPr>
          <p:cNvPr id="7" name="Rectangle 3"/>
          <p:cNvSpPr txBox="1">
            <a:spLocks noChangeArrowheads="1"/>
          </p:cNvSpPr>
          <p:nvPr/>
        </p:nvSpPr>
        <p:spPr>
          <a:xfrm>
            <a:off x="395536" y="771550"/>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en-US" altLang="zh-CN" sz="2000" dirty="0"/>
              <a:t>4</a:t>
            </a:r>
            <a:r>
              <a:rPr lang="zh-CN" altLang="en-US" sz="2000" dirty="0"/>
              <a:t>．网上学习材料编制中的图表使用</a:t>
            </a:r>
            <a:endParaRPr lang="zh-CN" altLang="en-US" sz="2000" dirty="0"/>
          </a:p>
          <a:p>
            <a:pPr indent="467995">
              <a:lnSpc>
                <a:spcPct val="114000"/>
              </a:lnSpc>
              <a:buFont typeface="Wingdings" panose="05000000000000000000" pitchFamily="2" charset="2"/>
              <a:buNone/>
            </a:pPr>
            <a:r>
              <a:rPr lang="zh-CN" altLang="en-US" sz="2000" dirty="0"/>
              <a:t> 网上学习材料编制的原理之一是采用图解的方式，让学习者一目了然，易于理解和掌握。具体形式需要根据学习内容而定。</a:t>
            </a:r>
            <a:endParaRPr lang="en-US" altLang="zh-CN" sz="2000" dirty="0"/>
          </a:p>
          <a:p>
            <a:pPr indent="467995">
              <a:lnSpc>
                <a:spcPct val="114000"/>
              </a:lnSpc>
              <a:buFont typeface="Wingdings" panose="05000000000000000000" pitchFamily="2" charset="2"/>
              <a:buNone/>
            </a:pPr>
            <a:endParaRPr lang="en-US" altLang="zh-CN" sz="2000" dirty="0"/>
          </a:p>
          <a:p>
            <a:pPr indent="467995">
              <a:lnSpc>
                <a:spcPct val="114000"/>
              </a:lnSpc>
            </a:pPr>
            <a:r>
              <a:rPr lang="en-US" altLang="zh-CN" sz="2000" dirty="0"/>
              <a:t>5.</a:t>
            </a:r>
            <a:r>
              <a:rPr lang="zh-CN" altLang="en-US" sz="2000" dirty="0"/>
              <a:t>　考虑界面设计、学习资源设计和教学策略设计。</a:t>
            </a:r>
            <a:endParaRPr lang="zh-CN" altLang="en-US" sz="2000" dirty="0"/>
          </a:p>
          <a:p>
            <a:pPr indent="467995">
              <a:lnSpc>
                <a:spcPct val="114000"/>
              </a:lnSpc>
              <a:buFont typeface="Wingdings" panose="05000000000000000000" pitchFamily="2" charset="2"/>
              <a:buNone/>
            </a:pPr>
            <a:endParaRPr lang="zh-CN" altLang="en-US" sz="2000" dirty="0"/>
          </a:p>
        </p:txBody>
      </p:sp>
    </p:spTree>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screen">
            <a:extLst>
              <a:ext uri="{BEBA8EAE-BF5A-486C-A8C5-ECC9F3942E4B}">
                <a14:imgProps xmlns:a14="http://schemas.microsoft.com/office/drawing/2010/main">
                  <a14:imgLayer r:embed="rId2">
                    <a14:imgEffect>
                      <a14:artisticBlur/>
                    </a14:imgEffect>
                  </a14:imgLayer>
                </a14:imgProps>
              </a:ext>
            </a:extLst>
          </a:blip>
          <a:srcRect/>
          <a:stretch>
            <a:fillRect/>
          </a:stretch>
        </p:blipFill>
        <p:spPr>
          <a:xfrm>
            <a:off x="0" y="2571750"/>
            <a:ext cx="9144000" cy="2571750"/>
          </a:xfrm>
          <a:prstGeom prst="rect">
            <a:avLst/>
          </a:prstGeom>
        </p:spPr>
      </p:pic>
      <p:sp>
        <p:nvSpPr>
          <p:cNvPr id="10" name="矩形 9"/>
          <p:cNvSpPr/>
          <p:nvPr/>
        </p:nvSpPr>
        <p:spPr>
          <a:xfrm>
            <a:off x="0" y="2571750"/>
            <a:ext cx="9144507" cy="2571748"/>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p:cNvSpPr/>
          <p:nvPr/>
        </p:nvSpPr>
        <p:spPr>
          <a:xfrm>
            <a:off x="467544" y="411510"/>
            <a:ext cx="8208912" cy="432048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472070" y="1491630"/>
            <a:ext cx="1077508" cy="1925924"/>
            <a:chOff x="4499992" y="1114046"/>
            <a:chExt cx="519809" cy="521600"/>
          </a:xfrm>
        </p:grpSpPr>
        <p:sp>
          <p:nvSpPr>
            <p:cNvPr id="5" name="矩形: 圆角 4"/>
            <p:cNvSpPr/>
            <p:nvPr/>
          </p:nvSpPr>
          <p:spPr>
            <a:xfrm>
              <a:off x="4499992" y="1131590"/>
              <a:ext cx="504056" cy="504056"/>
            </a:xfrm>
            <a:prstGeom prst="roundRect">
              <a:avLst>
                <a:gd name="adj" fmla="val 6274"/>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4549499" y="1114046"/>
              <a:ext cx="470302" cy="521600"/>
            </a:xfrm>
            <a:prstGeom prst="rect">
              <a:avLst/>
            </a:prstGeom>
            <a:noFill/>
          </p:spPr>
          <p:txBody>
            <a:bodyPr wrap="square" lIns="0" tIns="0" rIns="0" bIns="0" rtlCol="0">
              <a:spAutoFit/>
            </a:bodyPr>
            <a:lstStyle/>
            <a:p>
              <a:r>
                <a:rPr lang="en-US" altLang="zh-CN" sz="13800" dirty="0">
                  <a:solidFill>
                    <a:schemeClr val="bg1"/>
                  </a:solidFill>
                  <a:ea typeface="微软雅黑" panose="020B0503020204020204" pitchFamily="34" charset="-122"/>
                  <a:cs typeface="Calibri" panose="020F0502020204030204" pitchFamily="34" charset="0"/>
                </a:rPr>
                <a:t>1</a:t>
              </a:r>
              <a:endParaRPr lang="zh-CN" altLang="en-US" sz="13800" dirty="0">
                <a:solidFill>
                  <a:schemeClr val="bg1"/>
                </a:solidFill>
                <a:ea typeface="微软雅黑" panose="020B0503020204020204" pitchFamily="34" charset="-122"/>
                <a:cs typeface="Calibri" panose="020F0502020204030204" pitchFamily="34" charset="0"/>
              </a:endParaRPr>
            </a:p>
          </p:txBody>
        </p:sp>
      </p:grpSp>
      <p:sp>
        <p:nvSpPr>
          <p:cNvPr id="7" name="文本框 6"/>
          <p:cNvSpPr txBox="1"/>
          <p:nvPr/>
        </p:nvSpPr>
        <p:spPr>
          <a:xfrm>
            <a:off x="2411760" y="2177593"/>
            <a:ext cx="5503459" cy="553998"/>
          </a:xfrm>
          <a:prstGeom prst="rect">
            <a:avLst/>
          </a:prstGeom>
          <a:noFill/>
        </p:spPr>
        <p:txBody>
          <a:bodyPr wrap="square" lIns="0" tIns="0" rIns="0" bIns="0" rtlCol="0">
            <a:spAutoFit/>
          </a:bodyPr>
          <a:lstStyle/>
          <a:p>
            <a:pPr algn="ctr"/>
            <a:r>
              <a:rPr lang="zh-CN" altLang="en-US" sz="3600" b="1" dirty="0">
                <a:solidFill>
                  <a:schemeClr val="accent6"/>
                </a:solidFill>
                <a:latin typeface="微软雅黑" panose="020B0503020204020204" pitchFamily="34" charset="-122"/>
                <a:ea typeface="微软雅黑" panose="020B0503020204020204" pitchFamily="34" charset="-122"/>
              </a:rPr>
              <a:t>远程学习资源概述</a:t>
            </a:r>
            <a:endParaRPr lang="zh-CN" altLang="en-US" sz="3600" b="1" dirty="0">
              <a:solidFill>
                <a:schemeClr val="accent6"/>
              </a:solidFill>
              <a:latin typeface="微软雅黑" panose="020B0503020204020204" pitchFamily="34" charset="-122"/>
              <a:ea typeface="微软雅黑" panose="020B0503020204020204" pitchFamily="34" charset="-122"/>
            </a:endParaRPr>
          </a:p>
        </p:txBody>
      </p:sp>
    </p:spTree>
  </p:cSld>
  <p:clrMapOvr>
    <a:masterClrMapping/>
  </p:clrMapOvr>
  <p:transition spd="med">
    <p:pull/>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组合 64"/>
          <p:cNvGrpSpPr/>
          <p:nvPr/>
        </p:nvGrpSpPr>
        <p:grpSpPr>
          <a:xfrm>
            <a:off x="323528" y="0"/>
            <a:ext cx="5688632" cy="889245"/>
            <a:chOff x="323528" y="0"/>
            <a:chExt cx="3273975" cy="889245"/>
          </a:xfrm>
        </p:grpSpPr>
        <p:sp>
          <p:nvSpPr>
            <p:cNvPr id="66" name="TextBox 86"/>
            <p:cNvSpPr txBox="1"/>
            <p:nvPr/>
          </p:nvSpPr>
          <p:spPr>
            <a:xfrm>
              <a:off x="576196" y="58248"/>
              <a:ext cx="3021307" cy="830997"/>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远程学习材料的编制方法</a:t>
              </a:r>
              <a:endParaRPr lang="zh-CN" altLang="en-US" sz="2400" dirty="0">
                <a:solidFill>
                  <a:srgbClr val="C00000"/>
                </a:solidFill>
                <a:latin typeface="+mn-lt"/>
                <a:ea typeface="+mn-ea"/>
                <a:cs typeface="+mn-ea"/>
              </a:endParaRPr>
            </a:p>
            <a:p>
              <a:pPr algn="just"/>
              <a:endParaRPr lang="zh-CN" altLang="en-US" sz="2400" dirty="0">
                <a:solidFill>
                  <a:srgbClr val="C00000"/>
                </a:solidFill>
                <a:latin typeface="+mn-lt"/>
                <a:ea typeface="+mn-ea"/>
                <a:cs typeface="+mn-ea"/>
                <a:sym typeface="+mn-lt"/>
              </a:endParaRPr>
            </a:p>
          </p:txBody>
        </p:sp>
        <p:sp>
          <p:nvSpPr>
            <p:cNvPr id="67" name="矩形 66"/>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p>
          </p:txBody>
        </p:sp>
      </p:grpSp>
      <p:sp>
        <p:nvSpPr>
          <p:cNvPr id="6" name="Rectangle 2"/>
          <p:cNvSpPr txBox="1">
            <a:spLocks noChangeArrowheads="1"/>
          </p:cNvSpPr>
          <p:nvPr/>
        </p:nvSpPr>
        <p:spPr>
          <a:xfrm>
            <a:off x="-129208" y="573434"/>
            <a:ext cx="8229600" cy="1028700"/>
          </a:xfrm>
          <a:prstGeom prst="rect">
            <a:avLst/>
          </a:prstGeom>
        </p:spPr>
        <p:txBody>
          <a:bodyPr/>
          <a:lstStyle>
            <a:lvl1pPr algn="ctr" rtl="0" fontAlgn="base">
              <a:spcBef>
                <a:spcPct val="0"/>
              </a:spcBef>
              <a:spcAft>
                <a:spcPct val="0"/>
              </a:spcAft>
              <a:defRPr sz="4400" kern="1200">
                <a:solidFill>
                  <a:schemeClr val="tx1"/>
                </a:solidFill>
                <a:latin typeface="+mj-lt"/>
                <a:ea typeface="微软雅黑" panose="020B0503020204020204" pitchFamily="34" charset="-122"/>
                <a:cs typeface="+mj-cs"/>
              </a:defRPr>
            </a:lvl1pPr>
            <a:lvl2pPr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r>
              <a:rPr lang="zh-CN" altLang="en-US" sz="2400" dirty="0"/>
              <a:t>案例分析</a:t>
            </a:r>
            <a:endParaRPr lang="zh-CN" altLang="en-US" sz="2400" dirty="0"/>
          </a:p>
        </p:txBody>
      </p:sp>
      <p:sp>
        <p:nvSpPr>
          <p:cNvPr id="8" name="Rectangle 3"/>
          <p:cNvSpPr txBox="1">
            <a:spLocks noChangeArrowheads="1"/>
          </p:cNvSpPr>
          <p:nvPr/>
        </p:nvSpPr>
        <p:spPr>
          <a:xfrm>
            <a:off x="468313" y="1491854"/>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57200">
              <a:lnSpc>
                <a:spcPct val="114000"/>
              </a:lnSpc>
            </a:pPr>
            <a:r>
              <a:rPr lang="en-US" altLang="zh-CN" sz="2400" dirty="0"/>
              <a:t>《</a:t>
            </a:r>
            <a:r>
              <a:rPr lang="zh-CN" altLang="en-US" sz="2400" dirty="0"/>
              <a:t>远程学习方法与技术</a:t>
            </a:r>
            <a:r>
              <a:rPr lang="en-US" altLang="zh-CN" sz="2400" dirty="0"/>
              <a:t>》</a:t>
            </a:r>
            <a:endParaRPr lang="en-US" altLang="zh-CN" sz="2400" dirty="0"/>
          </a:p>
          <a:p>
            <a:pPr indent="457200">
              <a:lnSpc>
                <a:spcPct val="114000"/>
              </a:lnSpc>
            </a:pPr>
            <a:r>
              <a:rPr lang="en-US" altLang="zh-CN" sz="2400" dirty="0"/>
              <a:t>《</a:t>
            </a:r>
            <a:r>
              <a:rPr lang="zh-CN" altLang="en-US" sz="2400" dirty="0"/>
              <a:t>可汗学院</a:t>
            </a:r>
            <a:r>
              <a:rPr lang="en-US" altLang="zh-CN" sz="2400" dirty="0"/>
              <a:t>》</a:t>
            </a:r>
            <a:endParaRPr lang="en-US" altLang="zh-CN" sz="2400" dirty="0"/>
          </a:p>
          <a:p>
            <a:pPr lvl="1" indent="457200">
              <a:lnSpc>
                <a:spcPct val="114000"/>
              </a:lnSpc>
            </a:pPr>
            <a:r>
              <a:rPr lang="zh-CN" altLang="en-US" sz="2400" dirty="0"/>
              <a:t>　设计原理体现</a:t>
            </a:r>
            <a:endParaRPr lang="zh-CN" altLang="en-US" sz="2400" dirty="0"/>
          </a:p>
          <a:p>
            <a:pPr lvl="1" indent="457200">
              <a:lnSpc>
                <a:spcPct val="114000"/>
              </a:lnSpc>
            </a:pPr>
            <a:r>
              <a:rPr lang="zh-CN" altLang="en-US" sz="2400" dirty="0"/>
              <a:t>　具体设计方法</a:t>
            </a:r>
            <a:endParaRPr lang="zh-CN" altLang="en-US" sz="2400" dirty="0"/>
          </a:p>
        </p:txBody>
      </p:sp>
    </p:spTree>
  </p:cSld>
  <p:clrMapOvr>
    <a:masterClrMapping/>
  </p:clrMapOvr>
  <p:transition spd="med">
    <p:pull/>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screen">
            <a:extLst>
              <a:ext uri="{BEBA8EAE-BF5A-486C-A8C5-ECC9F3942E4B}">
                <a14:imgProps xmlns:a14="http://schemas.microsoft.com/office/drawing/2010/main">
                  <a14:imgLayer r:embed="rId2">
                    <a14:imgEffect>
                      <a14:artisticBlur/>
                    </a14:imgEffect>
                  </a14:imgLayer>
                </a14:imgProps>
              </a:ext>
            </a:extLst>
          </a:blip>
          <a:srcRect/>
          <a:stretch>
            <a:fillRect/>
          </a:stretch>
        </p:blipFill>
        <p:spPr>
          <a:xfrm>
            <a:off x="0" y="2571750"/>
            <a:ext cx="9144000" cy="2571750"/>
          </a:xfrm>
          <a:prstGeom prst="rect">
            <a:avLst/>
          </a:prstGeom>
        </p:spPr>
      </p:pic>
      <p:sp>
        <p:nvSpPr>
          <p:cNvPr id="20" name="矩形 19"/>
          <p:cNvSpPr/>
          <p:nvPr/>
        </p:nvSpPr>
        <p:spPr>
          <a:xfrm>
            <a:off x="0" y="2571750"/>
            <a:ext cx="9144507" cy="2571748"/>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p:cNvSpPr/>
          <p:nvPr/>
        </p:nvSpPr>
        <p:spPr>
          <a:xfrm>
            <a:off x="467544" y="411510"/>
            <a:ext cx="8208912" cy="432048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1277380" y="339502"/>
            <a:ext cx="1368152" cy="432048"/>
          </a:xfrm>
          <a:prstGeom prst="rect">
            <a:avLst/>
          </a:prstGeom>
          <a:solidFill>
            <a:srgbClr val="BD1A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691680" y="1040998"/>
            <a:ext cx="665820" cy="1969770"/>
          </a:xfrm>
          <a:prstGeom prst="rect">
            <a:avLst/>
          </a:prstGeom>
          <a:noFill/>
        </p:spPr>
        <p:txBody>
          <a:bodyPr wrap="square" lIns="0" tIns="0" rIns="0" bIns="0" rtlCol="0">
            <a:spAutoFit/>
          </a:bodyPr>
          <a:lstStyle/>
          <a:p>
            <a:r>
              <a:rPr lang="zh-CN" altLang="en-US" sz="3200" b="1" dirty="0">
                <a:solidFill>
                  <a:schemeClr val="accent6"/>
                </a:solidFill>
                <a:latin typeface="微软雅黑" panose="020B0503020204020204" pitchFamily="34" charset="-122"/>
                <a:ea typeface="微软雅黑" panose="020B0503020204020204" pitchFamily="34" charset="-122"/>
              </a:rPr>
              <a:t>第三部分</a:t>
            </a:r>
            <a:endParaRPr lang="zh-CN" altLang="en-US" sz="3200" b="1" dirty="0">
              <a:solidFill>
                <a:schemeClr val="accent6"/>
              </a:solidFill>
              <a:latin typeface="微软雅黑" panose="020B0503020204020204" pitchFamily="34" charset="-122"/>
              <a:ea typeface="微软雅黑" panose="020B0503020204020204" pitchFamily="34" charset="-122"/>
            </a:endParaRPr>
          </a:p>
        </p:txBody>
      </p:sp>
      <p:cxnSp>
        <p:nvCxnSpPr>
          <p:cNvPr id="10" name="直接连接符 9"/>
          <p:cNvCxnSpPr/>
          <p:nvPr/>
        </p:nvCxnSpPr>
        <p:spPr>
          <a:xfrm>
            <a:off x="1547664" y="1131590"/>
            <a:ext cx="0" cy="3600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1123490" y="1182571"/>
            <a:ext cx="307777" cy="1828197"/>
          </a:xfrm>
          <a:prstGeom prst="rect">
            <a:avLst/>
          </a:prstGeom>
          <a:noFill/>
        </p:spPr>
        <p:txBody>
          <a:bodyPr vert="eaVert" wrap="square" lIns="0" tIns="0" rIns="0" bIns="0" rtlCol="0">
            <a:spAutoFit/>
          </a:bodyPr>
          <a:lstStyle/>
          <a:p>
            <a:pPr algn="ctr"/>
            <a:r>
              <a:rPr lang="en-US" altLang="zh-CN" sz="2000" b="1" dirty="0">
                <a:solidFill>
                  <a:schemeClr val="accent6"/>
                </a:solidFill>
                <a:latin typeface="微软雅黑" panose="020B0503020204020204" pitchFamily="34" charset="-122"/>
                <a:ea typeface="微软雅黑" panose="020B0503020204020204" pitchFamily="34" charset="-122"/>
              </a:rPr>
              <a:t>PART 3</a:t>
            </a:r>
            <a:endParaRPr lang="zh-CN" altLang="en-US" sz="2000" b="1" dirty="0">
              <a:solidFill>
                <a:schemeClr val="accent6"/>
              </a:solidFill>
              <a:latin typeface="微软雅黑" panose="020B0503020204020204" pitchFamily="34" charset="-122"/>
              <a:ea typeface="微软雅黑" panose="020B0503020204020204" pitchFamily="34" charset="-122"/>
            </a:endParaRPr>
          </a:p>
        </p:txBody>
      </p:sp>
      <p:sp>
        <p:nvSpPr>
          <p:cNvPr id="12" name="直角三角形 11"/>
          <p:cNvSpPr/>
          <p:nvPr/>
        </p:nvSpPr>
        <p:spPr>
          <a:xfrm flipH="1">
            <a:off x="1007772" y="339502"/>
            <a:ext cx="269607" cy="76652"/>
          </a:xfrm>
          <a:prstGeom prst="rtTriangle">
            <a:avLst/>
          </a:prstGeom>
          <a:solidFill>
            <a:srgbClr val="D53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3131840" y="849365"/>
            <a:ext cx="216024" cy="492443"/>
          </a:xfrm>
          <a:prstGeom prst="rect">
            <a:avLst/>
          </a:prstGeom>
          <a:noFill/>
        </p:spPr>
        <p:txBody>
          <a:bodyPr wrap="square" lIns="0" tIns="0" rIns="0" bIns="0" rtlCol="0">
            <a:spAutoFit/>
          </a:bodyPr>
          <a:lstStyle/>
          <a:p>
            <a:r>
              <a:rPr lang="en-US" altLang="zh-CN" sz="3200" b="1" dirty="0">
                <a:solidFill>
                  <a:schemeClr val="bg1"/>
                </a:solidFill>
                <a:ea typeface="微软雅黑" panose="020B0503020204020204" pitchFamily="34" charset="-122"/>
                <a:cs typeface="Calibri" panose="020F0502020204030204" pitchFamily="34" charset="0"/>
              </a:rPr>
              <a:t>1</a:t>
            </a:r>
            <a:endParaRPr lang="zh-CN" altLang="en-US" sz="3200" b="1" dirty="0">
              <a:solidFill>
                <a:schemeClr val="bg1"/>
              </a:solidFill>
              <a:ea typeface="微软雅黑" panose="020B0503020204020204" pitchFamily="34" charset="-122"/>
              <a:cs typeface="Calibri" panose="020F0502020204030204" pitchFamily="34" charset="0"/>
            </a:endParaRPr>
          </a:p>
        </p:txBody>
      </p:sp>
      <p:sp>
        <p:nvSpPr>
          <p:cNvPr id="22" name="文本框 21"/>
          <p:cNvSpPr txBox="1"/>
          <p:nvPr/>
        </p:nvSpPr>
        <p:spPr>
          <a:xfrm>
            <a:off x="3131840" y="1425429"/>
            <a:ext cx="216024" cy="492443"/>
          </a:xfrm>
          <a:prstGeom prst="rect">
            <a:avLst/>
          </a:prstGeom>
          <a:noFill/>
        </p:spPr>
        <p:txBody>
          <a:bodyPr wrap="square" lIns="0" tIns="0" rIns="0" bIns="0" rtlCol="0">
            <a:spAutoFit/>
          </a:bodyPr>
          <a:lstStyle/>
          <a:p>
            <a:r>
              <a:rPr lang="en-US" altLang="zh-CN" sz="3200" b="1">
                <a:solidFill>
                  <a:schemeClr val="bg1"/>
                </a:solidFill>
                <a:ea typeface="微软雅黑" panose="020B0503020204020204" pitchFamily="34" charset="-122"/>
                <a:cs typeface="Calibri" panose="020F0502020204030204" pitchFamily="34" charset="0"/>
              </a:rPr>
              <a:t>2</a:t>
            </a:r>
            <a:endParaRPr lang="zh-CN" altLang="en-US" sz="3200" b="1" dirty="0">
              <a:solidFill>
                <a:schemeClr val="bg1"/>
              </a:solidFill>
              <a:ea typeface="微软雅黑" panose="020B0503020204020204" pitchFamily="34" charset="-122"/>
              <a:cs typeface="Calibri" panose="020F0502020204030204" pitchFamily="34" charset="0"/>
            </a:endParaRPr>
          </a:p>
        </p:txBody>
      </p:sp>
      <p:sp>
        <p:nvSpPr>
          <p:cNvPr id="27" name="文本框 26"/>
          <p:cNvSpPr txBox="1"/>
          <p:nvPr/>
        </p:nvSpPr>
        <p:spPr>
          <a:xfrm>
            <a:off x="3131840" y="2001494"/>
            <a:ext cx="216024" cy="492443"/>
          </a:xfrm>
          <a:prstGeom prst="rect">
            <a:avLst/>
          </a:prstGeom>
          <a:noFill/>
        </p:spPr>
        <p:txBody>
          <a:bodyPr wrap="square" lIns="0" tIns="0" rIns="0" bIns="0" rtlCol="0">
            <a:spAutoFit/>
          </a:bodyPr>
          <a:lstStyle/>
          <a:p>
            <a:r>
              <a:rPr lang="en-US" altLang="zh-CN" sz="3200" b="1" dirty="0">
                <a:solidFill>
                  <a:schemeClr val="bg1"/>
                </a:solidFill>
                <a:ea typeface="微软雅黑" panose="020B0503020204020204" pitchFamily="34" charset="-122"/>
                <a:cs typeface="Calibri" panose="020F0502020204030204" pitchFamily="34" charset="0"/>
              </a:rPr>
              <a:t>3</a:t>
            </a:r>
            <a:endParaRPr lang="zh-CN" altLang="en-US" sz="3200" b="1" dirty="0">
              <a:solidFill>
                <a:schemeClr val="bg1"/>
              </a:solidFill>
              <a:ea typeface="微软雅黑" panose="020B0503020204020204" pitchFamily="34" charset="-122"/>
              <a:cs typeface="Calibri" panose="020F0502020204030204" pitchFamily="34" charset="0"/>
            </a:endParaRPr>
          </a:p>
        </p:txBody>
      </p:sp>
      <p:sp>
        <p:nvSpPr>
          <p:cNvPr id="25" name="Rectangle 3"/>
          <p:cNvSpPr txBox="1">
            <a:spLocks noChangeArrowheads="1"/>
          </p:cNvSpPr>
          <p:nvPr/>
        </p:nvSpPr>
        <p:spPr>
          <a:xfrm>
            <a:off x="3347864" y="843558"/>
            <a:ext cx="6408712" cy="3279775"/>
          </a:xfrm>
          <a:prstGeom prst="rect">
            <a:avLst/>
          </a:prstGeom>
        </p:spPr>
        <p:txBody>
          <a:bodyPr rtlCol="0">
            <a:norm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lnSpc>
                <a:spcPct val="120000"/>
              </a:lnSpc>
              <a:buFont typeface="Arial" panose="020B0604020202020204" pitchFamily="34" charset="0"/>
              <a:buNone/>
              <a:defRPr/>
            </a:pPr>
            <a:r>
              <a:rPr lang="zh-CN" altLang="en-US" sz="3100" b="1" dirty="0">
                <a:latin typeface="+mn-ea"/>
                <a:ea typeface="+mn-ea"/>
              </a:rPr>
              <a:t>远程教育资源建设</a:t>
            </a:r>
            <a:endParaRPr lang="en-US" altLang="zh-CN" sz="3100" b="1" dirty="0">
              <a:latin typeface="+mn-ea"/>
              <a:ea typeface="+mn-ea"/>
            </a:endParaRPr>
          </a:p>
          <a:p>
            <a:pPr marL="0" indent="0">
              <a:lnSpc>
                <a:spcPct val="150000"/>
              </a:lnSpc>
              <a:buNone/>
            </a:pPr>
            <a:r>
              <a:rPr lang="zh-CN" altLang="en-US" sz="1800" b="1" dirty="0"/>
              <a:t>一、远程教育资源建设综述</a:t>
            </a:r>
            <a:endParaRPr lang="zh-CN" altLang="en-US" sz="1800" b="1" dirty="0"/>
          </a:p>
          <a:p>
            <a:pPr marL="0" indent="0">
              <a:lnSpc>
                <a:spcPct val="150000"/>
              </a:lnSpc>
              <a:buNone/>
            </a:pPr>
            <a:r>
              <a:rPr lang="zh-CN" altLang="en-US" sz="1800" b="1" dirty="0"/>
              <a:t>二、远程教育资源的分类建设</a:t>
            </a:r>
            <a:endParaRPr lang="zh-CN" altLang="en-US" sz="1800" b="1" dirty="0"/>
          </a:p>
          <a:p>
            <a:pPr marL="0" indent="0">
              <a:lnSpc>
                <a:spcPct val="150000"/>
              </a:lnSpc>
              <a:buNone/>
            </a:pPr>
            <a:r>
              <a:rPr lang="zh-CN" altLang="en-US" sz="1800" b="1" dirty="0"/>
              <a:t>          （</a:t>
            </a:r>
            <a:r>
              <a:rPr lang="en-US" altLang="zh-CN" sz="1800" b="1" dirty="0"/>
              <a:t>1</a:t>
            </a:r>
            <a:r>
              <a:rPr lang="zh-CN" altLang="en-US" sz="1800" b="1" dirty="0"/>
              <a:t>）远程教育资源库建设</a:t>
            </a:r>
            <a:endParaRPr lang="zh-CN" altLang="en-US" sz="1800" b="1" dirty="0"/>
          </a:p>
          <a:p>
            <a:pPr marL="0" indent="0">
              <a:lnSpc>
                <a:spcPct val="150000"/>
              </a:lnSpc>
              <a:buNone/>
            </a:pPr>
            <a:r>
              <a:rPr lang="zh-CN" altLang="en-US" sz="1800" b="1" dirty="0"/>
              <a:t>          （</a:t>
            </a:r>
            <a:r>
              <a:rPr lang="en-US" altLang="zh-CN" sz="1800" b="1" dirty="0"/>
              <a:t>2</a:t>
            </a:r>
            <a:r>
              <a:rPr lang="zh-CN" altLang="en-US" sz="1800" b="1" dirty="0"/>
              <a:t>）远程教育课程建设</a:t>
            </a:r>
            <a:endParaRPr lang="en-US" altLang="zh-CN" sz="1800" b="1" dirty="0"/>
          </a:p>
          <a:p>
            <a:pPr marL="0" indent="0">
              <a:lnSpc>
                <a:spcPct val="150000"/>
              </a:lnSpc>
              <a:buNone/>
            </a:pPr>
            <a:r>
              <a:rPr lang="zh-CN" altLang="en-US" sz="1800" b="1" dirty="0"/>
              <a:t>三、远程教育资源建设研究趋势</a:t>
            </a:r>
            <a:endParaRPr lang="zh-CN" altLang="en-US" sz="1800" b="1" dirty="0"/>
          </a:p>
          <a:p>
            <a:pPr marL="0" indent="0">
              <a:lnSpc>
                <a:spcPct val="150000"/>
              </a:lnSpc>
              <a:buNone/>
            </a:pPr>
            <a:endParaRPr lang="zh-CN" altLang="en-US" sz="1800" b="1" dirty="0"/>
          </a:p>
          <a:p>
            <a:pPr fontAlgn="auto">
              <a:lnSpc>
                <a:spcPct val="120000"/>
              </a:lnSpc>
              <a:spcBef>
                <a:spcPts val="1200"/>
              </a:spcBef>
              <a:buFont typeface="Arial" panose="020B0604020202020204" pitchFamily="34" charset="0"/>
              <a:buNone/>
              <a:defRPr/>
            </a:pPr>
            <a:endParaRPr lang="zh-CN" altLang="en-US" sz="3500" b="1" dirty="0"/>
          </a:p>
        </p:txBody>
      </p:sp>
    </p:spTree>
  </p:cSld>
  <p:clrMapOvr>
    <a:masterClrMapping/>
  </p:clrMapOvr>
  <p:transition spd="med">
    <p:pull/>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3888432" cy="578162"/>
            <a:chOff x="323528" y="0"/>
            <a:chExt cx="3888432" cy="578162"/>
          </a:xfrm>
        </p:grpSpPr>
        <p:sp>
          <p:nvSpPr>
            <p:cNvPr id="25" name="TextBox 86"/>
            <p:cNvSpPr txBox="1"/>
            <p:nvPr/>
          </p:nvSpPr>
          <p:spPr>
            <a:xfrm>
              <a:off x="576196" y="58248"/>
              <a:ext cx="3635764"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远程教育资源库的概念</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Rectangle 1027"/>
          <p:cNvSpPr txBox="1">
            <a:spLocks noChangeArrowheads="1"/>
          </p:cNvSpPr>
          <p:nvPr/>
        </p:nvSpPr>
        <p:spPr>
          <a:xfrm>
            <a:off x="611560" y="1074390"/>
            <a:ext cx="7772400" cy="365760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zh-CN" altLang="en-US" sz="2000" dirty="0"/>
              <a:t>在远程教育系统中，以提供给学生、教师或管理人员各种具有检索功能的数字化或非数字化</a:t>
            </a:r>
            <a:r>
              <a:rPr lang="zh-CN" altLang="en-US" sz="2000" dirty="0">
                <a:solidFill>
                  <a:srgbClr val="C00000"/>
                </a:solidFill>
              </a:rPr>
              <a:t>资源集</a:t>
            </a:r>
            <a:r>
              <a:rPr lang="zh-CN" altLang="en-US" sz="2000" dirty="0"/>
              <a:t>，其一般没有完整的教学过程和教学策略，资源之间也没有复杂的逻辑结构关系。</a:t>
            </a:r>
            <a:endParaRPr lang="zh-CN" altLang="en-US" sz="2000" dirty="0"/>
          </a:p>
          <a:p>
            <a:pPr indent="467995">
              <a:lnSpc>
                <a:spcPct val="114000"/>
              </a:lnSpc>
            </a:pPr>
            <a:r>
              <a:rPr lang="zh-CN" altLang="en-US" sz="2000" dirty="0"/>
              <a:t>现在一般专指存储在计算机网络上可远程存取的数字化信息，包括素材库、题库、网络课件库、网络课程库、案例库、电子直播教案、</a:t>
            </a:r>
            <a:r>
              <a:rPr lang="en-US" altLang="zh-CN" sz="2000" dirty="0"/>
              <a:t>VBI</a:t>
            </a:r>
            <a:r>
              <a:rPr lang="zh-CN" altLang="en-US" sz="2000" dirty="0"/>
              <a:t>课件、</a:t>
            </a:r>
            <a:r>
              <a:rPr lang="en-US" altLang="zh-CN" sz="2000" dirty="0"/>
              <a:t>VOD</a:t>
            </a:r>
            <a:r>
              <a:rPr lang="zh-CN" altLang="en-US" sz="2000" dirty="0"/>
              <a:t>点播课件等。 </a:t>
            </a:r>
            <a:endParaRPr lang="zh-CN" altLang="en-US" sz="2000" dirty="0"/>
          </a:p>
        </p:txBody>
      </p:sp>
    </p:spTree>
  </p:cSld>
  <p:clrMapOvr>
    <a:masterClrMapping/>
  </p:clrMapOvr>
  <p:transition spd="med">
    <p:pull/>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5472608" cy="578162"/>
            <a:chOff x="323528" y="0"/>
            <a:chExt cx="5472608" cy="578162"/>
          </a:xfrm>
        </p:grpSpPr>
        <p:sp>
          <p:nvSpPr>
            <p:cNvPr id="25" name="TextBox 86"/>
            <p:cNvSpPr txBox="1"/>
            <p:nvPr/>
          </p:nvSpPr>
          <p:spPr>
            <a:xfrm>
              <a:off x="576196" y="58248"/>
              <a:ext cx="5219940"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我国远程教育资源库建设的现状</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 name="Rectangle 3"/>
          <p:cNvSpPr txBox="1">
            <a:spLocks noChangeArrowheads="1"/>
          </p:cNvSpPr>
          <p:nvPr/>
        </p:nvSpPr>
        <p:spPr>
          <a:xfrm>
            <a:off x="438485" y="1131590"/>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en-US" altLang="zh-CN" sz="2400" dirty="0">
                <a:latin typeface="楷体" panose="02010609060101010101" charset="-122"/>
              </a:rPr>
              <a:t>“</a:t>
            </a:r>
            <a:r>
              <a:rPr lang="zh-CN" altLang="en-US" sz="2400" dirty="0">
                <a:latin typeface="宋体" panose="02010600030101010101" pitchFamily="2" charset="-122"/>
              </a:rPr>
              <a:t>有路无车、有车无货</a:t>
            </a:r>
            <a:r>
              <a:rPr lang="zh-CN" altLang="en-US" sz="2400" dirty="0">
                <a:latin typeface="楷体" panose="02010609060101010101" charset="-122"/>
              </a:rPr>
              <a:t>”</a:t>
            </a:r>
            <a:endParaRPr lang="zh-CN" altLang="en-US" sz="2400" dirty="0">
              <a:latin typeface="宋体" panose="02010600030101010101" pitchFamily="2" charset="-122"/>
            </a:endParaRPr>
          </a:p>
          <a:p>
            <a:pPr indent="467995">
              <a:lnSpc>
                <a:spcPct val="114000"/>
              </a:lnSpc>
            </a:pPr>
            <a:r>
              <a:rPr lang="zh-CN" altLang="en-US" sz="2400" dirty="0"/>
              <a:t> 资源制作水平有限，有一定数量但质量尚有待提高</a:t>
            </a:r>
            <a:endParaRPr lang="zh-CN" altLang="en-US" sz="2400" dirty="0"/>
          </a:p>
          <a:p>
            <a:pPr indent="467995">
              <a:lnSpc>
                <a:spcPct val="114000"/>
              </a:lnSpc>
            </a:pPr>
            <a:r>
              <a:rPr lang="zh-CN" altLang="en-US" sz="2400" dirty="0"/>
              <a:t>小规模，分割式的资源建设，重复低水平建设情况严重</a:t>
            </a:r>
            <a:endParaRPr lang="zh-CN" altLang="en-US" sz="2400" dirty="0"/>
          </a:p>
          <a:p>
            <a:pPr indent="467995">
              <a:lnSpc>
                <a:spcPct val="114000"/>
              </a:lnSpc>
            </a:pPr>
            <a:r>
              <a:rPr lang="zh-CN" altLang="en-US" sz="2400" dirty="0"/>
              <a:t>使用情况较局限，资源的共建共享情况较差</a:t>
            </a:r>
            <a:endParaRPr lang="zh-CN" altLang="en-US" sz="2400" dirty="0"/>
          </a:p>
        </p:txBody>
      </p:sp>
    </p:spTree>
  </p:cSld>
  <p:clrMapOvr>
    <a:masterClrMapping/>
  </p:clrMapOvr>
  <p:transition spd="med">
    <p:pull/>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5472608" cy="578162"/>
            <a:chOff x="323528" y="0"/>
            <a:chExt cx="5472608" cy="578162"/>
          </a:xfrm>
        </p:grpSpPr>
        <p:sp>
          <p:nvSpPr>
            <p:cNvPr id="25" name="TextBox 86"/>
            <p:cNvSpPr txBox="1"/>
            <p:nvPr/>
          </p:nvSpPr>
          <p:spPr>
            <a:xfrm>
              <a:off x="576196" y="58248"/>
              <a:ext cx="5219940"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我国远程教育资源库建设的现状</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Rectangle 4"/>
          <p:cNvSpPr txBox="1">
            <a:spLocks noChangeArrowheads="1"/>
          </p:cNvSpPr>
          <p:nvPr/>
        </p:nvSpPr>
        <p:spPr>
          <a:xfrm>
            <a:off x="412354" y="1025252"/>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gn="just">
              <a:lnSpc>
                <a:spcPct val="114000"/>
              </a:lnSpc>
            </a:pPr>
            <a:r>
              <a:rPr lang="zh-CN" altLang="en-US" sz="2000" dirty="0"/>
              <a:t>教育资源建设是教育信息化的</a:t>
            </a:r>
            <a:r>
              <a:rPr lang="zh-CN" altLang="en-US" sz="2000" dirty="0">
                <a:solidFill>
                  <a:srgbClr val="C00000"/>
                </a:solidFill>
              </a:rPr>
              <a:t>基础</a:t>
            </a:r>
            <a:r>
              <a:rPr lang="zh-CN" altLang="en-US" sz="2000" dirty="0"/>
              <a:t>，是需要长期建设与维护的系统工程。由于教育资源的复杂性和多样性，使得人们对它的理解各不相同，便会出现大量不同层次、不同属性的教育资源，因而不易管理和利用。为了更有效地建设好各级各类教育</a:t>
            </a:r>
            <a:r>
              <a:rPr lang="zh-CN" altLang="en-US" sz="2000" dirty="0">
                <a:solidFill>
                  <a:srgbClr val="C00000"/>
                </a:solidFill>
              </a:rPr>
              <a:t>资源库</a:t>
            </a:r>
            <a:r>
              <a:rPr lang="zh-CN" altLang="en-US" sz="2000" dirty="0"/>
              <a:t>，促进各资源系统之间的数据共享，提高教育资源检索的效率与准确度，保证资源建设的质量，制订教育资源建设规范是十分必要的。</a:t>
            </a:r>
            <a:endParaRPr lang="zh-CN" altLang="en-US" sz="2000" dirty="0"/>
          </a:p>
          <a:p>
            <a:pPr indent="467995">
              <a:lnSpc>
                <a:spcPct val="114000"/>
              </a:lnSpc>
            </a:pPr>
            <a:r>
              <a:rPr lang="zh-CN" altLang="en-US" sz="2000" dirty="0"/>
              <a:t>现代远程教育工程建设的核心是教学资源建设。 </a:t>
            </a:r>
            <a:endParaRPr lang="zh-CN" altLang="en-US" sz="2000" dirty="0"/>
          </a:p>
          <a:p>
            <a:pPr indent="467995">
              <a:lnSpc>
                <a:spcPct val="114000"/>
              </a:lnSpc>
              <a:buFont typeface="Wingdings" panose="05000000000000000000" pitchFamily="2" charset="2"/>
              <a:buNone/>
            </a:pPr>
            <a:endParaRPr lang="en-US" altLang="zh-CN" sz="2000" dirty="0"/>
          </a:p>
        </p:txBody>
      </p:sp>
    </p:spTree>
  </p:cSld>
  <p:clrMapOvr>
    <a:masterClrMapping/>
  </p:clrMapOvr>
  <p:transition spd="med">
    <p:pull/>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5472608" cy="578162"/>
            <a:chOff x="323528" y="0"/>
            <a:chExt cx="5472608" cy="578162"/>
          </a:xfrm>
        </p:grpSpPr>
        <p:sp>
          <p:nvSpPr>
            <p:cNvPr id="25" name="TextBox 86"/>
            <p:cNvSpPr txBox="1"/>
            <p:nvPr/>
          </p:nvSpPr>
          <p:spPr>
            <a:xfrm>
              <a:off x="576196" y="58248"/>
              <a:ext cx="5219940"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远程教育资源库的分类</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 name="组合 5"/>
          <p:cNvGrpSpPr/>
          <p:nvPr/>
        </p:nvGrpSpPr>
        <p:grpSpPr>
          <a:xfrm>
            <a:off x="2369810" y="1012772"/>
            <a:ext cx="3858374" cy="3569712"/>
            <a:chOff x="2855206" y="1032604"/>
            <a:chExt cx="3400318" cy="3163687"/>
          </a:xfrm>
        </p:grpSpPr>
        <p:grpSp>
          <p:nvGrpSpPr>
            <p:cNvPr id="8" name="Group 2"/>
            <p:cNvGrpSpPr/>
            <p:nvPr/>
          </p:nvGrpSpPr>
          <p:grpSpPr>
            <a:xfrm>
              <a:off x="4396483" y="1032604"/>
              <a:ext cx="1859041" cy="1635020"/>
              <a:chOff x="5782165" y="481983"/>
              <a:chExt cx="3480614" cy="3061191"/>
            </a:xfrm>
            <a:gradFill flip="none" rotWithShape="1">
              <a:gsLst>
                <a:gs pos="0">
                  <a:schemeClr val="accent1">
                    <a:lumMod val="5000"/>
                    <a:lumOff val="95000"/>
                  </a:schemeClr>
                </a:gs>
                <a:gs pos="58000">
                  <a:schemeClr val="accent2"/>
                </a:gs>
              </a:gsLst>
              <a:lin ang="8100000" scaled="1"/>
              <a:tileRect/>
            </a:gradFill>
          </p:grpSpPr>
          <p:sp>
            <p:nvSpPr>
              <p:cNvPr id="61" name="Arrow: Right 70"/>
              <p:cNvSpPr/>
              <p:nvPr/>
            </p:nvSpPr>
            <p:spPr>
              <a:xfrm rot="18900000" flipH="1">
                <a:off x="5782165" y="1651488"/>
                <a:ext cx="2291004" cy="1891686"/>
              </a:xfrm>
              <a:prstGeom prst="rightArrow">
                <a:avLst/>
              </a:prstGeom>
              <a:solidFill>
                <a:srgbClr val="565C6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nvGrpSpPr>
              <p:cNvPr id="62" name="Group 71"/>
              <p:cNvGrpSpPr/>
              <p:nvPr/>
            </p:nvGrpSpPr>
            <p:grpSpPr>
              <a:xfrm>
                <a:off x="7454801" y="481983"/>
                <a:ext cx="1807978" cy="1561534"/>
                <a:chOff x="7454801" y="481983"/>
                <a:chExt cx="1807978" cy="1561534"/>
              </a:xfrm>
              <a:grpFill/>
            </p:grpSpPr>
            <p:sp>
              <p:nvSpPr>
                <p:cNvPr id="63" name="Rectangle 72"/>
                <p:cNvSpPr/>
                <p:nvPr/>
              </p:nvSpPr>
              <p:spPr bwMode="auto">
                <a:xfrm rot="8100000">
                  <a:off x="7916863" y="1084979"/>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64" name="Rectangle 73"/>
                <p:cNvSpPr/>
                <p:nvPr/>
              </p:nvSpPr>
              <p:spPr bwMode="auto">
                <a:xfrm rot="8100000">
                  <a:off x="7972437" y="1826848"/>
                  <a:ext cx="278579" cy="21666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65" name="Rectangle 74"/>
                <p:cNvSpPr/>
                <p:nvPr/>
              </p:nvSpPr>
              <p:spPr bwMode="auto">
                <a:xfrm rot="8100000">
                  <a:off x="7454801" y="1301229"/>
                  <a:ext cx="278579" cy="22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66" name="Freeform: Shape 75"/>
                <p:cNvSpPr/>
                <p:nvPr/>
              </p:nvSpPr>
              <p:spPr bwMode="auto">
                <a:xfrm rot="8100000">
                  <a:off x="8213025" y="1221325"/>
                  <a:ext cx="315336" cy="319199"/>
                </a:xfrm>
                <a:custGeom>
                  <a:avLst/>
                  <a:gdLst>
                    <a:gd name="T0" fmla="*/ 40 w 163"/>
                    <a:gd name="T1" fmla="*/ 0 h 165"/>
                    <a:gd name="T2" fmla="*/ 163 w 163"/>
                    <a:gd name="T3" fmla="*/ 39 h 165"/>
                    <a:gd name="T4" fmla="*/ 125 w 163"/>
                    <a:gd name="T5" fmla="*/ 165 h 165"/>
                    <a:gd name="T6" fmla="*/ 0 w 163"/>
                    <a:gd name="T7" fmla="*/ 124 h 165"/>
                    <a:gd name="T8" fmla="*/ 40 w 163"/>
                    <a:gd name="T9" fmla="*/ 0 h 165"/>
                  </a:gdLst>
                  <a:ahLst/>
                  <a:cxnLst>
                    <a:cxn ang="0">
                      <a:pos x="T0" y="T1"/>
                    </a:cxn>
                    <a:cxn ang="0">
                      <a:pos x="T2" y="T3"/>
                    </a:cxn>
                    <a:cxn ang="0">
                      <a:pos x="T4" y="T5"/>
                    </a:cxn>
                    <a:cxn ang="0">
                      <a:pos x="T6" y="T7"/>
                    </a:cxn>
                    <a:cxn ang="0">
                      <a:pos x="T8" y="T9"/>
                    </a:cxn>
                  </a:cxnLst>
                  <a:rect l="0" t="0" r="r" b="b"/>
                  <a:pathLst>
                    <a:path w="163" h="165">
                      <a:moveTo>
                        <a:pt x="40" y="0"/>
                      </a:moveTo>
                      <a:lnTo>
                        <a:pt x="163" y="39"/>
                      </a:lnTo>
                      <a:lnTo>
                        <a:pt x="125" y="165"/>
                      </a:lnTo>
                      <a:lnTo>
                        <a:pt x="0" y="124"/>
                      </a:lnTo>
                      <a:lnTo>
                        <a:pt x="4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67" name="Freeform: Shape 76"/>
                <p:cNvSpPr/>
                <p:nvPr/>
              </p:nvSpPr>
              <p:spPr bwMode="auto">
                <a:xfrm rot="8100000">
                  <a:off x="8449924" y="886025"/>
                  <a:ext cx="266972" cy="268901"/>
                </a:xfrm>
                <a:custGeom>
                  <a:avLst/>
                  <a:gdLst>
                    <a:gd name="T0" fmla="*/ 0 w 138"/>
                    <a:gd name="T1" fmla="*/ 38 h 139"/>
                    <a:gd name="T2" fmla="*/ 102 w 138"/>
                    <a:gd name="T3" fmla="*/ 0 h 139"/>
                    <a:gd name="T4" fmla="*/ 138 w 138"/>
                    <a:gd name="T5" fmla="*/ 103 h 139"/>
                    <a:gd name="T6" fmla="*/ 38 w 138"/>
                    <a:gd name="T7" fmla="*/ 139 h 139"/>
                    <a:gd name="T8" fmla="*/ 0 w 138"/>
                    <a:gd name="T9" fmla="*/ 38 h 139"/>
                  </a:gdLst>
                  <a:ahLst/>
                  <a:cxnLst>
                    <a:cxn ang="0">
                      <a:pos x="T0" y="T1"/>
                    </a:cxn>
                    <a:cxn ang="0">
                      <a:pos x="T2" y="T3"/>
                    </a:cxn>
                    <a:cxn ang="0">
                      <a:pos x="T4" y="T5"/>
                    </a:cxn>
                    <a:cxn ang="0">
                      <a:pos x="T6" y="T7"/>
                    </a:cxn>
                    <a:cxn ang="0">
                      <a:pos x="T8" y="T9"/>
                    </a:cxn>
                  </a:cxnLst>
                  <a:rect l="0" t="0" r="r" b="b"/>
                  <a:pathLst>
                    <a:path w="138" h="139">
                      <a:moveTo>
                        <a:pt x="0" y="38"/>
                      </a:moveTo>
                      <a:lnTo>
                        <a:pt x="102" y="0"/>
                      </a:lnTo>
                      <a:lnTo>
                        <a:pt x="138" y="103"/>
                      </a:lnTo>
                      <a:lnTo>
                        <a:pt x="38" y="139"/>
                      </a:lnTo>
                      <a:lnTo>
                        <a:pt x="0" y="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68" name="Freeform: Shape 77"/>
                <p:cNvSpPr/>
                <p:nvPr/>
              </p:nvSpPr>
              <p:spPr bwMode="auto">
                <a:xfrm rot="8100000">
                  <a:off x="8144899" y="973602"/>
                  <a:ext cx="234084" cy="236013"/>
                </a:xfrm>
                <a:custGeom>
                  <a:avLst/>
                  <a:gdLst>
                    <a:gd name="T0" fmla="*/ 0 w 121"/>
                    <a:gd name="T1" fmla="*/ 12 h 122"/>
                    <a:gd name="T2" fmla="*/ 109 w 121"/>
                    <a:gd name="T3" fmla="*/ 0 h 122"/>
                    <a:gd name="T4" fmla="*/ 121 w 121"/>
                    <a:gd name="T5" fmla="*/ 110 h 122"/>
                    <a:gd name="T6" fmla="*/ 12 w 121"/>
                    <a:gd name="T7" fmla="*/ 122 h 122"/>
                    <a:gd name="T8" fmla="*/ 0 w 121"/>
                    <a:gd name="T9" fmla="*/ 12 h 122"/>
                  </a:gdLst>
                  <a:ahLst/>
                  <a:cxnLst>
                    <a:cxn ang="0">
                      <a:pos x="T0" y="T1"/>
                    </a:cxn>
                    <a:cxn ang="0">
                      <a:pos x="T2" y="T3"/>
                    </a:cxn>
                    <a:cxn ang="0">
                      <a:pos x="T4" y="T5"/>
                    </a:cxn>
                    <a:cxn ang="0">
                      <a:pos x="T6" y="T7"/>
                    </a:cxn>
                    <a:cxn ang="0">
                      <a:pos x="T8" y="T9"/>
                    </a:cxn>
                  </a:cxnLst>
                  <a:rect l="0" t="0" r="r" b="b"/>
                  <a:pathLst>
                    <a:path w="121" h="122">
                      <a:moveTo>
                        <a:pt x="0" y="12"/>
                      </a:moveTo>
                      <a:lnTo>
                        <a:pt x="109" y="0"/>
                      </a:lnTo>
                      <a:lnTo>
                        <a:pt x="121" y="110"/>
                      </a:lnTo>
                      <a:lnTo>
                        <a:pt x="12" y="122"/>
                      </a:lnTo>
                      <a:lnTo>
                        <a:pt x="0" y="1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69" name="Rectangle 78"/>
                <p:cNvSpPr/>
                <p:nvPr/>
              </p:nvSpPr>
              <p:spPr bwMode="auto">
                <a:xfrm rot="8100000">
                  <a:off x="8693291" y="721345"/>
                  <a:ext cx="183785" cy="1837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70" name="Rectangle 79"/>
                <p:cNvSpPr/>
                <p:nvPr/>
              </p:nvSpPr>
              <p:spPr bwMode="auto">
                <a:xfrm rot="8100000">
                  <a:off x="8812870" y="489930"/>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71" name="Rectangle 80"/>
                <p:cNvSpPr/>
                <p:nvPr/>
              </p:nvSpPr>
              <p:spPr bwMode="auto">
                <a:xfrm rot="8100000">
                  <a:off x="7882439" y="1401644"/>
                  <a:ext cx="251496"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72" name="Freeform: Shape 81"/>
                <p:cNvSpPr/>
                <p:nvPr/>
              </p:nvSpPr>
              <p:spPr bwMode="auto">
                <a:xfrm rot="8100000">
                  <a:off x="8429249" y="641976"/>
                  <a:ext cx="216673" cy="216669"/>
                </a:xfrm>
                <a:custGeom>
                  <a:avLst/>
                  <a:gdLst>
                    <a:gd name="T0" fmla="*/ 24 w 112"/>
                    <a:gd name="T1" fmla="*/ 0 h 112"/>
                    <a:gd name="T2" fmla="*/ 112 w 112"/>
                    <a:gd name="T3" fmla="*/ 24 h 112"/>
                    <a:gd name="T4" fmla="*/ 88 w 112"/>
                    <a:gd name="T5" fmla="*/ 112 h 112"/>
                    <a:gd name="T6" fmla="*/ 0 w 112"/>
                    <a:gd name="T7" fmla="*/ 88 h 112"/>
                    <a:gd name="T8" fmla="*/ 24 w 112"/>
                    <a:gd name="T9" fmla="*/ 0 h 112"/>
                  </a:gdLst>
                  <a:ahLst/>
                  <a:cxnLst>
                    <a:cxn ang="0">
                      <a:pos x="T0" y="T1"/>
                    </a:cxn>
                    <a:cxn ang="0">
                      <a:pos x="T2" y="T3"/>
                    </a:cxn>
                    <a:cxn ang="0">
                      <a:pos x="T4" y="T5"/>
                    </a:cxn>
                    <a:cxn ang="0">
                      <a:pos x="T6" y="T7"/>
                    </a:cxn>
                    <a:cxn ang="0">
                      <a:pos x="T8" y="T9"/>
                    </a:cxn>
                  </a:cxnLst>
                  <a:rect l="0" t="0" r="r" b="b"/>
                  <a:pathLst>
                    <a:path w="112" h="112">
                      <a:moveTo>
                        <a:pt x="24" y="0"/>
                      </a:moveTo>
                      <a:lnTo>
                        <a:pt x="112" y="24"/>
                      </a:lnTo>
                      <a:lnTo>
                        <a:pt x="88" y="112"/>
                      </a:lnTo>
                      <a:lnTo>
                        <a:pt x="0" y="88"/>
                      </a:lnTo>
                      <a:lnTo>
                        <a:pt x="2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73" name="Freeform: Shape 82"/>
                <p:cNvSpPr/>
                <p:nvPr/>
              </p:nvSpPr>
              <p:spPr bwMode="auto">
                <a:xfrm rot="8100000">
                  <a:off x="9111882" y="481983"/>
                  <a:ext cx="150897" cy="150894"/>
                </a:xfrm>
                <a:custGeom>
                  <a:avLst/>
                  <a:gdLst>
                    <a:gd name="T0" fmla="*/ 0 w 78"/>
                    <a:gd name="T1" fmla="*/ 16 h 78"/>
                    <a:gd name="T2" fmla="*/ 59 w 78"/>
                    <a:gd name="T3" fmla="*/ 0 h 78"/>
                    <a:gd name="T4" fmla="*/ 78 w 78"/>
                    <a:gd name="T5" fmla="*/ 59 h 78"/>
                    <a:gd name="T6" fmla="*/ 19 w 78"/>
                    <a:gd name="T7" fmla="*/ 78 h 78"/>
                    <a:gd name="T8" fmla="*/ 0 w 78"/>
                    <a:gd name="T9" fmla="*/ 16 h 78"/>
                  </a:gdLst>
                  <a:ahLst/>
                  <a:cxnLst>
                    <a:cxn ang="0">
                      <a:pos x="T0" y="T1"/>
                    </a:cxn>
                    <a:cxn ang="0">
                      <a:pos x="T2" y="T3"/>
                    </a:cxn>
                    <a:cxn ang="0">
                      <a:pos x="T4" y="T5"/>
                    </a:cxn>
                    <a:cxn ang="0">
                      <a:pos x="T6" y="T7"/>
                    </a:cxn>
                    <a:cxn ang="0">
                      <a:pos x="T8" y="T9"/>
                    </a:cxn>
                  </a:cxnLst>
                  <a:rect l="0" t="0" r="r" b="b"/>
                  <a:pathLst>
                    <a:path w="78" h="78">
                      <a:moveTo>
                        <a:pt x="0" y="16"/>
                      </a:moveTo>
                      <a:lnTo>
                        <a:pt x="59" y="0"/>
                      </a:lnTo>
                      <a:lnTo>
                        <a:pt x="78" y="59"/>
                      </a:lnTo>
                      <a:lnTo>
                        <a:pt x="19" y="78"/>
                      </a:lnTo>
                      <a:lnTo>
                        <a:pt x="0" y="1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74" name="Rectangle 83"/>
                <p:cNvSpPr/>
                <p:nvPr/>
              </p:nvSpPr>
              <p:spPr bwMode="auto">
                <a:xfrm rot="8100000">
                  <a:off x="7671010" y="1661502"/>
                  <a:ext cx="189641"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grpSp>
        </p:grpSp>
        <p:grpSp>
          <p:nvGrpSpPr>
            <p:cNvPr id="9" name="Group 3"/>
            <p:cNvGrpSpPr/>
            <p:nvPr/>
          </p:nvGrpSpPr>
          <p:grpSpPr>
            <a:xfrm flipH="1">
              <a:off x="2857122" y="1040978"/>
              <a:ext cx="1859041" cy="1635020"/>
              <a:chOff x="5782165" y="481983"/>
              <a:chExt cx="3480614" cy="3061191"/>
            </a:xfrm>
            <a:gradFill>
              <a:gsLst>
                <a:gs pos="0">
                  <a:schemeClr val="accent1">
                    <a:lumMod val="5000"/>
                    <a:lumOff val="95000"/>
                  </a:schemeClr>
                </a:gs>
                <a:gs pos="58000">
                  <a:schemeClr val="accent1"/>
                </a:gs>
              </a:gsLst>
              <a:lin ang="8100000" scaled="1"/>
            </a:gradFill>
          </p:grpSpPr>
          <p:sp>
            <p:nvSpPr>
              <p:cNvPr id="47" name="Arrow: Right 56"/>
              <p:cNvSpPr/>
              <p:nvPr/>
            </p:nvSpPr>
            <p:spPr>
              <a:xfrm rot="18900000" flipH="1">
                <a:off x="5782165" y="1651488"/>
                <a:ext cx="2291004" cy="1891686"/>
              </a:xfrm>
              <a:prstGeom prst="rightArrow">
                <a:avLst/>
              </a:prstGeom>
              <a:solidFill>
                <a:srgbClr val="95959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nvGrpSpPr>
              <p:cNvPr id="48" name="Group 57"/>
              <p:cNvGrpSpPr/>
              <p:nvPr/>
            </p:nvGrpSpPr>
            <p:grpSpPr>
              <a:xfrm>
                <a:off x="7454801" y="481983"/>
                <a:ext cx="1807978" cy="1561534"/>
                <a:chOff x="7454801" y="481983"/>
                <a:chExt cx="1807978" cy="1561534"/>
              </a:xfrm>
              <a:grpFill/>
            </p:grpSpPr>
            <p:sp>
              <p:nvSpPr>
                <p:cNvPr id="49" name="Rectangle 58"/>
                <p:cNvSpPr/>
                <p:nvPr/>
              </p:nvSpPr>
              <p:spPr bwMode="auto">
                <a:xfrm rot="8100000">
                  <a:off x="7916863" y="1084979"/>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50" name="Rectangle 59"/>
                <p:cNvSpPr/>
                <p:nvPr/>
              </p:nvSpPr>
              <p:spPr bwMode="auto">
                <a:xfrm rot="8100000">
                  <a:off x="7972437" y="1826848"/>
                  <a:ext cx="278579" cy="21666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51" name="Rectangle 60"/>
                <p:cNvSpPr/>
                <p:nvPr/>
              </p:nvSpPr>
              <p:spPr bwMode="auto">
                <a:xfrm rot="8100000">
                  <a:off x="7454801" y="1301229"/>
                  <a:ext cx="278579" cy="22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52" name="Freeform: Shape 61"/>
                <p:cNvSpPr/>
                <p:nvPr/>
              </p:nvSpPr>
              <p:spPr bwMode="auto">
                <a:xfrm rot="8100000">
                  <a:off x="8213025" y="1221325"/>
                  <a:ext cx="315336" cy="319199"/>
                </a:xfrm>
                <a:custGeom>
                  <a:avLst/>
                  <a:gdLst>
                    <a:gd name="T0" fmla="*/ 40 w 163"/>
                    <a:gd name="T1" fmla="*/ 0 h 165"/>
                    <a:gd name="T2" fmla="*/ 163 w 163"/>
                    <a:gd name="T3" fmla="*/ 39 h 165"/>
                    <a:gd name="T4" fmla="*/ 125 w 163"/>
                    <a:gd name="T5" fmla="*/ 165 h 165"/>
                    <a:gd name="T6" fmla="*/ 0 w 163"/>
                    <a:gd name="T7" fmla="*/ 124 h 165"/>
                    <a:gd name="T8" fmla="*/ 40 w 163"/>
                    <a:gd name="T9" fmla="*/ 0 h 165"/>
                  </a:gdLst>
                  <a:ahLst/>
                  <a:cxnLst>
                    <a:cxn ang="0">
                      <a:pos x="T0" y="T1"/>
                    </a:cxn>
                    <a:cxn ang="0">
                      <a:pos x="T2" y="T3"/>
                    </a:cxn>
                    <a:cxn ang="0">
                      <a:pos x="T4" y="T5"/>
                    </a:cxn>
                    <a:cxn ang="0">
                      <a:pos x="T6" y="T7"/>
                    </a:cxn>
                    <a:cxn ang="0">
                      <a:pos x="T8" y="T9"/>
                    </a:cxn>
                  </a:cxnLst>
                  <a:rect l="0" t="0" r="r" b="b"/>
                  <a:pathLst>
                    <a:path w="163" h="165">
                      <a:moveTo>
                        <a:pt x="40" y="0"/>
                      </a:moveTo>
                      <a:lnTo>
                        <a:pt x="163" y="39"/>
                      </a:lnTo>
                      <a:lnTo>
                        <a:pt x="125" y="165"/>
                      </a:lnTo>
                      <a:lnTo>
                        <a:pt x="0" y="124"/>
                      </a:lnTo>
                      <a:lnTo>
                        <a:pt x="4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53" name="Freeform: Shape 62"/>
                <p:cNvSpPr/>
                <p:nvPr/>
              </p:nvSpPr>
              <p:spPr bwMode="auto">
                <a:xfrm rot="8100000">
                  <a:off x="8449924" y="886025"/>
                  <a:ext cx="266972" cy="268901"/>
                </a:xfrm>
                <a:custGeom>
                  <a:avLst/>
                  <a:gdLst>
                    <a:gd name="T0" fmla="*/ 0 w 138"/>
                    <a:gd name="T1" fmla="*/ 38 h 139"/>
                    <a:gd name="T2" fmla="*/ 102 w 138"/>
                    <a:gd name="T3" fmla="*/ 0 h 139"/>
                    <a:gd name="T4" fmla="*/ 138 w 138"/>
                    <a:gd name="T5" fmla="*/ 103 h 139"/>
                    <a:gd name="T6" fmla="*/ 38 w 138"/>
                    <a:gd name="T7" fmla="*/ 139 h 139"/>
                    <a:gd name="T8" fmla="*/ 0 w 138"/>
                    <a:gd name="T9" fmla="*/ 38 h 139"/>
                  </a:gdLst>
                  <a:ahLst/>
                  <a:cxnLst>
                    <a:cxn ang="0">
                      <a:pos x="T0" y="T1"/>
                    </a:cxn>
                    <a:cxn ang="0">
                      <a:pos x="T2" y="T3"/>
                    </a:cxn>
                    <a:cxn ang="0">
                      <a:pos x="T4" y="T5"/>
                    </a:cxn>
                    <a:cxn ang="0">
                      <a:pos x="T6" y="T7"/>
                    </a:cxn>
                    <a:cxn ang="0">
                      <a:pos x="T8" y="T9"/>
                    </a:cxn>
                  </a:cxnLst>
                  <a:rect l="0" t="0" r="r" b="b"/>
                  <a:pathLst>
                    <a:path w="138" h="139">
                      <a:moveTo>
                        <a:pt x="0" y="38"/>
                      </a:moveTo>
                      <a:lnTo>
                        <a:pt x="102" y="0"/>
                      </a:lnTo>
                      <a:lnTo>
                        <a:pt x="138" y="103"/>
                      </a:lnTo>
                      <a:lnTo>
                        <a:pt x="38" y="139"/>
                      </a:lnTo>
                      <a:lnTo>
                        <a:pt x="0" y="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54" name="Freeform: Shape 63"/>
                <p:cNvSpPr/>
                <p:nvPr/>
              </p:nvSpPr>
              <p:spPr bwMode="auto">
                <a:xfrm rot="8100000">
                  <a:off x="8144899" y="973602"/>
                  <a:ext cx="234084" cy="236013"/>
                </a:xfrm>
                <a:custGeom>
                  <a:avLst/>
                  <a:gdLst>
                    <a:gd name="T0" fmla="*/ 0 w 121"/>
                    <a:gd name="T1" fmla="*/ 12 h 122"/>
                    <a:gd name="T2" fmla="*/ 109 w 121"/>
                    <a:gd name="T3" fmla="*/ 0 h 122"/>
                    <a:gd name="T4" fmla="*/ 121 w 121"/>
                    <a:gd name="T5" fmla="*/ 110 h 122"/>
                    <a:gd name="T6" fmla="*/ 12 w 121"/>
                    <a:gd name="T7" fmla="*/ 122 h 122"/>
                    <a:gd name="T8" fmla="*/ 0 w 121"/>
                    <a:gd name="T9" fmla="*/ 12 h 122"/>
                  </a:gdLst>
                  <a:ahLst/>
                  <a:cxnLst>
                    <a:cxn ang="0">
                      <a:pos x="T0" y="T1"/>
                    </a:cxn>
                    <a:cxn ang="0">
                      <a:pos x="T2" y="T3"/>
                    </a:cxn>
                    <a:cxn ang="0">
                      <a:pos x="T4" y="T5"/>
                    </a:cxn>
                    <a:cxn ang="0">
                      <a:pos x="T6" y="T7"/>
                    </a:cxn>
                    <a:cxn ang="0">
                      <a:pos x="T8" y="T9"/>
                    </a:cxn>
                  </a:cxnLst>
                  <a:rect l="0" t="0" r="r" b="b"/>
                  <a:pathLst>
                    <a:path w="121" h="122">
                      <a:moveTo>
                        <a:pt x="0" y="12"/>
                      </a:moveTo>
                      <a:lnTo>
                        <a:pt x="109" y="0"/>
                      </a:lnTo>
                      <a:lnTo>
                        <a:pt x="121" y="110"/>
                      </a:lnTo>
                      <a:lnTo>
                        <a:pt x="12" y="122"/>
                      </a:lnTo>
                      <a:lnTo>
                        <a:pt x="0" y="1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55" name="Rectangle 64"/>
                <p:cNvSpPr/>
                <p:nvPr/>
              </p:nvSpPr>
              <p:spPr bwMode="auto">
                <a:xfrm rot="8100000">
                  <a:off x="8693291" y="721345"/>
                  <a:ext cx="183785" cy="1837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56" name="Rectangle 65"/>
                <p:cNvSpPr/>
                <p:nvPr/>
              </p:nvSpPr>
              <p:spPr bwMode="auto">
                <a:xfrm rot="8100000">
                  <a:off x="8812870" y="489930"/>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57" name="Rectangle 66"/>
                <p:cNvSpPr/>
                <p:nvPr/>
              </p:nvSpPr>
              <p:spPr bwMode="auto">
                <a:xfrm rot="8100000">
                  <a:off x="7882439" y="1401644"/>
                  <a:ext cx="251496"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58" name="Freeform: Shape 67"/>
                <p:cNvSpPr/>
                <p:nvPr/>
              </p:nvSpPr>
              <p:spPr bwMode="auto">
                <a:xfrm rot="8100000">
                  <a:off x="8429249" y="641976"/>
                  <a:ext cx="216673" cy="216669"/>
                </a:xfrm>
                <a:custGeom>
                  <a:avLst/>
                  <a:gdLst>
                    <a:gd name="T0" fmla="*/ 24 w 112"/>
                    <a:gd name="T1" fmla="*/ 0 h 112"/>
                    <a:gd name="T2" fmla="*/ 112 w 112"/>
                    <a:gd name="T3" fmla="*/ 24 h 112"/>
                    <a:gd name="T4" fmla="*/ 88 w 112"/>
                    <a:gd name="T5" fmla="*/ 112 h 112"/>
                    <a:gd name="T6" fmla="*/ 0 w 112"/>
                    <a:gd name="T7" fmla="*/ 88 h 112"/>
                    <a:gd name="T8" fmla="*/ 24 w 112"/>
                    <a:gd name="T9" fmla="*/ 0 h 112"/>
                  </a:gdLst>
                  <a:ahLst/>
                  <a:cxnLst>
                    <a:cxn ang="0">
                      <a:pos x="T0" y="T1"/>
                    </a:cxn>
                    <a:cxn ang="0">
                      <a:pos x="T2" y="T3"/>
                    </a:cxn>
                    <a:cxn ang="0">
                      <a:pos x="T4" y="T5"/>
                    </a:cxn>
                    <a:cxn ang="0">
                      <a:pos x="T6" y="T7"/>
                    </a:cxn>
                    <a:cxn ang="0">
                      <a:pos x="T8" y="T9"/>
                    </a:cxn>
                  </a:cxnLst>
                  <a:rect l="0" t="0" r="r" b="b"/>
                  <a:pathLst>
                    <a:path w="112" h="112">
                      <a:moveTo>
                        <a:pt x="24" y="0"/>
                      </a:moveTo>
                      <a:lnTo>
                        <a:pt x="112" y="24"/>
                      </a:lnTo>
                      <a:lnTo>
                        <a:pt x="88" y="112"/>
                      </a:lnTo>
                      <a:lnTo>
                        <a:pt x="0" y="88"/>
                      </a:lnTo>
                      <a:lnTo>
                        <a:pt x="2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59" name="Freeform: Shape 68"/>
                <p:cNvSpPr/>
                <p:nvPr/>
              </p:nvSpPr>
              <p:spPr bwMode="auto">
                <a:xfrm rot="8100000">
                  <a:off x="9111882" y="481983"/>
                  <a:ext cx="150897" cy="150894"/>
                </a:xfrm>
                <a:custGeom>
                  <a:avLst/>
                  <a:gdLst>
                    <a:gd name="T0" fmla="*/ 0 w 78"/>
                    <a:gd name="T1" fmla="*/ 16 h 78"/>
                    <a:gd name="T2" fmla="*/ 59 w 78"/>
                    <a:gd name="T3" fmla="*/ 0 h 78"/>
                    <a:gd name="T4" fmla="*/ 78 w 78"/>
                    <a:gd name="T5" fmla="*/ 59 h 78"/>
                    <a:gd name="T6" fmla="*/ 19 w 78"/>
                    <a:gd name="T7" fmla="*/ 78 h 78"/>
                    <a:gd name="T8" fmla="*/ 0 w 78"/>
                    <a:gd name="T9" fmla="*/ 16 h 78"/>
                  </a:gdLst>
                  <a:ahLst/>
                  <a:cxnLst>
                    <a:cxn ang="0">
                      <a:pos x="T0" y="T1"/>
                    </a:cxn>
                    <a:cxn ang="0">
                      <a:pos x="T2" y="T3"/>
                    </a:cxn>
                    <a:cxn ang="0">
                      <a:pos x="T4" y="T5"/>
                    </a:cxn>
                    <a:cxn ang="0">
                      <a:pos x="T6" y="T7"/>
                    </a:cxn>
                    <a:cxn ang="0">
                      <a:pos x="T8" y="T9"/>
                    </a:cxn>
                  </a:cxnLst>
                  <a:rect l="0" t="0" r="r" b="b"/>
                  <a:pathLst>
                    <a:path w="78" h="78">
                      <a:moveTo>
                        <a:pt x="0" y="16"/>
                      </a:moveTo>
                      <a:lnTo>
                        <a:pt x="59" y="0"/>
                      </a:lnTo>
                      <a:lnTo>
                        <a:pt x="78" y="59"/>
                      </a:lnTo>
                      <a:lnTo>
                        <a:pt x="19" y="78"/>
                      </a:lnTo>
                      <a:lnTo>
                        <a:pt x="0" y="1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60" name="Rectangle 69"/>
                <p:cNvSpPr/>
                <p:nvPr/>
              </p:nvSpPr>
              <p:spPr bwMode="auto">
                <a:xfrm rot="8100000">
                  <a:off x="7671010" y="1661502"/>
                  <a:ext cx="189641"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grpSp>
        </p:grpSp>
        <p:grpSp>
          <p:nvGrpSpPr>
            <p:cNvPr id="10" name="Group 4"/>
            <p:cNvGrpSpPr/>
            <p:nvPr/>
          </p:nvGrpSpPr>
          <p:grpSpPr>
            <a:xfrm flipV="1">
              <a:off x="4394392" y="2561271"/>
              <a:ext cx="1859041" cy="1635020"/>
              <a:chOff x="5782165" y="481983"/>
              <a:chExt cx="3480614" cy="3061191"/>
            </a:xfrm>
            <a:gradFill>
              <a:gsLst>
                <a:gs pos="0">
                  <a:schemeClr val="accent1">
                    <a:lumMod val="5000"/>
                    <a:lumOff val="95000"/>
                  </a:schemeClr>
                </a:gs>
                <a:gs pos="58000">
                  <a:schemeClr val="accent4"/>
                </a:gs>
              </a:gsLst>
              <a:lin ang="8100000" scaled="1"/>
            </a:gradFill>
          </p:grpSpPr>
          <p:sp>
            <p:nvSpPr>
              <p:cNvPr id="33" name="Arrow: Right 42"/>
              <p:cNvSpPr/>
              <p:nvPr/>
            </p:nvSpPr>
            <p:spPr>
              <a:xfrm rot="18900000" flipH="1">
                <a:off x="5782165" y="1651488"/>
                <a:ext cx="2291004" cy="1891686"/>
              </a:xfrm>
              <a:prstGeom prst="rightArrow">
                <a:avLst/>
              </a:prstGeom>
              <a:solidFill>
                <a:srgbClr val="565C6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nvGrpSpPr>
              <p:cNvPr id="34" name="Group 43"/>
              <p:cNvGrpSpPr/>
              <p:nvPr/>
            </p:nvGrpSpPr>
            <p:grpSpPr>
              <a:xfrm>
                <a:off x="7454801" y="481983"/>
                <a:ext cx="1807978" cy="1561534"/>
                <a:chOff x="7454801" y="481983"/>
                <a:chExt cx="1807978" cy="1561534"/>
              </a:xfrm>
              <a:grpFill/>
            </p:grpSpPr>
            <p:sp>
              <p:nvSpPr>
                <p:cNvPr id="35" name="Rectangle 44"/>
                <p:cNvSpPr/>
                <p:nvPr/>
              </p:nvSpPr>
              <p:spPr bwMode="auto">
                <a:xfrm rot="8100000">
                  <a:off x="7916863" y="1084979"/>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36" name="Rectangle 45"/>
                <p:cNvSpPr/>
                <p:nvPr/>
              </p:nvSpPr>
              <p:spPr bwMode="auto">
                <a:xfrm rot="8100000">
                  <a:off x="7972437" y="1826848"/>
                  <a:ext cx="278579" cy="21666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37" name="Rectangle 46"/>
                <p:cNvSpPr/>
                <p:nvPr/>
              </p:nvSpPr>
              <p:spPr bwMode="auto">
                <a:xfrm rot="8100000">
                  <a:off x="7454801" y="1301229"/>
                  <a:ext cx="278579" cy="22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38" name="Freeform: Shape 47"/>
                <p:cNvSpPr/>
                <p:nvPr/>
              </p:nvSpPr>
              <p:spPr bwMode="auto">
                <a:xfrm rot="8100000">
                  <a:off x="8213025" y="1221325"/>
                  <a:ext cx="315336" cy="319199"/>
                </a:xfrm>
                <a:custGeom>
                  <a:avLst/>
                  <a:gdLst>
                    <a:gd name="T0" fmla="*/ 40 w 163"/>
                    <a:gd name="T1" fmla="*/ 0 h 165"/>
                    <a:gd name="T2" fmla="*/ 163 w 163"/>
                    <a:gd name="T3" fmla="*/ 39 h 165"/>
                    <a:gd name="T4" fmla="*/ 125 w 163"/>
                    <a:gd name="T5" fmla="*/ 165 h 165"/>
                    <a:gd name="T6" fmla="*/ 0 w 163"/>
                    <a:gd name="T7" fmla="*/ 124 h 165"/>
                    <a:gd name="T8" fmla="*/ 40 w 163"/>
                    <a:gd name="T9" fmla="*/ 0 h 165"/>
                  </a:gdLst>
                  <a:ahLst/>
                  <a:cxnLst>
                    <a:cxn ang="0">
                      <a:pos x="T0" y="T1"/>
                    </a:cxn>
                    <a:cxn ang="0">
                      <a:pos x="T2" y="T3"/>
                    </a:cxn>
                    <a:cxn ang="0">
                      <a:pos x="T4" y="T5"/>
                    </a:cxn>
                    <a:cxn ang="0">
                      <a:pos x="T6" y="T7"/>
                    </a:cxn>
                    <a:cxn ang="0">
                      <a:pos x="T8" y="T9"/>
                    </a:cxn>
                  </a:cxnLst>
                  <a:rect l="0" t="0" r="r" b="b"/>
                  <a:pathLst>
                    <a:path w="163" h="165">
                      <a:moveTo>
                        <a:pt x="40" y="0"/>
                      </a:moveTo>
                      <a:lnTo>
                        <a:pt x="163" y="39"/>
                      </a:lnTo>
                      <a:lnTo>
                        <a:pt x="125" y="165"/>
                      </a:lnTo>
                      <a:lnTo>
                        <a:pt x="0" y="124"/>
                      </a:lnTo>
                      <a:lnTo>
                        <a:pt x="4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39" name="Freeform: Shape 48"/>
                <p:cNvSpPr/>
                <p:nvPr/>
              </p:nvSpPr>
              <p:spPr bwMode="auto">
                <a:xfrm rot="8100000">
                  <a:off x="8449924" y="886025"/>
                  <a:ext cx="266972" cy="268901"/>
                </a:xfrm>
                <a:custGeom>
                  <a:avLst/>
                  <a:gdLst>
                    <a:gd name="T0" fmla="*/ 0 w 138"/>
                    <a:gd name="T1" fmla="*/ 38 h 139"/>
                    <a:gd name="T2" fmla="*/ 102 w 138"/>
                    <a:gd name="T3" fmla="*/ 0 h 139"/>
                    <a:gd name="T4" fmla="*/ 138 w 138"/>
                    <a:gd name="T5" fmla="*/ 103 h 139"/>
                    <a:gd name="T6" fmla="*/ 38 w 138"/>
                    <a:gd name="T7" fmla="*/ 139 h 139"/>
                    <a:gd name="T8" fmla="*/ 0 w 138"/>
                    <a:gd name="T9" fmla="*/ 38 h 139"/>
                  </a:gdLst>
                  <a:ahLst/>
                  <a:cxnLst>
                    <a:cxn ang="0">
                      <a:pos x="T0" y="T1"/>
                    </a:cxn>
                    <a:cxn ang="0">
                      <a:pos x="T2" y="T3"/>
                    </a:cxn>
                    <a:cxn ang="0">
                      <a:pos x="T4" y="T5"/>
                    </a:cxn>
                    <a:cxn ang="0">
                      <a:pos x="T6" y="T7"/>
                    </a:cxn>
                    <a:cxn ang="0">
                      <a:pos x="T8" y="T9"/>
                    </a:cxn>
                  </a:cxnLst>
                  <a:rect l="0" t="0" r="r" b="b"/>
                  <a:pathLst>
                    <a:path w="138" h="139">
                      <a:moveTo>
                        <a:pt x="0" y="38"/>
                      </a:moveTo>
                      <a:lnTo>
                        <a:pt x="102" y="0"/>
                      </a:lnTo>
                      <a:lnTo>
                        <a:pt x="138" y="103"/>
                      </a:lnTo>
                      <a:lnTo>
                        <a:pt x="38" y="139"/>
                      </a:lnTo>
                      <a:lnTo>
                        <a:pt x="0" y="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40" name="Freeform: Shape 49"/>
                <p:cNvSpPr/>
                <p:nvPr/>
              </p:nvSpPr>
              <p:spPr bwMode="auto">
                <a:xfrm rot="8100000">
                  <a:off x="8144899" y="973602"/>
                  <a:ext cx="234084" cy="236013"/>
                </a:xfrm>
                <a:custGeom>
                  <a:avLst/>
                  <a:gdLst>
                    <a:gd name="T0" fmla="*/ 0 w 121"/>
                    <a:gd name="T1" fmla="*/ 12 h 122"/>
                    <a:gd name="T2" fmla="*/ 109 w 121"/>
                    <a:gd name="T3" fmla="*/ 0 h 122"/>
                    <a:gd name="T4" fmla="*/ 121 w 121"/>
                    <a:gd name="T5" fmla="*/ 110 h 122"/>
                    <a:gd name="T6" fmla="*/ 12 w 121"/>
                    <a:gd name="T7" fmla="*/ 122 h 122"/>
                    <a:gd name="T8" fmla="*/ 0 w 121"/>
                    <a:gd name="T9" fmla="*/ 12 h 122"/>
                  </a:gdLst>
                  <a:ahLst/>
                  <a:cxnLst>
                    <a:cxn ang="0">
                      <a:pos x="T0" y="T1"/>
                    </a:cxn>
                    <a:cxn ang="0">
                      <a:pos x="T2" y="T3"/>
                    </a:cxn>
                    <a:cxn ang="0">
                      <a:pos x="T4" y="T5"/>
                    </a:cxn>
                    <a:cxn ang="0">
                      <a:pos x="T6" y="T7"/>
                    </a:cxn>
                    <a:cxn ang="0">
                      <a:pos x="T8" y="T9"/>
                    </a:cxn>
                  </a:cxnLst>
                  <a:rect l="0" t="0" r="r" b="b"/>
                  <a:pathLst>
                    <a:path w="121" h="122">
                      <a:moveTo>
                        <a:pt x="0" y="12"/>
                      </a:moveTo>
                      <a:lnTo>
                        <a:pt x="109" y="0"/>
                      </a:lnTo>
                      <a:lnTo>
                        <a:pt x="121" y="110"/>
                      </a:lnTo>
                      <a:lnTo>
                        <a:pt x="12" y="122"/>
                      </a:lnTo>
                      <a:lnTo>
                        <a:pt x="0" y="1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41" name="Rectangle 50"/>
                <p:cNvSpPr/>
                <p:nvPr/>
              </p:nvSpPr>
              <p:spPr bwMode="auto">
                <a:xfrm rot="8100000">
                  <a:off x="8693291" y="721345"/>
                  <a:ext cx="183785" cy="1837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42" name="Rectangle 51"/>
                <p:cNvSpPr/>
                <p:nvPr/>
              </p:nvSpPr>
              <p:spPr bwMode="auto">
                <a:xfrm rot="8100000">
                  <a:off x="8812870" y="489930"/>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43" name="Rectangle 52"/>
                <p:cNvSpPr/>
                <p:nvPr/>
              </p:nvSpPr>
              <p:spPr bwMode="auto">
                <a:xfrm rot="8100000">
                  <a:off x="7882439" y="1401644"/>
                  <a:ext cx="251496"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44" name="Freeform: Shape 53"/>
                <p:cNvSpPr/>
                <p:nvPr/>
              </p:nvSpPr>
              <p:spPr bwMode="auto">
                <a:xfrm rot="8100000">
                  <a:off x="8429249" y="641976"/>
                  <a:ext cx="216673" cy="216669"/>
                </a:xfrm>
                <a:custGeom>
                  <a:avLst/>
                  <a:gdLst>
                    <a:gd name="T0" fmla="*/ 24 w 112"/>
                    <a:gd name="T1" fmla="*/ 0 h 112"/>
                    <a:gd name="T2" fmla="*/ 112 w 112"/>
                    <a:gd name="T3" fmla="*/ 24 h 112"/>
                    <a:gd name="T4" fmla="*/ 88 w 112"/>
                    <a:gd name="T5" fmla="*/ 112 h 112"/>
                    <a:gd name="T6" fmla="*/ 0 w 112"/>
                    <a:gd name="T7" fmla="*/ 88 h 112"/>
                    <a:gd name="T8" fmla="*/ 24 w 112"/>
                    <a:gd name="T9" fmla="*/ 0 h 112"/>
                  </a:gdLst>
                  <a:ahLst/>
                  <a:cxnLst>
                    <a:cxn ang="0">
                      <a:pos x="T0" y="T1"/>
                    </a:cxn>
                    <a:cxn ang="0">
                      <a:pos x="T2" y="T3"/>
                    </a:cxn>
                    <a:cxn ang="0">
                      <a:pos x="T4" y="T5"/>
                    </a:cxn>
                    <a:cxn ang="0">
                      <a:pos x="T6" y="T7"/>
                    </a:cxn>
                    <a:cxn ang="0">
                      <a:pos x="T8" y="T9"/>
                    </a:cxn>
                  </a:cxnLst>
                  <a:rect l="0" t="0" r="r" b="b"/>
                  <a:pathLst>
                    <a:path w="112" h="112">
                      <a:moveTo>
                        <a:pt x="24" y="0"/>
                      </a:moveTo>
                      <a:lnTo>
                        <a:pt x="112" y="24"/>
                      </a:lnTo>
                      <a:lnTo>
                        <a:pt x="88" y="112"/>
                      </a:lnTo>
                      <a:lnTo>
                        <a:pt x="0" y="88"/>
                      </a:lnTo>
                      <a:lnTo>
                        <a:pt x="2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45" name="Freeform: Shape 54"/>
                <p:cNvSpPr/>
                <p:nvPr/>
              </p:nvSpPr>
              <p:spPr bwMode="auto">
                <a:xfrm rot="8100000">
                  <a:off x="9111882" y="481983"/>
                  <a:ext cx="150897" cy="150894"/>
                </a:xfrm>
                <a:custGeom>
                  <a:avLst/>
                  <a:gdLst>
                    <a:gd name="T0" fmla="*/ 0 w 78"/>
                    <a:gd name="T1" fmla="*/ 16 h 78"/>
                    <a:gd name="T2" fmla="*/ 59 w 78"/>
                    <a:gd name="T3" fmla="*/ 0 h 78"/>
                    <a:gd name="T4" fmla="*/ 78 w 78"/>
                    <a:gd name="T5" fmla="*/ 59 h 78"/>
                    <a:gd name="T6" fmla="*/ 19 w 78"/>
                    <a:gd name="T7" fmla="*/ 78 h 78"/>
                    <a:gd name="T8" fmla="*/ 0 w 78"/>
                    <a:gd name="T9" fmla="*/ 16 h 78"/>
                  </a:gdLst>
                  <a:ahLst/>
                  <a:cxnLst>
                    <a:cxn ang="0">
                      <a:pos x="T0" y="T1"/>
                    </a:cxn>
                    <a:cxn ang="0">
                      <a:pos x="T2" y="T3"/>
                    </a:cxn>
                    <a:cxn ang="0">
                      <a:pos x="T4" y="T5"/>
                    </a:cxn>
                    <a:cxn ang="0">
                      <a:pos x="T6" y="T7"/>
                    </a:cxn>
                    <a:cxn ang="0">
                      <a:pos x="T8" y="T9"/>
                    </a:cxn>
                  </a:cxnLst>
                  <a:rect l="0" t="0" r="r" b="b"/>
                  <a:pathLst>
                    <a:path w="78" h="78">
                      <a:moveTo>
                        <a:pt x="0" y="16"/>
                      </a:moveTo>
                      <a:lnTo>
                        <a:pt x="59" y="0"/>
                      </a:lnTo>
                      <a:lnTo>
                        <a:pt x="78" y="59"/>
                      </a:lnTo>
                      <a:lnTo>
                        <a:pt x="19" y="78"/>
                      </a:lnTo>
                      <a:lnTo>
                        <a:pt x="0" y="1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46" name="Rectangle 55"/>
                <p:cNvSpPr/>
                <p:nvPr/>
              </p:nvSpPr>
              <p:spPr bwMode="auto">
                <a:xfrm rot="8100000">
                  <a:off x="7671010" y="1661502"/>
                  <a:ext cx="189641"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grpSp>
        </p:grpSp>
        <p:grpSp>
          <p:nvGrpSpPr>
            <p:cNvPr id="11" name="Group 5"/>
            <p:cNvGrpSpPr/>
            <p:nvPr/>
          </p:nvGrpSpPr>
          <p:grpSpPr>
            <a:xfrm flipH="1" flipV="1">
              <a:off x="2855206" y="2560263"/>
              <a:ext cx="1859041" cy="1635020"/>
              <a:chOff x="5782165" y="481983"/>
              <a:chExt cx="3480614" cy="3061191"/>
            </a:xfrm>
            <a:gradFill>
              <a:gsLst>
                <a:gs pos="0">
                  <a:schemeClr val="accent1">
                    <a:lumMod val="5000"/>
                    <a:lumOff val="95000"/>
                  </a:schemeClr>
                </a:gs>
                <a:gs pos="58000">
                  <a:schemeClr val="accent3"/>
                </a:gs>
              </a:gsLst>
              <a:lin ang="8100000" scaled="1"/>
            </a:gradFill>
          </p:grpSpPr>
          <p:sp>
            <p:nvSpPr>
              <p:cNvPr id="17" name="Arrow: Right 28"/>
              <p:cNvSpPr/>
              <p:nvPr/>
            </p:nvSpPr>
            <p:spPr>
              <a:xfrm rot="18900000" flipH="1">
                <a:off x="5782165" y="1651488"/>
                <a:ext cx="2291004" cy="1891686"/>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nvGrpSpPr>
              <p:cNvPr id="18" name="Group 29"/>
              <p:cNvGrpSpPr/>
              <p:nvPr/>
            </p:nvGrpSpPr>
            <p:grpSpPr>
              <a:xfrm>
                <a:off x="7454801" y="481983"/>
                <a:ext cx="1807978" cy="1561534"/>
                <a:chOff x="7454801" y="481983"/>
                <a:chExt cx="1807978" cy="1561534"/>
              </a:xfrm>
              <a:grpFill/>
            </p:grpSpPr>
            <p:sp>
              <p:nvSpPr>
                <p:cNvPr id="19" name="Rectangle 30"/>
                <p:cNvSpPr/>
                <p:nvPr/>
              </p:nvSpPr>
              <p:spPr bwMode="auto">
                <a:xfrm rot="8100000">
                  <a:off x="7916863" y="1084979"/>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20" name="Rectangle 31"/>
                <p:cNvSpPr/>
                <p:nvPr/>
              </p:nvSpPr>
              <p:spPr bwMode="auto">
                <a:xfrm rot="8100000">
                  <a:off x="7972437" y="1826848"/>
                  <a:ext cx="278579" cy="21666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21" name="Rectangle 32"/>
                <p:cNvSpPr/>
                <p:nvPr/>
              </p:nvSpPr>
              <p:spPr bwMode="auto">
                <a:xfrm rot="8100000">
                  <a:off x="7454801" y="1301229"/>
                  <a:ext cx="278579" cy="22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22" name="Freeform: Shape 33"/>
                <p:cNvSpPr/>
                <p:nvPr/>
              </p:nvSpPr>
              <p:spPr bwMode="auto">
                <a:xfrm rot="8100000">
                  <a:off x="8213025" y="1221325"/>
                  <a:ext cx="315336" cy="319199"/>
                </a:xfrm>
                <a:custGeom>
                  <a:avLst/>
                  <a:gdLst>
                    <a:gd name="T0" fmla="*/ 40 w 163"/>
                    <a:gd name="T1" fmla="*/ 0 h 165"/>
                    <a:gd name="T2" fmla="*/ 163 w 163"/>
                    <a:gd name="T3" fmla="*/ 39 h 165"/>
                    <a:gd name="T4" fmla="*/ 125 w 163"/>
                    <a:gd name="T5" fmla="*/ 165 h 165"/>
                    <a:gd name="T6" fmla="*/ 0 w 163"/>
                    <a:gd name="T7" fmla="*/ 124 h 165"/>
                    <a:gd name="T8" fmla="*/ 40 w 163"/>
                    <a:gd name="T9" fmla="*/ 0 h 165"/>
                  </a:gdLst>
                  <a:ahLst/>
                  <a:cxnLst>
                    <a:cxn ang="0">
                      <a:pos x="T0" y="T1"/>
                    </a:cxn>
                    <a:cxn ang="0">
                      <a:pos x="T2" y="T3"/>
                    </a:cxn>
                    <a:cxn ang="0">
                      <a:pos x="T4" y="T5"/>
                    </a:cxn>
                    <a:cxn ang="0">
                      <a:pos x="T6" y="T7"/>
                    </a:cxn>
                    <a:cxn ang="0">
                      <a:pos x="T8" y="T9"/>
                    </a:cxn>
                  </a:cxnLst>
                  <a:rect l="0" t="0" r="r" b="b"/>
                  <a:pathLst>
                    <a:path w="163" h="165">
                      <a:moveTo>
                        <a:pt x="40" y="0"/>
                      </a:moveTo>
                      <a:lnTo>
                        <a:pt x="163" y="39"/>
                      </a:lnTo>
                      <a:lnTo>
                        <a:pt x="125" y="165"/>
                      </a:lnTo>
                      <a:lnTo>
                        <a:pt x="0" y="124"/>
                      </a:lnTo>
                      <a:lnTo>
                        <a:pt x="4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23" name="Freeform: Shape 34"/>
                <p:cNvSpPr/>
                <p:nvPr/>
              </p:nvSpPr>
              <p:spPr bwMode="auto">
                <a:xfrm rot="8100000">
                  <a:off x="8449924" y="886025"/>
                  <a:ext cx="266972" cy="268901"/>
                </a:xfrm>
                <a:custGeom>
                  <a:avLst/>
                  <a:gdLst>
                    <a:gd name="T0" fmla="*/ 0 w 138"/>
                    <a:gd name="T1" fmla="*/ 38 h 139"/>
                    <a:gd name="T2" fmla="*/ 102 w 138"/>
                    <a:gd name="T3" fmla="*/ 0 h 139"/>
                    <a:gd name="T4" fmla="*/ 138 w 138"/>
                    <a:gd name="T5" fmla="*/ 103 h 139"/>
                    <a:gd name="T6" fmla="*/ 38 w 138"/>
                    <a:gd name="T7" fmla="*/ 139 h 139"/>
                    <a:gd name="T8" fmla="*/ 0 w 138"/>
                    <a:gd name="T9" fmla="*/ 38 h 139"/>
                  </a:gdLst>
                  <a:ahLst/>
                  <a:cxnLst>
                    <a:cxn ang="0">
                      <a:pos x="T0" y="T1"/>
                    </a:cxn>
                    <a:cxn ang="0">
                      <a:pos x="T2" y="T3"/>
                    </a:cxn>
                    <a:cxn ang="0">
                      <a:pos x="T4" y="T5"/>
                    </a:cxn>
                    <a:cxn ang="0">
                      <a:pos x="T6" y="T7"/>
                    </a:cxn>
                    <a:cxn ang="0">
                      <a:pos x="T8" y="T9"/>
                    </a:cxn>
                  </a:cxnLst>
                  <a:rect l="0" t="0" r="r" b="b"/>
                  <a:pathLst>
                    <a:path w="138" h="139">
                      <a:moveTo>
                        <a:pt x="0" y="38"/>
                      </a:moveTo>
                      <a:lnTo>
                        <a:pt x="102" y="0"/>
                      </a:lnTo>
                      <a:lnTo>
                        <a:pt x="138" y="103"/>
                      </a:lnTo>
                      <a:lnTo>
                        <a:pt x="38" y="139"/>
                      </a:lnTo>
                      <a:lnTo>
                        <a:pt x="0" y="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24" name="Freeform: Shape 35"/>
                <p:cNvSpPr/>
                <p:nvPr/>
              </p:nvSpPr>
              <p:spPr bwMode="auto">
                <a:xfrm rot="8100000">
                  <a:off x="8144899" y="973602"/>
                  <a:ext cx="234084" cy="236013"/>
                </a:xfrm>
                <a:custGeom>
                  <a:avLst/>
                  <a:gdLst>
                    <a:gd name="T0" fmla="*/ 0 w 121"/>
                    <a:gd name="T1" fmla="*/ 12 h 122"/>
                    <a:gd name="T2" fmla="*/ 109 w 121"/>
                    <a:gd name="T3" fmla="*/ 0 h 122"/>
                    <a:gd name="T4" fmla="*/ 121 w 121"/>
                    <a:gd name="T5" fmla="*/ 110 h 122"/>
                    <a:gd name="T6" fmla="*/ 12 w 121"/>
                    <a:gd name="T7" fmla="*/ 122 h 122"/>
                    <a:gd name="T8" fmla="*/ 0 w 121"/>
                    <a:gd name="T9" fmla="*/ 12 h 122"/>
                  </a:gdLst>
                  <a:ahLst/>
                  <a:cxnLst>
                    <a:cxn ang="0">
                      <a:pos x="T0" y="T1"/>
                    </a:cxn>
                    <a:cxn ang="0">
                      <a:pos x="T2" y="T3"/>
                    </a:cxn>
                    <a:cxn ang="0">
                      <a:pos x="T4" y="T5"/>
                    </a:cxn>
                    <a:cxn ang="0">
                      <a:pos x="T6" y="T7"/>
                    </a:cxn>
                    <a:cxn ang="0">
                      <a:pos x="T8" y="T9"/>
                    </a:cxn>
                  </a:cxnLst>
                  <a:rect l="0" t="0" r="r" b="b"/>
                  <a:pathLst>
                    <a:path w="121" h="122">
                      <a:moveTo>
                        <a:pt x="0" y="12"/>
                      </a:moveTo>
                      <a:lnTo>
                        <a:pt x="109" y="0"/>
                      </a:lnTo>
                      <a:lnTo>
                        <a:pt x="121" y="110"/>
                      </a:lnTo>
                      <a:lnTo>
                        <a:pt x="12" y="122"/>
                      </a:lnTo>
                      <a:lnTo>
                        <a:pt x="0" y="1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26" name="Rectangle 36"/>
                <p:cNvSpPr/>
                <p:nvPr/>
              </p:nvSpPr>
              <p:spPr bwMode="auto">
                <a:xfrm rot="8100000">
                  <a:off x="8693291" y="721345"/>
                  <a:ext cx="183785" cy="1837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28" name="Rectangle 37"/>
                <p:cNvSpPr/>
                <p:nvPr/>
              </p:nvSpPr>
              <p:spPr bwMode="auto">
                <a:xfrm rot="8100000">
                  <a:off x="8812870" y="489930"/>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29" name="Rectangle 38"/>
                <p:cNvSpPr/>
                <p:nvPr/>
              </p:nvSpPr>
              <p:spPr bwMode="auto">
                <a:xfrm rot="8100000">
                  <a:off x="7882439" y="1401644"/>
                  <a:ext cx="251496"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30" name="Freeform: Shape 39"/>
                <p:cNvSpPr/>
                <p:nvPr/>
              </p:nvSpPr>
              <p:spPr bwMode="auto">
                <a:xfrm rot="8100000">
                  <a:off x="8429249" y="641976"/>
                  <a:ext cx="216673" cy="216669"/>
                </a:xfrm>
                <a:custGeom>
                  <a:avLst/>
                  <a:gdLst>
                    <a:gd name="T0" fmla="*/ 24 w 112"/>
                    <a:gd name="T1" fmla="*/ 0 h 112"/>
                    <a:gd name="T2" fmla="*/ 112 w 112"/>
                    <a:gd name="T3" fmla="*/ 24 h 112"/>
                    <a:gd name="T4" fmla="*/ 88 w 112"/>
                    <a:gd name="T5" fmla="*/ 112 h 112"/>
                    <a:gd name="T6" fmla="*/ 0 w 112"/>
                    <a:gd name="T7" fmla="*/ 88 h 112"/>
                    <a:gd name="T8" fmla="*/ 24 w 112"/>
                    <a:gd name="T9" fmla="*/ 0 h 112"/>
                  </a:gdLst>
                  <a:ahLst/>
                  <a:cxnLst>
                    <a:cxn ang="0">
                      <a:pos x="T0" y="T1"/>
                    </a:cxn>
                    <a:cxn ang="0">
                      <a:pos x="T2" y="T3"/>
                    </a:cxn>
                    <a:cxn ang="0">
                      <a:pos x="T4" y="T5"/>
                    </a:cxn>
                    <a:cxn ang="0">
                      <a:pos x="T6" y="T7"/>
                    </a:cxn>
                    <a:cxn ang="0">
                      <a:pos x="T8" y="T9"/>
                    </a:cxn>
                  </a:cxnLst>
                  <a:rect l="0" t="0" r="r" b="b"/>
                  <a:pathLst>
                    <a:path w="112" h="112">
                      <a:moveTo>
                        <a:pt x="24" y="0"/>
                      </a:moveTo>
                      <a:lnTo>
                        <a:pt x="112" y="24"/>
                      </a:lnTo>
                      <a:lnTo>
                        <a:pt x="88" y="112"/>
                      </a:lnTo>
                      <a:lnTo>
                        <a:pt x="0" y="88"/>
                      </a:lnTo>
                      <a:lnTo>
                        <a:pt x="2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31" name="Freeform: Shape 40"/>
                <p:cNvSpPr/>
                <p:nvPr/>
              </p:nvSpPr>
              <p:spPr bwMode="auto">
                <a:xfrm rot="8100000">
                  <a:off x="9111882" y="481983"/>
                  <a:ext cx="150897" cy="150894"/>
                </a:xfrm>
                <a:custGeom>
                  <a:avLst/>
                  <a:gdLst>
                    <a:gd name="T0" fmla="*/ 0 w 78"/>
                    <a:gd name="T1" fmla="*/ 16 h 78"/>
                    <a:gd name="T2" fmla="*/ 59 w 78"/>
                    <a:gd name="T3" fmla="*/ 0 h 78"/>
                    <a:gd name="T4" fmla="*/ 78 w 78"/>
                    <a:gd name="T5" fmla="*/ 59 h 78"/>
                    <a:gd name="T6" fmla="*/ 19 w 78"/>
                    <a:gd name="T7" fmla="*/ 78 h 78"/>
                    <a:gd name="T8" fmla="*/ 0 w 78"/>
                    <a:gd name="T9" fmla="*/ 16 h 78"/>
                  </a:gdLst>
                  <a:ahLst/>
                  <a:cxnLst>
                    <a:cxn ang="0">
                      <a:pos x="T0" y="T1"/>
                    </a:cxn>
                    <a:cxn ang="0">
                      <a:pos x="T2" y="T3"/>
                    </a:cxn>
                    <a:cxn ang="0">
                      <a:pos x="T4" y="T5"/>
                    </a:cxn>
                    <a:cxn ang="0">
                      <a:pos x="T6" y="T7"/>
                    </a:cxn>
                    <a:cxn ang="0">
                      <a:pos x="T8" y="T9"/>
                    </a:cxn>
                  </a:cxnLst>
                  <a:rect l="0" t="0" r="r" b="b"/>
                  <a:pathLst>
                    <a:path w="78" h="78">
                      <a:moveTo>
                        <a:pt x="0" y="16"/>
                      </a:moveTo>
                      <a:lnTo>
                        <a:pt x="59" y="0"/>
                      </a:lnTo>
                      <a:lnTo>
                        <a:pt x="78" y="59"/>
                      </a:lnTo>
                      <a:lnTo>
                        <a:pt x="19" y="78"/>
                      </a:lnTo>
                      <a:lnTo>
                        <a:pt x="0" y="1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latin typeface="+mn-lt"/>
                    <a:ea typeface="+mn-ea"/>
                    <a:cs typeface="+mn-ea"/>
                    <a:sym typeface="+mn-lt"/>
                  </a:endParaRPr>
                </a:p>
              </p:txBody>
            </p:sp>
            <p:sp>
              <p:nvSpPr>
                <p:cNvPr id="32" name="Rectangle 41"/>
                <p:cNvSpPr/>
                <p:nvPr/>
              </p:nvSpPr>
              <p:spPr bwMode="auto">
                <a:xfrm rot="8100000">
                  <a:off x="7671010" y="1661502"/>
                  <a:ext cx="189641"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grpSp>
        </p:grpSp>
        <p:sp>
          <p:nvSpPr>
            <p:cNvPr id="12" name="TextBox 10"/>
            <p:cNvSpPr txBox="1"/>
            <p:nvPr/>
          </p:nvSpPr>
          <p:spPr>
            <a:xfrm rot="2700000">
              <a:off x="3575747" y="1893001"/>
              <a:ext cx="744434" cy="190533"/>
            </a:xfrm>
            <a:prstGeom prst="rect">
              <a:avLst/>
            </a:prstGeom>
            <a:noFill/>
          </p:spPr>
          <p:txBody>
            <a:bodyPr wrap="none">
              <a:normAutofit fontScale="92500" lnSpcReduction="20000"/>
            </a:bodyPr>
            <a:lstStyle/>
            <a:p>
              <a:pPr algn="r"/>
              <a:endParaRPr lang="zh-CN" altLang="en-US" sz="1050" dirty="0">
                <a:solidFill>
                  <a:schemeClr val="bg1"/>
                </a:solidFill>
                <a:latin typeface="+mn-lt"/>
                <a:ea typeface="+mn-ea"/>
                <a:cs typeface="+mn-ea"/>
                <a:sym typeface="+mn-lt"/>
              </a:endParaRPr>
            </a:p>
          </p:txBody>
        </p:sp>
        <p:sp>
          <p:nvSpPr>
            <p:cNvPr id="13" name="Freeform: Shape 84"/>
            <p:cNvSpPr/>
            <p:nvPr/>
          </p:nvSpPr>
          <p:spPr>
            <a:xfrm>
              <a:off x="4676922" y="2282687"/>
              <a:ext cx="241847" cy="241847"/>
            </a:xfrm>
            <a:custGeom>
              <a:avLst/>
              <a:gdLst/>
              <a:ahLst/>
              <a:cxnLst>
                <a:cxn ang="0">
                  <a:pos x="wd2" y="hd2"/>
                </a:cxn>
                <a:cxn ang="5400000">
                  <a:pos x="wd2" y="hd2"/>
                </a:cxn>
                <a:cxn ang="10800000">
                  <a:pos x="wd2" y="hd2"/>
                </a:cxn>
                <a:cxn ang="16200000">
                  <a:pos x="wd2" y="hd2"/>
                </a:cxn>
              </a:cxnLst>
              <a:rect l="0" t="0" r="r" b="b"/>
              <a:pathLst>
                <a:path w="21600" h="21600" extrusionOk="0">
                  <a:moveTo>
                    <a:pt x="14896" y="15577"/>
                  </a:moveTo>
                  <a:cubicBezTo>
                    <a:pt x="12144" y="16865"/>
                    <a:pt x="9844" y="18851"/>
                    <a:pt x="8177" y="21278"/>
                  </a:cubicBezTo>
                  <a:cubicBezTo>
                    <a:pt x="9017" y="21487"/>
                    <a:pt x="9895" y="21600"/>
                    <a:pt x="10801" y="21600"/>
                  </a:cubicBezTo>
                  <a:cubicBezTo>
                    <a:pt x="12429" y="21600"/>
                    <a:pt x="13973" y="21237"/>
                    <a:pt x="15358" y="20591"/>
                  </a:cubicBezTo>
                  <a:cubicBezTo>
                    <a:pt x="15580" y="19502"/>
                    <a:pt x="15699" y="18376"/>
                    <a:pt x="15699" y="17222"/>
                  </a:cubicBezTo>
                  <a:cubicBezTo>
                    <a:pt x="15699" y="16807"/>
                    <a:pt x="15679" y="16394"/>
                    <a:pt x="15648" y="15985"/>
                  </a:cubicBezTo>
                  <a:cubicBezTo>
                    <a:pt x="15371" y="15896"/>
                    <a:pt x="15116" y="15757"/>
                    <a:pt x="14896" y="15577"/>
                  </a:cubicBezTo>
                  <a:close/>
                  <a:moveTo>
                    <a:pt x="18049" y="2796"/>
                  </a:moveTo>
                  <a:cubicBezTo>
                    <a:pt x="16319" y="2963"/>
                    <a:pt x="14667" y="3397"/>
                    <a:pt x="13127" y="4050"/>
                  </a:cubicBezTo>
                  <a:cubicBezTo>
                    <a:pt x="13136" y="4125"/>
                    <a:pt x="13139" y="4202"/>
                    <a:pt x="13139" y="4280"/>
                  </a:cubicBezTo>
                  <a:cubicBezTo>
                    <a:pt x="13139" y="4642"/>
                    <a:pt x="13052" y="4984"/>
                    <a:pt x="12904" y="5289"/>
                  </a:cubicBezTo>
                  <a:cubicBezTo>
                    <a:pt x="14441" y="7094"/>
                    <a:pt x="15635" y="9198"/>
                    <a:pt x="16388" y="11500"/>
                  </a:cubicBezTo>
                  <a:cubicBezTo>
                    <a:pt x="17323" y="11517"/>
                    <a:pt x="18121" y="12090"/>
                    <a:pt x="18465" y="12903"/>
                  </a:cubicBezTo>
                  <a:cubicBezTo>
                    <a:pt x="19505" y="12797"/>
                    <a:pt x="20517" y="12599"/>
                    <a:pt x="21493" y="12312"/>
                  </a:cubicBezTo>
                  <a:cubicBezTo>
                    <a:pt x="21562" y="11817"/>
                    <a:pt x="21600" y="11314"/>
                    <a:pt x="21600" y="10799"/>
                  </a:cubicBezTo>
                  <a:cubicBezTo>
                    <a:pt x="21600" y="7626"/>
                    <a:pt x="20230" y="4772"/>
                    <a:pt x="18049" y="2796"/>
                  </a:cubicBezTo>
                  <a:close/>
                  <a:moveTo>
                    <a:pt x="13739" y="14349"/>
                  </a:moveTo>
                  <a:cubicBezTo>
                    <a:pt x="11074" y="13908"/>
                    <a:pt x="8601" y="12890"/>
                    <a:pt x="6450" y="11433"/>
                  </a:cubicBezTo>
                  <a:cubicBezTo>
                    <a:pt x="6101" y="11646"/>
                    <a:pt x="5691" y="11773"/>
                    <a:pt x="5251" y="11773"/>
                  </a:cubicBezTo>
                  <a:cubicBezTo>
                    <a:pt x="5090" y="11773"/>
                    <a:pt x="4933" y="11755"/>
                    <a:pt x="4781" y="11724"/>
                  </a:cubicBezTo>
                  <a:cubicBezTo>
                    <a:pt x="3750" y="13677"/>
                    <a:pt x="3093" y="15854"/>
                    <a:pt x="2903" y="18164"/>
                  </a:cubicBezTo>
                  <a:cubicBezTo>
                    <a:pt x="3931" y="19266"/>
                    <a:pt x="5186" y="20154"/>
                    <a:pt x="6595" y="20750"/>
                  </a:cubicBezTo>
                  <a:cubicBezTo>
                    <a:pt x="8345" y="18059"/>
                    <a:pt x="10792" y="15833"/>
                    <a:pt x="13739" y="14349"/>
                  </a:cubicBezTo>
                  <a:close/>
                  <a:moveTo>
                    <a:pt x="17258" y="15906"/>
                  </a:moveTo>
                  <a:cubicBezTo>
                    <a:pt x="17290" y="16340"/>
                    <a:pt x="17306" y="16780"/>
                    <a:pt x="17306" y="17222"/>
                  </a:cubicBezTo>
                  <a:cubicBezTo>
                    <a:pt x="17306" y="18003"/>
                    <a:pt x="17256" y="18770"/>
                    <a:pt x="17163" y="19525"/>
                  </a:cubicBezTo>
                  <a:cubicBezTo>
                    <a:pt x="18993" y="18186"/>
                    <a:pt x="20389" y="16288"/>
                    <a:pt x="21091" y="14080"/>
                  </a:cubicBezTo>
                  <a:cubicBezTo>
                    <a:pt x="20259" y="14281"/>
                    <a:pt x="19403" y="14425"/>
                    <a:pt x="18531" y="14508"/>
                  </a:cubicBezTo>
                  <a:cubicBezTo>
                    <a:pt x="18326" y="15137"/>
                    <a:pt x="17860" y="15646"/>
                    <a:pt x="17258" y="15906"/>
                  </a:cubicBezTo>
                  <a:close/>
                  <a:moveTo>
                    <a:pt x="14278" y="12804"/>
                  </a:moveTo>
                  <a:cubicBezTo>
                    <a:pt x="14421" y="12507"/>
                    <a:pt x="14624" y="12244"/>
                    <a:pt x="14874" y="12035"/>
                  </a:cubicBezTo>
                  <a:cubicBezTo>
                    <a:pt x="14196" y="9947"/>
                    <a:pt x="13122" y="8037"/>
                    <a:pt x="11738" y="6396"/>
                  </a:cubicBezTo>
                  <a:cubicBezTo>
                    <a:pt x="11462" y="6512"/>
                    <a:pt x="11160" y="6577"/>
                    <a:pt x="10842" y="6577"/>
                  </a:cubicBezTo>
                  <a:cubicBezTo>
                    <a:pt x="10343" y="6577"/>
                    <a:pt x="9883" y="6417"/>
                    <a:pt x="9507" y="6147"/>
                  </a:cubicBezTo>
                  <a:cubicBezTo>
                    <a:pt x="8673" y="6781"/>
                    <a:pt x="7903" y="7490"/>
                    <a:pt x="7202" y="8265"/>
                  </a:cubicBezTo>
                  <a:cubicBezTo>
                    <a:pt x="7421" y="8615"/>
                    <a:pt x="7550" y="9030"/>
                    <a:pt x="7550" y="9475"/>
                  </a:cubicBezTo>
                  <a:cubicBezTo>
                    <a:pt x="7550" y="9715"/>
                    <a:pt x="7513" y="9946"/>
                    <a:pt x="7444" y="10163"/>
                  </a:cubicBezTo>
                  <a:cubicBezTo>
                    <a:pt x="9459" y="11510"/>
                    <a:pt x="11779" y="12433"/>
                    <a:pt x="14278" y="12804"/>
                  </a:cubicBezTo>
                  <a:close/>
                  <a:moveTo>
                    <a:pt x="10842" y="1982"/>
                  </a:moveTo>
                  <a:cubicBezTo>
                    <a:pt x="11448" y="1982"/>
                    <a:pt x="11999" y="2219"/>
                    <a:pt x="12409" y="2604"/>
                  </a:cubicBezTo>
                  <a:cubicBezTo>
                    <a:pt x="13608" y="2088"/>
                    <a:pt x="14870" y="1692"/>
                    <a:pt x="16183" y="1439"/>
                  </a:cubicBezTo>
                  <a:cubicBezTo>
                    <a:pt x="14599" y="526"/>
                    <a:pt x="12761" y="0"/>
                    <a:pt x="10801" y="0"/>
                  </a:cubicBezTo>
                  <a:cubicBezTo>
                    <a:pt x="9464" y="0"/>
                    <a:pt x="8183" y="245"/>
                    <a:pt x="7001" y="690"/>
                  </a:cubicBezTo>
                  <a:cubicBezTo>
                    <a:pt x="7940" y="1152"/>
                    <a:pt x="8833" y="1693"/>
                    <a:pt x="9674" y="2303"/>
                  </a:cubicBezTo>
                  <a:cubicBezTo>
                    <a:pt x="10018" y="2100"/>
                    <a:pt x="10415" y="1982"/>
                    <a:pt x="10842" y="1982"/>
                  </a:cubicBezTo>
                  <a:close/>
                  <a:moveTo>
                    <a:pt x="2954" y="9475"/>
                  </a:moveTo>
                  <a:cubicBezTo>
                    <a:pt x="2954" y="9153"/>
                    <a:pt x="3021" y="8844"/>
                    <a:pt x="3141" y="8566"/>
                  </a:cubicBezTo>
                  <a:cubicBezTo>
                    <a:pt x="2404" y="7757"/>
                    <a:pt x="1736" y="6884"/>
                    <a:pt x="1151" y="5952"/>
                  </a:cubicBezTo>
                  <a:cubicBezTo>
                    <a:pt x="417" y="7410"/>
                    <a:pt x="0" y="9056"/>
                    <a:pt x="0" y="10799"/>
                  </a:cubicBezTo>
                  <a:cubicBezTo>
                    <a:pt x="0" y="12819"/>
                    <a:pt x="556" y="14708"/>
                    <a:pt x="1521" y="16325"/>
                  </a:cubicBezTo>
                  <a:cubicBezTo>
                    <a:pt x="1866" y="14381"/>
                    <a:pt x="2520" y="12545"/>
                    <a:pt x="3424" y="10861"/>
                  </a:cubicBezTo>
                  <a:cubicBezTo>
                    <a:pt x="3130" y="10477"/>
                    <a:pt x="2954" y="9996"/>
                    <a:pt x="2954" y="9475"/>
                  </a:cubicBezTo>
                  <a:close/>
                  <a:moveTo>
                    <a:pt x="5251" y="7176"/>
                  </a:moveTo>
                  <a:cubicBezTo>
                    <a:pt x="5487" y="7176"/>
                    <a:pt x="5715" y="7213"/>
                    <a:pt x="5930" y="7278"/>
                  </a:cubicBezTo>
                  <a:cubicBezTo>
                    <a:pt x="6738" y="6372"/>
                    <a:pt x="7636" y="5547"/>
                    <a:pt x="8608" y="4813"/>
                  </a:cubicBezTo>
                  <a:cubicBezTo>
                    <a:pt x="8567" y="4642"/>
                    <a:pt x="8543" y="4464"/>
                    <a:pt x="8543" y="4280"/>
                  </a:cubicBezTo>
                  <a:cubicBezTo>
                    <a:pt x="8543" y="4026"/>
                    <a:pt x="8587" y="3781"/>
                    <a:pt x="8663" y="3552"/>
                  </a:cubicBezTo>
                  <a:cubicBezTo>
                    <a:pt x="7575" y="2771"/>
                    <a:pt x="6391" y="2115"/>
                    <a:pt x="5131" y="1609"/>
                  </a:cubicBezTo>
                  <a:cubicBezTo>
                    <a:pt x="3949" y="2338"/>
                    <a:pt x="2920" y="3289"/>
                    <a:pt x="2099" y="4405"/>
                  </a:cubicBezTo>
                  <a:cubicBezTo>
                    <a:pt x="2708" y="5484"/>
                    <a:pt x="3433" y="6491"/>
                    <a:pt x="4256" y="7407"/>
                  </a:cubicBezTo>
                  <a:cubicBezTo>
                    <a:pt x="4557" y="7261"/>
                    <a:pt x="4895" y="7176"/>
                    <a:pt x="5251" y="7176"/>
                  </a:cubicBezTo>
                  <a:close/>
                </a:path>
              </a:pathLst>
            </a:custGeom>
            <a:solidFill>
              <a:schemeClr val="bg1"/>
            </a:solidFill>
            <a:ln w="12700">
              <a:miter lim="400000"/>
            </a:ln>
          </p:spPr>
          <p:txBody>
            <a:bodyPr anchor="ctr"/>
            <a:lstStyle/>
            <a:p>
              <a:pPr algn="ctr"/>
              <a:endParaRPr>
                <a:latin typeface="+mn-lt"/>
                <a:ea typeface="+mn-ea"/>
                <a:cs typeface="+mn-ea"/>
                <a:sym typeface="+mn-lt"/>
              </a:endParaRPr>
            </a:p>
          </p:txBody>
        </p:sp>
        <p:sp>
          <p:nvSpPr>
            <p:cNvPr id="14" name="Freeform: Shape 85"/>
            <p:cNvSpPr>
              <a:spLocks noChangeAspect="1"/>
            </p:cNvSpPr>
            <p:nvPr/>
          </p:nvSpPr>
          <p:spPr bwMode="auto">
            <a:xfrm>
              <a:off x="4679276" y="2751228"/>
              <a:ext cx="241959" cy="206673"/>
            </a:xfrm>
            <a:custGeom>
              <a:avLst/>
              <a:gdLst>
                <a:gd name="T0" fmla="*/ 48 w 48"/>
                <a:gd name="T1" fmla="*/ 38 h 41"/>
                <a:gd name="T2" fmla="*/ 45 w 48"/>
                <a:gd name="T3" fmla="*/ 41 h 41"/>
                <a:gd name="T4" fmla="*/ 37 w 48"/>
                <a:gd name="T5" fmla="*/ 41 h 41"/>
                <a:gd name="T6" fmla="*/ 34 w 48"/>
                <a:gd name="T7" fmla="*/ 38 h 41"/>
                <a:gd name="T8" fmla="*/ 34 w 48"/>
                <a:gd name="T9" fmla="*/ 30 h 41"/>
                <a:gd name="T10" fmla="*/ 37 w 48"/>
                <a:gd name="T11" fmla="*/ 27 h 41"/>
                <a:gd name="T12" fmla="*/ 39 w 48"/>
                <a:gd name="T13" fmla="*/ 27 h 41"/>
                <a:gd name="T14" fmla="*/ 39 w 48"/>
                <a:gd name="T15" fmla="*/ 22 h 41"/>
                <a:gd name="T16" fmla="*/ 25 w 48"/>
                <a:gd name="T17" fmla="*/ 22 h 41"/>
                <a:gd name="T18" fmla="*/ 25 w 48"/>
                <a:gd name="T19" fmla="*/ 27 h 41"/>
                <a:gd name="T20" fmla="*/ 28 w 48"/>
                <a:gd name="T21" fmla="*/ 27 h 41"/>
                <a:gd name="T22" fmla="*/ 31 w 48"/>
                <a:gd name="T23" fmla="*/ 30 h 41"/>
                <a:gd name="T24" fmla="*/ 31 w 48"/>
                <a:gd name="T25" fmla="*/ 38 h 41"/>
                <a:gd name="T26" fmla="*/ 28 w 48"/>
                <a:gd name="T27" fmla="*/ 41 h 41"/>
                <a:gd name="T28" fmla="*/ 19 w 48"/>
                <a:gd name="T29" fmla="*/ 41 h 41"/>
                <a:gd name="T30" fmla="*/ 17 w 48"/>
                <a:gd name="T31" fmla="*/ 38 h 41"/>
                <a:gd name="T32" fmla="*/ 17 w 48"/>
                <a:gd name="T33" fmla="*/ 30 h 41"/>
                <a:gd name="T34" fmla="*/ 19 w 48"/>
                <a:gd name="T35" fmla="*/ 27 h 41"/>
                <a:gd name="T36" fmla="*/ 22 w 48"/>
                <a:gd name="T37" fmla="*/ 27 h 41"/>
                <a:gd name="T38" fmla="*/ 22 w 48"/>
                <a:gd name="T39" fmla="*/ 22 h 41"/>
                <a:gd name="T40" fmla="*/ 8 w 48"/>
                <a:gd name="T41" fmla="*/ 22 h 41"/>
                <a:gd name="T42" fmla="*/ 8 w 48"/>
                <a:gd name="T43" fmla="*/ 27 h 41"/>
                <a:gd name="T44" fmla="*/ 11 w 48"/>
                <a:gd name="T45" fmla="*/ 27 h 41"/>
                <a:gd name="T46" fmla="*/ 13 w 48"/>
                <a:gd name="T47" fmla="*/ 30 h 41"/>
                <a:gd name="T48" fmla="*/ 13 w 48"/>
                <a:gd name="T49" fmla="*/ 38 h 41"/>
                <a:gd name="T50" fmla="*/ 11 w 48"/>
                <a:gd name="T51" fmla="*/ 41 h 41"/>
                <a:gd name="T52" fmla="*/ 2 w 48"/>
                <a:gd name="T53" fmla="*/ 41 h 41"/>
                <a:gd name="T54" fmla="*/ 0 w 48"/>
                <a:gd name="T55" fmla="*/ 38 h 41"/>
                <a:gd name="T56" fmla="*/ 0 w 48"/>
                <a:gd name="T57" fmla="*/ 30 h 41"/>
                <a:gd name="T58" fmla="*/ 2 w 48"/>
                <a:gd name="T59" fmla="*/ 27 h 41"/>
                <a:gd name="T60" fmla="*/ 5 w 48"/>
                <a:gd name="T61" fmla="*/ 27 h 41"/>
                <a:gd name="T62" fmla="*/ 5 w 48"/>
                <a:gd name="T63" fmla="*/ 22 h 41"/>
                <a:gd name="T64" fmla="*/ 8 w 48"/>
                <a:gd name="T65" fmla="*/ 19 h 41"/>
                <a:gd name="T66" fmla="*/ 22 w 48"/>
                <a:gd name="T67" fmla="*/ 19 h 41"/>
                <a:gd name="T68" fmla="*/ 22 w 48"/>
                <a:gd name="T69" fmla="*/ 13 h 41"/>
                <a:gd name="T70" fmla="*/ 19 w 48"/>
                <a:gd name="T71" fmla="*/ 13 h 41"/>
                <a:gd name="T72" fmla="*/ 17 w 48"/>
                <a:gd name="T73" fmla="*/ 11 h 41"/>
                <a:gd name="T74" fmla="*/ 17 w 48"/>
                <a:gd name="T75" fmla="*/ 2 h 41"/>
                <a:gd name="T76" fmla="*/ 19 w 48"/>
                <a:gd name="T77" fmla="*/ 0 h 41"/>
                <a:gd name="T78" fmla="*/ 28 w 48"/>
                <a:gd name="T79" fmla="*/ 0 h 41"/>
                <a:gd name="T80" fmla="*/ 31 w 48"/>
                <a:gd name="T81" fmla="*/ 2 h 41"/>
                <a:gd name="T82" fmla="*/ 31 w 48"/>
                <a:gd name="T83" fmla="*/ 11 h 41"/>
                <a:gd name="T84" fmla="*/ 28 w 48"/>
                <a:gd name="T85" fmla="*/ 13 h 41"/>
                <a:gd name="T86" fmla="*/ 25 w 48"/>
                <a:gd name="T87" fmla="*/ 13 h 41"/>
                <a:gd name="T88" fmla="*/ 25 w 48"/>
                <a:gd name="T89" fmla="*/ 19 h 41"/>
                <a:gd name="T90" fmla="*/ 39 w 48"/>
                <a:gd name="T91" fmla="*/ 19 h 41"/>
                <a:gd name="T92" fmla="*/ 43 w 48"/>
                <a:gd name="T93" fmla="*/ 22 h 41"/>
                <a:gd name="T94" fmla="*/ 43 w 48"/>
                <a:gd name="T95" fmla="*/ 27 h 41"/>
                <a:gd name="T96" fmla="*/ 45 w 48"/>
                <a:gd name="T97" fmla="*/ 27 h 41"/>
                <a:gd name="T98" fmla="*/ 48 w 48"/>
                <a:gd name="T99" fmla="*/ 30 h 41"/>
                <a:gd name="T100" fmla="*/ 48 w 48"/>
                <a:gd name="T101" fmla="*/ 3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8" h="41">
                  <a:moveTo>
                    <a:pt x="48" y="38"/>
                  </a:moveTo>
                  <a:cubicBezTo>
                    <a:pt x="48" y="40"/>
                    <a:pt x="47" y="41"/>
                    <a:pt x="45" y="41"/>
                  </a:cubicBezTo>
                  <a:cubicBezTo>
                    <a:pt x="37" y="41"/>
                    <a:pt x="37" y="41"/>
                    <a:pt x="37" y="41"/>
                  </a:cubicBezTo>
                  <a:cubicBezTo>
                    <a:pt x="35" y="41"/>
                    <a:pt x="34" y="40"/>
                    <a:pt x="34" y="38"/>
                  </a:cubicBezTo>
                  <a:cubicBezTo>
                    <a:pt x="34" y="30"/>
                    <a:pt x="34" y="30"/>
                    <a:pt x="34" y="30"/>
                  </a:cubicBezTo>
                  <a:cubicBezTo>
                    <a:pt x="34" y="28"/>
                    <a:pt x="35" y="27"/>
                    <a:pt x="37" y="27"/>
                  </a:cubicBezTo>
                  <a:cubicBezTo>
                    <a:pt x="39" y="27"/>
                    <a:pt x="39" y="27"/>
                    <a:pt x="39" y="27"/>
                  </a:cubicBezTo>
                  <a:cubicBezTo>
                    <a:pt x="39" y="22"/>
                    <a:pt x="39" y="22"/>
                    <a:pt x="39" y="22"/>
                  </a:cubicBezTo>
                  <a:cubicBezTo>
                    <a:pt x="25" y="22"/>
                    <a:pt x="25" y="22"/>
                    <a:pt x="25" y="22"/>
                  </a:cubicBezTo>
                  <a:cubicBezTo>
                    <a:pt x="25" y="27"/>
                    <a:pt x="25" y="27"/>
                    <a:pt x="25" y="27"/>
                  </a:cubicBezTo>
                  <a:cubicBezTo>
                    <a:pt x="28" y="27"/>
                    <a:pt x="28" y="27"/>
                    <a:pt x="28" y="27"/>
                  </a:cubicBezTo>
                  <a:cubicBezTo>
                    <a:pt x="29" y="27"/>
                    <a:pt x="31" y="28"/>
                    <a:pt x="31" y="30"/>
                  </a:cubicBezTo>
                  <a:cubicBezTo>
                    <a:pt x="31" y="38"/>
                    <a:pt x="31" y="38"/>
                    <a:pt x="31" y="38"/>
                  </a:cubicBezTo>
                  <a:cubicBezTo>
                    <a:pt x="31" y="40"/>
                    <a:pt x="29" y="41"/>
                    <a:pt x="28" y="41"/>
                  </a:cubicBezTo>
                  <a:cubicBezTo>
                    <a:pt x="19" y="41"/>
                    <a:pt x="19" y="41"/>
                    <a:pt x="19" y="41"/>
                  </a:cubicBezTo>
                  <a:cubicBezTo>
                    <a:pt x="18" y="41"/>
                    <a:pt x="17" y="40"/>
                    <a:pt x="17" y="38"/>
                  </a:cubicBezTo>
                  <a:cubicBezTo>
                    <a:pt x="17" y="30"/>
                    <a:pt x="17" y="30"/>
                    <a:pt x="17" y="30"/>
                  </a:cubicBezTo>
                  <a:cubicBezTo>
                    <a:pt x="17" y="28"/>
                    <a:pt x="18" y="27"/>
                    <a:pt x="19" y="27"/>
                  </a:cubicBezTo>
                  <a:cubicBezTo>
                    <a:pt x="22" y="27"/>
                    <a:pt x="22" y="27"/>
                    <a:pt x="22" y="27"/>
                  </a:cubicBezTo>
                  <a:cubicBezTo>
                    <a:pt x="22" y="22"/>
                    <a:pt x="22" y="22"/>
                    <a:pt x="22" y="22"/>
                  </a:cubicBezTo>
                  <a:cubicBezTo>
                    <a:pt x="8" y="22"/>
                    <a:pt x="8" y="22"/>
                    <a:pt x="8" y="22"/>
                  </a:cubicBezTo>
                  <a:cubicBezTo>
                    <a:pt x="8" y="27"/>
                    <a:pt x="8" y="27"/>
                    <a:pt x="8" y="27"/>
                  </a:cubicBezTo>
                  <a:cubicBezTo>
                    <a:pt x="11" y="27"/>
                    <a:pt x="11" y="27"/>
                    <a:pt x="11" y="27"/>
                  </a:cubicBezTo>
                  <a:cubicBezTo>
                    <a:pt x="12" y="27"/>
                    <a:pt x="13" y="28"/>
                    <a:pt x="13" y="30"/>
                  </a:cubicBezTo>
                  <a:cubicBezTo>
                    <a:pt x="13" y="38"/>
                    <a:pt x="13" y="38"/>
                    <a:pt x="13" y="38"/>
                  </a:cubicBezTo>
                  <a:cubicBezTo>
                    <a:pt x="13" y="40"/>
                    <a:pt x="12" y="41"/>
                    <a:pt x="11" y="41"/>
                  </a:cubicBezTo>
                  <a:cubicBezTo>
                    <a:pt x="2" y="41"/>
                    <a:pt x="2" y="41"/>
                    <a:pt x="2" y="41"/>
                  </a:cubicBezTo>
                  <a:cubicBezTo>
                    <a:pt x="1" y="41"/>
                    <a:pt x="0" y="40"/>
                    <a:pt x="0" y="38"/>
                  </a:cubicBezTo>
                  <a:cubicBezTo>
                    <a:pt x="0" y="30"/>
                    <a:pt x="0" y="30"/>
                    <a:pt x="0" y="30"/>
                  </a:cubicBezTo>
                  <a:cubicBezTo>
                    <a:pt x="0" y="28"/>
                    <a:pt x="1" y="27"/>
                    <a:pt x="2" y="27"/>
                  </a:cubicBezTo>
                  <a:cubicBezTo>
                    <a:pt x="5" y="27"/>
                    <a:pt x="5" y="27"/>
                    <a:pt x="5" y="27"/>
                  </a:cubicBezTo>
                  <a:cubicBezTo>
                    <a:pt x="5" y="22"/>
                    <a:pt x="5" y="22"/>
                    <a:pt x="5" y="22"/>
                  </a:cubicBezTo>
                  <a:cubicBezTo>
                    <a:pt x="5" y="20"/>
                    <a:pt x="6" y="19"/>
                    <a:pt x="8" y="19"/>
                  </a:cubicBezTo>
                  <a:cubicBezTo>
                    <a:pt x="22" y="19"/>
                    <a:pt x="22" y="19"/>
                    <a:pt x="22" y="19"/>
                  </a:cubicBezTo>
                  <a:cubicBezTo>
                    <a:pt x="22" y="13"/>
                    <a:pt x="22" y="13"/>
                    <a:pt x="22" y="13"/>
                  </a:cubicBezTo>
                  <a:cubicBezTo>
                    <a:pt x="19" y="13"/>
                    <a:pt x="19" y="13"/>
                    <a:pt x="19" y="13"/>
                  </a:cubicBezTo>
                  <a:cubicBezTo>
                    <a:pt x="18" y="13"/>
                    <a:pt x="17" y="12"/>
                    <a:pt x="17" y="11"/>
                  </a:cubicBezTo>
                  <a:cubicBezTo>
                    <a:pt x="17" y="2"/>
                    <a:pt x="17" y="2"/>
                    <a:pt x="17" y="2"/>
                  </a:cubicBezTo>
                  <a:cubicBezTo>
                    <a:pt x="17" y="1"/>
                    <a:pt x="18" y="0"/>
                    <a:pt x="19" y="0"/>
                  </a:cubicBezTo>
                  <a:cubicBezTo>
                    <a:pt x="28" y="0"/>
                    <a:pt x="28" y="0"/>
                    <a:pt x="28" y="0"/>
                  </a:cubicBezTo>
                  <a:cubicBezTo>
                    <a:pt x="29" y="0"/>
                    <a:pt x="31" y="1"/>
                    <a:pt x="31" y="2"/>
                  </a:cubicBezTo>
                  <a:cubicBezTo>
                    <a:pt x="31" y="11"/>
                    <a:pt x="31" y="11"/>
                    <a:pt x="31" y="11"/>
                  </a:cubicBezTo>
                  <a:cubicBezTo>
                    <a:pt x="31" y="12"/>
                    <a:pt x="29" y="13"/>
                    <a:pt x="28" y="13"/>
                  </a:cubicBezTo>
                  <a:cubicBezTo>
                    <a:pt x="25" y="13"/>
                    <a:pt x="25" y="13"/>
                    <a:pt x="25" y="13"/>
                  </a:cubicBezTo>
                  <a:cubicBezTo>
                    <a:pt x="25" y="19"/>
                    <a:pt x="25" y="19"/>
                    <a:pt x="25" y="19"/>
                  </a:cubicBezTo>
                  <a:cubicBezTo>
                    <a:pt x="39" y="19"/>
                    <a:pt x="39" y="19"/>
                    <a:pt x="39" y="19"/>
                  </a:cubicBezTo>
                  <a:cubicBezTo>
                    <a:pt x="41" y="19"/>
                    <a:pt x="43" y="20"/>
                    <a:pt x="43" y="22"/>
                  </a:cubicBezTo>
                  <a:cubicBezTo>
                    <a:pt x="43" y="27"/>
                    <a:pt x="43" y="27"/>
                    <a:pt x="43" y="27"/>
                  </a:cubicBezTo>
                  <a:cubicBezTo>
                    <a:pt x="45" y="27"/>
                    <a:pt x="45" y="27"/>
                    <a:pt x="45" y="27"/>
                  </a:cubicBezTo>
                  <a:cubicBezTo>
                    <a:pt x="47" y="27"/>
                    <a:pt x="48" y="28"/>
                    <a:pt x="48" y="30"/>
                  </a:cubicBezTo>
                  <a:lnTo>
                    <a:pt x="48" y="38"/>
                  </a:lnTo>
                  <a:close/>
                </a:path>
              </a:pathLst>
            </a:custGeom>
            <a:solidFill>
              <a:schemeClr val="bg1"/>
            </a:solidFill>
            <a:ln>
              <a:noFill/>
            </a:ln>
          </p:spPr>
          <p:txBody>
            <a:bodyPr anchor="ctr"/>
            <a:lstStyle/>
            <a:p>
              <a:pPr algn="ctr"/>
              <a:endParaRPr>
                <a:latin typeface="+mn-lt"/>
                <a:ea typeface="+mn-ea"/>
                <a:cs typeface="+mn-ea"/>
                <a:sym typeface="+mn-lt"/>
              </a:endParaRPr>
            </a:p>
          </p:txBody>
        </p:sp>
        <p:sp>
          <p:nvSpPr>
            <p:cNvPr id="15" name="Freeform: Shape 86"/>
            <p:cNvSpPr/>
            <p:nvPr/>
          </p:nvSpPr>
          <p:spPr bwMode="auto">
            <a:xfrm>
              <a:off x="4161343" y="2737990"/>
              <a:ext cx="253157" cy="253157"/>
            </a:xfrm>
            <a:custGeom>
              <a:avLst/>
              <a:gdLst>
                <a:gd name="T0" fmla="*/ 116 w 232"/>
                <a:gd name="T1" fmla="*/ 0 h 232"/>
                <a:gd name="T2" fmla="*/ 0 w 232"/>
                <a:gd name="T3" fmla="*/ 116 h 232"/>
                <a:gd name="T4" fmla="*/ 116 w 232"/>
                <a:gd name="T5" fmla="*/ 232 h 232"/>
                <a:gd name="T6" fmla="*/ 232 w 232"/>
                <a:gd name="T7" fmla="*/ 116 h 232"/>
                <a:gd name="T8" fmla="*/ 116 w 232"/>
                <a:gd name="T9" fmla="*/ 0 h 232"/>
                <a:gd name="T10" fmla="*/ 129 w 232"/>
                <a:gd name="T11" fmla="*/ 208 h 232"/>
                <a:gd name="T12" fmla="*/ 129 w 232"/>
                <a:gd name="T13" fmla="*/ 190 h 232"/>
                <a:gd name="T14" fmla="*/ 117 w 232"/>
                <a:gd name="T15" fmla="*/ 178 h 232"/>
                <a:gd name="T16" fmla="*/ 105 w 232"/>
                <a:gd name="T17" fmla="*/ 190 h 232"/>
                <a:gd name="T18" fmla="*/ 105 w 232"/>
                <a:gd name="T19" fmla="*/ 208 h 232"/>
                <a:gd name="T20" fmla="*/ 25 w 232"/>
                <a:gd name="T21" fmla="*/ 129 h 232"/>
                <a:gd name="T22" fmla="*/ 42 w 232"/>
                <a:gd name="T23" fmla="*/ 129 h 232"/>
                <a:gd name="T24" fmla="*/ 53 w 232"/>
                <a:gd name="T25" fmla="*/ 117 h 232"/>
                <a:gd name="T26" fmla="*/ 42 w 232"/>
                <a:gd name="T27" fmla="*/ 105 h 232"/>
                <a:gd name="T28" fmla="*/ 24 w 232"/>
                <a:gd name="T29" fmla="*/ 105 h 232"/>
                <a:gd name="T30" fmla="*/ 104 w 232"/>
                <a:gd name="T31" fmla="*/ 25 h 232"/>
                <a:gd name="T32" fmla="*/ 104 w 232"/>
                <a:gd name="T33" fmla="*/ 41 h 232"/>
                <a:gd name="T34" fmla="*/ 116 w 232"/>
                <a:gd name="T35" fmla="*/ 53 h 232"/>
                <a:gd name="T36" fmla="*/ 128 w 232"/>
                <a:gd name="T37" fmla="*/ 41 h 232"/>
                <a:gd name="T38" fmla="*/ 128 w 232"/>
                <a:gd name="T39" fmla="*/ 25 h 232"/>
                <a:gd name="T40" fmla="*/ 208 w 232"/>
                <a:gd name="T41" fmla="*/ 104 h 232"/>
                <a:gd name="T42" fmla="*/ 190 w 232"/>
                <a:gd name="T43" fmla="*/ 104 h 232"/>
                <a:gd name="T44" fmla="*/ 179 w 232"/>
                <a:gd name="T45" fmla="*/ 116 h 232"/>
                <a:gd name="T46" fmla="*/ 190 w 232"/>
                <a:gd name="T47" fmla="*/ 128 h 232"/>
                <a:gd name="T48" fmla="*/ 208 w 232"/>
                <a:gd name="T49" fmla="*/ 128 h 232"/>
                <a:gd name="T50" fmla="*/ 129 w 232"/>
                <a:gd name="T51" fmla="*/ 208 h 232"/>
                <a:gd name="T52" fmla="*/ 124 w 232"/>
                <a:gd name="T53" fmla="*/ 94 h 232"/>
                <a:gd name="T54" fmla="*/ 70 w 232"/>
                <a:gd name="T55" fmla="*/ 69 h 232"/>
                <a:gd name="T56" fmla="*/ 94 w 232"/>
                <a:gd name="T57" fmla="*/ 124 h 232"/>
                <a:gd name="T58" fmla="*/ 109 w 232"/>
                <a:gd name="T59" fmla="*/ 138 h 232"/>
                <a:gd name="T60" fmla="*/ 163 w 232"/>
                <a:gd name="T61" fmla="*/ 163 h 232"/>
                <a:gd name="T62" fmla="*/ 138 w 232"/>
                <a:gd name="T63" fmla="*/ 108 h 232"/>
                <a:gd name="T64" fmla="*/ 124 w 232"/>
                <a:gd name="T65" fmla="*/ 94 h 232"/>
                <a:gd name="T66" fmla="*/ 123 w 232"/>
                <a:gd name="T67" fmla="*/ 123 h 232"/>
                <a:gd name="T68" fmla="*/ 110 w 232"/>
                <a:gd name="T69" fmla="*/ 123 h 232"/>
                <a:gd name="T70" fmla="*/ 110 w 232"/>
                <a:gd name="T71" fmla="*/ 109 h 232"/>
                <a:gd name="T72" fmla="*/ 123 w 232"/>
                <a:gd name="T73" fmla="*/ 109 h 232"/>
                <a:gd name="T74" fmla="*/ 123 w 232"/>
                <a:gd name="T75" fmla="*/ 123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32" h="232">
                  <a:moveTo>
                    <a:pt x="116" y="0"/>
                  </a:moveTo>
                  <a:cubicBezTo>
                    <a:pt x="52" y="0"/>
                    <a:pt x="0" y="52"/>
                    <a:pt x="0" y="116"/>
                  </a:cubicBezTo>
                  <a:cubicBezTo>
                    <a:pt x="0" y="180"/>
                    <a:pt x="52" y="232"/>
                    <a:pt x="116" y="232"/>
                  </a:cubicBezTo>
                  <a:cubicBezTo>
                    <a:pt x="180" y="232"/>
                    <a:pt x="232" y="180"/>
                    <a:pt x="232" y="116"/>
                  </a:cubicBezTo>
                  <a:cubicBezTo>
                    <a:pt x="232" y="52"/>
                    <a:pt x="180" y="0"/>
                    <a:pt x="116" y="0"/>
                  </a:cubicBezTo>
                  <a:close/>
                  <a:moveTo>
                    <a:pt x="129" y="208"/>
                  </a:moveTo>
                  <a:cubicBezTo>
                    <a:pt x="129" y="190"/>
                    <a:pt x="129" y="190"/>
                    <a:pt x="129" y="190"/>
                  </a:cubicBezTo>
                  <a:cubicBezTo>
                    <a:pt x="129" y="183"/>
                    <a:pt x="123" y="178"/>
                    <a:pt x="117" y="178"/>
                  </a:cubicBezTo>
                  <a:cubicBezTo>
                    <a:pt x="110" y="178"/>
                    <a:pt x="105" y="183"/>
                    <a:pt x="105" y="190"/>
                  </a:cubicBezTo>
                  <a:cubicBezTo>
                    <a:pt x="105" y="208"/>
                    <a:pt x="105" y="208"/>
                    <a:pt x="105" y="208"/>
                  </a:cubicBezTo>
                  <a:cubicBezTo>
                    <a:pt x="63" y="203"/>
                    <a:pt x="30" y="170"/>
                    <a:pt x="25" y="129"/>
                  </a:cubicBezTo>
                  <a:cubicBezTo>
                    <a:pt x="42" y="129"/>
                    <a:pt x="42" y="129"/>
                    <a:pt x="42" y="129"/>
                  </a:cubicBezTo>
                  <a:cubicBezTo>
                    <a:pt x="48" y="129"/>
                    <a:pt x="53" y="123"/>
                    <a:pt x="53" y="117"/>
                  </a:cubicBezTo>
                  <a:cubicBezTo>
                    <a:pt x="53" y="110"/>
                    <a:pt x="48" y="105"/>
                    <a:pt x="42" y="105"/>
                  </a:cubicBezTo>
                  <a:cubicBezTo>
                    <a:pt x="24" y="105"/>
                    <a:pt x="24" y="105"/>
                    <a:pt x="24" y="105"/>
                  </a:cubicBezTo>
                  <a:cubicBezTo>
                    <a:pt x="29" y="63"/>
                    <a:pt x="63" y="30"/>
                    <a:pt x="104" y="25"/>
                  </a:cubicBezTo>
                  <a:cubicBezTo>
                    <a:pt x="104" y="41"/>
                    <a:pt x="104" y="41"/>
                    <a:pt x="104" y="41"/>
                  </a:cubicBezTo>
                  <a:cubicBezTo>
                    <a:pt x="104" y="47"/>
                    <a:pt x="109" y="53"/>
                    <a:pt x="116" y="53"/>
                  </a:cubicBezTo>
                  <a:cubicBezTo>
                    <a:pt x="122" y="53"/>
                    <a:pt x="128" y="47"/>
                    <a:pt x="128" y="41"/>
                  </a:cubicBezTo>
                  <a:cubicBezTo>
                    <a:pt x="128" y="25"/>
                    <a:pt x="128" y="25"/>
                    <a:pt x="128" y="25"/>
                  </a:cubicBezTo>
                  <a:cubicBezTo>
                    <a:pt x="169" y="30"/>
                    <a:pt x="202" y="63"/>
                    <a:pt x="208" y="104"/>
                  </a:cubicBezTo>
                  <a:cubicBezTo>
                    <a:pt x="190" y="104"/>
                    <a:pt x="190" y="104"/>
                    <a:pt x="190" y="104"/>
                  </a:cubicBezTo>
                  <a:cubicBezTo>
                    <a:pt x="184" y="104"/>
                    <a:pt x="179" y="109"/>
                    <a:pt x="179" y="116"/>
                  </a:cubicBezTo>
                  <a:cubicBezTo>
                    <a:pt x="179" y="122"/>
                    <a:pt x="184" y="128"/>
                    <a:pt x="190" y="128"/>
                  </a:cubicBezTo>
                  <a:cubicBezTo>
                    <a:pt x="208" y="128"/>
                    <a:pt x="208" y="128"/>
                    <a:pt x="208" y="128"/>
                  </a:cubicBezTo>
                  <a:cubicBezTo>
                    <a:pt x="203" y="169"/>
                    <a:pt x="170" y="202"/>
                    <a:pt x="129" y="208"/>
                  </a:cubicBezTo>
                  <a:close/>
                  <a:moveTo>
                    <a:pt x="124" y="94"/>
                  </a:moveTo>
                  <a:cubicBezTo>
                    <a:pt x="70" y="69"/>
                    <a:pt x="70" y="69"/>
                    <a:pt x="70" y="69"/>
                  </a:cubicBezTo>
                  <a:cubicBezTo>
                    <a:pt x="94" y="124"/>
                    <a:pt x="94" y="124"/>
                    <a:pt x="94" y="124"/>
                  </a:cubicBezTo>
                  <a:cubicBezTo>
                    <a:pt x="97" y="129"/>
                    <a:pt x="103" y="136"/>
                    <a:pt x="109" y="138"/>
                  </a:cubicBezTo>
                  <a:cubicBezTo>
                    <a:pt x="163" y="163"/>
                    <a:pt x="163" y="163"/>
                    <a:pt x="163" y="163"/>
                  </a:cubicBezTo>
                  <a:cubicBezTo>
                    <a:pt x="138" y="108"/>
                    <a:pt x="138" y="108"/>
                    <a:pt x="138" y="108"/>
                  </a:cubicBezTo>
                  <a:cubicBezTo>
                    <a:pt x="136" y="103"/>
                    <a:pt x="130" y="96"/>
                    <a:pt x="124" y="94"/>
                  </a:cubicBezTo>
                  <a:close/>
                  <a:moveTo>
                    <a:pt x="123" y="123"/>
                  </a:moveTo>
                  <a:cubicBezTo>
                    <a:pt x="119" y="126"/>
                    <a:pt x="113" y="126"/>
                    <a:pt x="110" y="123"/>
                  </a:cubicBezTo>
                  <a:cubicBezTo>
                    <a:pt x="106" y="119"/>
                    <a:pt x="106" y="113"/>
                    <a:pt x="110" y="109"/>
                  </a:cubicBezTo>
                  <a:cubicBezTo>
                    <a:pt x="113" y="106"/>
                    <a:pt x="119" y="106"/>
                    <a:pt x="123" y="109"/>
                  </a:cubicBezTo>
                  <a:cubicBezTo>
                    <a:pt x="127" y="113"/>
                    <a:pt x="127" y="119"/>
                    <a:pt x="123" y="123"/>
                  </a:cubicBezTo>
                  <a:close/>
                </a:path>
              </a:pathLst>
            </a:custGeom>
            <a:solidFill>
              <a:schemeClr val="bg1"/>
            </a:solidFill>
            <a:ln>
              <a:noFill/>
            </a:ln>
          </p:spPr>
          <p:txBody>
            <a:bodyPr anchor="ctr"/>
            <a:lstStyle/>
            <a:p>
              <a:pPr algn="ctr"/>
              <a:endParaRPr>
                <a:latin typeface="+mn-lt"/>
                <a:ea typeface="+mn-ea"/>
                <a:cs typeface="+mn-ea"/>
                <a:sym typeface="+mn-lt"/>
              </a:endParaRPr>
            </a:p>
          </p:txBody>
        </p:sp>
        <p:sp>
          <p:nvSpPr>
            <p:cNvPr id="16" name="Freeform: Shape 87"/>
            <p:cNvSpPr>
              <a:spLocks noChangeAspect="1"/>
            </p:cNvSpPr>
            <p:nvPr/>
          </p:nvSpPr>
          <p:spPr bwMode="auto">
            <a:xfrm>
              <a:off x="4171249" y="2274342"/>
              <a:ext cx="226837" cy="241959"/>
            </a:xfrm>
            <a:custGeom>
              <a:avLst/>
              <a:gdLst>
                <a:gd name="T0" fmla="*/ 41 w 45"/>
                <a:gd name="T1" fmla="*/ 48 h 48"/>
                <a:gd name="T2" fmla="*/ 0 w 45"/>
                <a:gd name="T3" fmla="*/ 44 h 48"/>
                <a:gd name="T4" fmla="*/ 3 w 45"/>
                <a:gd name="T5" fmla="*/ 7 h 48"/>
                <a:gd name="T6" fmla="*/ 7 w 45"/>
                <a:gd name="T7" fmla="*/ 4 h 48"/>
                <a:gd name="T8" fmla="*/ 13 w 45"/>
                <a:gd name="T9" fmla="*/ 0 h 48"/>
                <a:gd name="T10" fmla="*/ 17 w 45"/>
                <a:gd name="T11" fmla="*/ 7 h 48"/>
                <a:gd name="T12" fmla="*/ 27 w 45"/>
                <a:gd name="T13" fmla="*/ 4 h 48"/>
                <a:gd name="T14" fmla="*/ 33 w 45"/>
                <a:gd name="T15" fmla="*/ 0 h 48"/>
                <a:gd name="T16" fmla="*/ 38 w 45"/>
                <a:gd name="T17" fmla="*/ 7 h 48"/>
                <a:gd name="T18" fmla="*/ 45 w 45"/>
                <a:gd name="T19" fmla="*/ 10 h 48"/>
                <a:gd name="T20" fmla="*/ 11 w 45"/>
                <a:gd name="T21" fmla="*/ 25 h 48"/>
                <a:gd name="T22" fmla="*/ 3 w 45"/>
                <a:gd name="T23" fmla="*/ 17 h 48"/>
                <a:gd name="T24" fmla="*/ 11 w 45"/>
                <a:gd name="T25" fmla="*/ 25 h 48"/>
                <a:gd name="T26" fmla="*/ 11 w 45"/>
                <a:gd name="T27" fmla="*/ 26 h 48"/>
                <a:gd name="T28" fmla="*/ 3 w 45"/>
                <a:gd name="T29" fmla="*/ 35 h 48"/>
                <a:gd name="T30" fmla="*/ 11 w 45"/>
                <a:gd name="T31" fmla="*/ 44 h 48"/>
                <a:gd name="T32" fmla="*/ 3 w 45"/>
                <a:gd name="T33" fmla="*/ 37 h 48"/>
                <a:gd name="T34" fmla="*/ 11 w 45"/>
                <a:gd name="T35" fmla="*/ 44 h 48"/>
                <a:gd name="T36" fmla="*/ 13 w 45"/>
                <a:gd name="T37" fmla="*/ 3 h 48"/>
                <a:gd name="T38" fmla="*/ 10 w 45"/>
                <a:gd name="T39" fmla="*/ 4 h 48"/>
                <a:gd name="T40" fmla="*/ 11 w 45"/>
                <a:gd name="T41" fmla="*/ 13 h 48"/>
                <a:gd name="T42" fmla="*/ 14 w 45"/>
                <a:gd name="T43" fmla="*/ 12 h 48"/>
                <a:gd name="T44" fmla="*/ 21 w 45"/>
                <a:gd name="T45" fmla="*/ 25 h 48"/>
                <a:gd name="T46" fmla="*/ 13 w 45"/>
                <a:gd name="T47" fmla="*/ 17 h 48"/>
                <a:gd name="T48" fmla="*/ 21 w 45"/>
                <a:gd name="T49" fmla="*/ 25 h 48"/>
                <a:gd name="T50" fmla="*/ 21 w 45"/>
                <a:gd name="T51" fmla="*/ 26 h 48"/>
                <a:gd name="T52" fmla="*/ 13 w 45"/>
                <a:gd name="T53" fmla="*/ 35 h 48"/>
                <a:gd name="T54" fmla="*/ 21 w 45"/>
                <a:gd name="T55" fmla="*/ 44 h 48"/>
                <a:gd name="T56" fmla="*/ 13 w 45"/>
                <a:gd name="T57" fmla="*/ 37 h 48"/>
                <a:gd name="T58" fmla="*/ 21 w 45"/>
                <a:gd name="T59" fmla="*/ 44 h 48"/>
                <a:gd name="T60" fmla="*/ 32 w 45"/>
                <a:gd name="T61" fmla="*/ 17 h 48"/>
                <a:gd name="T62" fmla="*/ 23 w 45"/>
                <a:gd name="T63" fmla="*/ 25 h 48"/>
                <a:gd name="T64" fmla="*/ 32 w 45"/>
                <a:gd name="T65" fmla="*/ 35 h 48"/>
                <a:gd name="T66" fmla="*/ 23 w 45"/>
                <a:gd name="T67" fmla="*/ 26 h 48"/>
                <a:gd name="T68" fmla="*/ 32 w 45"/>
                <a:gd name="T69" fmla="*/ 35 h 48"/>
                <a:gd name="T70" fmla="*/ 32 w 45"/>
                <a:gd name="T71" fmla="*/ 37 h 48"/>
                <a:gd name="T72" fmla="*/ 23 w 45"/>
                <a:gd name="T73" fmla="*/ 44 h 48"/>
                <a:gd name="T74" fmla="*/ 34 w 45"/>
                <a:gd name="T75" fmla="*/ 4 h 48"/>
                <a:gd name="T76" fmla="*/ 32 w 45"/>
                <a:gd name="T77" fmla="*/ 3 h 48"/>
                <a:gd name="T78" fmla="*/ 31 w 45"/>
                <a:gd name="T79" fmla="*/ 12 h 48"/>
                <a:gd name="T80" fmla="*/ 33 w 45"/>
                <a:gd name="T81" fmla="*/ 13 h 48"/>
                <a:gd name="T82" fmla="*/ 34 w 45"/>
                <a:gd name="T83" fmla="*/ 4 h 48"/>
                <a:gd name="T84" fmla="*/ 41 w 45"/>
                <a:gd name="T85" fmla="*/ 17 h 48"/>
                <a:gd name="T86" fmla="*/ 33 w 45"/>
                <a:gd name="T87" fmla="*/ 25 h 48"/>
                <a:gd name="T88" fmla="*/ 41 w 45"/>
                <a:gd name="T89" fmla="*/ 35 h 48"/>
                <a:gd name="T90" fmla="*/ 33 w 45"/>
                <a:gd name="T91" fmla="*/ 26 h 48"/>
                <a:gd name="T92" fmla="*/ 41 w 45"/>
                <a:gd name="T93" fmla="*/ 35 h 48"/>
                <a:gd name="T94" fmla="*/ 41 w 45"/>
                <a:gd name="T95" fmla="*/ 37 h 48"/>
                <a:gd name="T96" fmla="*/ 33 w 45"/>
                <a:gd name="T97"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5" h="48">
                  <a:moveTo>
                    <a:pt x="45" y="44"/>
                  </a:moveTo>
                  <a:cubicBezTo>
                    <a:pt x="45" y="46"/>
                    <a:pt x="43" y="48"/>
                    <a:pt x="41" y="48"/>
                  </a:cubicBezTo>
                  <a:cubicBezTo>
                    <a:pt x="3" y="48"/>
                    <a:pt x="3" y="48"/>
                    <a:pt x="3" y="48"/>
                  </a:cubicBezTo>
                  <a:cubicBezTo>
                    <a:pt x="1" y="48"/>
                    <a:pt x="0" y="46"/>
                    <a:pt x="0" y="44"/>
                  </a:cubicBezTo>
                  <a:cubicBezTo>
                    <a:pt x="0" y="10"/>
                    <a:pt x="0" y="10"/>
                    <a:pt x="0" y="10"/>
                  </a:cubicBezTo>
                  <a:cubicBezTo>
                    <a:pt x="0" y="8"/>
                    <a:pt x="1" y="7"/>
                    <a:pt x="3" y="7"/>
                  </a:cubicBezTo>
                  <a:cubicBezTo>
                    <a:pt x="7" y="7"/>
                    <a:pt x="7" y="7"/>
                    <a:pt x="7" y="7"/>
                  </a:cubicBezTo>
                  <a:cubicBezTo>
                    <a:pt x="7" y="4"/>
                    <a:pt x="7" y="4"/>
                    <a:pt x="7" y="4"/>
                  </a:cubicBezTo>
                  <a:cubicBezTo>
                    <a:pt x="7" y="2"/>
                    <a:pt x="9" y="0"/>
                    <a:pt x="11" y="0"/>
                  </a:cubicBezTo>
                  <a:cubicBezTo>
                    <a:pt x="13" y="0"/>
                    <a:pt x="13" y="0"/>
                    <a:pt x="13" y="0"/>
                  </a:cubicBezTo>
                  <a:cubicBezTo>
                    <a:pt x="15" y="0"/>
                    <a:pt x="17" y="2"/>
                    <a:pt x="17" y="4"/>
                  </a:cubicBezTo>
                  <a:cubicBezTo>
                    <a:pt x="17" y="7"/>
                    <a:pt x="17" y="7"/>
                    <a:pt x="17" y="7"/>
                  </a:cubicBezTo>
                  <a:cubicBezTo>
                    <a:pt x="27" y="7"/>
                    <a:pt x="27" y="7"/>
                    <a:pt x="27" y="7"/>
                  </a:cubicBezTo>
                  <a:cubicBezTo>
                    <a:pt x="27" y="4"/>
                    <a:pt x="27" y="4"/>
                    <a:pt x="27" y="4"/>
                  </a:cubicBezTo>
                  <a:cubicBezTo>
                    <a:pt x="27" y="2"/>
                    <a:pt x="29" y="0"/>
                    <a:pt x="32" y="0"/>
                  </a:cubicBezTo>
                  <a:cubicBezTo>
                    <a:pt x="33" y="0"/>
                    <a:pt x="33" y="0"/>
                    <a:pt x="33" y="0"/>
                  </a:cubicBezTo>
                  <a:cubicBezTo>
                    <a:pt x="36" y="0"/>
                    <a:pt x="38" y="2"/>
                    <a:pt x="38" y="4"/>
                  </a:cubicBezTo>
                  <a:cubicBezTo>
                    <a:pt x="38" y="7"/>
                    <a:pt x="38" y="7"/>
                    <a:pt x="38" y="7"/>
                  </a:cubicBezTo>
                  <a:cubicBezTo>
                    <a:pt x="41" y="7"/>
                    <a:pt x="41" y="7"/>
                    <a:pt x="41" y="7"/>
                  </a:cubicBezTo>
                  <a:cubicBezTo>
                    <a:pt x="43" y="7"/>
                    <a:pt x="45" y="8"/>
                    <a:pt x="45" y="10"/>
                  </a:cubicBezTo>
                  <a:lnTo>
                    <a:pt x="45" y="44"/>
                  </a:lnTo>
                  <a:close/>
                  <a:moveTo>
                    <a:pt x="11" y="25"/>
                  </a:moveTo>
                  <a:cubicBezTo>
                    <a:pt x="11" y="17"/>
                    <a:pt x="11" y="17"/>
                    <a:pt x="11" y="17"/>
                  </a:cubicBezTo>
                  <a:cubicBezTo>
                    <a:pt x="3" y="17"/>
                    <a:pt x="3" y="17"/>
                    <a:pt x="3" y="17"/>
                  </a:cubicBezTo>
                  <a:cubicBezTo>
                    <a:pt x="3" y="25"/>
                    <a:pt x="3" y="25"/>
                    <a:pt x="3" y="25"/>
                  </a:cubicBezTo>
                  <a:lnTo>
                    <a:pt x="11" y="25"/>
                  </a:lnTo>
                  <a:close/>
                  <a:moveTo>
                    <a:pt x="11" y="35"/>
                  </a:moveTo>
                  <a:cubicBezTo>
                    <a:pt x="11" y="26"/>
                    <a:pt x="11" y="26"/>
                    <a:pt x="11" y="26"/>
                  </a:cubicBezTo>
                  <a:cubicBezTo>
                    <a:pt x="3" y="26"/>
                    <a:pt x="3" y="26"/>
                    <a:pt x="3" y="26"/>
                  </a:cubicBezTo>
                  <a:cubicBezTo>
                    <a:pt x="3" y="35"/>
                    <a:pt x="3" y="35"/>
                    <a:pt x="3" y="35"/>
                  </a:cubicBezTo>
                  <a:lnTo>
                    <a:pt x="11" y="35"/>
                  </a:lnTo>
                  <a:close/>
                  <a:moveTo>
                    <a:pt x="11" y="44"/>
                  </a:moveTo>
                  <a:cubicBezTo>
                    <a:pt x="11" y="37"/>
                    <a:pt x="11" y="37"/>
                    <a:pt x="11" y="37"/>
                  </a:cubicBezTo>
                  <a:cubicBezTo>
                    <a:pt x="3" y="37"/>
                    <a:pt x="3" y="37"/>
                    <a:pt x="3" y="37"/>
                  </a:cubicBezTo>
                  <a:cubicBezTo>
                    <a:pt x="3" y="44"/>
                    <a:pt x="3" y="44"/>
                    <a:pt x="3" y="44"/>
                  </a:cubicBezTo>
                  <a:lnTo>
                    <a:pt x="11" y="44"/>
                  </a:lnTo>
                  <a:close/>
                  <a:moveTo>
                    <a:pt x="14" y="4"/>
                  </a:moveTo>
                  <a:cubicBezTo>
                    <a:pt x="14" y="4"/>
                    <a:pt x="13" y="3"/>
                    <a:pt x="13" y="3"/>
                  </a:cubicBezTo>
                  <a:cubicBezTo>
                    <a:pt x="11" y="3"/>
                    <a:pt x="11" y="3"/>
                    <a:pt x="11" y="3"/>
                  </a:cubicBezTo>
                  <a:cubicBezTo>
                    <a:pt x="11" y="3"/>
                    <a:pt x="10" y="4"/>
                    <a:pt x="10" y="4"/>
                  </a:cubicBezTo>
                  <a:cubicBezTo>
                    <a:pt x="10" y="12"/>
                    <a:pt x="10" y="12"/>
                    <a:pt x="10" y="12"/>
                  </a:cubicBezTo>
                  <a:cubicBezTo>
                    <a:pt x="10" y="12"/>
                    <a:pt x="11" y="13"/>
                    <a:pt x="11" y="13"/>
                  </a:cubicBezTo>
                  <a:cubicBezTo>
                    <a:pt x="13" y="13"/>
                    <a:pt x="13" y="13"/>
                    <a:pt x="13" y="13"/>
                  </a:cubicBezTo>
                  <a:cubicBezTo>
                    <a:pt x="13" y="13"/>
                    <a:pt x="14" y="12"/>
                    <a:pt x="14" y="12"/>
                  </a:cubicBezTo>
                  <a:lnTo>
                    <a:pt x="14" y="4"/>
                  </a:lnTo>
                  <a:close/>
                  <a:moveTo>
                    <a:pt x="21" y="25"/>
                  </a:moveTo>
                  <a:cubicBezTo>
                    <a:pt x="21" y="17"/>
                    <a:pt x="21" y="17"/>
                    <a:pt x="21" y="17"/>
                  </a:cubicBezTo>
                  <a:cubicBezTo>
                    <a:pt x="13" y="17"/>
                    <a:pt x="13" y="17"/>
                    <a:pt x="13" y="17"/>
                  </a:cubicBezTo>
                  <a:cubicBezTo>
                    <a:pt x="13" y="25"/>
                    <a:pt x="13" y="25"/>
                    <a:pt x="13" y="25"/>
                  </a:cubicBezTo>
                  <a:lnTo>
                    <a:pt x="21" y="25"/>
                  </a:lnTo>
                  <a:close/>
                  <a:moveTo>
                    <a:pt x="21" y="35"/>
                  </a:moveTo>
                  <a:cubicBezTo>
                    <a:pt x="21" y="26"/>
                    <a:pt x="21" y="26"/>
                    <a:pt x="21" y="26"/>
                  </a:cubicBezTo>
                  <a:cubicBezTo>
                    <a:pt x="13" y="26"/>
                    <a:pt x="13" y="26"/>
                    <a:pt x="13" y="26"/>
                  </a:cubicBezTo>
                  <a:cubicBezTo>
                    <a:pt x="13" y="35"/>
                    <a:pt x="13" y="35"/>
                    <a:pt x="13" y="35"/>
                  </a:cubicBezTo>
                  <a:lnTo>
                    <a:pt x="21" y="35"/>
                  </a:lnTo>
                  <a:close/>
                  <a:moveTo>
                    <a:pt x="21" y="44"/>
                  </a:moveTo>
                  <a:cubicBezTo>
                    <a:pt x="21" y="37"/>
                    <a:pt x="21" y="37"/>
                    <a:pt x="21" y="37"/>
                  </a:cubicBezTo>
                  <a:cubicBezTo>
                    <a:pt x="13" y="37"/>
                    <a:pt x="13" y="37"/>
                    <a:pt x="13" y="37"/>
                  </a:cubicBezTo>
                  <a:cubicBezTo>
                    <a:pt x="13" y="44"/>
                    <a:pt x="13" y="44"/>
                    <a:pt x="13" y="44"/>
                  </a:cubicBezTo>
                  <a:lnTo>
                    <a:pt x="21" y="44"/>
                  </a:lnTo>
                  <a:close/>
                  <a:moveTo>
                    <a:pt x="32" y="25"/>
                  </a:moveTo>
                  <a:cubicBezTo>
                    <a:pt x="32" y="17"/>
                    <a:pt x="32" y="17"/>
                    <a:pt x="32" y="17"/>
                  </a:cubicBezTo>
                  <a:cubicBezTo>
                    <a:pt x="23" y="17"/>
                    <a:pt x="23" y="17"/>
                    <a:pt x="23" y="17"/>
                  </a:cubicBezTo>
                  <a:cubicBezTo>
                    <a:pt x="23" y="25"/>
                    <a:pt x="23" y="25"/>
                    <a:pt x="23" y="25"/>
                  </a:cubicBezTo>
                  <a:lnTo>
                    <a:pt x="32" y="25"/>
                  </a:lnTo>
                  <a:close/>
                  <a:moveTo>
                    <a:pt x="32" y="35"/>
                  </a:moveTo>
                  <a:cubicBezTo>
                    <a:pt x="32" y="26"/>
                    <a:pt x="32" y="26"/>
                    <a:pt x="32" y="26"/>
                  </a:cubicBezTo>
                  <a:cubicBezTo>
                    <a:pt x="23" y="26"/>
                    <a:pt x="23" y="26"/>
                    <a:pt x="23" y="26"/>
                  </a:cubicBezTo>
                  <a:cubicBezTo>
                    <a:pt x="23" y="35"/>
                    <a:pt x="23" y="35"/>
                    <a:pt x="23" y="35"/>
                  </a:cubicBezTo>
                  <a:lnTo>
                    <a:pt x="32" y="35"/>
                  </a:lnTo>
                  <a:close/>
                  <a:moveTo>
                    <a:pt x="32" y="44"/>
                  </a:moveTo>
                  <a:cubicBezTo>
                    <a:pt x="32" y="37"/>
                    <a:pt x="32" y="37"/>
                    <a:pt x="32" y="37"/>
                  </a:cubicBezTo>
                  <a:cubicBezTo>
                    <a:pt x="23" y="37"/>
                    <a:pt x="23" y="37"/>
                    <a:pt x="23" y="37"/>
                  </a:cubicBezTo>
                  <a:cubicBezTo>
                    <a:pt x="23" y="44"/>
                    <a:pt x="23" y="44"/>
                    <a:pt x="23" y="44"/>
                  </a:cubicBezTo>
                  <a:lnTo>
                    <a:pt x="32" y="44"/>
                  </a:lnTo>
                  <a:close/>
                  <a:moveTo>
                    <a:pt x="34" y="4"/>
                  </a:moveTo>
                  <a:cubicBezTo>
                    <a:pt x="34" y="4"/>
                    <a:pt x="34" y="3"/>
                    <a:pt x="33" y="3"/>
                  </a:cubicBezTo>
                  <a:cubicBezTo>
                    <a:pt x="32" y="3"/>
                    <a:pt x="32" y="3"/>
                    <a:pt x="32" y="3"/>
                  </a:cubicBezTo>
                  <a:cubicBezTo>
                    <a:pt x="31" y="3"/>
                    <a:pt x="31" y="4"/>
                    <a:pt x="31" y="4"/>
                  </a:cubicBezTo>
                  <a:cubicBezTo>
                    <a:pt x="31" y="12"/>
                    <a:pt x="31" y="12"/>
                    <a:pt x="31" y="12"/>
                  </a:cubicBezTo>
                  <a:cubicBezTo>
                    <a:pt x="31" y="12"/>
                    <a:pt x="31" y="13"/>
                    <a:pt x="32" y="13"/>
                  </a:cubicBezTo>
                  <a:cubicBezTo>
                    <a:pt x="33" y="13"/>
                    <a:pt x="33" y="13"/>
                    <a:pt x="33" y="13"/>
                  </a:cubicBezTo>
                  <a:cubicBezTo>
                    <a:pt x="34" y="13"/>
                    <a:pt x="34" y="12"/>
                    <a:pt x="34" y="12"/>
                  </a:cubicBezTo>
                  <a:lnTo>
                    <a:pt x="34" y="4"/>
                  </a:lnTo>
                  <a:close/>
                  <a:moveTo>
                    <a:pt x="41" y="25"/>
                  </a:moveTo>
                  <a:cubicBezTo>
                    <a:pt x="41" y="17"/>
                    <a:pt x="41" y="17"/>
                    <a:pt x="41" y="17"/>
                  </a:cubicBezTo>
                  <a:cubicBezTo>
                    <a:pt x="33" y="17"/>
                    <a:pt x="33" y="17"/>
                    <a:pt x="33" y="17"/>
                  </a:cubicBezTo>
                  <a:cubicBezTo>
                    <a:pt x="33" y="25"/>
                    <a:pt x="33" y="25"/>
                    <a:pt x="33" y="25"/>
                  </a:cubicBezTo>
                  <a:lnTo>
                    <a:pt x="41" y="25"/>
                  </a:lnTo>
                  <a:close/>
                  <a:moveTo>
                    <a:pt x="41" y="35"/>
                  </a:moveTo>
                  <a:cubicBezTo>
                    <a:pt x="41" y="26"/>
                    <a:pt x="41" y="26"/>
                    <a:pt x="41" y="26"/>
                  </a:cubicBezTo>
                  <a:cubicBezTo>
                    <a:pt x="33" y="26"/>
                    <a:pt x="33" y="26"/>
                    <a:pt x="33" y="26"/>
                  </a:cubicBezTo>
                  <a:cubicBezTo>
                    <a:pt x="33" y="35"/>
                    <a:pt x="33" y="35"/>
                    <a:pt x="33" y="35"/>
                  </a:cubicBezTo>
                  <a:lnTo>
                    <a:pt x="41" y="35"/>
                  </a:lnTo>
                  <a:close/>
                  <a:moveTo>
                    <a:pt x="41" y="44"/>
                  </a:moveTo>
                  <a:cubicBezTo>
                    <a:pt x="41" y="37"/>
                    <a:pt x="41" y="37"/>
                    <a:pt x="41" y="37"/>
                  </a:cubicBezTo>
                  <a:cubicBezTo>
                    <a:pt x="33" y="37"/>
                    <a:pt x="33" y="37"/>
                    <a:pt x="33" y="37"/>
                  </a:cubicBezTo>
                  <a:cubicBezTo>
                    <a:pt x="33" y="44"/>
                    <a:pt x="33" y="44"/>
                    <a:pt x="33" y="44"/>
                  </a:cubicBezTo>
                  <a:lnTo>
                    <a:pt x="41" y="44"/>
                  </a:lnTo>
                  <a:close/>
                </a:path>
              </a:pathLst>
            </a:custGeom>
            <a:solidFill>
              <a:schemeClr val="bg1"/>
            </a:solidFill>
            <a:ln>
              <a:noFill/>
            </a:ln>
          </p:spPr>
          <p:txBody>
            <a:bodyPr anchor="ctr"/>
            <a:lstStyle/>
            <a:p>
              <a:pPr algn="ctr"/>
              <a:endParaRPr>
                <a:latin typeface="+mn-lt"/>
                <a:ea typeface="+mn-ea"/>
                <a:cs typeface="+mn-ea"/>
                <a:sym typeface="+mn-lt"/>
              </a:endParaRPr>
            </a:p>
          </p:txBody>
        </p:sp>
      </p:grpSp>
      <p:sp>
        <p:nvSpPr>
          <p:cNvPr id="75" name="文本框 98"/>
          <p:cNvSpPr txBox="1"/>
          <p:nvPr/>
        </p:nvSpPr>
        <p:spPr>
          <a:xfrm rot="18796022">
            <a:off x="3421814" y="1864101"/>
            <a:ext cx="359732" cy="553998"/>
          </a:xfrm>
          <a:prstGeom prst="rect">
            <a:avLst/>
          </a:prstGeom>
          <a:noFill/>
        </p:spPr>
        <p:txBody>
          <a:bodyPr wrap="square" lIns="0" tIns="0" rIns="0" bIns="0" rtlCol="0">
            <a:spAutoFit/>
          </a:bodyPr>
          <a:lstStyle/>
          <a:p>
            <a:r>
              <a:rPr lang="zh-CN" altLang="en-US" sz="1200" dirty="0">
                <a:solidFill>
                  <a:schemeClr val="bg1"/>
                </a:solidFill>
                <a:latin typeface="+mn-ea"/>
                <a:ea typeface="+mn-ea"/>
                <a:cs typeface="+mn-ea"/>
                <a:sym typeface="+mn-lt"/>
              </a:rPr>
              <a:t>按内容划分</a:t>
            </a:r>
            <a:endParaRPr lang="zh-CN" altLang="en-US" sz="1200" dirty="0">
              <a:solidFill>
                <a:schemeClr val="bg1"/>
              </a:solidFill>
              <a:latin typeface="+mn-ea"/>
              <a:ea typeface="+mn-ea"/>
              <a:cs typeface="+mn-ea"/>
              <a:sym typeface="+mn-lt"/>
            </a:endParaRPr>
          </a:p>
        </p:txBody>
      </p:sp>
      <p:sp>
        <p:nvSpPr>
          <p:cNvPr id="76" name="文本框 99"/>
          <p:cNvSpPr txBox="1"/>
          <p:nvPr/>
        </p:nvSpPr>
        <p:spPr>
          <a:xfrm rot="2612676">
            <a:off x="4808963" y="1849434"/>
            <a:ext cx="356012" cy="553998"/>
          </a:xfrm>
          <a:prstGeom prst="rect">
            <a:avLst/>
          </a:prstGeom>
          <a:noFill/>
        </p:spPr>
        <p:txBody>
          <a:bodyPr wrap="square" lIns="0" tIns="0" rIns="0" bIns="0" rtlCol="0">
            <a:spAutoFit/>
          </a:bodyPr>
          <a:lstStyle/>
          <a:p>
            <a:r>
              <a:rPr lang="zh-CN" altLang="en-US" sz="1200" dirty="0">
                <a:solidFill>
                  <a:schemeClr val="bg1"/>
                </a:solidFill>
                <a:latin typeface="+mn-ea"/>
                <a:ea typeface="+mn-ea"/>
                <a:cs typeface="+mn-ea"/>
                <a:sym typeface="+mn-lt"/>
              </a:rPr>
              <a:t>按功能划分</a:t>
            </a:r>
            <a:endParaRPr lang="zh-CN" altLang="en-US" sz="1200" dirty="0">
              <a:solidFill>
                <a:schemeClr val="bg1"/>
              </a:solidFill>
              <a:latin typeface="+mn-ea"/>
              <a:ea typeface="+mn-ea"/>
              <a:cs typeface="+mn-ea"/>
              <a:sym typeface="+mn-lt"/>
            </a:endParaRPr>
          </a:p>
        </p:txBody>
      </p:sp>
      <p:sp>
        <p:nvSpPr>
          <p:cNvPr id="77" name="文本框 100"/>
          <p:cNvSpPr txBox="1"/>
          <p:nvPr/>
        </p:nvSpPr>
        <p:spPr>
          <a:xfrm rot="18838732">
            <a:off x="4804840" y="3083788"/>
            <a:ext cx="452199" cy="738664"/>
          </a:xfrm>
          <a:prstGeom prst="rect">
            <a:avLst/>
          </a:prstGeom>
          <a:noFill/>
        </p:spPr>
        <p:txBody>
          <a:bodyPr wrap="square" lIns="0" tIns="0" rIns="0" bIns="0" rtlCol="0">
            <a:spAutoFit/>
          </a:bodyPr>
          <a:lstStyle/>
          <a:p>
            <a:r>
              <a:rPr lang="zh-CN" altLang="en-US" sz="1200" dirty="0">
                <a:solidFill>
                  <a:schemeClr val="bg1"/>
                </a:solidFill>
                <a:latin typeface="+mn-ea"/>
                <a:ea typeface="+mn-ea"/>
                <a:cs typeface="+mn-ea"/>
                <a:sym typeface="+mn-lt"/>
              </a:rPr>
              <a:t>按媒体类型划分</a:t>
            </a:r>
            <a:endParaRPr lang="zh-CN" altLang="en-US" sz="1200" dirty="0">
              <a:solidFill>
                <a:schemeClr val="bg1"/>
              </a:solidFill>
              <a:latin typeface="+mn-ea"/>
              <a:ea typeface="+mn-ea"/>
              <a:cs typeface="+mn-ea"/>
              <a:sym typeface="+mn-lt"/>
            </a:endParaRPr>
          </a:p>
        </p:txBody>
      </p:sp>
      <p:sp>
        <p:nvSpPr>
          <p:cNvPr id="78" name="文本框 102"/>
          <p:cNvSpPr txBox="1"/>
          <p:nvPr/>
        </p:nvSpPr>
        <p:spPr>
          <a:xfrm rot="2737288">
            <a:off x="3408357" y="3242494"/>
            <a:ext cx="368518" cy="553998"/>
          </a:xfrm>
          <a:prstGeom prst="rect">
            <a:avLst/>
          </a:prstGeom>
          <a:noFill/>
        </p:spPr>
        <p:txBody>
          <a:bodyPr wrap="square" lIns="0" tIns="0" rIns="0" bIns="0" rtlCol="0">
            <a:spAutoFit/>
          </a:bodyPr>
          <a:lstStyle/>
          <a:p>
            <a:r>
              <a:rPr lang="zh-CN" altLang="en-US" sz="1200" dirty="0">
                <a:solidFill>
                  <a:schemeClr val="bg1"/>
                </a:solidFill>
                <a:latin typeface="+mn-ea"/>
                <a:ea typeface="+mn-ea"/>
                <a:cs typeface="+mn-ea"/>
                <a:sym typeface="+mn-lt"/>
              </a:rPr>
              <a:t>按特性划分</a:t>
            </a:r>
            <a:endParaRPr lang="zh-CN" altLang="en-US" sz="1200" dirty="0">
              <a:solidFill>
                <a:schemeClr val="bg1"/>
              </a:solidFill>
              <a:latin typeface="+mn-ea"/>
              <a:ea typeface="+mn-ea"/>
              <a:cs typeface="+mn-ea"/>
              <a:sym typeface="+mn-lt"/>
            </a:endParaRPr>
          </a:p>
        </p:txBody>
      </p:sp>
      <p:sp>
        <p:nvSpPr>
          <p:cNvPr id="2" name="矩形 1"/>
          <p:cNvSpPr/>
          <p:nvPr/>
        </p:nvSpPr>
        <p:spPr>
          <a:xfrm>
            <a:off x="755576" y="843558"/>
            <a:ext cx="2150418" cy="1193917"/>
          </a:xfrm>
          <a:prstGeom prst="rect">
            <a:avLst/>
          </a:prstGeom>
        </p:spPr>
        <p:txBody>
          <a:bodyPr wrap="square">
            <a:spAutoFit/>
          </a:bodyPr>
          <a:lstStyle/>
          <a:p>
            <a:pPr marL="285750" indent="-285750">
              <a:lnSpc>
                <a:spcPct val="114000"/>
              </a:lnSpc>
              <a:buFont typeface="Arial" panose="020B0604020202020204" pitchFamily="34" charset="0"/>
              <a:buChar char="•"/>
            </a:pPr>
            <a:r>
              <a:rPr lang="zh-CN" altLang="en-US" sz="1600" dirty="0">
                <a:latin typeface="+mn-ea"/>
                <a:ea typeface="+mn-ea"/>
              </a:rPr>
              <a:t>教学资源库、</a:t>
            </a:r>
            <a:endParaRPr lang="en-US" altLang="zh-CN" sz="1600" dirty="0">
              <a:latin typeface="+mn-ea"/>
              <a:ea typeface="+mn-ea"/>
            </a:endParaRPr>
          </a:p>
          <a:p>
            <a:pPr marL="285750" indent="-285750">
              <a:lnSpc>
                <a:spcPct val="114000"/>
              </a:lnSpc>
              <a:buFont typeface="Arial" panose="020B0604020202020204" pitchFamily="34" charset="0"/>
              <a:buChar char="•"/>
            </a:pPr>
            <a:r>
              <a:rPr lang="zh-CN" altLang="en-US" sz="1600" dirty="0">
                <a:latin typeface="+mn-ea"/>
                <a:ea typeface="+mn-ea"/>
              </a:rPr>
              <a:t>学习资源库、</a:t>
            </a:r>
            <a:endParaRPr lang="en-US" altLang="zh-CN" sz="1600" dirty="0">
              <a:latin typeface="+mn-ea"/>
              <a:ea typeface="+mn-ea"/>
            </a:endParaRPr>
          </a:p>
          <a:p>
            <a:pPr marL="285750" indent="-285750">
              <a:lnSpc>
                <a:spcPct val="114000"/>
              </a:lnSpc>
              <a:buFont typeface="Arial" panose="020B0604020202020204" pitchFamily="34" charset="0"/>
              <a:buChar char="•"/>
            </a:pPr>
            <a:r>
              <a:rPr lang="zh-CN" altLang="en-US" sz="1600" dirty="0">
                <a:latin typeface="+mn-ea"/>
                <a:ea typeface="+mn-ea"/>
              </a:rPr>
              <a:t>多媒体素材资源、</a:t>
            </a:r>
            <a:endParaRPr lang="en-US" altLang="zh-CN" sz="1600" dirty="0">
              <a:latin typeface="+mn-ea"/>
              <a:ea typeface="+mn-ea"/>
            </a:endParaRPr>
          </a:p>
          <a:p>
            <a:pPr marL="285750" indent="-285750">
              <a:lnSpc>
                <a:spcPct val="114000"/>
              </a:lnSpc>
              <a:buFont typeface="Arial" panose="020B0604020202020204" pitchFamily="34" charset="0"/>
              <a:buChar char="•"/>
            </a:pPr>
            <a:r>
              <a:rPr lang="zh-CN" altLang="en-US" sz="1600" dirty="0">
                <a:latin typeface="+mn-ea"/>
                <a:ea typeface="+mn-ea"/>
              </a:rPr>
              <a:t>管理资源库</a:t>
            </a:r>
            <a:endParaRPr lang="zh-CN" altLang="en-US" sz="1600" dirty="0">
              <a:latin typeface="+mn-ea"/>
              <a:ea typeface="+mn-ea"/>
            </a:endParaRPr>
          </a:p>
        </p:txBody>
      </p:sp>
      <p:sp>
        <p:nvSpPr>
          <p:cNvPr id="4" name="矩形 3"/>
          <p:cNvSpPr/>
          <p:nvPr/>
        </p:nvSpPr>
        <p:spPr>
          <a:xfrm>
            <a:off x="6082472" y="821437"/>
            <a:ext cx="4572000" cy="1755352"/>
          </a:xfrm>
          <a:prstGeom prst="rect">
            <a:avLst/>
          </a:prstGeom>
        </p:spPr>
        <p:txBody>
          <a:bodyPr>
            <a:spAutoFit/>
          </a:bodyPr>
          <a:lstStyle/>
          <a:p>
            <a:pPr marL="285750" indent="-285750">
              <a:lnSpc>
                <a:spcPct val="114000"/>
              </a:lnSpc>
              <a:buFont typeface="Arial" panose="020B0604020202020204" pitchFamily="34" charset="0"/>
              <a:buChar char="•"/>
            </a:pPr>
            <a:r>
              <a:rPr lang="zh-CN" altLang="en-US" sz="1600" dirty="0">
                <a:latin typeface="+mn-ea"/>
                <a:ea typeface="+mn-ea"/>
              </a:rPr>
              <a:t>素材库、题库、</a:t>
            </a:r>
            <a:endParaRPr lang="en-US" altLang="zh-CN" sz="1600" dirty="0">
              <a:latin typeface="+mn-ea"/>
              <a:ea typeface="+mn-ea"/>
            </a:endParaRPr>
          </a:p>
          <a:p>
            <a:pPr marL="285750" indent="-285750">
              <a:lnSpc>
                <a:spcPct val="114000"/>
              </a:lnSpc>
              <a:buFont typeface="Arial" panose="020B0604020202020204" pitchFamily="34" charset="0"/>
              <a:buChar char="•"/>
            </a:pPr>
            <a:r>
              <a:rPr lang="zh-CN" altLang="en-US" sz="1600" dirty="0">
                <a:latin typeface="+mn-ea"/>
                <a:ea typeface="+mn-ea"/>
              </a:rPr>
              <a:t>网络课件库、</a:t>
            </a:r>
            <a:endParaRPr lang="en-US" altLang="zh-CN" sz="1600" dirty="0">
              <a:latin typeface="+mn-ea"/>
              <a:ea typeface="+mn-ea"/>
            </a:endParaRPr>
          </a:p>
          <a:p>
            <a:pPr marL="285750" indent="-285750">
              <a:lnSpc>
                <a:spcPct val="114000"/>
              </a:lnSpc>
              <a:buFont typeface="Arial" panose="020B0604020202020204" pitchFamily="34" charset="0"/>
              <a:buChar char="•"/>
            </a:pPr>
            <a:r>
              <a:rPr lang="zh-CN" altLang="en-US" sz="1600" dirty="0">
                <a:latin typeface="+mn-ea"/>
                <a:ea typeface="+mn-ea"/>
              </a:rPr>
              <a:t>网络课程库、案例库、</a:t>
            </a:r>
            <a:endParaRPr lang="en-US" altLang="zh-CN" sz="1600" dirty="0">
              <a:latin typeface="+mn-ea"/>
              <a:ea typeface="+mn-ea"/>
            </a:endParaRPr>
          </a:p>
          <a:p>
            <a:pPr marL="285750" indent="-285750">
              <a:lnSpc>
                <a:spcPct val="114000"/>
              </a:lnSpc>
              <a:buFont typeface="Arial" panose="020B0604020202020204" pitchFamily="34" charset="0"/>
              <a:buChar char="•"/>
            </a:pPr>
            <a:r>
              <a:rPr lang="zh-CN" altLang="en-US" sz="1600" dirty="0">
                <a:latin typeface="+mn-ea"/>
                <a:ea typeface="+mn-ea"/>
              </a:rPr>
              <a:t>电子直播教案、</a:t>
            </a:r>
            <a:endParaRPr lang="en-US" altLang="zh-CN" sz="1600" dirty="0">
              <a:latin typeface="+mn-ea"/>
              <a:ea typeface="+mn-ea"/>
            </a:endParaRPr>
          </a:p>
          <a:p>
            <a:pPr marL="285750" indent="-285750">
              <a:lnSpc>
                <a:spcPct val="114000"/>
              </a:lnSpc>
              <a:buFont typeface="Arial" panose="020B0604020202020204" pitchFamily="34" charset="0"/>
              <a:buChar char="•"/>
            </a:pPr>
            <a:r>
              <a:rPr lang="en-US" altLang="zh-CN" sz="1600" dirty="0">
                <a:latin typeface="+mn-ea"/>
                <a:ea typeface="+mn-ea"/>
              </a:rPr>
              <a:t>VBI</a:t>
            </a:r>
            <a:r>
              <a:rPr lang="zh-CN" altLang="en-US" sz="1600" dirty="0">
                <a:latin typeface="+mn-ea"/>
                <a:ea typeface="+mn-ea"/>
              </a:rPr>
              <a:t>课件、</a:t>
            </a:r>
            <a:endParaRPr lang="en-US" altLang="zh-CN" sz="1600" dirty="0">
              <a:latin typeface="+mn-ea"/>
              <a:ea typeface="+mn-ea"/>
            </a:endParaRPr>
          </a:p>
          <a:p>
            <a:pPr marL="285750" indent="-285750">
              <a:lnSpc>
                <a:spcPct val="114000"/>
              </a:lnSpc>
              <a:buFont typeface="Arial" panose="020B0604020202020204" pitchFamily="34" charset="0"/>
              <a:buChar char="•"/>
            </a:pPr>
            <a:r>
              <a:rPr lang="en-US" altLang="zh-CN" sz="1600" dirty="0">
                <a:latin typeface="+mn-ea"/>
                <a:ea typeface="+mn-ea"/>
              </a:rPr>
              <a:t>VOD</a:t>
            </a:r>
            <a:r>
              <a:rPr lang="zh-CN" altLang="en-US" sz="1600" dirty="0">
                <a:latin typeface="+mn-ea"/>
                <a:ea typeface="+mn-ea"/>
              </a:rPr>
              <a:t>点播课件</a:t>
            </a:r>
            <a:endParaRPr lang="zh-CN" altLang="en-US" sz="1600" dirty="0">
              <a:latin typeface="+mn-ea"/>
              <a:ea typeface="+mn-ea"/>
            </a:endParaRPr>
          </a:p>
        </p:txBody>
      </p:sp>
      <p:sp>
        <p:nvSpPr>
          <p:cNvPr id="5" name="矩形 4"/>
          <p:cNvSpPr/>
          <p:nvPr/>
        </p:nvSpPr>
        <p:spPr>
          <a:xfrm>
            <a:off x="749765" y="3438933"/>
            <a:ext cx="1909497" cy="632481"/>
          </a:xfrm>
          <a:prstGeom prst="rect">
            <a:avLst/>
          </a:prstGeom>
        </p:spPr>
        <p:txBody>
          <a:bodyPr wrap="none">
            <a:spAutoFit/>
          </a:bodyPr>
          <a:lstStyle/>
          <a:p>
            <a:pPr marL="285750" indent="-285750">
              <a:lnSpc>
                <a:spcPct val="114000"/>
              </a:lnSpc>
              <a:buFont typeface="Arial" panose="020B0604020202020204" pitchFamily="34" charset="0"/>
              <a:buChar char="•"/>
            </a:pPr>
            <a:r>
              <a:rPr lang="zh-CN" altLang="en-US" sz="1600" dirty="0">
                <a:latin typeface="+mn-ea"/>
                <a:ea typeface="+mn-ea"/>
              </a:rPr>
              <a:t>开放型资源库、</a:t>
            </a:r>
            <a:endParaRPr lang="en-US" altLang="zh-CN" sz="1600" dirty="0">
              <a:latin typeface="+mn-ea"/>
              <a:ea typeface="+mn-ea"/>
            </a:endParaRPr>
          </a:p>
          <a:p>
            <a:pPr marL="285750" indent="-285750">
              <a:lnSpc>
                <a:spcPct val="114000"/>
              </a:lnSpc>
              <a:buFont typeface="Arial" panose="020B0604020202020204" pitchFamily="34" charset="0"/>
              <a:buChar char="•"/>
            </a:pPr>
            <a:r>
              <a:rPr lang="zh-CN" altLang="en-US" sz="1600" dirty="0">
                <a:latin typeface="+mn-ea"/>
                <a:ea typeface="+mn-ea"/>
              </a:rPr>
              <a:t>非开放型资源库</a:t>
            </a:r>
            <a:endParaRPr lang="zh-CN" altLang="en-US" sz="1600" dirty="0">
              <a:latin typeface="+mn-ea"/>
              <a:ea typeface="+mn-ea"/>
            </a:endParaRPr>
          </a:p>
        </p:txBody>
      </p:sp>
      <p:sp>
        <p:nvSpPr>
          <p:cNvPr id="79" name="矩形 78"/>
          <p:cNvSpPr/>
          <p:nvPr/>
        </p:nvSpPr>
        <p:spPr>
          <a:xfrm>
            <a:off x="6117972" y="3451437"/>
            <a:ext cx="1704313" cy="632481"/>
          </a:xfrm>
          <a:prstGeom prst="rect">
            <a:avLst/>
          </a:prstGeom>
        </p:spPr>
        <p:txBody>
          <a:bodyPr wrap="none">
            <a:spAutoFit/>
          </a:bodyPr>
          <a:lstStyle/>
          <a:p>
            <a:pPr marL="285750" indent="-285750">
              <a:lnSpc>
                <a:spcPct val="114000"/>
              </a:lnSpc>
              <a:buFont typeface="Arial" panose="020B0604020202020204" pitchFamily="34" charset="0"/>
              <a:buChar char="•"/>
            </a:pPr>
            <a:r>
              <a:rPr lang="zh-CN" altLang="en-US" sz="1600" dirty="0">
                <a:latin typeface="+mn-ea"/>
                <a:ea typeface="+mn-ea"/>
              </a:rPr>
              <a:t>传统模拟型、</a:t>
            </a:r>
            <a:endParaRPr lang="en-US" altLang="zh-CN" sz="1600" dirty="0">
              <a:latin typeface="+mn-ea"/>
              <a:ea typeface="+mn-ea"/>
            </a:endParaRPr>
          </a:p>
          <a:p>
            <a:pPr marL="285750" indent="-285750">
              <a:lnSpc>
                <a:spcPct val="114000"/>
              </a:lnSpc>
              <a:buFont typeface="Arial" panose="020B0604020202020204" pitchFamily="34" charset="0"/>
              <a:buChar char="•"/>
            </a:pPr>
            <a:r>
              <a:rPr lang="zh-CN" altLang="en-US" sz="1600" dirty="0">
                <a:latin typeface="+mn-ea"/>
                <a:ea typeface="+mn-ea"/>
              </a:rPr>
              <a:t>网络数字化型</a:t>
            </a:r>
            <a:endParaRPr lang="zh-CN" altLang="en-US" sz="1600" dirty="0">
              <a:latin typeface="+mn-ea"/>
              <a:ea typeface="+mn-ea"/>
            </a:endParaRPr>
          </a:p>
        </p:txBody>
      </p:sp>
    </p:spTree>
  </p:cSld>
  <p:clrMapOvr>
    <a:masterClrMapping/>
  </p:clrMapOvr>
  <p:transition spd="med">
    <p:pull/>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5472608" cy="578162"/>
            <a:chOff x="323528" y="0"/>
            <a:chExt cx="5472608" cy="578162"/>
          </a:xfrm>
        </p:grpSpPr>
        <p:sp>
          <p:nvSpPr>
            <p:cNvPr id="25" name="TextBox 86"/>
            <p:cNvSpPr txBox="1"/>
            <p:nvPr/>
          </p:nvSpPr>
          <p:spPr>
            <a:xfrm>
              <a:off x="576196" y="58248"/>
              <a:ext cx="5219940"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远程教育资源建设的四个层次</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 name="Rectangle 3"/>
          <p:cNvSpPr txBox="1">
            <a:spLocks noChangeArrowheads="1"/>
          </p:cNvSpPr>
          <p:nvPr/>
        </p:nvSpPr>
        <p:spPr>
          <a:xfrm>
            <a:off x="611560" y="1131590"/>
            <a:ext cx="8229600" cy="22669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zh-CN" altLang="en-US" sz="2400" dirty="0"/>
              <a:t>素材类教育资源建设 </a:t>
            </a:r>
            <a:endParaRPr lang="zh-CN" altLang="en-US" sz="2400" dirty="0"/>
          </a:p>
          <a:p>
            <a:pPr indent="467995">
              <a:lnSpc>
                <a:spcPct val="114000"/>
              </a:lnSpc>
            </a:pPr>
            <a:r>
              <a:rPr lang="zh-CN" altLang="en-US" sz="2400" dirty="0"/>
              <a:t>网络课程建设 </a:t>
            </a:r>
            <a:endParaRPr lang="zh-CN" altLang="en-US" sz="2400" dirty="0"/>
          </a:p>
          <a:p>
            <a:pPr indent="467995">
              <a:lnSpc>
                <a:spcPct val="114000"/>
              </a:lnSpc>
            </a:pPr>
            <a:r>
              <a:rPr lang="zh-CN" altLang="en-US" sz="2400" dirty="0"/>
              <a:t>资源建设的评价 </a:t>
            </a:r>
            <a:endParaRPr lang="zh-CN" altLang="en-US" sz="2400" dirty="0"/>
          </a:p>
          <a:p>
            <a:pPr indent="467995">
              <a:lnSpc>
                <a:spcPct val="114000"/>
              </a:lnSpc>
            </a:pPr>
            <a:r>
              <a:rPr lang="zh-CN" altLang="en-US" sz="2400" dirty="0"/>
              <a:t>教育资源管理系统的开发 </a:t>
            </a:r>
            <a:endParaRPr lang="zh-CN" altLang="en-US" sz="2400" dirty="0"/>
          </a:p>
        </p:txBody>
      </p:sp>
    </p:spTree>
  </p:cSld>
  <p:clrMapOvr>
    <a:masterClrMapping/>
  </p:clrMapOvr>
  <p:transition spd="med">
    <p:pull/>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5472608" cy="578162"/>
            <a:chOff x="323528" y="0"/>
            <a:chExt cx="5472608" cy="578162"/>
          </a:xfrm>
        </p:grpSpPr>
        <p:sp>
          <p:nvSpPr>
            <p:cNvPr id="25" name="TextBox 86"/>
            <p:cNvSpPr txBox="1"/>
            <p:nvPr/>
          </p:nvSpPr>
          <p:spPr>
            <a:xfrm>
              <a:off x="576196" y="58248"/>
              <a:ext cx="5219940"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资源建设四层次的关系</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Rectangle 3"/>
          <p:cNvSpPr txBox="1">
            <a:spLocks noChangeArrowheads="1"/>
          </p:cNvSpPr>
          <p:nvPr/>
        </p:nvSpPr>
        <p:spPr>
          <a:xfrm>
            <a:off x="468313" y="1059582"/>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zh-CN" altLang="en-US" sz="2400" dirty="0"/>
              <a:t>  在这四个层次中，网络课程和素材类教育资源建设是基础，是需要规范重点和核心；第三个层次是对资源的评价与筛选，需要对评价的标准规范化；第四个层次是工具层次的建设，网络课程和素材类资源的具体内容千变万化，形式各具特色，对应的管理系统必须适应这种形式的变化，充分利用它们的特色 。</a:t>
            </a:r>
            <a:endParaRPr lang="zh-CN" altLang="en-US" sz="2400" dirty="0"/>
          </a:p>
        </p:txBody>
      </p:sp>
    </p:spTree>
  </p:cSld>
  <p:clrMapOvr>
    <a:masterClrMapping/>
  </p:clrMapOvr>
  <p:transition spd="med">
    <p:pull/>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5472608" cy="578162"/>
            <a:chOff x="323528" y="0"/>
            <a:chExt cx="5472608" cy="578162"/>
          </a:xfrm>
        </p:grpSpPr>
        <p:sp>
          <p:nvSpPr>
            <p:cNvPr id="25" name="TextBox 86"/>
            <p:cNvSpPr txBox="1"/>
            <p:nvPr/>
          </p:nvSpPr>
          <p:spPr>
            <a:xfrm>
              <a:off x="576196" y="58248"/>
              <a:ext cx="5219940" cy="461665"/>
            </a:xfrm>
            <a:prstGeom prst="rect">
              <a:avLst/>
            </a:prstGeom>
            <a:noFill/>
          </p:spPr>
          <p:txBody>
            <a:bodyPr wrap="square" rtlCol="0">
              <a:spAutoFit/>
            </a:bodyPr>
            <a:lstStyle/>
            <a:p>
              <a:pPr algn="just"/>
              <a:r>
                <a:rPr lang="zh-TW" altLang="en-US" sz="2400" dirty="0">
                  <a:solidFill>
                    <a:srgbClr val="C00000"/>
                  </a:solidFill>
                  <a:latin typeface="+mn-lt"/>
                  <a:ea typeface="+mn-ea"/>
                  <a:cs typeface="+mn-ea"/>
                </a:rPr>
                <a:t>远程教育资源建设的过程 </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 name="Rectangle 3"/>
          <p:cNvSpPr txBox="1">
            <a:spLocks noChangeArrowheads="1"/>
          </p:cNvSpPr>
          <p:nvPr/>
        </p:nvSpPr>
        <p:spPr>
          <a:xfrm>
            <a:off x="468313" y="1275606"/>
            <a:ext cx="8064127"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zh-CN" altLang="en-US" sz="2400" dirty="0"/>
              <a:t>国家级高质量资源库建设是个非常复杂的系统工程，其主要工作是对资源的</a:t>
            </a:r>
            <a:r>
              <a:rPr lang="zh-CN" altLang="en-US" sz="2400" dirty="0">
                <a:solidFill>
                  <a:srgbClr val="C00000"/>
                </a:solidFill>
              </a:rPr>
              <a:t>征集</a:t>
            </a:r>
            <a:r>
              <a:rPr lang="zh-CN" altLang="en-US" sz="2400" dirty="0"/>
              <a:t>与</a:t>
            </a:r>
            <a:r>
              <a:rPr lang="zh-CN" altLang="en-US" sz="2400" dirty="0">
                <a:solidFill>
                  <a:srgbClr val="C00000"/>
                </a:solidFill>
              </a:rPr>
              <a:t>开发</a:t>
            </a:r>
            <a:r>
              <a:rPr lang="zh-CN" altLang="en-US" sz="2400" dirty="0"/>
              <a:t>，但决不仅仅是对资源的征集与开发，而应同时注意四个环节：研究、开发、应用和评价。</a:t>
            </a:r>
            <a:endParaRPr lang="zh-TW" altLang="en-US" sz="2400" dirty="0"/>
          </a:p>
        </p:txBody>
      </p:sp>
    </p:spTree>
  </p:cSld>
  <p:clrMapOvr>
    <a:masterClrMapping/>
  </p:clrMapOvr>
  <p:transition spd="med">
    <p:pull/>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5472608" cy="578162"/>
            <a:chOff x="323528" y="0"/>
            <a:chExt cx="5472608" cy="578162"/>
          </a:xfrm>
        </p:grpSpPr>
        <p:sp>
          <p:nvSpPr>
            <p:cNvPr id="25" name="TextBox 86"/>
            <p:cNvSpPr txBox="1"/>
            <p:nvPr/>
          </p:nvSpPr>
          <p:spPr>
            <a:xfrm>
              <a:off x="576196" y="58248"/>
              <a:ext cx="5219940" cy="461665"/>
            </a:xfrm>
            <a:prstGeom prst="rect">
              <a:avLst/>
            </a:prstGeom>
            <a:noFill/>
          </p:spPr>
          <p:txBody>
            <a:bodyPr wrap="square" rtlCol="0">
              <a:spAutoFit/>
            </a:bodyPr>
            <a:lstStyle/>
            <a:p>
              <a:pPr algn="just"/>
              <a:r>
                <a:rPr lang="zh-TW" altLang="en-US" sz="2400" dirty="0">
                  <a:solidFill>
                    <a:srgbClr val="C00000"/>
                  </a:solidFill>
                  <a:latin typeface="+mn-lt"/>
                  <a:ea typeface="+mn-ea"/>
                  <a:cs typeface="+mn-ea"/>
                </a:rPr>
                <a:t>远程教育资源建设的过程 </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Rectangle 3"/>
          <p:cNvSpPr txBox="1">
            <a:spLocks noChangeArrowheads="1"/>
          </p:cNvSpPr>
          <p:nvPr/>
        </p:nvSpPr>
        <p:spPr>
          <a:xfrm>
            <a:off x="576196" y="483518"/>
            <a:ext cx="7772400" cy="4158853"/>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457200">
              <a:lnSpc>
                <a:spcPct val="114000"/>
              </a:lnSpc>
              <a:spcBef>
                <a:spcPts val="600"/>
              </a:spcBef>
              <a:buFont typeface="Arial" panose="020B0604020202020204" pitchFamily="34" charset="0"/>
              <a:buNone/>
            </a:pPr>
            <a:r>
              <a:rPr lang="en-US" altLang="zh-CN" sz="1600" dirty="0"/>
              <a:t>1</a:t>
            </a:r>
            <a:r>
              <a:rPr lang="zh-CN" altLang="en-US" sz="1600" dirty="0"/>
              <a:t>、研究</a:t>
            </a:r>
            <a:endParaRPr lang="zh-CN" altLang="en-US" sz="1600" dirty="0"/>
          </a:p>
          <a:p>
            <a:pPr marL="0" indent="457200">
              <a:lnSpc>
                <a:spcPct val="114000"/>
              </a:lnSpc>
              <a:spcBef>
                <a:spcPts val="600"/>
              </a:spcBef>
              <a:buFont typeface="Arial" panose="020B0604020202020204" pitchFamily="34" charset="0"/>
              <a:buNone/>
            </a:pPr>
            <a:r>
              <a:rPr lang="zh-CN" altLang="en-US" sz="1600" dirty="0"/>
              <a:t>不注意对资源建设内容、开发方法、技术规范和评价体系的研究，资源建设就会迷失方向，就不能保证内容的高层次、高质量，就不能保证资源库建设的高水平、高标准，就难以跟踪和赶上国际先进水平，就无法保证资源库建设的权威性。</a:t>
            </a:r>
            <a:endParaRPr lang="zh-CN" altLang="en-US" sz="1600" dirty="0"/>
          </a:p>
          <a:p>
            <a:pPr marL="0" indent="457200">
              <a:lnSpc>
                <a:spcPct val="114000"/>
              </a:lnSpc>
              <a:spcBef>
                <a:spcPts val="600"/>
              </a:spcBef>
              <a:buFont typeface="Arial" panose="020B0604020202020204" pitchFamily="34" charset="0"/>
              <a:buNone/>
            </a:pPr>
            <a:r>
              <a:rPr lang="en-US" altLang="zh-CN" sz="1600" dirty="0"/>
              <a:t>2</a:t>
            </a:r>
            <a:r>
              <a:rPr lang="zh-CN" altLang="en-US" sz="1600" dirty="0"/>
              <a:t>、开发</a:t>
            </a:r>
            <a:endParaRPr lang="zh-CN" altLang="en-US" sz="1600" dirty="0"/>
          </a:p>
          <a:p>
            <a:pPr marL="0" indent="457200">
              <a:lnSpc>
                <a:spcPct val="114000"/>
              </a:lnSpc>
              <a:spcBef>
                <a:spcPts val="600"/>
              </a:spcBef>
              <a:buFont typeface="Arial" panose="020B0604020202020204" pitchFamily="34" charset="0"/>
              <a:buNone/>
            </a:pPr>
            <a:r>
              <a:rPr lang="zh-CN" altLang="en-US" sz="1600" dirty="0"/>
              <a:t>包括资源开发和技术开发两个方面，资源开发包括对国内外各种教学资源的收集、审查、筛选、优化、整合等工作；技术开发则包括对资源内容进行管理和整合的技术支持以及将部分资源转化为产品（如：</a:t>
            </a:r>
            <a:r>
              <a:rPr lang="en-US" altLang="zh-CN" sz="1600" dirty="0"/>
              <a:t>CD</a:t>
            </a:r>
            <a:r>
              <a:rPr lang="zh-CN" altLang="en-US" sz="1600" dirty="0"/>
              <a:t>盘或</a:t>
            </a:r>
            <a:r>
              <a:rPr lang="en-US" altLang="zh-CN" sz="1600" dirty="0"/>
              <a:t>VCD</a:t>
            </a:r>
            <a:r>
              <a:rPr lang="zh-CN" altLang="en-US" sz="1600" dirty="0"/>
              <a:t>、</a:t>
            </a:r>
            <a:r>
              <a:rPr lang="en-US" altLang="zh-CN" sz="1600" dirty="0"/>
              <a:t>DVD</a:t>
            </a:r>
            <a:r>
              <a:rPr lang="zh-CN" altLang="en-US" sz="1600" dirty="0"/>
              <a:t>）的开发工作。</a:t>
            </a:r>
            <a:endParaRPr lang="zh-CN" altLang="en-US" sz="1600" dirty="0"/>
          </a:p>
          <a:p>
            <a:pPr marL="0" indent="457200">
              <a:lnSpc>
                <a:spcPct val="114000"/>
              </a:lnSpc>
              <a:spcBef>
                <a:spcPts val="600"/>
              </a:spcBef>
              <a:buFont typeface="Arial" panose="020B0604020202020204" pitchFamily="34" charset="0"/>
              <a:buNone/>
            </a:pPr>
            <a:r>
              <a:rPr lang="en-US" altLang="zh-CN" sz="1600" dirty="0"/>
              <a:t>3</a:t>
            </a:r>
            <a:r>
              <a:rPr lang="zh-CN" altLang="en-US" sz="1600" dirty="0"/>
              <a:t>、应用</a:t>
            </a:r>
            <a:endParaRPr lang="zh-CN" altLang="en-US" sz="1600" dirty="0"/>
          </a:p>
          <a:p>
            <a:pPr marL="0" indent="457200">
              <a:lnSpc>
                <a:spcPct val="114000"/>
              </a:lnSpc>
              <a:spcBef>
                <a:spcPts val="600"/>
              </a:spcBef>
              <a:buFont typeface="Arial" panose="020B0604020202020204" pitchFamily="34" charset="0"/>
              <a:buNone/>
            </a:pPr>
            <a:r>
              <a:rPr lang="zh-CN" altLang="en-US" sz="1600" dirty="0"/>
              <a:t>不适用的资源是毫无价值的，资源库的开发者绝对不能只管开发，不管应用，开发出的资源一定要有试用过程和使用调查。</a:t>
            </a:r>
            <a:endParaRPr lang="zh-CN" altLang="en-US" sz="1600" dirty="0"/>
          </a:p>
          <a:p>
            <a:pPr marL="0" indent="457200">
              <a:lnSpc>
                <a:spcPct val="114000"/>
              </a:lnSpc>
              <a:spcBef>
                <a:spcPts val="600"/>
              </a:spcBef>
              <a:buFont typeface="Arial" panose="020B0604020202020204" pitchFamily="34" charset="0"/>
              <a:buNone/>
            </a:pPr>
            <a:r>
              <a:rPr lang="en-US" altLang="zh-CN" sz="1600" dirty="0"/>
              <a:t>4</a:t>
            </a:r>
            <a:r>
              <a:rPr lang="zh-CN" altLang="en-US" sz="1600" dirty="0"/>
              <a:t>、评价</a:t>
            </a:r>
            <a:endParaRPr lang="zh-CN" altLang="en-US" sz="1600" dirty="0"/>
          </a:p>
          <a:p>
            <a:pPr marL="0" indent="457200">
              <a:lnSpc>
                <a:spcPct val="114000"/>
              </a:lnSpc>
              <a:spcBef>
                <a:spcPts val="600"/>
              </a:spcBef>
              <a:buFont typeface="Arial" panose="020B0604020202020204" pitchFamily="34" charset="0"/>
              <a:buNone/>
            </a:pPr>
            <a:r>
              <a:rPr lang="zh-CN" altLang="en-US" sz="1600" dirty="0"/>
              <a:t>对试用过程和使用调查的结果要组织有关专家（最好是学科专家和教育技术专家）进行评价，以便从中发现问题、总结经验，不断改进与完善资源的开发与建设工作。</a:t>
            </a:r>
            <a:endParaRPr lang="zh-TW" altLang="en-US" sz="1600" dirty="0"/>
          </a:p>
        </p:txBody>
      </p:sp>
    </p:spTree>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p:cNvGrpSpPr/>
          <p:nvPr/>
        </p:nvGrpSpPr>
        <p:grpSpPr>
          <a:xfrm>
            <a:off x="323528" y="0"/>
            <a:ext cx="4350936" cy="578162"/>
            <a:chOff x="323528" y="0"/>
            <a:chExt cx="2087905" cy="578162"/>
          </a:xfrm>
        </p:grpSpPr>
        <p:sp>
          <p:nvSpPr>
            <p:cNvPr id="63" name="TextBox 86"/>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一、远程学习资源的概念</a:t>
              </a:r>
              <a:endParaRPr lang="en-US" altLang="zh-CN" sz="2400" dirty="0">
                <a:solidFill>
                  <a:srgbClr val="C00000"/>
                </a:solidFill>
                <a:latin typeface="+mn-lt"/>
                <a:ea typeface="+mn-ea"/>
                <a:cs typeface="+mn-ea"/>
                <a:sym typeface="+mn-lt"/>
              </a:endParaRPr>
            </a:p>
          </p:txBody>
        </p:sp>
        <p:sp>
          <p:nvSpPr>
            <p:cNvPr id="64" name="矩形 63"/>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8" name="矩形 7"/>
          <p:cNvSpPr/>
          <p:nvPr/>
        </p:nvSpPr>
        <p:spPr>
          <a:xfrm>
            <a:off x="1475656" y="1221596"/>
            <a:ext cx="5904656" cy="2165401"/>
          </a:xfrm>
          <a:prstGeom prst="rect">
            <a:avLst/>
          </a:prstGeom>
          <a:solidFill>
            <a:srgbClr val="C00000"/>
          </a:solidFill>
        </p:spPr>
        <p:txBody>
          <a:bodyPr wrap="square">
            <a:spAutoFit/>
          </a:bodyPr>
          <a:lstStyle/>
          <a:p>
            <a:pPr marL="342900" indent="467995">
              <a:lnSpc>
                <a:spcPct val="114000"/>
              </a:lnSpc>
              <a:buFont typeface="Wingdings" panose="05000000000000000000" pitchFamily="2" charset="2"/>
              <a:buChar char="u"/>
            </a:pPr>
            <a:r>
              <a:rPr lang="zh-CN" altLang="en-US" sz="2400" dirty="0">
                <a:solidFill>
                  <a:schemeClr val="bg1"/>
                </a:solidFill>
                <a:latin typeface="+mn-ea"/>
                <a:ea typeface="+mn-ea"/>
              </a:rPr>
              <a:t>实施现代远程教育工程形成开放式教育网络，构建终身学习体系，是充分利用和优化我国</a:t>
            </a:r>
            <a:r>
              <a:rPr lang="zh-CN" altLang="en-US" sz="2400" u="sng" dirty="0">
                <a:solidFill>
                  <a:schemeClr val="bg1"/>
                </a:solidFill>
                <a:latin typeface="+mn-ea"/>
                <a:ea typeface="+mn-ea"/>
              </a:rPr>
              <a:t>教育资源</a:t>
            </a:r>
            <a:r>
              <a:rPr lang="zh-CN" altLang="en-US" sz="2400" dirty="0">
                <a:solidFill>
                  <a:schemeClr val="bg1"/>
                </a:solidFill>
                <a:latin typeface="+mn-ea"/>
                <a:ea typeface="+mn-ea"/>
              </a:rPr>
              <a:t>，普及与提高全民素质，降低教育成本与让全民享有充分受教育权利的一次重大工程。</a:t>
            </a:r>
            <a:endParaRPr lang="zh-CN" altLang="en-US" sz="2400" dirty="0">
              <a:solidFill>
                <a:schemeClr val="bg1"/>
              </a:solidFill>
              <a:latin typeface="+mn-ea"/>
              <a:ea typeface="+mn-ea"/>
            </a:endParaRPr>
          </a:p>
        </p:txBody>
      </p:sp>
    </p:spTree>
  </p:cSld>
  <p:clrMapOvr>
    <a:masterClrMapping/>
  </p:clrMapOvr>
  <p:transition spd="med">
    <p:pull/>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5400600" cy="578162"/>
            <a:chOff x="323528" y="0"/>
            <a:chExt cx="5400600" cy="578162"/>
          </a:xfrm>
        </p:grpSpPr>
        <p:sp>
          <p:nvSpPr>
            <p:cNvPr id="25" name="TextBox 86"/>
            <p:cNvSpPr txBox="1"/>
            <p:nvPr/>
          </p:nvSpPr>
          <p:spPr>
            <a:xfrm>
              <a:off x="576196" y="58248"/>
              <a:ext cx="5147932"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教育信息资源建设的具体步骤</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3" name="Rectangle 3"/>
          <p:cNvSpPr txBox="1">
            <a:spLocks noChangeArrowheads="1"/>
          </p:cNvSpPr>
          <p:nvPr/>
        </p:nvSpPr>
        <p:spPr>
          <a:xfrm>
            <a:off x="417811" y="1059582"/>
            <a:ext cx="8229600" cy="3509963"/>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en-US" altLang="zh-CN" sz="1600" dirty="0"/>
              <a:t>1</a:t>
            </a:r>
            <a:r>
              <a:rPr lang="zh-CN" altLang="en-US" sz="1600" dirty="0"/>
              <a:t>、内容规划：</a:t>
            </a:r>
            <a:endParaRPr lang="en-US" altLang="zh-CN" sz="1600" dirty="0"/>
          </a:p>
          <a:p>
            <a:pPr indent="0">
              <a:lnSpc>
                <a:spcPct val="114000"/>
              </a:lnSpc>
              <a:buNone/>
            </a:pPr>
            <a:r>
              <a:rPr lang="zh-CN" altLang="en-US" sz="1600" dirty="0"/>
              <a:t>       确定资源建设的具体内容。确定教育信息的学科范围、按教学大纲和课程目录的顺序划分各学科要建设的资源的详细内容。</a:t>
            </a:r>
            <a:endParaRPr lang="zh-CN" altLang="en-US" sz="1600" dirty="0"/>
          </a:p>
          <a:p>
            <a:pPr indent="467995">
              <a:lnSpc>
                <a:spcPct val="114000"/>
              </a:lnSpc>
            </a:pPr>
            <a:r>
              <a:rPr lang="en-US" altLang="zh-CN" sz="1600" dirty="0"/>
              <a:t>2</a:t>
            </a:r>
            <a:r>
              <a:rPr lang="zh-CN" altLang="en-US" sz="1600" dirty="0"/>
              <a:t>、确定标准：</a:t>
            </a:r>
            <a:endParaRPr lang="en-US" altLang="zh-CN" sz="1600" dirty="0"/>
          </a:p>
          <a:p>
            <a:pPr indent="0">
              <a:lnSpc>
                <a:spcPct val="114000"/>
              </a:lnSpc>
              <a:buNone/>
            </a:pPr>
            <a:r>
              <a:rPr lang="zh-CN" altLang="en-US" sz="1600" dirty="0"/>
              <a:t>       根据国家教育部现代远程教育办公室颁布的</a:t>
            </a:r>
            <a:r>
              <a:rPr lang="en-US" altLang="zh-CN" sz="1600" dirty="0"/>
              <a:t>《</a:t>
            </a:r>
            <a:r>
              <a:rPr lang="zh-CN" altLang="en-US" sz="1600" dirty="0"/>
              <a:t>现代远程教育资源建设规范</a:t>
            </a:r>
            <a:r>
              <a:rPr lang="en-US" altLang="zh-CN" sz="1600" dirty="0"/>
              <a:t>》</a:t>
            </a:r>
            <a:r>
              <a:rPr lang="zh-CN" altLang="en-US" sz="1600" dirty="0"/>
              <a:t>确定资源建设的标准，必须细化到对资源每个属性的具体要求，以便于操作。</a:t>
            </a:r>
            <a:endParaRPr lang="zh-CN" altLang="en-US" sz="1600" dirty="0"/>
          </a:p>
          <a:p>
            <a:pPr indent="467995">
              <a:lnSpc>
                <a:spcPct val="114000"/>
              </a:lnSpc>
            </a:pPr>
            <a:r>
              <a:rPr lang="en-US" altLang="zh-CN" sz="1600" dirty="0"/>
              <a:t>3</a:t>
            </a:r>
            <a:r>
              <a:rPr lang="zh-CN" altLang="en-US" sz="1600" dirty="0"/>
              <a:t>、编制评价指标：</a:t>
            </a:r>
            <a:endParaRPr lang="en-US" altLang="zh-CN" sz="1600" dirty="0"/>
          </a:p>
          <a:p>
            <a:pPr indent="0">
              <a:lnSpc>
                <a:spcPct val="114000"/>
              </a:lnSpc>
              <a:buNone/>
            </a:pPr>
            <a:r>
              <a:rPr lang="zh-CN" altLang="en-US" sz="1600" dirty="0"/>
              <a:t>       编制资源的评价指标主要是作为后期</a:t>
            </a:r>
            <a:r>
              <a:rPr lang="zh-CN" altLang="en-US" sz="1600" dirty="0">
                <a:latin typeface="楷体" panose="02010609060101010101" charset="-122"/>
              </a:rPr>
              <a:t>“</a:t>
            </a:r>
            <a:r>
              <a:rPr lang="zh-CN" altLang="en-US" sz="1600" dirty="0"/>
              <a:t>资源建设专家组</a:t>
            </a:r>
            <a:r>
              <a:rPr lang="zh-CN" altLang="en-US" sz="1600" dirty="0">
                <a:latin typeface="楷体" panose="02010609060101010101" charset="-122"/>
              </a:rPr>
              <a:t>”</a:t>
            </a:r>
            <a:r>
              <a:rPr lang="zh-CN" altLang="en-US" sz="1600" dirty="0"/>
              <a:t>和</a:t>
            </a:r>
            <a:r>
              <a:rPr lang="zh-CN" altLang="en-US" sz="1600" dirty="0">
                <a:latin typeface="楷体" panose="02010609060101010101" charset="-122"/>
              </a:rPr>
              <a:t>“</a:t>
            </a:r>
            <a:r>
              <a:rPr lang="zh-CN" altLang="en-US" sz="1600" dirty="0"/>
              <a:t>各学科工作小组</a:t>
            </a:r>
            <a:r>
              <a:rPr lang="zh-CN" altLang="en-US" sz="1600" dirty="0">
                <a:latin typeface="楷体" panose="02010609060101010101" charset="-122"/>
              </a:rPr>
              <a:t>”</a:t>
            </a:r>
            <a:r>
              <a:rPr lang="zh-CN" altLang="en-US" sz="1600" dirty="0"/>
              <a:t>对征集上来的资源进行审查、分类的依据。此外，明确评价标准有利于保证资源的质量。</a:t>
            </a:r>
            <a:endParaRPr lang="zh-CN" altLang="en-US" sz="1600" dirty="0"/>
          </a:p>
        </p:txBody>
      </p:sp>
    </p:spTree>
  </p:cSld>
  <p:clrMapOvr>
    <a:masterClrMapping/>
  </p:clrMapOvr>
  <p:transition spd="med">
    <p:pull/>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5400600" cy="578162"/>
            <a:chOff x="323528" y="0"/>
            <a:chExt cx="5400600" cy="578162"/>
          </a:xfrm>
        </p:grpSpPr>
        <p:sp>
          <p:nvSpPr>
            <p:cNvPr id="25" name="TextBox 86"/>
            <p:cNvSpPr txBox="1"/>
            <p:nvPr/>
          </p:nvSpPr>
          <p:spPr>
            <a:xfrm>
              <a:off x="576196" y="58248"/>
              <a:ext cx="5147932"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教育信息资源建设的具体步骤</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6" name="Rectangle 3"/>
          <p:cNvSpPr txBox="1">
            <a:spLocks noChangeArrowheads="1"/>
          </p:cNvSpPr>
          <p:nvPr/>
        </p:nvSpPr>
        <p:spPr>
          <a:xfrm>
            <a:off x="374848" y="555526"/>
            <a:ext cx="8229600" cy="3509963"/>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en-US" altLang="zh-CN" sz="1600" dirty="0"/>
              <a:t>4</a:t>
            </a:r>
            <a:r>
              <a:rPr lang="zh-CN" altLang="en-US" sz="1600" dirty="0"/>
              <a:t>、资源建设培训：</a:t>
            </a:r>
            <a:endParaRPr lang="en-US" altLang="zh-CN" sz="1600" dirty="0"/>
          </a:p>
          <a:p>
            <a:pPr indent="0">
              <a:lnSpc>
                <a:spcPct val="114000"/>
              </a:lnSpc>
              <a:buNone/>
            </a:pPr>
            <a:r>
              <a:rPr lang="zh-CN" altLang="en-US" sz="1600" dirty="0"/>
              <a:t>       对资源建设有关人员（如老师、技术组人员）进行有针对性的培训，使各部分人员掌握工作的技术细节，明确资源建设项目的目的、任务和整体实施计划等。</a:t>
            </a:r>
            <a:endParaRPr lang="zh-CN" altLang="en-US" sz="1600" dirty="0"/>
          </a:p>
          <a:p>
            <a:pPr indent="467995">
              <a:lnSpc>
                <a:spcPct val="114000"/>
              </a:lnSpc>
            </a:pPr>
            <a:r>
              <a:rPr lang="en-US" altLang="zh-CN" sz="1600" dirty="0"/>
              <a:t>5</a:t>
            </a:r>
            <a:r>
              <a:rPr lang="zh-CN" altLang="en-US" sz="1600" dirty="0"/>
              <a:t>、资源征集：</a:t>
            </a:r>
            <a:endParaRPr lang="en-US" altLang="zh-CN" sz="1600" dirty="0"/>
          </a:p>
          <a:p>
            <a:pPr indent="0">
              <a:lnSpc>
                <a:spcPct val="114000"/>
              </a:lnSpc>
              <a:buNone/>
            </a:pPr>
            <a:r>
              <a:rPr lang="zh-CN" altLang="en-US" sz="1600" dirty="0"/>
              <a:t>       分配资源征集任务，并向各个部门下发。在任务分配时要考虑到各个地区、各个学校和任课教师的长处与特色，尽可能最大限度的发挥其优势，保证资源征集的完善与成功。</a:t>
            </a:r>
            <a:endParaRPr lang="zh-CN" altLang="en-US" sz="1600" dirty="0"/>
          </a:p>
          <a:p>
            <a:pPr indent="467995">
              <a:lnSpc>
                <a:spcPct val="114000"/>
              </a:lnSpc>
            </a:pPr>
            <a:r>
              <a:rPr lang="en-US" altLang="zh-CN" sz="1600" dirty="0"/>
              <a:t>6</a:t>
            </a:r>
            <a:r>
              <a:rPr lang="zh-CN" altLang="en-US" sz="1600" dirty="0"/>
              <a:t>、资源审核：</a:t>
            </a:r>
            <a:endParaRPr lang="en-US" altLang="zh-CN" sz="1600" dirty="0"/>
          </a:p>
          <a:p>
            <a:pPr indent="0">
              <a:lnSpc>
                <a:spcPct val="114000"/>
              </a:lnSpc>
              <a:buNone/>
            </a:pPr>
            <a:r>
              <a:rPr lang="zh-CN" altLang="en-US" sz="1600" dirty="0"/>
              <a:t>       由资源建设领导小组组织资源建设专家组及各学科工作小组、技术小组按照已定的</a:t>
            </a:r>
            <a:r>
              <a:rPr lang="zh-CN" altLang="en-US" sz="1600" dirty="0">
                <a:latin typeface="楷体" panose="02010609060101010101" charset="-122"/>
              </a:rPr>
              <a:t>“</a:t>
            </a:r>
            <a:r>
              <a:rPr lang="zh-CN" altLang="en-US" sz="1600" dirty="0"/>
              <a:t>资源评价指标</a:t>
            </a:r>
            <a:r>
              <a:rPr lang="zh-CN" altLang="en-US" sz="1600" dirty="0">
                <a:latin typeface="楷体" panose="02010609060101010101" charset="-122"/>
              </a:rPr>
              <a:t>”</a:t>
            </a:r>
            <a:r>
              <a:rPr lang="zh-CN" altLang="en-US" sz="1600" dirty="0"/>
              <a:t>对征集到的资源进行审核、筛选、优化、整合并确定资源的等级和价格。</a:t>
            </a:r>
            <a:endParaRPr lang="zh-CN" altLang="en-US" sz="1600" dirty="0"/>
          </a:p>
          <a:p>
            <a:pPr indent="467995">
              <a:lnSpc>
                <a:spcPct val="114000"/>
              </a:lnSpc>
            </a:pPr>
            <a:r>
              <a:rPr lang="en-US" altLang="zh-CN" sz="1600" dirty="0"/>
              <a:t>7</a:t>
            </a:r>
            <a:r>
              <a:rPr lang="zh-CN" altLang="en-US" sz="1600" dirty="0"/>
              <a:t>、资源入库：</a:t>
            </a:r>
            <a:endParaRPr lang="en-US" altLang="zh-CN" sz="1600" dirty="0"/>
          </a:p>
          <a:p>
            <a:pPr indent="0">
              <a:lnSpc>
                <a:spcPct val="114000"/>
              </a:lnSpc>
              <a:buNone/>
            </a:pPr>
            <a:r>
              <a:rPr lang="zh-CN" altLang="en-US" sz="1600" dirty="0"/>
              <a:t>       利用计算机网络技术，批量或单个将资源存入数据库中，在入库时要对资源的所有属性进行预校验，确保资源库中数据的精确性。</a:t>
            </a:r>
            <a:endParaRPr lang="zh-TW" altLang="en-US" sz="1600" dirty="0"/>
          </a:p>
        </p:txBody>
      </p:sp>
    </p:spTree>
  </p:cSld>
  <p:clrMapOvr>
    <a:masterClrMapping/>
  </p:clrMapOvr>
  <p:transition spd="med">
    <p:pull/>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5400600" cy="578162"/>
            <a:chOff x="323528" y="0"/>
            <a:chExt cx="5400600" cy="578162"/>
          </a:xfrm>
        </p:grpSpPr>
        <p:sp>
          <p:nvSpPr>
            <p:cNvPr id="25" name="TextBox 86"/>
            <p:cNvSpPr txBox="1"/>
            <p:nvPr/>
          </p:nvSpPr>
          <p:spPr>
            <a:xfrm>
              <a:off x="576196" y="58248"/>
              <a:ext cx="5147932"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我国网络教育技术标准体系</a:t>
              </a:r>
              <a:r>
                <a:rPr lang="zh-TW" altLang="en-US" sz="2400" dirty="0">
                  <a:solidFill>
                    <a:srgbClr val="C00000"/>
                  </a:solidFill>
                  <a:latin typeface="+mn-lt"/>
                  <a:ea typeface="+mn-ea"/>
                  <a:cs typeface="+mn-ea"/>
                </a:rPr>
                <a:t> </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7" name="Rectangle 3"/>
          <p:cNvSpPr txBox="1">
            <a:spLocks noChangeArrowheads="1"/>
          </p:cNvSpPr>
          <p:nvPr/>
        </p:nvSpPr>
        <p:spPr>
          <a:xfrm>
            <a:off x="465687" y="1131590"/>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zh-CN" altLang="en-US" sz="2000" dirty="0"/>
              <a:t>教育部领导敏锐地意识到制订我国</a:t>
            </a:r>
            <a:r>
              <a:rPr lang="zh-CN" altLang="en-US" sz="2000" dirty="0">
                <a:solidFill>
                  <a:srgbClr val="C00000"/>
                </a:solidFill>
              </a:rPr>
              <a:t>网络教育技术标准</a:t>
            </a:r>
            <a:r>
              <a:rPr lang="zh-CN" altLang="en-US" sz="2000" dirty="0"/>
              <a:t>的重要性和迫切性，于</a:t>
            </a:r>
            <a:r>
              <a:rPr lang="en-US" altLang="zh-CN" sz="2000" dirty="0"/>
              <a:t>2000</a:t>
            </a:r>
            <a:r>
              <a:rPr lang="zh-CN" altLang="en-US" sz="2000" dirty="0"/>
              <a:t>年</a:t>
            </a:r>
            <a:r>
              <a:rPr lang="en-US" altLang="zh-CN" sz="2000" dirty="0"/>
              <a:t>10</a:t>
            </a:r>
            <a:r>
              <a:rPr lang="zh-CN" altLang="en-US" sz="2000" dirty="0"/>
              <a:t>月指令科技司组织力量研制现代远程教育技术标准，并且于</a:t>
            </a:r>
            <a:r>
              <a:rPr lang="en-US" altLang="zh-CN" sz="2000" dirty="0"/>
              <a:t>2001</a:t>
            </a:r>
            <a:r>
              <a:rPr lang="zh-CN" altLang="en-US" sz="2000" dirty="0"/>
              <a:t>年初成立了现代远程教育技术标准化委员会，</a:t>
            </a:r>
            <a:r>
              <a:rPr lang="en-US" altLang="zh-CN" sz="2000" dirty="0"/>
              <a:t>2002</a:t>
            </a:r>
            <a:r>
              <a:rPr lang="zh-CN" altLang="en-US" sz="2000" dirty="0"/>
              <a:t>年初更名为教育部教育信息化技术标准委员会，</a:t>
            </a:r>
            <a:r>
              <a:rPr lang="en-US" altLang="zh-CN" sz="2000" dirty="0"/>
              <a:t>2002</a:t>
            </a:r>
            <a:r>
              <a:rPr lang="zh-CN" altLang="en-US" sz="2000" dirty="0"/>
              <a:t>年经国家标准化管理委员会批准成为全国信息技术标准化技术委员会教育技术分技术委员会（以下简称</a:t>
            </a:r>
            <a:r>
              <a:rPr lang="zh-CN" altLang="en-US" sz="2000" dirty="0">
                <a:latin typeface="楷体" panose="02010609060101010101" charset="-122"/>
              </a:rPr>
              <a:t>“</a:t>
            </a:r>
            <a:r>
              <a:rPr lang="zh-CN" altLang="en-US" sz="2000" dirty="0"/>
              <a:t>标委会</a:t>
            </a:r>
            <a:r>
              <a:rPr lang="zh-CN" altLang="en-US" sz="2000" dirty="0">
                <a:latin typeface="楷体" panose="02010609060101010101" charset="-122"/>
              </a:rPr>
              <a:t>”</a:t>
            </a:r>
            <a:r>
              <a:rPr lang="zh-CN" altLang="en-US" sz="2000" dirty="0"/>
              <a:t>），授权承担教育技术相关标准的研制、认证和应用推广工作。</a:t>
            </a:r>
            <a:r>
              <a:rPr lang="zh-TW" altLang="en-US" sz="2000" dirty="0"/>
              <a:t> </a:t>
            </a:r>
            <a:endParaRPr lang="zh-TW" altLang="en-US" sz="2000" dirty="0"/>
          </a:p>
        </p:txBody>
      </p:sp>
    </p:spTree>
  </p:cSld>
  <p:clrMapOvr>
    <a:masterClrMapping/>
  </p:clrMapOvr>
  <p:transition spd="med">
    <p:pull/>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5400600" cy="578162"/>
            <a:chOff x="323528" y="0"/>
            <a:chExt cx="5400600" cy="578162"/>
          </a:xfrm>
        </p:grpSpPr>
        <p:sp>
          <p:nvSpPr>
            <p:cNvPr id="25" name="TextBox 86"/>
            <p:cNvSpPr txBox="1"/>
            <p:nvPr/>
          </p:nvSpPr>
          <p:spPr>
            <a:xfrm>
              <a:off x="576196" y="58248"/>
              <a:ext cx="5147932"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我国网络教育技术标准体系</a:t>
              </a:r>
              <a:r>
                <a:rPr lang="zh-TW" altLang="en-US" sz="2400" dirty="0">
                  <a:solidFill>
                    <a:srgbClr val="C00000"/>
                  </a:solidFill>
                  <a:latin typeface="+mn-lt"/>
                  <a:ea typeface="+mn-ea"/>
                  <a:cs typeface="+mn-ea"/>
                </a:rPr>
                <a:t> </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6" name="Rectangle 3"/>
          <p:cNvSpPr txBox="1">
            <a:spLocks noChangeArrowheads="1"/>
          </p:cNvSpPr>
          <p:nvPr/>
        </p:nvSpPr>
        <p:spPr>
          <a:xfrm>
            <a:off x="468313" y="1491854"/>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zh-CN" altLang="en-US" sz="2000" dirty="0"/>
              <a:t>我国的</a:t>
            </a:r>
            <a:r>
              <a:rPr lang="en-US" altLang="zh-CN" sz="2000" dirty="0">
                <a:solidFill>
                  <a:srgbClr val="C00000"/>
                </a:solidFill>
              </a:rPr>
              <a:t>CELTS</a:t>
            </a:r>
            <a:r>
              <a:rPr lang="zh-CN" altLang="en-US" sz="2000" dirty="0">
                <a:solidFill>
                  <a:srgbClr val="C00000"/>
                </a:solidFill>
              </a:rPr>
              <a:t>标准体系</a:t>
            </a:r>
            <a:r>
              <a:rPr lang="zh-CN" altLang="en-US" sz="2000" dirty="0"/>
              <a:t>目前包括</a:t>
            </a:r>
            <a:r>
              <a:rPr lang="en-US" altLang="zh-CN" sz="2000" dirty="0"/>
              <a:t>28</a:t>
            </a:r>
            <a:r>
              <a:rPr lang="zh-CN" altLang="en-US" sz="2000" dirty="0"/>
              <a:t>个项目，根据各项子标准的作用范围又分为通用规范与专用规范两大类：通用类规范具有广泛的适用面，给标准用户留有较多的发展余地，允许他们在遵从统一的基本框架下选择及改制一些数据项目；专用规范是针对某一特定领域的，具有更强的约束力。</a:t>
            </a:r>
            <a:r>
              <a:rPr lang="zh-TW" altLang="en-US" sz="2000" dirty="0"/>
              <a:t> </a:t>
            </a:r>
            <a:endParaRPr lang="zh-TW" altLang="en-US" sz="2000" dirty="0"/>
          </a:p>
        </p:txBody>
      </p:sp>
    </p:spTree>
  </p:cSld>
  <p:clrMapOvr>
    <a:masterClrMapping/>
  </p:clrMapOvr>
  <p:transition spd="med">
    <p:pull/>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5400600" cy="578162"/>
            <a:chOff x="323528" y="0"/>
            <a:chExt cx="5400600" cy="578162"/>
          </a:xfrm>
        </p:grpSpPr>
        <p:sp>
          <p:nvSpPr>
            <p:cNvPr id="25" name="TextBox 86"/>
            <p:cNvSpPr txBox="1"/>
            <p:nvPr/>
          </p:nvSpPr>
          <p:spPr>
            <a:xfrm>
              <a:off x="576196" y="58248"/>
              <a:ext cx="5147932"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教育资源库的建设观念 </a:t>
              </a:r>
              <a:r>
                <a:rPr lang="zh-TW" altLang="en-US" sz="2400" dirty="0">
                  <a:solidFill>
                    <a:srgbClr val="C00000"/>
                  </a:solidFill>
                  <a:latin typeface="+mn-lt"/>
                  <a:ea typeface="+mn-ea"/>
                  <a:cs typeface="+mn-ea"/>
                </a:rPr>
                <a:t> </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7" name="Rectangle 3"/>
          <p:cNvSpPr txBox="1">
            <a:spLocks noChangeArrowheads="1"/>
          </p:cNvSpPr>
          <p:nvPr/>
        </p:nvSpPr>
        <p:spPr>
          <a:xfrm>
            <a:off x="1367632" y="987574"/>
            <a:ext cx="5256212"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2400" dirty="0">
                <a:latin typeface="宋体" panose="02010600030101010101" pitchFamily="2" charset="-122"/>
              </a:rPr>
              <a:t>需求观</a:t>
            </a:r>
            <a:r>
              <a:rPr lang="zh-CN" altLang="en-US" sz="2400" dirty="0"/>
              <a:t> </a:t>
            </a:r>
            <a:endParaRPr lang="zh-CN" altLang="en-US" sz="2400" dirty="0"/>
          </a:p>
          <a:p>
            <a:r>
              <a:rPr lang="zh-CN" altLang="en-US" sz="2400" dirty="0">
                <a:latin typeface="宋体" panose="02010600030101010101" pitchFamily="2" charset="-122"/>
              </a:rPr>
              <a:t>系统观</a:t>
            </a:r>
            <a:r>
              <a:rPr lang="zh-CN" altLang="en-US" sz="2400" dirty="0"/>
              <a:t> </a:t>
            </a:r>
            <a:endParaRPr lang="zh-CN" altLang="en-US" sz="2400" dirty="0"/>
          </a:p>
          <a:p>
            <a:r>
              <a:rPr lang="zh-CN" altLang="en-US" sz="2400" dirty="0">
                <a:latin typeface="宋体" panose="02010600030101010101" pitchFamily="2" charset="-122"/>
              </a:rPr>
              <a:t>规范观</a:t>
            </a:r>
            <a:r>
              <a:rPr lang="zh-CN" altLang="en-US" sz="2400" dirty="0"/>
              <a:t> </a:t>
            </a:r>
            <a:endParaRPr lang="zh-CN" altLang="en-US" sz="2400" dirty="0"/>
          </a:p>
          <a:p>
            <a:r>
              <a:rPr lang="zh-CN" altLang="en-US" sz="2400" dirty="0">
                <a:latin typeface="宋体" panose="02010600030101010101" pitchFamily="2" charset="-122"/>
              </a:rPr>
              <a:t>开放观</a:t>
            </a:r>
            <a:r>
              <a:rPr lang="zh-CN" altLang="en-US" sz="2400" dirty="0"/>
              <a:t> </a:t>
            </a:r>
            <a:endParaRPr lang="zh-CN" altLang="en-US" sz="2400" dirty="0"/>
          </a:p>
          <a:p>
            <a:r>
              <a:rPr lang="zh-CN" altLang="en-US" sz="2400" dirty="0">
                <a:latin typeface="宋体" panose="02010600030101010101" pitchFamily="2" charset="-122"/>
              </a:rPr>
              <a:t>动态平衡观</a:t>
            </a:r>
            <a:r>
              <a:rPr lang="zh-CN" altLang="en-US" sz="2400" dirty="0"/>
              <a:t> </a:t>
            </a:r>
            <a:endParaRPr lang="zh-CN" altLang="en-US" sz="2400" dirty="0"/>
          </a:p>
        </p:txBody>
      </p:sp>
    </p:spTree>
  </p:cSld>
  <p:clrMapOvr>
    <a:masterClrMapping/>
  </p:clrMapOvr>
  <p:transition spd="med">
    <p:pull/>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5400600" cy="578162"/>
            <a:chOff x="323528" y="0"/>
            <a:chExt cx="5400600" cy="578162"/>
          </a:xfrm>
        </p:grpSpPr>
        <p:sp>
          <p:nvSpPr>
            <p:cNvPr id="25" name="TextBox 86"/>
            <p:cNvSpPr txBox="1"/>
            <p:nvPr/>
          </p:nvSpPr>
          <p:spPr>
            <a:xfrm>
              <a:off x="576196" y="58248"/>
              <a:ext cx="5147932"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需求观</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6" name="Rectangle 3"/>
          <p:cNvSpPr txBox="1">
            <a:spLocks noChangeArrowheads="1"/>
          </p:cNvSpPr>
          <p:nvPr/>
        </p:nvSpPr>
        <p:spPr>
          <a:xfrm>
            <a:off x="431540" y="1241276"/>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zh-CN" altLang="en-US" sz="2000" dirty="0">
                <a:latin typeface="宋体" panose="02010600030101010101" pitchFamily="2" charset="-122"/>
              </a:rPr>
              <a:t>建设教育信息资源库的</a:t>
            </a:r>
            <a:r>
              <a:rPr lang="zh-CN" altLang="en-US" sz="2000" dirty="0">
                <a:solidFill>
                  <a:srgbClr val="C00000"/>
                </a:solidFill>
                <a:latin typeface="宋体" panose="02010600030101010101" pitchFamily="2" charset="-122"/>
              </a:rPr>
              <a:t>目的</a:t>
            </a:r>
            <a:r>
              <a:rPr lang="zh-CN" altLang="en-US" sz="2000" dirty="0">
                <a:latin typeface="宋体" panose="02010600030101010101" pitchFamily="2" charset="-122"/>
              </a:rPr>
              <a:t>是要为教育服务，因而无论在内容还是功能上都应充分考虑教育的需求，使学生、教师和其他教育工作者能方便及时的获取所需信息，具有可利用性。在了解用户需求的基础上，必须进行反需求分析，即结合实际情况，从更加专业的角度对用户提供的需求信息进行科学的分析和表述。</a:t>
            </a:r>
            <a:r>
              <a:rPr lang="zh-CN" altLang="en-US" sz="2000" dirty="0"/>
              <a:t> </a:t>
            </a:r>
            <a:endParaRPr lang="zh-CN" altLang="en-US" sz="2000" dirty="0"/>
          </a:p>
        </p:txBody>
      </p:sp>
    </p:spTree>
  </p:cSld>
  <p:clrMapOvr>
    <a:masterClrMapping/>
  </p:clrMapOvr>
  <p:transition spd="med">
    <p:pull/>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5400600" cy="578162"/>
            <a:chOff x="323528" y="0"/>
            <a:chExt cx="5400600" cy="578162"/>
          </a:xfrm>
        </p:grpSpPr>
        <p:sp>
          <p:nvSpPr>
            <p:cNvPr id="25" name="TextBox 86"/>
            <p:cNvSpPr txBox="1"/>
            <p:nvPr/>
          </p:nvSpPr>
          <p:spPr>
            <a:xfrm>
              <a:off x="576196" y="58248"/>
              <a:ext cx="5147932"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系统观</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7" name="Rectangle 3"/>
          <p:cNvSpPr txBox="1">
            <a:spLocks noChangeArrowheads="1"/>
          </p:cNvSpPr>
          <p:nvPr/>
        </p:nvSpPr>
        <p:spPr>
          <a:xfrm>
            <a:off x="302840" y="1169268"/>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zh-CN" altLang="en-US" sz="2000" dirty="0">
                <a:latin typeface="宋体" panose="02010600030101010101" pitchFamily="2" charset="-122"/>
              </a:rPr>
              <a:t>资源库建设是一个</a:t>
            </a:r>
            <a:r>
              <a:rPr lang="zh-CN" altLang="en-US" sz="2000" dirty="0">
                <a:solidFill>
                  <a:srgbClr val="C00000"/>
                </a:solidFill>
                <a:latin typeface="宋体" panose="02010600030101010101" pitchFamily="2" charset="-122"/>
              </a:rPr>
              <a:t>系统工程</a:t>
            </a:r>
            <a:r>
              <a:rPr lang="zh-CN" altLang="en-US" sz="2000" dirty="0">
                <a:latin typeface="宋体" panose="02010600030101010101" pitchFamily="2" charset="-122"/>
              </a:rPr>
              <a:t>，教育作为一项国家事业，要综合政策法规、硬件配置、人力统筹等来考虑各个因素之间的复杂关系，因而决定了教育信息资源建设的系统性。不仅要处理信息资源库系统的各个子模块之间的结构关系，更要正确处理与教育这个大系统中其它子系统之间的关系，只有真正实现了这种协调的发展，教育信息资源才能被高效地利用起来，这是避免重复建设而浪费资源的必要因素。</a:t>
            </a:r>
            <a:r>
              <a:rPr lang="zh-CN" altLang="en-US" sz="2000" dirty="0"/>
              <a:t> </a:t>
            </a:r>
            <a:endParaRPr lang="zh-CN" altLang="en-US" sz="2000" dirty="0"/>
          </a:p>
        </p:txBody>
      </p:sp>
    </p:spTree>
  </p:cSld>
  <p:clrMapOvr>
    <a:masterClrMapping/>
  </p:clrMapOvr>
  <p:transition spd="med">
    <p:pull/>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5400600" cy="578162"/>
            <a:chOff x="323528" y="0"/>
            <a:chExt cx="5400600" cy="578162"/>
          </a:xfrm>
        </p:grpSpPr>
        <p:sp>
          <p:nvSpPr>
            <p:cNvPr id="25" name="TextBox 86"/>
            <p:cNvSpPr txBox="1"/>
            <p:nvPr/>
          </p:nvSpPr>
          <p:spPr>
            <a:xfrm>
              <a:off x="576196" y="58248"/>
              <a:ext cx="5147932"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规范观</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6" name="Rectangle 3"/>
          <p:cNvSpPr txBox="1">
            <a:spLocks noChangeArrowheads="1"/>
          </p:cNvSpPr>
          <p:nvPr/>
        </p:nvSpPr>
        <p:spPr>
          <a:xfrm>
            <a:off x="302840" y="1097260"/>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zh-CN" altLang="en-US" sz="2000" dirty="0">
                <a:latin typeface="宋体" panose="02010600030101010101" pitchFamily="2" charset="-122"/>
              </a:rPr>
              <a:t>教育资源的</a:t>
            </a:r>
            <a:r>
              <a:rPr lang="zh-CN" altLang="en-US" sz="2000" dirty="0">
                <a:solidFill>
                  <a:srgbClr val="C00000"/>
                </a:solidFill>
                <a:latin typeface="宋体" panose="02010600030101010101" pitchFamily="2" charset="-122"/>
              </a:rPr>
              <a:t>建设</a:t>
            </a:r>
            <a:r>
              <a:rPr lang="zh-CN" altLang="en-US" sz="2000" dirty="0">
                <a:latin typeface="宋体" panose="02010600030101010101" pitchFamily="2" charset="-122"/>
              </a:rPr>
              <a:t>必须符合教育教学的规律和特点，对学科、年级、资源种类、文件格式等进行定义时要根据统一的规范标准，符合国家教育部现代远程教育办公室颁布的</a:t>
            </a:r>
            <a:r>
              <a:rPr lang="en-US" altLang="zh-CN" sz="2000" dirty="0">
                <a:latin typeface="宋体" panose="02010600030101010101" pitchFamily="2" charset="-122"/>
              </a:rPr>
              <a:t>《</a:t>
            </a:r>
            <a:r>
              <a:rPr lang="zh-CN" altLang="en-US" sz="2000" dirty="0">
                <a:latin typeface="宋体" panose="02010600030101010101" pitchFamily="2" charset="-122"/>
              </a:rPr>
              <a:t>现代远程教育资源建设规范</a:t>
            </a:r>
            <a:r>
              <a:rPr lang="en-US" altLang="zh-CN" sz="2000" dirty="0">
                <a:latin typeface="宋体" panose="02010600030101010101" pitchFamily="2" charset="-122"/>
              </a:rPr>
              <a:t>》</a:t>
            </a:r>
            <a:r>
              <a:rPr lang="zh-CN" altLang="en-US" sz="2000" dirty="0">
                <a:latin typeface="宋体" panose="02010600030101010101" pitchFamily="2" charset="-122"/>
              </a:rPr>
              <a:t>。由于我国幅员辽阔，各地区教育水平发展不一致，因而在进行信息资源建设方面必然存在差异，只有制定统一的资源标准，才能使国家在进行资源统筹、各地区在进行资源交流与共享时具有可行性，并能与世界接轨。</a:t>
            </a:r>
            <a:r>
              <a:rPr lang="zh-CN" altLang="en-US" sz="2000" dirty="0"/>
              <a:t> </a:t>
            </a:r>
            <a:endParaRPr lang="zh-CN" altLang="en-US" sz="2000" dirty="0"/>
          </a:p>
        </p:txBody>
      </p:sp>
    </p:spTree>
  </p:cSld>
  <p:clrMapOvr>
    <a:masterClrMapping/>
  </p:clrMapOvr>
  <p:transition spd="med">
    <p:pull/>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5400600" cy="578162"/>
            <a:chOff x="323528" y="0"/>
            <a:chExt cx="5400600" cy="578162"/>
          </a:xfrm>
        </p:grpSpPr>
        <p:sp>
          <p:nvSpPr>
            <p:cNvPr id="25" name="TextBox 86"/>
            <p:cNvSpPr txBox="1"/>
            <p:nvPr/>
          </p:nvSpPr>
          <p:spPr>
            <a:xfrm>
              <a:off x="576196" y="58248"/>
              <a:ext cx="5147932"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开放观</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7" name="Rectangle 3"/>
          <p:cNvSpPr txBox="1">
            <a:spLocks noChangeArrowheads="1"/>
          </p:cNvSpPr>
          <p:nvPr/>
        </p:nvSpPr>
        <p:spPr>
          <a:xfrm>
            <a:off x="395536" y="1025252"/>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gn="just">
              <a:lnSpc>
                <a:spcPct val="114000"/>
              </a:lnSpc>
            </a:pPr>
            <a:r>
              <a:rPr lang="zh-CN" altLang="en-US" sz="2000" dirty="0"/>
              <a:t>知识经济是世界一体化的经济，资源的开放观是从地区到全球，从微观到宏观，从局部到整体，在不同层次上都要确立的一种基本观点。我国地区差别大，资源组合错位，地区间的教育资源具有很强的互补性和动态交流的必然性。从</a:t>
            </a:r>
            <a:r>
              <a:rPr lang="zh-CN" altLang="en-US" sz="2000" dirty="0">
                <a:solidFill>
                  <a:srgbClr val="C00000"/>
                </a:solidFill>
              </a:rPr>
              <a:t>经济行为</a:t>
            </a:r>
            <a:r>
              <a:rPr lang="zh-CN" altLang="en-US" sz="2000" dirty="0"/>
              <a:t>的角度，信息的获取必须支付一定的费用，因而资源的开放并不是完全的免费开放，要采取必要的商业流通手段，实现一种公平的开放，当然教育信息也不例外，这是我国教育产业化的必要途径。目前出现的电子商务，为教育信息的商业流通提供了必要的技术基础。</a:t>
            </a:r>
            <a:endParaRPr lang="zh-CN" altLang="en-US" sz="2000" dirty="0"/>
          </a:p>
        </p:txBody>
      </p:sp>
    </p:spTree>
  </p:cSld>
  <p:clrMapOvr>
    <a:masterClrMapping/>
  </p:clrMapOvr>
  <p:transition spd="med">
    <p:pull/>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5400600" cy="578162"/>
            <a:chOff x="323528" y="0"/>
            <a:chExt cx="5400600" cy="578162"/>
          </a:xfrm>
        </p:grpSpPr>
        <p:sp>
          <p:nvSpPr>
            <p:cNvPr id="25" name="TextBox 86"/>
            <p:cNvSpPr txBox="1"/>
            <p:nvPr/>
          </p:nvSpPr>
          <p:spPr>
            <a:xfrm>
              <a:off x="576196" y="49192"/>
              <a:ext cx="5147932"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动态平衡观</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6" name="Rectangle 3"/>
          <p:cNvSpPr txBox="1">
            <a:spLocks noChangeArrowheads="1"/>
          </p:cNvSpPr>
          <p:nvPr/>
        </p:nvSpPr>
        <p:spPr>
          <a:xfrm>
            <a:off x="431540" y="1203598"/>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gn="just">
              <a:lnSpc>
                <a:spcPct val="114000"/>
              </a:lnSpc>
            </a:pPr>
            <a:r>
              <a:rPr lang="zh-CN" altLang="en-US" sz="2000" dirty="0"/>
              <a:t>教育资源的建设并不是一步到位，而是一个</a:t>
            </a:r>
            <a:r>
              <a:rPr lang="zh-CN" altLang="en-US" sz="2000" dirty="0">
                <a:latin typeface="楷体" panose="02010609060101010101" charset="-122"/>
              </a:rPr>
              <a:t>“</a:t>
            </a:r>
            <a:r>
              <a:rPr lang="zh-CN" altLang="en-US" sz="2000" dirty="0"/>
              <a:t>缺失</a:t>
            </a:r>
            <a:r>
              <a:rPr lang="en-US" altLang="zh-CN" sz="2000" dirty="0">
                <a:latin typeface="楷体" panose="02010609060101010101" charset="-122"/>
              </a:rPr>
              <a:t>——</a:t>
            </a:r>
            <a:r>
              <a:rPr lang="zh-CN" altLang="en-US" sz="2000" dirty="0"/>
              <a:t>供给</a:t>
            </a:r>
            <a:r>
              <a:rPr lang="en-US" altLang="zh-CN" sz="2000" dirty="0">
                <a:latin typeface="楷体" panose="02010609060101010101" charset="-122"/>
              </a:rPr>
              <a:t>——</a:t>
            </a:r>
            <a:r>
              <a:rPr lang="zh-CN" altLang="en-US" sz="2000" dirty="0"/>
              <a:t>平衡</a:t>
            </a:r>
            <a:r>
              <a:rPr lang="en-US" altLang="zh-CN" sz="2000" dirty="0">
                <a:latin typeface="楷体" panose="02010609060101010101" charset="-122"/>
              </a:rPr>
              <a:t>——</a:t>
            </a:r>
            <a:r>
              <a:rPr lang="zh-CN" altLang="en-US" sz="2000" dirty="0"/>
              <a:t>缺失</a:t>
            </a:r>
            <a:r>
              <a:rPr lang="en-US" altLang="zh-CN" sz="2000" dirty="0">
                <a:latin typeface="楷体" panose="02010609060101010101" charset="-122"/>
              </a:rPr>
              <a:t>——</a:t>
            </a:r>
            <a:r>
              <a:rPr lang="zh-CN" altLang="en-US" sz="2000" dirty="0"/>
              <a:t>供给</a:t>
            </a:r>
            <a:r>
              <a:rPr lang="en-US" altLang="zh-CN" sz="2000" dirty="0">
                <a:latin typeface="楷体" panose="02010609060101010101" charset="-122"/>
              </a:rPr>
              <a:t>……”</a:t>
            </a:r>
            <a:r>
              <a:rPr lang="zh-CN" altLang="en-US" sz="2000" dirty="0"/>
              <a:t>不断</a:t>
            </a:r>
            <a:r>
              <a:rPr lang="zh-CN" altLang="en-US" sz="2000" dirty="0">
                <a:solidFill>
                  <a:srgbClr val="C00000"/>
                </a:solidFill>
              </a:rPr>
              <a:t>循环</a:t>
            </a:r>
            <a:r>
              <a:rPr lang="zh-CN" altLang="en-US" sz="2000" dirty="0"/>
              <a:t>的动态过程，它和整个教育的发展是相辅相成的。随着教育水平的提高和教育需求的不断增加，教育信息资源库的功能和内容应该不断的完善和更新，以适应时代发展的要求。</a:t>
            </a:r>
            <a:endParaRPr lang="zh-CN" altLang="en-US" sz="2000" dirty="0"/>
          </a:p>
        </p:txBody>
      </p:sp>
    </p:spTree>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3456384" cy="578162"/>
            <a:chOff x="323528" y="0"/>
            <a:chExt cx="3456384" cy="578162"/>
          </a:xfrm>
        </p:grpSpPr>
        <p:sp>
          <p:nvSpPr>
            <p:cNvPr id="25" name="TextBox 86"/>
            <p:cNvSpPr txBox="1"/>
            <p:nvPr/>
          </p:nvSpPr>
          <p:spPr>
            <a:xfrm>
              <a:off x="576196" y="58248"/>
              <a:ext cx="3203716" cy="461665"/>
            </a:xfrm>
            <a:prstGeom prst="rect">
              <a:avLst/>
            </a:prstGeom>
            <a:noFill/>
          </p:spPr>
          <p:txBody>
            <a:bodyPr wrap="square" rtlCol="0">
              <a:spAutoFit/>
            </a:bodyPr>
            <a:lstStyle/>
            <a:p>
              <a:pPr algn="dist"/>
              <a:r>
                <a:rPr lang="zh-CN" altLang="en-US" sz="2400" dirty="0">
                  <a:solidFill>
                    <a:srgbClr val="C00000"/>
                  </a:solidFill>
                  <a:latin typeface="+mn-lt"/>
                  <a:ea typeface="+mn-ea"/>
                  <a:cs typeface="+mn-ea"/>
                  <a:sym typeface="+mn-lt"/>
                </a:rPr>
                <a:t>远程教育资源的定义</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Rectangle 3"/>
          <p:cNvSpPr txBox="1">
            <a:spLocks noChangeArrowheads="1"/>
          </p:cNvSpPr>
          <p:nvPr/>
        </p:nvSpPr>
        <p:spPr>
          <a:xfrm>
            <a:off x="611560" y="915566"/>
            <a:ext cx="7772400" cy="32575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zh-CN" altLang="en-US" sz="2400" dirty="0"/>
              <a:t>是教育资源的一个</a:t>
            </a:r>
            <a:r>
              <a:rPr lang="zh-CN" altLang="en-US" sz="2400" dirty="0">
                <a:solidFill>
                  <a:srgbClr val="C00000"/>
                </a:solidFill>
              </a:rPr>
              <a:t>子范畴</a:t>
            </a:r>
            <a:endParaRPr lang="zh-CN" altLang="en-US" sz="2400" dirty="0">
              <a:solidFill>
                <a:srgbClr val="C00000"/>
              </a:solidFill>
            </a:endParaRPr>
          </a:p>
          <a:p>
            <a:pPr indent="467995">
              <a:lnSpc>
                <a:spcPct val="114000"/>
              </a:lnSpc>
            </a:pPr>
            <a:r>
              <a:rPr lang="zh-CN" altLang="en-US" sz="2400" dirty="0"/>
              <a:t>是泛指一切便于远程学习、教学、及管理的资源总称</a:t>
            </a:r>
            <a:endParaRPr lang="zh-CN" altLang="en-US" sz="2400" dirty="0"/>
          </a:p>
          <a:p>
            <a:pPr indent="467995">
              <a:lnSpc>
                <a:spcPct val="114000"/>
              </a:lnSpc>
            </a:pPr>
            <a:r>
              <a:rPr lang="zh-CN" altLang="en-US" sz="2400" dirty="0"/>
              <a:t>现代远程教育资源特指实施现代远程教育所涉及的资源总称</a:t>
            </a:r>
            <a:endParaRPr lang="zh-CN" altLang="en-US" sz="2400" dirty="0"/>
          </a:p>
          <a:p>
            <a:pPr indent="467995">
              <a:lnSpc>
                <a:spcPct val="114000"/>
              </a:lnSpc>
            </a:pPr>
            <a:r>
              <a:rPr lang="zh-CN" altLang="en-US" sz="2400" dirty="0"/>
              <a:t>狭义地理解，一般指</a:t>
            </a:r>
            <a:r>
              <a:rPr lang="zh-CN" altLang="en-US" sz="2400" dirty="0">
                <a:solidFill>
                  <a:srgbClr val="C00000"/>
                </a:solidFill>
              </a:rPr>
              <a:t>网络学习</a:t>
            </a:r>
            <a:r>
              <a:rPr lang="zh-CN" altLang="en-US" sz="2400" dirty="0"/>
              <a:t>、网络教学中所涉及的数字化形式的学习材料，如网络课件、网络课程、专题学习网站、学习资源库等。</a:t>
            </a:r>
            <a:endParaRPr lang="zh-CN" altLang="en-US" sz="2400" dirty="0"/>
          </a:p>
        </p:txBody>
      </p:sp>
    </p:spTree>
  </p:cSld>
  <p:clrMapOvr>
    <a:masterClrMapping/>
  </p:clrMapOvr>
  <p:transition spd="med">
    <p:pull/>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5400600" cy="578162"/>
            <a:chOff x="323528" y="0"/>
            <a:chExt cx="5400600" cy="578162"/>
          </a:xfrm>
        </p:grpSpPr>
        <p:sp>
          <p:nvSpPr>
            <p:cNvPr id="25" name="TextBox 86"/>
            <p:cNvSpPr txBox="1"/>
            <p:nvPr/>
          </p:nvSpPr>
          <p:spPr>
            <a:xfrm>
              <a:off x="576196" y="49192"/>
              <a:ext cx="5147932"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教育资源库系统的设计 </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7" name="Rectangle 3"/>
          <p:cNvSpPr txBox="1">
            <a:spLocks noChangeArrowheads="1"/>
          </p:cNvSpPr>
          <p:nvPr/>
        </p:nvSpPr>
        <p:spPr>
          <a:xfrm>
            <a:off x="454254" y="987574"/>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gn="just">
              <a:lnSpc>
                <a:spcPct val="114000"/>
              </a:lnSpc>
            </a:pPr>
            <a:r>
              <a:rPr lang="zh-CN" altLang="en-US" sz="2000" dirty="0"/>
              <a:t>根据信息资源自身的性质，教育资源库属于教育信息类型的最高级别，它不是资源的简单集合，而是以一定的教育教学理论为指导，遵循国家颁布的标准化规范，经过周密的设计而开发出的复杂性</a:t>
            </a:r>
            <a:r>
              <a:rPr lang="zh-CN" altLang="en-US" sz="2000" dirty="0">
                <a:solidFill>
                  <a:srgbClr val="C00000"/>
                </a:solidFill>
              </a:rPr>
              <a:t>系统</a:t>
            </a:r>
            <a:r>
              <a:rPr lang="zh-CN" altLang="en-US" sz="2000" dirty="0"/>
              <a:t>。主要应包括以下功能模块：</a:t>
            </a:r>
            <a:endParaRPr lang="zh-CN" altLang="en-US" sz="2000" dirty="0"/>
          </a:p>
          <a:p>
            <a:pPr indent="467995" algn="just">
              <a:lnSpc>
                <a:spcPct val="114000"/>
              </a:lnSpc>
            </a:pPr>
            <a:r>
              <a:rPr lang="zh-CN" altLang="en-US" sz="2000" dirty="0">
                <a:latin typeface="宋体" panose="02010600030101010101" pitchFamily="2" charset="-122"/>
              </a:rPr>
              <a:t>教育资源库系统的组成模块</a:t>
            </a:r>
            <a:r>
              <a:rPr lang="zh-CN" altLang="en-US" sz="2000" dirty="0"/>
              <a:t> </a:t>
            </a:r>
            <a:endParaRPr lang="zh-CN" altLang="en-US" sz="2000" dirty="0"/>
          </a:p>
          <a:p>
            <a:pPr indent="467995" algn="just">
              <a:lnSpc>
                <a:spcPct val="114000"/>
              </a:lnSpc>
            </a:pPr>
            <a:r>
              <a:rPr lang="zh-CN" altLang="en-US" sz="2000" dirty="0">
                <a:latin typeface="宋体" panose="02010600030101010101" pitchFamily="2" charset="-122"/>
              </a:rPr>
              <a:t>教育资源库系统的结构框架</a:t>
            </a:r>
            <a:r>
              <a:rPr lang="zh-CN" altLang="en-US" sz="2000" dirty="0"/>
              <a:t> </a:t>
            </a:r>
            <a:endParaRPr lang="zh-CN" altLang="en-US" sz="2000" dirty="0"/>
          </a:p>
        </p:txBody>
      </p:sp>
    </p:spTree>
  </p:cSld>
  <p:clrMapOvr>
    <a:masterClrMapping/>
  </p:clrMapOvr>
  <p:transition spd="med">
    <p:pull/>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
          <p:cNvGrpSpPr/>
          <p:nvPr/>
        </p:nvGrpSpPr>
        <p:grpSpPr>
          <a:xfrm rot="16200000">
            <a:off x="3203374" y="-1118666"/>
            <a:ext cx="2737254" cy="8064897"/>
            <a:chOff x="2838056" y="1250264"/>
            <a:chExt cx="5918683" cy="4735020"/>
          </a:xfrm>
        </p:grpSpPr>
        <p:sp>
          <p:nvSpPr>
            <p:cNvPr id="11" name="Rectangle 49"/>
            <p:cNvSpPr/>
            <p:nvPr/>
          </p:nvSpPr>
          <p:spPr bwMode="auto">
            <a:xfrm>
              <a:off x="6349091" y="4836487"/>
              <a:ext cx="1819793" cy="1148797"/>
            </a:xfrm>
            <a:prstGeom prst="rect">
              <a:avLst/>
            </a:prstGeom>
            <a:solidFill>
              <a:srgbClr val="C11E1E"/>
            </a:solidFill>
            <a:ln>
              <a:noFill/>
            </a:ln>
          </p:spPr>
          <p:txBody>
            <a:bodyPr anchor="ctr"/>
            <a:lstStyle/>
            <a:p>
              <a:pPr algn="ctr"/>
              <a:endParaRPr>
                <a:latin typeface="+mn-lt"/>
                <a:ea typeface="+mn-ea"/>
                <a:cs typeface="+mn-ea"/>
                <a:sym typeface="+mn-lt"/>
              </a:endParaRPr>
            </a:p>
          </p:txBody>
        </p:sp>
        <p:sp>
          <p:nvSpPr>
            <p:cNvPr id="12" name="Rectangle 50"/>
            <p:cNvSpPr/>
            <p:nvPr/>
          </p:nvSpPr>
          <p:spPr bwMode="auto">
            <a:xfrm>
              <a:off x="3868940" y="3816551"/>
              <a:ext cx="1380701" cy="172731"/>
            </a:xfrm>
            <a:prstGeom prst="rect">
              <a:avLst/>
            </a:prstGeom>
            <a:solidFill>
              <a:srgbClr val="C11E1E"/>
            </a:solidFill>
            <a:ln>
              <a:noFill/>
            </a:ln>
          </p:spPr>
          <p:txBody>
            <a:bodyPr anchor="ctr"/>
            <a:lstStyle/>
            <a:p>
              <a:pPr algn="ctr"/>
              <a:endParaRPr>
                <a:latin typeface="+mn-lt"/>
                <a:ea typeface="+mn-ea"/>
                <a:cs typeface="+mn-ea"/>
                <a:sym typeface="+mn-lt"/>
              </a:endParaRPr>
            </a:p>
          </p:txBody>
        </p:sp>
        <p:sp>
          <p:nvSpPr>
            <p:cNvPr id="13" name="Freeform: Shape 51"/>
            <p:cNvSpPr/>
            <p:nvPr/>
          </p:nvSpPr>
          <p:spPr bwMode="auto">
            <a:xfrm>
              <a:off x="5249642" y="3816551"/>
              <a:ext cx="1099447" cy="2168733"/>
            </a:xfrm>
            <a:custGeom>
              <a:avLst/>
              <a:gdLst>
                <a:gd name="T0" fmla="*/ 401 w 401"/>
                <a:gd name="T1" fmla="*/ 791 h 791"/>
                <a:gd name="T2" fmla="*/ 0 w 401"/>
                <a:gd name="T3" fmla="*/ 63 h 791"/>
                <a:gd name="T4" fmla="*/ 0 w 401"/>
                <a:gd name="T5" fmla="*/ 0 h 791"/>
                <a:gd name="T6" fmla="*/ 401 w 401"/>
                <a:gd name="T7" fmla="*/ 372 h 791"/>
                <a:gd name="T8" fmla="*/ 401 w 401"/>
                <a:gd name="T9" fmla="*/ 791 h 791"/>
              </a:gdLst>
              <a:ahLst/>
              <a:cxnLst>
                <a:cxn ang="0">
                  <a:pos x="T0" y="T1"/>
                </a:cxn>
                <a:cxn ang="0">
                  <a:pos x="T2" y="T3"/>
                </a:cxn>
                <a:cxn ang="0">
                  <a:pos x="T4" y="T5"/>
                </a:cxn>
                <a:cxn ang="0">
                  <a:pos x="T6" y="T7"/>
                </a:cxn>
                <a:cxn ang="0">
                  <a:pos x="T8" y="T9"/>
                </a:cxn>
              </a:cxnLst>
              <a:rect l="0" t="0" r="r" b="b"/>
              <a:pathLst>
                <a:path w="401" h="791">
                  <a:moveTo>
                    <a:pt x="401" y="791"/>
                  </a:moveTo>
                  <a:lnTo>
                    <a:pt x="0" y="63"/>
                  </a:lnTo>
                  <a:lnTo>
                    <a:pt x="0" y="0"/>
                  </a:lnTo>
                  <a:lnTo>
                    <a:pt x="401" y="372"/>
                  </a:lnTo>
                  <a:lnTo>
                    <a:pt x="401" y="791"/>
                  </a:lnTo>
                  <a:close/>
                </a:path>
              </a:pathLst>
            </a:custGeom>
            <a:solidFill>
              <a:schemeClr val="accent4">
                <a:lumMod val="60000"/>
                <a:lumOff val="40000"/>
                <a:alpha val="82000"/>
              </a:schemeClr>
            </a:solidFill>
            <a:ln>
              <a:noFill/>
            </a:ln>
          </p:spPr>
          <p:txBody>
            <a:bodyPr anchor="ctr"/>
            <a:lstStyle/>
            <a:p>
              <a:pPr algn="ctr"/>
              <a:endParaRPr>
                <a:latin typeface="+mn-lt"/>
                <a:ea typeface="+mn-ea"/>
                <a:cs typeface="+mn-ea"/>
                <a:sym typeface="+mn-lt"/>
              </a:endParaRPr>
            </a:p>
          </p:txBody>
        </p:sp>
        <p:sp>
          <p:nvSpPr>
            <p:cNvPr id="14" name="Oval 52"/>
            <p:cNvSpPr/>
            <p:nvPr/>
          </p:nvSpPr>
          <p:spPr>
            <a:xfrm flipH="1">
              <a:off x="7607940" y="4836487"/>
              <a:ext cx="1148799" cy="1148797"/>
            </a:xfrm>
            <a:prstGeom prst="ellipse">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5" name="Oval 48"/>
            <p:cNvSpPr/>
            <p:nvPr/>
          </p:nvSpPr>
          <p:spPr>
            <a:xfrm flipH="1">
              <a:off x="7733289" y="4964175"/>
              <a:ext cx="898106" cy="8981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6" name="Rectangle 43"/>
            <p:cNvSpPr/>
            <p:nvPr/>
          </p:nvSpPr>
          <p:spPr bwMode="auto">
            <a:xfrm>
              <a:off x="6349088" y="3643820"/>
              <a:ext cx="1819791" cy="1148796"/>
            </a:xfrm>
            <a:prstGeom prst="rect">
              <a:avLst/>
            </a:prstGeom>
            <a:solidFill>
              <a:srgbClr val="BD1A1A"/>
            </a:solidFill>
            <a:ln>
              <a:noFill/>
            </a:ln>
          </p:spPr>
          <p:txBody>
            <a:bodyPr anchor="ctr"/>
            <a:lstStyle/>
            <a:p>
              <a:pPr algn="ctr"/>
              <a:endParaRPr>
                <a:latin typeface="+mn-lt"/>
                <a:ea typeface="+mn-ea"/>
                <a:cs typeface="+mn-ea"/>
                <a:sym typeface="+mn-lt"/>
              </a:endParaRPr>
            </a:p>
          </p:txBody>
        </p:sp>
        <p:sp>
          <p:nvSpPr>
            <p:cNvPr id="17" name="Rectangle 44"/>
            <p:cNvSpPr/>
            <p:nvPr/>
          </p:nvSpPr>
          <p:spPr bwMode="auto">
            <a:xfrm>
              <a:off x="3868940" y="3624629"/>
              <a:ext cx="1380701" cy="178214"/>
            </a:xfrm>
            <a:prstGeom prst="rect">
              <a:avLst/>
            </a:prstGeom>
            <a:solidFill>
              <a:srgbClr val="BD1A1A"/>
            </a:solidFill>
            <a:ln>
              <a:noFill/>
            </a:ln>
          </p:spPr>
          <p:txBody>
            <a:bodyPr anchor="ctr"/>
            <a:lstStyle/>
            <a:p>
              <a:pPr algn="ctr"/>
              <a:endParaRPr>
                <a:latin typeface="+mn-lt"/>
                <a:ea typeface="+mn-ea"/>
                <a:cs typeface="+mn-ea"/>
                <a:sym typeface="+mn-lt"/>
              </a:endParaRPr>
            </a:p>
          </p:txBody>
        </p:sp>
        <p:sp>
          <p:nvSpPr>
            <p:cNvPr id="18" name="Freeform: Shape 45"/>
            <p:cNvSpPr/>
            <p:nvPr/>
          </p:nvSpPr>
          <p:spPr bwMode="auto">
            <a:xfrm>
              <a:off x="5249642" y="3624629"/>
              <a:ext cx="1099447" cy="1167990"/>
            </a:xfrm>
            <a:custGeom>
              <a:avLst/>
              <a:gdLst>
                <a:gd name="T0" fmla="*/ 401 w 401"/>
                <a:gd name="T1" fmla="*/ 426 h 426"/>
                <a:gd name="T2" fmla="*/ 0 w 401"/>
                <a:gd name="T3" fmla="*/ 65 h 426"/>
                <a:gd name="T4" fmla="*/ 0 w 401"/>
                <a:gd name="T5" fmla="*/ 0 h 426"/>
                <a:gd name="T6" fmla="*/ 401 w 401"/>
                <a:gd name="T7" fmla="*/ 7 h 426"/>
                <a:gd name="T8" fmla="*/ 401 w 401"/>
                <a:gd name="T9" fmla="*/ 426 h 426"/>
              </a:gdLst>
              <a:ahLst/>
              <a:cxnLst>
                <a:cxn ang="0">
                  <a:pos x="T0" y="T1"/>
                </a:cxn>
                <a:cxn ang="0">
                  <a:pos x="T2" y="T3"/>
                </a:cxn>
                <a:cxn ang="0">
                  <a:pos x="T4" y="T5"/>
                </a:cxn>
                <a:cxn ang="0">
                  <a:pos x="T6" y="T7"/>
                </a:cxn>
                <a:cxn ang="0">
                  <a:pos x="T8" y="T9"/>
                </a:cxn>
              </a:cxnLst>
              <a:rect l="0" t="0" r="r" b="b"/>
              <a:pathLst>
                <a:path w="401" h="426">
                  <a:moveTo>
                    <a:pt x="401" y="426"/>
                  </a:moveTo>
                  <a:lnTo>
                    <a:pt x="0" y="65"/>
                  </a:lnTo>
                  <a:lnTo>
                    <a:pt x="0" y="0"/>
                  </a:lnTo>
                  <a:lnTo>
                    <a:pt x="401" y="7"/>
                  </a:lnTo>
                  <a:lnTo>
                    <a:pt x="401" y="426"/>
                  </a:lnTo>
                  <a:close/>
                </a:path>
              </a:pathLst>
            </a:custGeom>
            <a:solidFill>
              <a:schemeClr val="accent2">
                <a:lumMod val="60000"/>
                <a:lumOff val="40000"/>
                <a:alpha val="82000"/>
              </a:schemeClr>
            </a:solidFill>
            <a:ln>
              <a:noFill/>
            </a:ln>
          </p:spPr>
          <p:txBody>
            <a:bodyPr anchor="ctr"/>
            <a:lstStyle/>
            <a:p>
              <a:pPr algn="ctr"/>
              <a:endParaRPr>
                <a:latin typeface="+mn-lt"/>
                <a:ea typeface="+mn-ea"/>
                <a:cs typeface="+mn-ea"/>
                <a:sym typeface="+mn-lt"/>
              </a:endParaRPr>
            </a:p>
          </p:txBody>
        </p:sp>
        <p:sp>
          <p:nvSpPr>
            <p:cNvPr id="19" name="Oval 46"/>
            <p:cNvSpPr/>
            <p:nvPr/>
          </p:nvSpPr>
          <p:spPr>
            <a:xfrm flipH="1">
              <a:off x="7607942" y="3644301"/>
              <a:ext cx="1148797" cy="1148796"/>
            </a:xfrm>
            <a:prstGeom prst="ellipse">
              <a:avLst/>
            </a:prstGeom>
            <a:solidFill>
              <a:srgbClr val="BD1A1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0" name="Oval 42"/>
            <p:cNvSpPr/>
            <p:nvPr/>
          </p:nvSpPr>
          <p:spPr>
            <a:xfrm flipH="1">
              <a:off x="7733289" y="3766345"/>
              <a:ext cx="898105" cy="8981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1" name="Rectangle 37"/>
            <p:cNvSpPr/>
            <p:nvPr/>
          </p:nvSpPr>
          <p:spPr bwMode="auto">
            <a:xfrm>
              <a:off x="6349088" y="2448413"/>
              <a:ext cx="1819791" cy="1146055"/>
            </a:xfrm>
            <a:prstGeom prst="rect">
              <a:avLst/>
            </a:prstGeom>
            <a:solidFill>
              <a:schemeClr val="tx1">
                <a:lumMod val="65000"/>
                <a:lumOff val="35000"/>
              </a:schemeClr>
            </a:solidFill>
            <a:ln>
              <a:noFill/>
            </a:ln>
          </p:spPr>
          <p:txBody>
            <a:bodyPr anchor="ctr"/>
            <a:lstStyle/>
            <a:p>
              <a:pPr algn="ctr"/>
              <a:endParaRPr>
                <a:latin typeface="+mn-lt"/>
                <a:ea typeface="+mn-ea"/>
                <a:cs typeface="+mn-ea"/>
                <a:sym typeface="+mn-lt"/>
              </a:endParaRPr>
            </a:p>
          </p:txBody>
        </p:sp>
        <p:sp>
          <p:nvSpPr>
            <p:cNvPr id="22" name="Rectangle 38"/>
            <p:cNvSpPr/>
            <p:nvPr/>
          </p:nvSpPr>
          <p:spPr bwMode="auto">
            <a:xfrm>
              <a:off x="3868940" y="3438190"/>
              <a:ext cx="1380701" cy="172731"/>
            </a:xfrm>
            <a:prstGeom prst="rect">
              <a:avLst/>
            </a:prstGeom>
            <a:solidFill>
              <a:srgbClr val="595959"/>
            </a:solidFill>
            <a:ln>
              <a:noFill/>
            </a:ln>
          </p:spPr>
          <p:txBody>
            <a:bodyPr anchor="ctr"/>
            <a:lstStyle/>
            <a:p>
              <a:pPr algn="ctr"/>
              <a:endParaRPr>
                <a:latin typeface="+mn-lt"/>
                <a:ea typeface="+mn-ea"/>
                <a:cs typeface="+mn-ea"/>
                <a:sym typeface="+mn-lt"/>
              </a:endParaRPr>
            </a:p>
          </p:txBody>
        </p:sp>
        <p:sp>
          <p:nvSpPr>
            <p:cNvPr id="23" name="Freeform: Shape 39"/>
            <p:cNvSpPr/>
            <p:nvPr/>
          </p:nvSpPr>
          <p:spPr bwMode="auto">
            <a:xfrm>
              <a:off x="5249642" y="2448413"/>
              <a:ext cx="1099447" cy="1162506"/>
            </a:xfrm>
            <a:custGeom>
              <a:avLst/>
              <a:gdLst>
                <a:gd name="T0" fmla="*/ 0 w 401"/>
                <a:gd name="T1" fmla="*/ 361 h 424"/>
                <a:gd name="T2" fmla="*/ 401 w 401"/>
                <a:gd name="T3" fmla="*/ 0 h 424"/>
                <a:gd name="T4" fmla="*/ 401 w 401"/>
                <a:gd name="T5" fmla="*/ 418 h 424"/>
                <a:gd name="T6" fmla="*/ 0 w 401"/>
                <a:gd name="T7" fmla="*/ 424 h 424"/>
                <a:gd name="T8" fmla="*/ 0 w 401"/>
                <a:gd name="T9" fmla="*/ 361 h 424"/>
              </a:gdLst>
              <a:ahLst/>
              <a:cxnLst>
                <a:cxn ang="0">
                  <a:pos x="T0" y="T1"/>
                </a:cxn>
                <a:cxn ang="0">
                  <a:pos x="T2" y="T3"/>
                </a:cxn>
                <a:cxn ang="0">
                  <a:pos x="T4" y="T5"/>
                </a:cxn>
                <a:cxn ang="0">
                  <a:pos x="T6" y="T7"/>
                </a:cxn>
                <a:cxn ang="0">
                  <a:pos x="T8" y="T9"/>
                </a:cxn>
              </a:cxnLst>
              <a:rect l="0" t="0" r="r" b="b"/>
              <a:pathLst>
                <a:path w="401" h="424">
                  <a:moveTo>
                    <a:pt x="0" y="361"/>
                  </a:moveTo>
                  <a:lnTo>
                    <a:pt x="401" y="0"/>
                  </a:lnTo>
                  <a:lnTo>
                    <a:pt x="401" y="418"/>
                  </a:lnTo>
                  <a:lnTo>
                    <a:pt x="0" y="424"/>
                  </a:lnTo>
                  <a:lnTo>
                    <a:pt x="0" y="361"/>
                  </a:lnTo>
                  <a:close/>
                </a:path>
              </a:pathLst>
            </a:custGeom>
            <a:solidFill>
              <a:schemeClr val="accent1">
                <a:lumMod val="60000"/>
                <a:lumOff val="40000"/>
                <a:alpha val="82000"/>
              </a:schemeClr>
            </a:solidFill>
            <a:ln>
              <a:noFill/>
            </a:ln>
          </p:spPr>
          <p:txBody>
            <a:bodyPr anchor="ctr"/>
            <a:lstStyle/>
            <a:p>
              <a:pPr algn="ctr"/>
              <a:endParaRPr>
                <a:latin typeface="+mn-lt"/>
                <a:ea typeface="+mn-ea"/>
                <a:cs typeface="+mn-ea"/>
                <a:sym typeface="+mn-lt"/>
              </a:endParaRPr>
            </a:p>
          </p:txBody>
        </p:sp>
        <p:sp>
          <p:nvSpPr>
            <p:cNvPr id="24" name="Oval 40"/>
            <p:cNvSpPr/>
            <p:nvPr/>
          </p:nvSpPr>
          <p:spPr>
            <a:xfrm flipH="1">
              <a:off x="7607942" y="2451998"/>
              <a:ext cx="1148797" cy="114879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5" name="Oval 36"/>
            <p:cNvSpPr/>
            <p:nvPr/>
          </p:nvSpPr>
          <p:spPr>
            <a:xfrm flipH="1">
              <a:off x="7733289" y="2570221"/>
              <a:ext cx="898105" cy="8981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6" name="Rectangle 31"/>
            <p:cNvSpPr/>
            <p:nvPr/>
          </p:nvSpPr>
          <p:spPr bwMode="auto">
            <a:xfrm>
              <a:off x="6349088" y="1250264"/>
              <a:ext cx="1819791" cy="1148796"/>
            </a:xfrm>
            <a:prstGeom prst="rect">
              <a:avLst/>
            </a:prstGeom>
            <a:solidFill>
              <a:schemeClr val="accent3"/>
            </a:solidFill>
            <a:ln>
              <a:noFill/>
            </a:ln>
          </p:spPr>
          <p:txBody>
            <a:bodyPr anchor="ctr"/>
            <a:lstStyle/>
            <a:p>
              <a:pPr algn="ctr"/>
              <a:endParaRPr>
                <a:latin typeface="+mn-lt"/>
                <a:ea typeface="+mn-ea"/>
                <a:cs typeface="+mn-ea"/>
                <a:sym typeface="+mn-lt"/>
              </a:endParaRPr>
            </a:p>
          </p:txBody>
        </p:sp>
        <p:sp>
          <p:nvSpPr>
            <p:cNvPr id="27" name="Rectangle 32"/>
            <p:cNvSpPr/>
            <p:nvPr/>
          </p:nvSpPr>
          <p:spPr bwMode="auto">
            <a:xfrm>
              <a:off x="3868940" y="3251748"/>
              <a:ext cx="1380701" cy="172731"/>
            </a:xfrm>
            <a:prstGeom prst="rect">
              <a:avLst/>
            </a:prstGeom>
            <a:solidFill>
              <a:schemeClr val="accent3"/>
            </a:solidFill>
            <a:ln>
              <a:noFill/>
            </a:ln>
          </p:spPr>
          <p:txBody>
            <a:bodyPr anchor="ctr"/>
            <a:lstStyle/>
            <a:p>
              <a:pPr algn="ctr"/>
              <a:endParaRPr>
                <a:latin typeface="+mn-lt"/>
                <a:ea typeface="+mn-ea"/>
                <a:cs typeface="+mn-ea"/>
                <a:sym typeface="+mn-lt"/>
              </a:endParaRPr>
            </a:p>
          </p:txBody>
        </p:sp>
        <p:sp>
          <p:nvSpPr>
            <p:cNvPr id="28" name="Freeform: Shape 33"/>
            <p:cNvSpPr/>
            <p:nvPr/>
          </p:nvSpPr>
          <p:spPr bwMode="auto">
            <a:xfrm>
              <a:off x="5249642" y="1250264"/>
              <a:ext cx="1099447" cy="2174215"/>
            </a:xfrm>
            <a:custGeom>
              <a:avLst/>
              <a:gdLst>
                <a:gd name="T0" fmla="*/ 0 w 401"/>
                <a:gd name="T1" fmla="*/ 730 h 793"/>
                <a:gd name="T2" fmla="*/ 401 w 401"/>
                <a:gd name="T3" fmla="*/ 0 h 793"/>
                <a:gd name="T4" fmla="*/ 401 w 401"/>
                <a:gd name="T5" fmla="*/ 419 h 793"/>
                <a:gd name="T6" fmla="*/ 0 w 401"/>
                <a:gd name="T7" fmla="*/ 793 h 793"/>
                <a:gd name="T8" fmla="*/ 0 w 401"/>
                <a:gd name="T9" fmla="*/ 730 h 793"/>
              </a:gdLst>
              <a:ahLst/>
              <a:cxnLst>
                <a:cxn ang="0">
                  <a:pos x="T0" y="T1"/>
                </a:cxn>
                <a:cxn ang="0">
                  <a:pos x="T2" y="T3"/>
                </a:cxn>
                <a:cxn ang="0">
                  <a:pos x="T4" y="T5"/>
                </a:cxn>
                <a:cxn ang="0">
                  <a:pos x="T6" y="T7"/>
                </a:cxn>
                <a:cxn ang="0">
                  <a:pos x="T8" y="T9"/>
                </a:cxn>
              </a:cxnLst>
              <a:rect l="0" t="0" r="r" b="b"/>
              <a:pathLst>
                <a:path w="401" h="793">
                  <a:moveTo>
                    <a:pt x="0" y="730"/>
                  </a:moveTo>
                  <a:lnTo>
                    <a:pt x="401" y="0"/>
                  </a:lnTo>
                  <a:lnTo>
                    <a:pt x="401" y="419"/>
                  </a:lnTo>
                  <a:lnTo>
                    <a:pt x="0" y="793"/>
                  </a:lnTo>
                  <a:lnTo>
                    <a:pt x="0" y="730"/>
                  </a:lnTo>
                  <a:close/>
                </a:path>
              </a:pathLst>
            </a:custGeom>
            <a:solidFill>
              <a:schemeClr val="accent3">
                <a:lumMod val="40000"/>
                <a:lumOff val="60000"/>
                <a:alpha val="82000"/>
              </a:schemeClr>
            </a:solidFill>
            <a:ln>
              <a:noFill/>
            </a:ln>
          </p:spPr>
          <p:txBody>
            <a:bodyPr anchor="ctr"/>
            <a:lstStyle/>
            <a:p>
              <a:pPr algn="ctr"/>
              <a:endParaRPr>
                <a:latin typeface="+mn-lt"/>
                <a:ea typeface="+mn-ea"/>
                <a:cs typeface="+mn-ea"/>
                <a:sym typeface="+mn-lt"/>
              </a:endParaRPr>
            </a:p>
          </p:txBody>
        </p:sp>
        <p:sp>
          <p:nvSpPr>
            <p:cNvPr id="29" name="Oval 34"/>
            <p:cNvSpPr/>
            <p:nvPr/>
          </p:nvSpPr>
          <p:spPr>
            <a:xfrm flipH="1">
              <a:off x="7607942" y="1250264"/>
              <a:ext cx="1148797" cy="114879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0" name="Oval 30"/>
            <p:cNvSpPr/>
            <p:nvPr/>
          </p:nvSpPr>
          <p:spPr>
            <a:xfrm flipH="1">
              <a:off x="7733289" y="1372390"/>
              <a:ext cx="898105" cy="8981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5" name="Freeform: Shape 27"/>
            <p:cNvSpPr/>
            <p:nvPr/>
          </p:nvSpPr>
          <p:spPr bwMode="auto">
            <a:xfrm rot="5400000" flipH="1">
              <a:off x="2528593" y="3054971"/>
              <a:ext cx="1755662" cy="1136735"/>
            </a:xfrm>
            <a:custGeom>
              <a:avLst/>
              <a:gdLst>
                <a:gd name="T0" fmla="*/ 260 w 520"/>
                <a:gd name="T1" fmla="*/ 261 h 261"/>
                <a:gd name="T2" fmla="*/ 0 w 520"/>
                <a:gd name="T3" fmla="*/ 0 h 261"/>
                <a:gd name="T4" fmla="*/ 520 w 520"/>
                <a:gd name="T5" fmla="*/ 0 h 261"/>
                <a:gd name="T6" fmla="*/ 260 w 520"/>
                <a:gd name="T7" fmla="*/ 261 h 261"/>
              </a:gdLst>
              <a:ahLst/>
              <a:cxnLst>
                <a:cxn ang="0">
                  <a:pos x="T0" y="T1"/>
                </a:cxn>
                <a:cxn ang="0">
                  <a:pos x="T2" y="T3"/>
                </a:cxn>
                <a:cxn ang="0">
                  <a:pos x="T4" y="T5"/>
                </a:cxn>
                <a:cxn ang="0">
                  <a:pos x="T6" y="T7"/>
                </a:cxn>
              </a:cxnLst>
              <a:rect l="0" t="0" r="r" b="b"/>
              <a:pathLst>
                <a:path w="520" h="261">
                  <a:moveTo>
                    <a:pt x="260" y="261"/>
                  </a:moveTo>
                  <a:lnTo>
                    <a:pt x="0" y="0"/>
                  </a:lnTo>
                  <a:lnTo>
                    <a:pt x="520" y="0"/>
                  </a:lnTo>
                  <a:lnTo>
                    <a:pt x="260" y="261"/>
                  </a:lnTo>
                  <a:close/>
                </a:path>
              </a:pathLst>
            </a:custGeom>
            <a:solidFill>
              <a:schemeClr val="tx1">
                <a:lumMod val="75000"/>
                <a:lumOff val="25000"/>
              </a:schemeClr>
            </a:solidFill>
            <a:ln>
              <a:noFill/>
            </a:ln>
          </p:spPr>
          <p:txBody>
            <a:bodyPr anchor="ctr"/>
            <a:lstStyle/>
            <a:p>
              <a:pPr algn="ctr"/>
              <a:endParaRPr>
                <a:latin typeface="+mn-lt"/>
                <a:ea typeface="+mn-ea"/>
                <a:cs typeface="+mn-ea"/>
                <a:sym typeface="+mn-lt"/>
              </a:endParaRPr>
            </a:p>
          </p:txBody>
        </p:sp>
        <p:sp>
          <p:nvSpPr>
            <p:cNvPr id="36" name="Freeform: Shape 21"/>
            <p:cNvSpPr/>
            <p:nvPr/>
          </p:nvSpPr>
          <p:spPr bwMode="auto">
            <a:xfrm>
              <a:off x="7919897" y="2729947"/>
              <a:ext cx="542861" cy="566721"/>
            </a:xfrm>
            <a:custGeom>
              <a:avLst/>
              <a:gdLst>
                <a:gd name="T0" fmla="*/ 3 w 77"/>
                <a:gd name="T1" fmla="*/ 30 h 77"/>
                <a:gd name="T2" fmla="*/ 30 w 77"/>
                <a:gd name="T3" fmla="*/ 5 h 77"/>
                <a:gd name="T4" fmla="*/ 7 w 77"/>
                <a:gd name="T5" fmla="*/ 31 h 77"/>
                <a:gd name="T6" fmla="*/ 71 w 77"/>
                <a:gd name="T7" fmla="*/ 31 h 77"/>
                <a:gd name="T8" fmla="*/ 74 w 77"/>
                <a:gd name="T9" fmla="*/ 30 h 77"/>
                <a:gd name="T10" fmla="*/ 47 w 77"/>
                <a:gd name="T11" fmla="*/ 5 h 77"/>
                <a:gd name="T12" fmla="*/ 71 w 77"/>
                <a:gd name="T13" fmla="*/ 31 h 77"/>
                <a:gd name="T14" fmla="*/ 72 w 77"/>
                <a:gd name="T15" fmla="*/ 43 h 77"/>
                <a:gd name="T16" fmla="*/ 61 w 77"/>
                <a:gd name="T17" fmla="*/ 40 h 77"/>
                <a:gd name="T18" fmla="*/ 55 w 77"/>
                <a:gd name="T19" fmla="*/ 61 h 77"/>
                <a:gd name="T20" fmla="*/ 40 w 77"/>
                <a:gd name="T21" fmla="*/ 68 h 77"/>
                <a:gd name="T22" fmla="*/ 39 w 77"/>
                <a:gd name="T23" fmla="*/ 77 h 77"/>
                <a:gd name="T24" fmla="*/ 38 w 77"/>
                <a:gd name="T25" fmla="*/ 68 h 77"/>
                <a:gd name="T26" fmla="*/ 22 w 77"/>
                <a:gd name="T27" fmla="*/ 61 h 77"/>
                <a:gd name="T28" fmla="*/ 16 w 77"/>
                <a:gd name="T29" fmla="*/ 40 h 77"/>
                <a:gd name="T30" fmla="*/ 5 w 77"/>
                <a:gd name="T31" fmla="*/ 43 h 77"/>
                <a:gd name="T32" fmla="*/ 5 w 77"/>
                <a:gd name="T33" fmla="*/ 34 h 77"/>
                <a:gd name="T34" fmla="*/ 16 w 77"/>
                <a:gd name="T35" fmla="*/ 38 h 77"/>
                <a:gd name="T36" fmla="*/ 22 w 77"/>
                <a:gd name="T37" fmla="*/ 16 h 77"/>
                <a:gd name="T38" fmla="*/ 38 w 77"/>
                <a:gd name="T39" fmla="*/ 9 h 77"/>
                <a:gd name="T40" fmla="*/ 39 w 77"/>
                <a:gd name="T41" fmla="*/ 0 h 77"/>
                <a:gd name="T42" fmla="*/ 40 w 77"/>
                <a:gd name="T43" fmla="*/ 9 h 77"/>
                <a:gd name="T44" fmla="*/ 55 w 77"/>
                <a:gd name="T45" fmla="*/ 16 h 77"/>
                <a:gd name="T46" fmla="*/ 61 w 77"/>
                <a:gd name="T47" fmla="*/ 38 h 77"/>
                <a:gd name="T48" fmla="*/ 72 w 77"/>
                <a:gd name="T49" fmla="*/ 34 h 77"/>
                <a:gd name="T50" fmla="*/ 39 w 77"/>
                <a:gd name="T51" fmla="*/ 8 h 77"/>
                <a:gd name="T52" fmla="*/ 39 w 77"/>
                <a:gd name="T53" fmla="*/ 2 h 77"/>
                <a:gd name="T54" fmla="*/ 39 w 77"/>
                <a:gd name="T55" fmla="*/ 8 h 77"/>
                <a:gd name="T56" fmla="*/ 5 w 77"/>
                <a:gd name="T57" fmla="*/ 36 h 77"/>
                <a:gd name="T58" fmla="*/ 5 w 77"/>
                <a:gd name="T59" fmla="*/ 41 h 77"/>
                <a:gd name="T60" fmla="*/ 39 w 77"/>
                <a:gd name="T61" fmla="*/ 70 h 77"/>
                <a:gd name="T62" fmla="*/ 39 w 77"/>
                <a:gd name="T63" fmla="*/ 75 h 77"/>
                <a:gd name="T64" fmla="*/ 39 w 77"/>
                <a:gd name="T65" fmla="*/ 70 h 77"/>
                <a:gd name="T66" fmla="*/ 52 w 77"/>
                <a:gd name="T67" fmla="*/ 47 h 77"/>
                <a:gd name="T68" fmla="*/ 42 w 77"/>
                <a:gd name="T69" fmla="*/ 39 h 77"/>
                <a:gd name="T70" fmla="*/ 46 w 77"/>
                <a:gd name="T71" fmla="*/ 33 h 77"/>
                <a:gd name="T72" fmla="*/ 45 w 77"/>
                <a:gd name="T73" fmla="*/ 30 h 77"/>
                <a:gd name="T74" fmla="*/ 32 w 77"/>
                <a:gd name="T75" fmla="*/ 30 h 77"/>
                <a:gd name="T76" fmla="*/ 31 w 77"/>
                <a:gd name="T77" fmla="*/ 33 h 77"/>
                <a:gd name="T78" fmla="*/ 35 w 77"/>
                <a:gd name="T79" fmla="*/ 39 h 77"/>
                <a:gd name="T80" fmla="*/ 25 w 77"/>
                <a:gd name="T81" fmla="*/ 47 h 77"/>
                <a:gd name="T82" fmla="*/ 55 w 77"/>
                <a:gd name="T83" fmla="*/ 54 h 77"/>
                <a:gd name="T84" fmla="*/ 72 w 77"/>
                <a:gd name="T85" fmla="*/ 36 h 77"/>
                <a:gd name="T86" fmla="*/ 72 w 77"/>
                <a:gd name="T87" fmla="*/ 41 h 77"/>
                <a:gd name="T88" fmla="*/ 71 w 77"/>
                <a:gd name="T89" fmla="*/ 47 h 77"/>
                <a:gd name="T90" fmla="*/ 47 w 77"/>
                <a:gd name="T91" fmla="*/ 73 h 77"/>
                <a:gd name="T92" fmla="*/ 74 w 77"/>
                <a:gd name="T93" fmla="*/ 47 h 77"/>
                <a:gd name="T94" fmla="*/ 71 w 77"/>
                <a:gd name="T95" fmla="*/ 47 h 77"/>
                <a:gd name="T96" fmla="*/ 5 w 77"/>
                <a:gd name="T97" fmla="*/ 47 h 77"/>
                <a:gd name="T98" fmla="*/ 30 w 77"/>
                <a:gd name="T99" fmla="*/ 74 h 77"/>
                <a:gd name="T100" fmla="*/ 30 w 77"/>
                <a:gd name="T101" fmla="*/ 7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7" h="77">
                  <a:moveTo>
                    <a:pt x="5" y="30"/>
                  </a:moveTo>
                  <a:cubicBezTo>
                    <a:pt x="4" y="30"/>
                    <a:pt x="4" y="30"/>
                    <a:pt x="3" y="30"/>
                  </a:cubicBezTo>
                  <a:cubicBezTo>
                    <a:pt x="7" y="17"/>
                    <a:pt x="17" y="7"/>
                    <a:pt x="30" y="4"/>
                  </a:cubicBezTo>
                  <a:cubicBezTo>
                    <a:pt x="30" y="4"/>
                    <a:pt x="30" y="4"/>
                    <a:pt x="30" y="5"/>
                  </a:cubicBezTo>
                  <a:cubicBezTo>
                    <a:pt x="30" y="5"/>
                    <a:pt x="30" y="6"/>
                    <a:pt x="30" y="7"/>
                  </a:cubicBezTo>
                  <a:cubicBezTo>
                    <a:pt x="19" y="10"/>
                    <a:pt x="9" y="19"/>
                    <a:pt x="7" y="31"/>
                  </a:cubicBezTo>
                  <a:cubicBezTo>
                    <a:pt x="6" y="30"/>
                    <a:pt x="5" y="30"/>
                    <a:pt x="5" y="30"/>
                  </a:cubicBezTo>
                  <a:close/>
                  <a:moveTo>
                    <a:pt x="71" y="31"/>
                  </a:moveTo>
                  <a:cubicBezTo>
                    <a:pt x="71" y="30"/>
                    <a:pt x="72" y="30"/>
                    <a:pt x="72" y="30"/>
                  </a:cubicBezTo>
                  <a:cubicBezTo>
                    <a:pt x="73" y="30"/>
                    <a:pt x="73" y="30"/>
                    <a:pt x="74" y="30"/>
                  </a:cubicBezTo>
                  <a:cubicBezTo>
                    <a:pt x="70" y="17"/>
                    <a:pt x="60" y="7"/>
                    <a:pt x="47" y="4"/>
                  </a:cubicBezTo>
                  <a:cubicBezTo>
                    <a:pt x="47" y="4"/>
                    <a:pt x="47" y="4"/>
                    <a:pt x="47" y="5"/>
                  </a:cubicBezTo>
                  <a:cubicBezTo>
                    <a:pt x="47" y="5"/>
                    <a:pt x="47" y="6"/>
                    <a:pt x="47" y="7"/>
                  </a:cubicBezTo>
                  <a:cubicBezTo>
                    <a:pt x="58" y="10"/>
                    <a:pt x="68" y="19"/>
                    <a:pt x="71" y="31"/>
                  </a:cubicBezTo>
                  <a:close/>
                  <a:moveTo>
                    <a:pt x="77" y="39"/>
                  </a:moveTo>
                  <a:cubicBezTo>
                    <a:pt x="77" y="41"/>
                    <a:pt x="75" y="43"/>
                    <a:pt x="72" y="43"/>
                  </a:cubicBezTo>
                  <a:cubicBezTo>
                    <a:pt x="70" y="43"/>
                    <a:pt x="68" y="42"/>
                    <a:pt x="68" y="40"/>
                  </a:cubicBezTo>
                  <a:cubicBezTo>
                    <a:pt x="61" y="40"/>
                    <a:pt x="61" y="40"/>
                    <a:pt x="61" y="40"/>
                  </a:cubicBezTo>
                  <a:cubicBezTo>
                    <a:pt x="61" y="55"/>
                    <a:pt x="61" y="55"/>
                    <a:pt x="61" y="55"/>
                  </a:cubicBezTo>
                  <a:cubicBezTo>
                    <a:pt x="61" y="58"/>
                    <a:pt x="58" y="61"/>
                    <a:pt x="55" y="61"/>
                  </a:cubicBezTo>
                  <a:cubicBezTo>
                    <a:pt x="40" y="61"/>
                    <a:pt x="40" y="61"/>
                    <a:pt x="40" y="61"/>
                  </a:cubicBezTo>
                  <a:cubicBezTo>
                    <a:pt x="40" y="68"/>
                    <a:pt x="40" y="68"/>
                    <a:pt x="40" y="68"/>
                  </a:cubicBezTo>
                  <a:cubicBezTo>
                    <a:pt x="42" y="68"/>
                    <a:pt x="43" y="70"/>
                    <a:pt x="43" y="73"/>
                  </a:cubicBezTo>
                  <a:cubicBezTo>
                    <a:pt x="43" y="75"/>
                    <a:pt x="41" y="77"/>
                    <a:pt x="39" y="77"/>
                  </a:cubicBezTo>
                  <a:cubicBezTo>
                    <a:pt x="36" y="77"/>
                    <a:pt x="34" y="75"/>
                    <a:pt x="34" y="73"/>
                  </a:cubicBezTo>
                  <a:cubicBezTo>
                    <a:pt x="34" y="70"/>
                    <a:pt x="35" y="68"/>
                    <a:pt x="38" y="68"/>
                  </a:cubicBezTo>
                  <a:cubicBezTo>
                    <a:pt x="38" y="61"/>
                    <a:pt x="38" y="61"/>
                    <a:pt x="38" y="61"/>
                  </a:cubicBezTo>
                  <a:cubicBezTo>
                    <a:pt x="22" y="61"/>
                    <a:pt x="22" y="61"/>
                    <a:pt x="22" y="61"/>
                  </a:cubicBezTo>
                  <a:cubicBezTo>
                    <a:pt x="19" y="61"/>
                    <a:pt x="16" y="58"/>
                    <a:pt x="16" y="55"/>
                  </a:cubicBezTo>
                  <a:cubicBezTo>
                    <a:pt x="16" y="40"/>
                    <a:pt x="16" y="40"/>
                    <a:pt x="16" y="40"/>
                  </a:cubicBezTo>
                  <a:cubicBezTo>
                    <a:pt x="9" y="40"/>
                    <a:pt x="9" y="40"/>
                    <a:pt x="9" y="40"/>
                  </a:cubicBezTo>
                  <a:cubicBezTo>
                    <a:pt x="9" y="42"/>
                    <a:pt x="7" y="43"/>
                    <a:pt x="5" y="43"/>
                  </a:cubicBezTo>
                  <a:cubicBezTo>
                    <a:pt x="2" y="43"/>
                    <a:pt x="0" y="41"/>
                    <a:pt x="0" y="39"/>
                  </a:cubicBezTo>
                  <a:cubicBezTo>
                    <a:pt x="0" y="36"/>
                    <a:pt x="2" y="34"/>
                    <a:pt x="5" y="34"/>
                  </a:cubicBezTo>
                  <a:cubicBezTo>
                    <a:pt x="7" y="34"/>
                    <a:pt x="9" y="36"/>
                    <a:pt x="9" y="38"/>
                  </a:cubicBezTo>
                  <a:cubicBezTo>
                    <a:pt x="16" y="38"/>
                    <a:pt x="16" y="38"/>
                    <a:pt x="16" y="38"/>
                  </a:cubicBezTo>
                  <a:cubicBezTo>
                    <a:pt x="16" y="22"/>
                    <a:pt x="16" y="22"/>
                    <a:pt x="16" y="22"/>
                  </a:cubicBezTo>
                  <a:cubicBezTo>
                    <a:pt x="16" y="19"/>
                    <a:pt x="19" y="16"/>
                    <a:pt x="22" y="16"/>
                  </a:cubicBezTo>
                  <a:cubicBezTo>
                    <a:pt x="38" y="16"/>
                    <a:pt x="38" y="16"/>
                    <a:pt x="38" y="16"/>
                  </a:cubicBezTo>
                  <a:cubicBezTo>
                    <a:pt x="38" y="9"/>
                    <a:pt x="38" y="9"/>
                    <a:pt x="38" y="9"/>
                  </a:cubicBezTo>
                  <a:cubicBezTo>
                    <a:pt x="35" y="9"/>
                    <a:pt x="34" y="7"/>
                    <a:pt x="34" y="5"/>
                  </a:cubicBezTo>
                  <a:cubicBezTo>
                    <a:pt x="34" y="2"/>
                    <a:pt x="36" y="0"/>
                    <a:pt x="39" y="0"/>
                  </a:cubicBezTo>
                  <a:cubicBezTo>
                    <a:pt x="41" y="0"/>
                    <a:pt x="43" y="2"/>
                    <a:pt x="43" y="5"/>
                  </a:cubicBezTo>
                  <a:cubicBezTo>
                    <a:pt x="43" y="7"/>
                    <a:pt x="42" y="9"/>
                    <a:pt x="40" y="9"/>
                  </a:cubicBezTo>
                  <a:cubicBezTo>
                    <a:pt x="40" y="16"/>
                    <a:pt x="40" y="16"/>
                    <a:pt x="40" y="16"/>
                  </a:cubicBezTo>
                  <a:cubicBezTo>
                    <a:pt x="55" y="16"/>
                    <a:pt x="55" y="16"/>
                    <a:pt x="55" y="16"/>
                  </a:cubicBezTo>
                  <a:cubicBezTo>
                    <a:pt x="58" y="16"/>
                    <a:pt x="61" y="19"/>
                    <a:pt x="61" y="22"/>
                  </a:cubicBezTo>
                  <a:cubicBezTo>
                    <a:pt x="61" y="38"/>
                    <a:pt x="61" y="38"/>
                    <a:pt x="61" y="38"/>
                  </a:cubicBezTo>
                  <a:cubicBezTo>
                    <a:pt x="68" y="38"/>
                    <a:pt x="68" y="38"/>
                    <a:pt x="68" y="38"/>
                  </a:cubicBezTo>
                  <a:cubicBezTo>
                    <a:pt x="68" y="36"/>
                    <a:pt x="70" y="34"/>
                    <a:pt x="72" y="34"/>
                  </a:cubicBezTo>
                  <a:cubicBezTo>
                    <a:pt x="75" y="34"/>
                    <a:pt x="77" y="36"/>
                    <a:pt x="77" y="39"/>
                  </a:cubicBezTo>
                  <a:close/>
                  <a:moveTo>
                    <a:pt x="39" y="8"/>
                  </a:moveTo>
                  <a:cubicBezTo>
                    <a:pt x="40" y="8"/>
                    <a:pt x="41" y="6"/>
                    <a:pt x="41" y="5"/>
                  </a:cubicBezTo>
                  <a:cubicBezTo>
                    <a:pt x="41" y="3"/>
                    <a:pt x="40" y="2"/>
                    <a:pt x="39" y="2"/>
                  </a:cubicBezTo>
                  <a:cubicBezTo>
                    <a:pt x="37" y="2"/>
                    <a:pt x="36" y="3"/>
                    <a:pt x="36" y="5"/>
                  </a:cubicBezTo>
                  <a:cubicBezTo>
                    <a:pt x="36" y="6"/>
                    <a:pt x="37" y="8"/>
                    <a:pt x="39" y="8"/>
                  </a:cubicBezTo>
                  <a:close/>
                  <a:moveTo>
                    <a:pt x="7" y="39"/>
                  </a:moveTo>
                  <a:cubicBezTo>
                    <a:pt x="7" y="37"/>
                    <a:pt x="6" y="36"/>
                    <a:pt x="5" y="36"/>
                  </a:cubicBezTo>
                  <a:cubicBezTo>
                    <a:pt x="3" y="36"/>
                    <a:pt x="2" y="37"/>
                    <a:pt x="2" y="39"/>
                  </a:cubicBezTo>
                  <a:cubicBezTo>
                    <a:pt x="2" y="40"/>
                    <a:pt x="3" y="41"/>
                    <a:pt x="5" y="41"/>
                  </a:cubicBezTo>
                  <a:cubicBezTo>
                    <a:pt x="6" y="41"/>
                    <a:pt x="7" y="40"/>
                    <a:pt x="7" y="39"/>
                  </a:cubicBezTo>
                  <a:close/>
                  <a:moveTo>
                    <a:pt x="39" y="70"/>
                  </a:moveTo>
                  <a:cubicBezTo>
                    <a:pt x="37" y="70"/>
                    <a:pt x="36" y="71"/>
                    <a:pt x="36" y="73"/>
                  </a:cubicBezTo>
                  <a:cubicBezTo>
                    <a:pt x="36" y="74"/>
                    <a:pt x="37" y="75"/>
                    <a:pt x="39" y="75"/>
                  </a:cubicBezTo>
                  <a:cubicBezTo>
                    <a:pt x="40" y="75"/>
                    <a:pt x="41" y="74"/>
                    <a:pt x="41" y="73"/>
                  </a:cubicBezTo>
                  <a:cubicBezTo>
                    <a:pt x="41" y="71"/>
                    <a:pt x="40" y="70"/>
                    <a:pt x="39" y="70"/>
                  </a:cubicBezTo>
                  <a:close/>
                  <a:moveTo>
                    <a:pt x="55" y="54"/>
                  </a:moveTo>
                  <a:cubicBezTo>
                    <a:pt x="55" y="54"/>
                    <a:pt x="54" y="49"/>
                    <a:pt x="52" y="47"/>
                  </a:cubicBezTo>
                  <a:cubicBezTo>
                    <a:pt x="51" y="45"/>
                    <a:pt x="44" y="44"/>
                    <a:pt x="43" y="43"/>
                  </a:cubicBezTo>
                  <a:cubicBezTo>
                    <a:pt x="42" y="42"/>
                    <a:pt x="42" y="40"/>
                    <a:pt x="42" y="39"/>
                  </a:cubicBezTo>
                  <a:cubicBezTo>
                    <a:pt x="43" y="38"/>
                    <a:pt x="44" y="37"/>
                    <a:pt x="44" y="35"/>
                  </a:cubicBezTo>
                  <a:cubicBezTo>
                    <a:pt x="45" y="35"/>
                    <a:pt x="45" y="34"/>
                    <a:pt x="46" y="33"/>
                  </a:cubicBezTo>
                  <a:cubicBezTo>
                    <a:pt x="46" y="32"/>
                    <a:pt x="45" y="32"/>
                    <a:pt x="45" y="31"/>
                  </a:cubicBezTo>
                  <a:cubicBezTo>
                    <a:pt x="45" y="31"/>
                    <a:pt x="45" y="31"/>
                    <a:pt x="45" y="30"/>
                  </a:cubicBezTo>
                  <a:cubicBezTo>
                    <a:pt x="45" y="26"/>
                    <a:pt x="42" y="23"/>
                    <a:pt x="39" y="23"/>
                  </a:cubicBezTo>
                  <a:cubicBezTo>
                    <a:pt x="35" y="23"/>
                    <a:pt x="32" y="26"/>
                    <a:pt x="32" y="30"/>
                  </a:cubicBezTo>
                  <a:cubicBezTo>
                    <a:pt x="32" y="31"/>
                    <a:pt x="32" y="31"/>
                    <a:pt x="32" y="31"/>
                  </a:cubicBezTo>
                  <a:cubicBezTo>
                    <a:pt x="32" y="32"/>
                    <a:pt x="31" y="32"/>
                    <a:pt x="31" y="33"/>
                  </a:cubicBezTo>
                  <a:cubicBezTo>
                    <a:pt x="32" y="34"/>
                    <a:pt x="32" y="35"/>
                    <a:pt x="33" y="35"/>
                  </a:cubicBezTo>
                  <a:cubicBezTo>
                    <a:pt x="33" y="37"/>
                    <a:pt x="34" y="38"/>
                    <a:pt x="35" y="39"/>
                  </a:cubicBezTo>
                  <a:cubicBezTo>
                    <a:pt x="35" y="40"/>
                    <a:pt x="35" y="42"/>
                    <a:pt x="34" y="43"/>
                  </a:cubicBezTo>
                  <a:cubicBezTo>
                    <a:pt x="34" y="44"/>
                    <a:pt x="26" y="45"/>
                    <a:pt x="25" y="47"/>
                  </a:cubicBezTo>
                  <a:cubicBezTo>
                    <a:pt x="24" y="49"/>
                    <a:pt x="22" y="54"/>
                    <a:pt x="22" y="54"/>
                  </a:cubicBezTo>
                  <a:lnTo>
                    <a:pt x="55" y="54"/>
                  </a:lnTo>
                  <a:close/>
                  <a:moveTo>
                    <a:pt x="75" y="39"/>
                  </a:moveTo>
                  <a:cubicBezTo>
                    <a:pt x="75" y="37"/>
                    <a:pt x="74" y="36"/>
                    <a:pt x="72" y="36"/>
                  </a:cubicBezTo>
                  <a:cubicBezTo>
                    <a:pt x="71" y="36"/>
                    <a:pt x="70" y="37"/>
                    <a:pt x="70" y="39"/>
                  </a:cubicBezTo>
                  <a:cubicBezTo>
                    <a:pt x="70" y="40"/>
                    <a:pt x="71" y="41"/>
                    <a:pt x="72" y="41"/>
                  </a:cubicBezTo>
                  <a:cubicBezTo>
                    <a:pt x="74" y="41"/>
                    <a:pt x="75" y="40"/>
                    <a:pt x="75" y="39"/>
                  </a:cubicBezTo>
                  <a:close/>
                  <a:moveTo>
                    <a:pt x="71" y="47"/>
                  </a:moveTo>
                  <a:cubicBezTo>
                    <a:pt x="68" y="58"/>
                    <a:pt x="58" y="68"/>
                    <a:pt x="47" y="71"/>
                  </a:cubicBezTo>
                  <a:cubicBezTo>
                    <a:pt x="47" y="71"/>
                    <a:pt x="47" y="72"/>
                    <a:pt x="47" y="73"/>
                  </a:cubicBezTo>
                  <a:cubicBezTo>
                    <a:pt x="47" y="73"/>
                    <a:pt x="47" y="73"/>
                    <a:pt x="47" y="74"/>
                  </a:cubicBezTo>
                  <a:cubicBezTo>
                    <a:pt x="60" y="71"/>
                    <a:pt x="70" y="60"/>
                    <a:pt x="74" y="47"/>
                  </a:cubicBezTo>
                  <a:cubicBezTo>
                    <a:pt x="73" y="47"/>
                    <a:pt x="73" y="47"/>
                    <a:pt x="72" y="47"/>
                  </a:cubicBezTo>
                  <a:cubicBezTo>
                    <a:pt x="72" y="47"/>
                    <a:pt x="71" y="47"/>
                    <a:pt x="71" y="47"/>
                  </a:cubicBezTo>
                  <a:close/>
                  <a:moveTo>
                    <a:pt x="7" y="47"/>
                  </a:moveTo>
                  <a:cubicBezTo>
                    <a:pt x="6" y="47"/>
                    <a:pt x="5" y="47"/>
                    <a:pt x="5" y="47"/>
                  </a:cubicBezTo>
                  <a:cubicBezTo>
                    <a:pt x="4" y="47"/>
                    <a:pt x="4" y="47"/>
                    <a:pt x="3" y="47"/>
                  </a:cubicBezTo>
                  <a:cubicBezTo>
                    <a:pt x="7" y="60"/>
                    <a:pt x="17" y="71"/>
                    <a:pt x="30" y="74"/>
                  </a:cubicBezTo>
                  <a:cubicBezTo>
                    <a:pt x="30" y="73"/>
                    <a:pt x="30" y="73"/>
                    <a:pt x="30" y="73"/>
                  </a:cubicBezTo>
                  <a:cubicBezTo>
                    <a:pt x="30" y="72"/>
                    <a:pt x="30" y="71"/>
                    <a:pt x="30" y="71"/>
                  </a:cubicBezTo>
                  <a:cubicBezTo>
                    <a:pt x="19" y="68"/>
                    <a:pt x="9" y="58"/>
                    <a:pt x="7" y="47"/>
                  </a:cubicBezTo>
                  <a:close/>
                </a:path>
              </a:pathLst>
            </a:custGeom>
            <a:solidFill>
              <a:schemeClr val="tx1">
                <a:lumMod val="65000"/>
                <a:lumOff val="35000"/>
              </a:schemeClr>
            </a:solidFill>
            <a:ln>
              <a:noFill/>
            </a:ln>
          </p:spPr>
          <p:txBody>
            <a:bodyPr anchor="ctr"/>
            <a:lstStyle/>
            <a:p>
              <a:pPr algn="ctr"/>
              <a:endParaRPr>
                <a:latin typeface="+mn-lt"/>
                <a:ea typeface="+mn-ea"/>
                <a:cs typeface="+mn-ea"/>
                <a:sym typeface="+mn-lt"/>
              </a:endParaRPr>
            </a:p>
          </p:txBody>
        </p:sp>
        <p:sp>
          <p:nvSpPr>
            <p:cNvPr id="37" name="Freeform: Shape 22"/>
            <p:cNvSpPr/>
            <p:nvPr/>
          </p:nvSpPr>
          <p:spPr bwMode="auto">
            <a:xfrm>
              <a:off x="7950031" y="5180796"/>
              <a:ext cx="498633" cy="495179"/>
            </a:xfrm>
            <a:custGeom>
              <a:avLst/>
              <a:gdLst>
                <a:gd name="T0" fmla="*/ 0 w 120"/>
                <a:gd name="T1" fmla="*/ 60 h 120"/>
                <a:gd name="T2" fmla="*/ 120 w 120"/>
                <a:gd name="T3" fmla="*/ 60 h 120"/>
                <a:gd name="T4" fmla="*/ 83 w 120"/>
                <a:gd name="T5" fmla="*/ 24 h 120"/>
                <a:gd name="T6" fmla="*/ 86 w 120"/>
                <a:gd name="T7" fmla="*/ 14 h 120"/>
                <a:gd name="T8" fmla="*/ 86 w 120"/>
                <a:gd name="T9" fmla="*/ 28 h 120"/>
                <a:gd name="T10" fmla="*/ 47 w 120"/>
                <a:gd name="T11" fmla="*/ 77 h 120"/>
                <a:gd name="T12" fmla="*/ 41 w 120"/>
                <a:gd name="T13" fmla="*/ 88 h 120"/>
                <a:gd name="T14" fmla="*/ 38 w 120"/>
                <a:gd name="T15" fmla="*/ 95 h 120"/>
                <a:gd name="T16" fmla="*/ 37 w 120"/>
                <a:gd name="T17" fmla="*/ 110 h 120"/>
                <a:gd name="T18" fmla="*/ 31 w 120"/>
                <a:gd name="T19" fmla="*/ 99 h 120"/>
                <a:gd name="T20" fmla="*/ 26 w 120"/>
                <a:gd name="T21" fmla="*/ 89 h 120"/>
                <a:gd name="T22" fmla="*/ 17 w 120"/>
                <a:gd name="T23" fmla="*/ 82 h 120"/>
                <a:gd name="T24" fmla="*/ 16 w 120"/>
                <a:gd name="T25" fmla="*/ 68 h 120"/>
                <a:gd name="T26" fmla="*/ 15 w 120"/>
                <a:gd name="T27" fmla="*/ 60 h 120"/>
                <a:gd name="T28" fmla="*/ 10 w 120"/>
                <a:gd name="T29" fmla="*/ 54 h 120"/>
                <a:gd name="T30" fmla="*/ 10 w 120"/>
                <a:gd name="T31" fmla="*/ 45 h 120"/>
                <a:gd name="T32" fmla="*/ 38 w 120"/>
                <a:gd name="T33" fmla="*/ 20 h 120"/>
                <a:gd name="T34" fmla="*/ 31 w 120"/>
                <a:gd name="T35" fmla="*/ 20 h 120"/>
                <a:gd name="T36" fmla="*/ 28 w 120"/>
                <a:gd name="T37" fmla="*/ 26 h 120"/>
                <a:gd name="T38" fmla="*/ 32 w 120"/>
                <a:gd name="T39" fmla="*/ 28 h 120"/>
                <a:gd name="T40" fmla="*/ 31 w 120"/>
                <a:gd name="T41" fmla="*/ 24 h 120"/>
                <a:gd name="T42" fmla="*/ 47 w 120"/>
                <a:gd name="T43" fmla="*/ 30 h 120"/>
                <a:gd name="T44" fmla="*/ 41 w 120"/>
                <a:gd name="T45" fmla="*/ 34 h 120"/>
                <a:gd name="T46" fmla="*/ 37 w 120"/>
                <a:gd name="T47" fmla="*/ 36 h 120"/>
                <a:gd name="T48" fmla="*/ 38 w 120"/>
                <a:gd name="T49" fmla="*/ 43 h 120"/>
                <a:gd name="T50" fmla="*/ 33 w 120"/>
                <a:gd name="T51" fmla="*/ 49 h 120"/>
                <a:gd name="T52" fmla="*/ 29 w 120"/>
                <a:gd name="T53" fmla="*/ 51 h 120"/>
                <a:gd name="T54" fmla="*/ 21 w 120"/>
                <a:gd name="T55" fmla="*/ 49 h 120"/>
                <a:gd name="T56" fmla="*/ 15 w 120"/>
                <a:gd name="T57" fmla="*/ 54 h 120"/>
                <a:gd name="T58" fmla="*/ 16 w 120"/>
                <a:gd name="T59" fmla="*/ 58 h 120"/>
                <a:gd name="T60" fmla="*/ 27 w 120"/>
                <a:gd name="T61" fmla="*/ 62 h 120"/>
                <a:gd name="T62" fmla="*/ 41 w 120"/>
                <a:gd name="T63" fmla="*/ 66 h 120"/>
                <a:gd name="T64" fmla="*/ 47 w 120"/>
                <a:gd name="T65" fmla="*/ 77 h 120"/>
                <a:gd name="T66" fmla="*/ 55 w 120"/>
                <a:gd name="T67" fmla="*/ 21 h 120"/>
                <a:gd name="T68" fmla="*/ 44 w 120"/>
                <a:gd name="T69" fmla="*/ 15 h 120"/>
                <a:gd name="T70" fmla="*/ 63 w 120"/>
                <a:gd name="T71" fmla="*/ 10 h 120"/>
                <a:gd name="T72" fmla="*/ 107 w 120"/>
                <a:gd name="T73" fmla="*/ 62 h 120"/>
                <a:gd name="T74" fmla="*/ 92 w 120"/>
                <a:gd name="T75" fmla="*/ 102 h 120"/>
                <a:gd name="T76" fmla="*/ 91 w 120"/>
                <a:gd name="T77" fmla="*/ 92 h 120"/>
                <a:gd name="T78" fmla="*/ 84 w 120"/>
                <a:gd name="T79" fmla="*/ 81 h 120"/>
                <a:gd name="T80" fmla="*/ 66 w 120"/>
                <a:gd name="T81" fmla="*/ 67 h 120"/>
                <a:gd name="T82" fmla="*/ 97 w 120"/>
                <a:gd name="T83" fmla="*/ 56 h 120"/>
                <a:gd name="T84" fmla="*/ 105 w 120"/>
                <a:gd name="T85" fmla="*/ 49 h 120"/>
                <a:gd name="T86" fmla="*/ 93 w 120"/>
                <a:gd name="T87" fmla="*/ 39 h 120"/>
                <a:gd name="T88" fmla="*/ 91 w 120"/>
                <a:gd name="T89" fmla="*/ 52 h 120"/>
                <a:gd name="T90" fmla="*/ 79 w 120"/>
                <a:gd name="T91" fmla="*/ 49 h 120"/>
                <a:gd name="T92" fmla="*/ 73 w 120"/>
                <a:gd name="T93" fmla="*/ 44 h 120"/>
                <a:gd name="T94" fmla="*/ 76 w 120"/>
                <a:gd name="T95" fmla="*/ 35 h 120"/>
                <a:gd name="T96" fmla="*/ 90 w 120"/>
                <a:gd name="T97" fmla="*/ 36 h 120"/>
                <a:gd name="T98" fmla="*/ 100 w 120"/>
                <a:gd name="T99" fmla="*/ 36 h 120"/>
                <a:gd name="T100" fmla="*/ 105 w 120"/>
                <a:gd name="T101" fmla="*/ 32 h 120"/>
                <a:gd name="T102" fmla="*/ 110 w 120"/>
                <a:gd name="T103" fmla="*/ 57 h 120"/>
                <a:gd name="T104" fmla="*/ 107 w 120"/>
                <a:gd name="T105" fmla="*/ 6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0" h="120">
                  <a:moveTo>
                    <a:pt x="60" y="0"/>
                  </a:moveTo>
                  <a:cubicBezTo>
                    <a:pt x="27" y="0"/>
                    <a:pt x="0" y="27"/>
                    <a:pt x="0" y="60"/>
                  </a:cubicBezTo>
                  <a:cubicBezTo>
                    <a:pt x="0" y="93"/>
                    <a:pt x="27" y="120"/>
                    <a:pt x="60" y="120"/>
                  </a:cubicBezTo>
                  <a:cubicBezTo>
                    <a:pt x="93" y="120"/>
                    <a:pt x="120" y="93"/>
                    <a:pt x="120" y="60"/>
                  </a:cubicBezTo>
                  <a:cubicBezTo>
                    <a:pt x="120" y="27"/>
                    <a:pt x="93" y="0"/>
                    <a:pt x="60" y="0"/>
                  </a:cubicBezTo>
                  <a:close/>
                  <a:moveTo>
                    <a:pt x="83" y="24"/>
                  </a:moveTo>
                  <a:cubicBezTo>
                    <a:pt x="87" y="21"/>
                    <a:pt x="87" y="21"/>
                    <a:pt x="87" y="21"/>
                  </a:cubicBezTo>
                  <a:cubicBezTo>
                    <a:pt x="87" y="21"/>
                    <a:pt x="85" y="17"/>
                    <a:pt x="86" y="14"/>
                  </a:cubicBezTo>
                  <a:cubicBezTo>
                    <a:pt x="87" y="14"/>
                    <a:pt x="91" y="16"/>
                    <a:pt x="94" y="20"/>
                  </a:cubicBezTo>
                  <a:cubicBezTo>
                    <a:pt x="92" y="29"/>
                    <a:pt x="86" y="28"/>
                    <a:pt x="86" y="28"/>
                  </a:cubicBezTo>
                  <a:cubicBezTo>
                    <a:pt x="86" y="28"/>
                    <a:pt x="82" y="28"/>
                    <a:pt x="83" y="24"/>
                  </a:cubicBezTo>
                  <a:close/>
                  <a:moveTo>
                    <a:pt x="47" y="77"/>
                  </a:moveTo>
                  <a:cubicBezTo>
                    <a:pt x="46" y="78"/>
                    <a:pt x="45" y="81"/>
                    <a:pt x="44" y="84"/>
                  </a:cubicBezTo>
                  <a:cubicBezTo>
                    <a:pt x="43" y="86"/>
                    <a:pt x="42" y="87"/>
                    <a:pt x="41" y="88"/>
                  </a:cubicBezTo>
                  <a:cubicBezTo>
                    <a:pt x="39" y="89"/>
                    <a:pt x="39" y="91"/>
                    <a:pt x="39" y="91"/>
                  </a:cubicBezTo>
                  <a:cubicBezTo>
                    <a:pt x="38" y="95"/>
                    <a:pt x="38" y="95"/>
                    <a:pt x="38" y="95"/>
                  </a:cubicBezTo>
                  <a:cubicBezTo>
                    <a:pt x="38" y="95"/>
                    <a:pt x="39" y="99"/>
                    <a:pt x="40" y="100"/>
                  </a:cubicBezTo>
                  <a:cubicBezTo>
                    <a:pt x="40" y="102"/>
                    <a:pt x="37" y="110"/>
                    <a:pt x="37" y="110"/>
                  </a:cubicBezTo>
                  <a:cubicBezTo>
                    <a:pt x="34" y="109"/>
                    <a:pt x="33" y="106"/>
                    <a:pt x="32" y="104"/>
                  </a:cubicBezTo>
                  <a:cubicBezTo>
                    <a:pt x="32" y="102"/>
                    <a:pt x="30" y="101"/>
                    <a:pt x="31" y="99"/>
                  </a:cubicBezTo>
                  <a:cubicBezTo>
                    <a:pt x="31" y="96"/>
                    <a:pt x="29" y="95"/>
                    <a:pt x="28" y="94"/>
                  </a:cubicBezTo>
                  <a:cubicBezTo>
                    <a:pt x="27" y="92"/>
                    <a:pt x="26" y="90"/>
                    <a:pt x="26" y="89"/>
                  </a:cubicBezTo>
                  <a:cubicBezTo>
                    <a:pt x="26" y="88"/>
                    <a:pt x="23" y="86"/>
                    <a:pt x="23" y="86"/>
                  </a:cubicBezTo>
                  <a:cubicBezTo>
                    <a:pt x="23" y="86"/>
                    <a:pt x="18" y="83"/>
                    <a:pt x="17" y="82"/>
                  </a:cubicBezTo>
                  <a:cubicBezTo>
                    <a:pt x="16" y="81"/>
                    <a:pt x="15" y="77"/>
                    <a:pt x="15" y="75"/>
                  </a:cubicBezTo>
                  <a:cubicBezTo>
                    <a:pt x="15" y="73"/>
                    <a:pt x="16" y="68"/>
                    <a:pt x="16" y="68"/>
                  </a:cubicBezTo>
                  <a:cubicBezTo>
                    <a:pt x="16" y="68"/>
                    <a:pt x="18" y="66"/>
                    <a:pt x="17" y="65"/>
                  </a:cubicBezTo>
                  <a:cubicBezTo>
                    <a:pt x="15" y="64"/>
                    <a:pt x="15" y="60"/>
                    <a:pt x="15" y="60"/>
                  </a:cubicBezTo>
                  <a:cubicBezTo>
                    <a:pt x="13" y="58"/>
                    <a:pt x="13" y="58"/>
                    <a:pt x="13" y="58"/>
                  </a:cubicBezTo>
                  <a:cubicBezTo>
                    <a:pt x="13" y="58"/>
                    <a:pt x="11" y="55"/>
                    <a:pt x="10" y="54"/>
                  </a:cubicBezTo>
                  <a:cubicBezTo>
                    <a:pt x="10" y="52"/>
                    <a:pt x="10" y="51"/>
                    <a:pt x="11" y="50"/>
                  </a:cubicBezTo>
                  <a:cubicBezTo>
                    <a:pt x="11" y="49"/>
                    <a:pt x="10" y="46"/>
                    <a:pt x="10" y="45"/>
                  </a:cubicBezTo>
                  <a:cubicBezTo>
                    <a:pt x="20" y="20"/>
                    <a:pt x="37" y="15"/>
                    <a:pt x="37" y="15"/>
                  </a:cubicBezTo>
                  <a:cubicBezTo>
                    <a:pt x="38" y="20"/>
                    <a:pt x="38" y="20"/>
                    <a:pt x="38" y="20"/>
                  </a:cubicBezTo>
                  <a:cubicBezTo>
                    <a:pt x="38" y="20"/>
                    <a:pt x="35" y="21"/>
                    <a:pt x="34" y="21"/>
                  </a:cubicBezTo>
                  <a:cubicBezTo>
                    <a:pt x="32" y="20"/>
                    <a:pt x="31" y="20"/>
                    <a:pt x="31" y="20"/>
                  </a:cubicBezTo>
                  <a:cubicBezTo>
                    <a:pt x="29" y="23"/>
                    <a:pt x="29" y="23"/>
                    <a:pt x="29" y="23"/>
                  </a:cubicBezTo>
                  <a:cubicBezTo>
                    <a:pt x="29" y="23"/>
                    <a:pt x="28" y="25"/>
                    <a:pt x="28" y="26"/>
                  </a:cubicBezTo>
                  <a:cubicBezTo>
                    <a:pt x="28" y="27"/>
                    <a:pt x="29" y="29"/>
                    <a:pt x="29" y="29"/>
                  </a:cubicBezTo>
                  <a:cubicBezTo>
                    <a:pt x="29" y="29"/>
                    <a:pt x="32" y="29"/>
                    <a:pt x="32" y="28"/>
                  </a:cubicBezTo>
                  <a:cubicBezTo>
                    <a:pt x="32" y="27"/>
                    <a:pt x="32" y="26"/>
                    <a:pt x="32" y="26"/>
                  </a:cubicBezTo>
                  <a:cubicBezTo>
                    <a:pt x="31" y="24"/>
                    <a:pt x="31" y="24"/>
                    <a:pt x="31" y="24"/>
                  </a:cubicBezTo>
                  <a:cubicBezTo>
                    <a:pt x="31" y="24"/>
                    <a:pt x="34" y="23"/>
                    <a:pt x="40" y="24"/>
                  </a:cubicBezTo>
                  <a:cubicBezTo>
                    <a:pt x="47" y="24"/>
                    <a:pt x="44" y="29"/>
                    <a:pt x="47" y="30"/>
                  </a:cubicBezTo>
                  <a:cubicBezTo>
                    <a:pt x="50" y="31"/>
                    <a:pt x="45" y="35"/>
                    <a:pt x="44" y="37"/>
                  </a:cubicBezTo>
                  <a:cubicBezTo>
                    <a:pt x="43" y="39"/>
                    <a:pt x="41" y="34"/>
                    <a:pt x="41" y="34"/>
                  </a:cubicBezTo>
                  <a:cubicBezTo>
                    <a:pt x="41" y="34"/>
                    <a:pt x="43" y="32"/>
                    <a:pt x="40" y="32"/>
                  </a:cubicBezTo>
                  <a:cubicBezTo>
                    <a:pt x="37" y="31"/>
                    <a:pt x="35" y="36"/>
                    <a:pt x="37" y="36"/>
                  </a:cubicBezTo>
                  <a:cubicBezTo>
                    <a:pt x="38" y="36"/>
                    <a:pt x="40" y="38"/>
                    <a:pt x="39" y="39"/>
                  </a:cubicBezTo>
                  <a:cubicBezTo>
                    <a:pt x="39" y="40"/>
                    <a:pt x="39" y="40"/>
                    <a:pt x="38" y="43"/>
                  </a:cubicBezTo>
                  <a:cubicBezTo>
                    <a:pt x="36" y="46"/>
                    <a:pt x="34" y="48"/>
                    <a:pt x="34" y="48"/>
                  </a:cubicBezTo>
                  <a:cubicBezTo>
                    <a:pt x="34" y="48"/>
                    <a:pt x="32" y="47"/>
                    <a:pt x="33" y="49"/>
                  </a:cubicBezTo>
                  <a:cubicBezTo>
                    <a:pt x="34" y="51"/>
                    <a:pt x="33" y="54"/>
                    <a:pt x="33" y="55"/>
                  </a:cubicBezTo>
                  <a:cubicBezTo>
                    <a:pt x="33" y="57"/>
                    <a:pt x="29" y="54"/>
                    <a:pt x="29" y="51"/>
                  </a:cubicBezTo>
                  <a:cubicBezTo>
                    <a:pt x="28" y="48"/>
                    <a:pt x="25" y="51"/>
                    <a:pt x="24" y="51"/>
                  </a:cubicBezTo>
                  <a:cubicBezTo>
                    <a:pt x="23" y="51"/>
                    <a:pt x="21" y="50"/>
                    <a:pt x="21" y="49"/>
                  </a:cubicBezTo>
                  <a:cubicBezTo>
                    <a:pt x="20" y="48"/>
                    <a:pt x="15" y="52"/>
                    <a:pt x="14" y="52"/>
                  </a:cubicBezTo>
                  <a:cubicBezTo>
                    <a:pt x="13" y="53"/>
                    <a:pt x="13" y="55"/>
                    <a:pt x="15" y="54"/>
                  </a:cubicBezTo>
                  <a:cubicBezTo>
                    <a:pt x="17" y="53"/>
                    <a:pt x="19" y="54"/>
                    <a:pt x="19" y="56"/>
                  </a:cubicBezTo>
                  <a:cubicBezTo>
                    <a:pt x="18" y="58"/>
                    <a:pt x="16" y="57"/>
                    <a:pt x="16" y="58"/>
                  </a:cubicBezTo>
                  <a:cubicBezTo>
                    <a:pt x="17" y="60"/>
                    <a:pt x="19" y="61"/>
                    <a:pt x="19" y="63"/>
                  </a:cubicBezTo>
                  <a:cubicBezTo>
                    <a:pt x="20" y="65"/>
                    <a:pt x="25" y="63"/>
                    <a:pt x="27" y="62"/>
                  </a:cubicBezTo>
                  <a:cubicBezTo>
                    <a:pt x="28" y="62"/>
                    <a:pt x="33" y="61"/>
                    <a:pt x="33" y="63"/>
                  </a:cubicBezTo>
                  <a:cubicBezTo>
                    <a:pt x="34" y="65"/>
                    <a:pt x="39" y="66"/>
                    <a:pt x="41" y="66"/>
                  </a:cubicBezTo>
                  <a:cubicBezTo>
                    <a:pt x="43" y="67"/>
                    <a:pt x="46" y="67"/>
                    <a:pt x="49" y="69"/>
                  </a:cubicBezTo>
                  <a:cubicBezTo>
                    <a:pt x="51" y="72"/>
                    <a:pt x="47" y="76"/>
                    <a:pt x="47" y="77"/>
                  </a:cubicBezTo>
                  <a:close/>
                  <a:moveTo>
                    <a:pt x="59" y="14"/>
                  </a:moveTo>
                  <a:cubicBezTo>
                    <a:pt x="58" y="17"/>
                    <a:pt x="54" y="20"/>
                    <a:pt x="55" y="21"/>
                  </a:cubicBezTo>
                  <a:cubicBezTo>
                    <a:pt x="55" y="22"/>
                    <a:pt x="55" y="27"/>
                    <a:pt x="51" y="23"/>
                  </a:cubicBezTo>
                  <a:cubicBezTo>
                    <a:pt x="47" y="19"/>
                    <a:pt x="43" y="18"/>
                    <a:pt x="44" y="15"/>
                  </a:cubicBezTo>
                  <a:cubicBezTo>
                    <a:pt x="44" y="14"/>
                    <a:pt x="48" y="14"/>
                    <a:pt x="48" y="13"/>
                  </a:cubicBezTo>
                  <a:cubicBezTo>
                    <a:pt x="53" y="7"/>
                    <a:pt x="62" y="8"/>
                    <a:pt x="63" y="10"/>
                  </a:cubicBezTo>
                  <a:cubicBezTo>
                    <a:pt x="61" y="12"/>
                    <a:pt x="59" y="11"/>
                    <a:pt x="59" y="14"/>
                  </a:cubicBezTo>
                  <a:close/>
                  <a:moveTo>
                    <a:pt x="107" y="62"/>
                  </a:moveTo>
                  <a:cubicBezTo>
                    <a:pt x="107" y="62"/>
                    <a:pt x="109" y="65"/>
                    <a:pt x="112" y="65"/>
                  </a:cubicBezTo>
                  <a:cubicBezTo>
                    <a:pt x="110" y="87"/>
                    <a:pt x="92" y="102"/>
                    <a:pt x="92" y="102"/>
                  </a:cubicBezTo>
                  <a:cubicBezTo>
                    <a:pt x="89" y="99"/>
                    <a:pt x="90" y="96"/>
                    <a:pt x="90" y="96"/>
                  </a:cubicBezTo>
                  <a:cubicBezTo>
                    <a:pt x="91" y="92"/>
                    <a:pt x="91" y="92"/>
                    <a:pt x="91" y="92"/>
                  </a:cubicBezTo>
                  <a:cubicBezTo>
                    <a:pt x="91" y="85"/>
                    <a:pt x="91" y="85"/>
                    <a:pt x="91" y="85"/>
                  </a:cubicBezTo>
                  <a:cubicBezTo>
                    <a:pt x="91" y="85"/>
                    <a:pt x="91" y="77"/>
                    <a:pt x="84" y="81"/>
                  </a:cubicBezTo>
                  <a:cubicBezTo>
                    <a:pt x="77" y="83"/>
                    <a:pt x="80" y="83"/>
                    <a:pt x="72" y="83"/>
                  </a:cubicBezTo>
                  <a:cubicBezTo>
                    <a:pt x="64" y="84"/>
                    <a:pt x="66" y="67"/>
                    <a:pt x="66" y="67"/>
                  </a:cubicBezTo>
                  <a:cubicBezTo>
                    <a:pt x="66" y="43"/>
                    <a:pt x="84" y="61"/>
                    <a:pt x="84" y="61"/>
                  </a:cubicBezTo>
                  <a:cubicBezTo>
                    <a:pt x="95" y="69"/>
                    <a:pt x="97" y="56"/>
                    <a:pt x="97" y="56"/>
                  </a:cubicBezTo>
                  <a:cubicBezTo>
                    <a:pt x="104" y="53"/>
                    <a:pt x="104" y="53"/>
                    <a:pt x="104" y="53"/>
                  </a:cubicBezTo>
                  <a:cubicBezTo>
                    <a:pt x="105" y="49"/>
                    <a:pt x="105" y="49"/>
                    <a:pt x="105" y="49"/>
                  </a:cubicBezTo>
                  <a:cubicBezTo>
                    <a:pt x="104" y="44"/>
                    <a:pt x="104" y="44"/>
                    <a:pt x="104" y="44"/>
                  </a:cubicBezTo>
                  <a:cubicBezTo>
                    <a:pt x="93" y="39"/>
                    <a:pt x="93" y="39"/>
                    <a:pt x="93" y="39"/>
                  </a:cubicBezTo>
                  <a:cubicBezTo>
                    <a:pt x="93" y="39"/>
                    <a:pt x="91" y="43"/>
                    <a:pt x="94" y="48"/>
                  </a:cubicBezTo>
                  <a:cubicBezTo>
                    <a:pt x="94" y="48"/>
                    <a:pt x="93" y="53"/>
                    <a:pt x="91" y="52"/>
                  </a:cubicBezTo>
                  <a:cubicBezTo>
                    <a:pt x="84" y="48"/>
                    <a:pt x="84" y="48"/>
                    <a:pt x="84" y="48"/>
                  </a:cubicBezTo>
                  <a:cubicBezTo>
                    <a:pt x="84" y="48"/>
                    <a:pt x="82" y="47"/>
                    <a:pt x="79" y="49"/>
                  </a:cubicBezTo>
                  <a:cubicBezTo>
                    <a:pt x="75" y="52"/>
                    <a:pt x="69" y="49"/>
                    <a:pt x="69" y="49"/>
                  </a:cubicBezTo>
                  <a:cubicBezTo>
                    <a:pt x="69" y="49"/>
                    <a:pt x="69" y="46"/>
                    <a:pt x="73" y="44"/>
                  </a:cubicBezTo>
                  <a:cubicBezTo>
                    <a:pt x="76" y="42"/>
                    <a:pt x="76" y="42"/>
                    <a:pt x="76" y="42"/>
                  </a:cubicBezTo>
                  <a:cubicBezTo>
                    <a:pt x="76" y="42"/>
                    <a:pt x="75" y="38"/>
                    <a:pt x="76" y="35"/>
                  </a:cubicBezTo>
                  <a:cubicBezTo>
                    <a:pt x="77" y="32"/>
                    <a:pt x="78" y="35"/>
                    <a:pt x="81" y="33"/>
                  </a:cubicBezTo>
                  <a:cubicBezTo>
                    <a:pt x="84" y="31"/>
                    <a:pt x="86" y="37"/>
                    <a:pt x="90" y="36"/>
                  </a:cubicBezTo>
                  <a:cubicBezTo>
                    <a:pt x="94" y="36"/>
                    <a:pt x="92" y="35"/>
                    <a:pt x="95" y="33"/>
                  </a:cubicBezTo>
                  <a:cubicBezTo>
                    <a:pt x="98" y="32"/>
                    <a:pt x="100" y="36"/>
                    <a:pt x="100" y="36"/>
                  </a:cubicBezTo>
                  <a:cubicBezTo>
                    <a:pt x="106" y="37"/>
                    <a:pt x="106" y="37"/>
                    <a:pt x="106" y="37"/>
                  </a:cubicBezTo>
                  <a:cubicBezTo>
                    <a:pt x="106" y="37"/>
                    <a:pt x="105" y="30"/>
                    <a:pt x="105" y="32"/>
                  </a:cubicBezTo>
                  <a:cubicBezTo>
                    <a:pt x="109" y="38"/>
                    <a:pt x="114" y="55"/>
                    <a:pt x="112" y="58"/>
                  </a:cubicBezTo>
                  <a:cubicBezTo>
                    <a:pt x="111" y="57"/>
                    <a:pt x="110" y="57"/>
                    <a:pt x="110" y="57"/>
                  </a:cubicBezTo>
                  <a:cubicBezTo>
                    <a:pt x="103" y="57"/>
                    <a:pt x="103" y="57"/>
                    <a:pt x="103" y="57"/>
                  </a:cubicBezTo>
                  <a:lnTo>
                    <a:pt x="107" y="62"/>
                  </a:lnTo>
                  <a:close/>
                </a:path>
              </a:pathLst>
            </a:custGeom>
            <a:solidFill>
              <a:srgbClr val="C11E1E"/>
            </a:solidFill>
            <a:ln>
              <a:noFill/>
            </a:ln>
          </p:spPr>
          <p:txBody>
            <a:bodyPr anchor="ctr"/>
            <a:lstStyle/>
            <a:p>
              <a:pPr algn="ctr"/>
              <a:endParaRPr>
                <a:latin typeface="+mn-lt"/>
                <a:ea typeface="+mn-ea"/>
                <a:cs typeface="+mn-ea"/>
                <a:sym typeface="+mn-lt"/>
              </a:endParaRPr>
            </a:p>
          </p:txBody>
        </p:sp>
        <p:grpSp>
          <p:nvGrpSpPr>
            <p:cNvPr id="38" name="Group 23"/>
            <p:cNvGrpSpPr/>
            <p:nvPr/>
          </p:nvGrpSpPr>
          <p:grpSpPr>
            <a:xfrm>
              <a:off x="7957065" y="1628845"/>
              <a:ext cx="471871" cy="362798"/>
              <a:chOff x="2849564" y="3636963"/>
              <a:chExt cx="315912" cy="242888"/>
            </a:xfrm>
            <a:solidFill>
              <a:schemeClr val="accent3"/>
            </a:solidFill>
          </p:grpSpPr>
          <p:sp>
            <p:nvSpPr>
              <p:cNvPr id="40" name="Freeform: Shape 25"/>
              <p:cNvSpPr/>
              <p:nvPr/>
            </p:nvSpPr>
            <p:spPr bwMode="auto">
              <a:xfrm>
                <a:off x="2849564" y="3671888"/>
                <a:ext cx="298450" cy="207963"/>
              </a:xfrm>
              <a:custGeom>
                <a:avLst/>
                <a:gdLst>
                  <a:gd name="T0" fmla="*/ 103 w 112"/>
                  <a:gd name="T1" fmla="*/ 78 h 78"/>
                  <a:gd name="T2" fmla="*/ 9 w 112"/>
                  <a:gd name="T3" fmla="*/ 78 h 78"/>
                  <a:gd name="T4" fmla="*/ 0 w 112"/>
                  <a:gd name="T5" fmla="*/ 69 h 78"/>
                  <a:gd name="T6" fmla="*/ 0 w 112"/>
                  <a:gd name="T7" fmla="*/ 8 h 78"/>
                  <a:gd name="T8" fmla="*/ 9 w 112"/>
                  <a:gd name="T9" fmla="*/ 0 h 78"/>
                  <a:gd name="T10" fmla="*/ 42 w 112"/>
                  <a:gd name="T11" fmla="*/ 0 h 78"/>
                  <a:gd name="T12" fmla="*/ 46 w 112"/>
                  <a:gd name="T13" fmla="*/ 4 h 78"/>
                  <a:gd name="T14" fmla="*/ 42 w 112"/>
                  <a:gd name="T15" fmla="*/ 8 h 78"/>
                  <a:gd name="T16" fmla="*/ 9 w 112"/>
                  <a:gd name="T17" fmla="*/ 8 h 78"/>
                  <a:gd name="T18" fmla="*/ 8 w 112"/>
                  <a:gd name="T19" fmla="*/ 8 h 78"/>
                  <a:gd name="T20" fmla="*/ 8 w 112"/>
                  <a:gd name="T21" fmla="*/ 69 h 78"/>
                  <a:gd name="T22" fmla="*/ 9 w 112"/>
                  <a:gd name="T23" fmla="*/ 70 h 78"/>
                  <a:gd name="T24" fmla="*/ 103 w 112"/>
                  <a:gd name="T25" fmla="*/ 70 h 78"/>
                  <a:gd name="T26" fmla="*/ 104 w 112"/>
                  <a:gd name="T27" fmla="*/ 69 h 78"/>
                  <a:gd name="T28" fmla="*/ 104 w 112"/>
                  <a:gd name="T29" fmla="*/ 43 h 78"/>
                  <a:gd name="T30" fmla="*/ 108 w 112"/>
                  <a:gd name="T31" fmla="*/ 39 h 78"/>
                  <a:gd name="T32" fmla="*/ 112 w 112"/>
                  <a:gd name="T33" fmla="*/ 43 h 78"/>
                  <a:gd name="T34" fmla="*/ 112 w 112"/>
                  <a:gd name="T35" fmla="*/ 69 h 78"/>
                  <a:gd name="T36" fmla="*/ 103 w 112"/>
                  <a:gd name="T37"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2" h="78">
                    <a:moveTo>
                      <a:pt x="103" y="78"/>
                    </a:moveTo>
                    <a:cubicBezTo>
                      <a:pt x="9" y="78"/>
                      <a:pt x="9" y="78"/>
                      <a:pt x="9" y="78"/>
                    </a:cubicBezTo>
                    <a:cubicBezTo>
                      <a:pt x="4" y="78"/>
                      <a:pt x="0" y="74"/>
                      <a:pt x="0" y="69"/>
                    </a:cubicBezTo>
                    <a:cubicBezTo>
                      <a:pt x="0" y="8"/>
                      <a:pt x="0" y="8"/>
                      <a:pt x="0" y="8"/>
                    </a:cubicBezTo>
                    <a:cubicBezTo>
                      <a:pt x="0" y="4"/>
                      <a:pt x="4" y="0"/>
                      <a:pt x="9" y="0"/>
                    </a:cubicBezTo>
                    <a:cubicBezTo>
                      <a:pt x="42" y="0"/>
                      <a:pt x="42" y="0"/>
                      <a:pt x="42" y="0"/>
                    </a:cubicBezTo>
                    <a:cubicBezTo>
                      <a:pt x="44" y="0"/>
                      <a:pt x="46" y="1"/>
                      <a:pt x="46" y="4"/>
                    </a:cubicBezTo>
                    <a:cubicBezTo>
                      <a:pt x="46" y="6"/>
                      <a:pt x="44" y="8"/>
                      <a:pt x="42" y="8"/>
                    </a:cubicBezTo>
                    <a:cubicBezTo>
                      <a:pt x="9" y="8"/>
                      <a:pt x="9" y="8"/>
                      <a:pt x="9" y="8"/>
                    </a:cubicBezTo>
                    <a:cubicBezTo>
                      <a:pt x="8" y="8"/>
                      <a:pt x="8" y="8"/>
                      <a:pt x="8" y="8"/>
                    </a:cubicBezTo>
                    <a:cubicBezTo>
                      <a:pt x="8" y="69"/>
                      <a:pt x="8" y="69"/>
                      <a:pt x="8" y="69"/>
                    </a:cubicBezTo>
                    <a:cubicBezTo>
                      <a:pt x="8" y="70"/>
                      <a:pt x="8" y="70"/>
                      <a:pt x="9" y="70"/>
                    </a:cubicBezTo>
                    <a:cubicBezTo>
                      <a:pt x="103" y="70"/>
                      <a:pt x="103" y="70"/>
                      <a:pt x="103" y="70"/>
                    </a:cubicBezTo>
                    <a:cubicBezTo>
                      <a:pt x="103" y="70"/>
                      <a:pt x="104" y="70"/>
                      <a:pt x="104" y="69"/>
                    </a:cubicBezTo>
                    <a:cubicBezTo>
                      <a:pt x="104" y="43"/>
                      <a:pt x="104" y="43"/>
                      <a:pt x="104" y="43"/>
                    </a:cubicBezTo>
                    <a:cubicBezTo>
                      <a:pt x="104" y="41"/>
                      <a:pt x="105" y="39"/>
                      <a:pt x="108" y="39"/>
                    </a:cubicBezTo>
                    <a:cubicBezTo>
                      <a:pt x="110" y="39"/>
                      <a:pt x="112" y="41"/>
                      <a:pt x="112" y="43"/>
                    </a:cubicBezTo>
                    <a:cubicBezTo>
                      <a:pt x="112" y="69"/>
                      <a:pt x="112" y="69"/>
                      <a:pt x="112" y="69"/>
                    </a:cubicBezTo>
                    <a:cubicBezTo>
                      <a:pt x="112" y="74"/>
                      <a:pt x="108" y="78"/>
                      <a:pt x="103" y="78"/>
                    </a:cubicBezTo>
                    <a:close/>
                  </a:path>
                </a:pathLst>
              </a:custGeom>
              <a:grpFill/>
              <a:ln w="9525">
                <a:noFill/>
                <a:round/>
              </a:ln>
            </p:spPr>
            <p:txBody>
              <a:bodyPr anchor="ctr"/>
              <a:lstStyle/>
              <a:p>
                <a:pPr algn="ctr"/>
                <a:endParaRPr>
                  <a:latin typeface="+mn-lt"/>
                  <a:ea typeface="+mn-ea"/>
                  <a:cs typeface="+mn-ea"/>
                  <a:sym typeface="+mn-lt"/>
                </a:endParaRPr>
              </a:p>
            </p:txBody>
          </p:sp>
          <p:sp>
            <p:nvSpPr>
              <p:cNvPr id="41" name="Freeform: Shape 26"/>
              <p:cNvSpPr/>
              <p:nvPr/>
            </p:nvSpPr>
            <p:spPr bwMode="auto">
              <a:xfrm>
                <a:off x="2943226" y="3636963"/>
                <a:ext cx="222250" cy="200025"/>
              </a:xfrm>
              <a:custGeom>
                <a:avLst/>
                <a:gdLst>
                  <a:gd name="T0" fmla="*/ 46 w 83"/>
                  <a:gd name="T1" fmla="*/ 58 h 75"/>
                  <a:gd name="T2" fmla="*/ 83 w 83"/>
                  <a:gd name="T3" fmla="*/ 29 h 75"/>
                  <a:gd name="T4" fmla="*/ 46 w 83"/>
                  <a:gd name="T5" fmla="*/ 0 h 75"/>
                  <a:gd name="T6" fmla="*/ 46 w 83"/>
                  <a:gd name="T7" fmla="*/ 20 h 75"/>
                  <a:gd name="T8" fmla="*/ 0 w 83"/>
                  <a:gd name="T9" fmla="*/ 75 h 75"/>
                  <a:gd name="T10" fmla="*/ 46 w 83"/>
                  <a:gd name="T11" fmla="*/ 40 h 75"/>
                  <a:gd name="T12" fmla="*/ 46 w 83"/>
                  <a:gd name="T13" fmla="*/ 58 h 75"/>
                </a:gdLst>
                <a:ahLst/>
                <a:cxnLst>
                  <a:cxn ang="0">
                    <a:pos x="T0" y="T1"/>
                  </a:cxn>
                  <a:cxn ang="0">
                    <a:pos x="T2" y="T3"/>
                  </a:cxn>
                  <a:cxn ang="0">
                    <a:pos x="T4" y="T5"/>
                  </a:cxn>
                  <a:cxn ang="0">
                    <a:pos x="T6" y="T7"/>
                  </a:cxn>
                  <a:cxn ang="0">
                    <a:pos x="T8" y="T9"/>
                  </a:cxn>
                  <a:cxn ang="0">
                    <a:pos x="T10" y="T11"/>
                  </a:cxn>
                  <a:cxn ang="0">
                    <a:pos x="T12" y="T13"/>
                  </a:cxn>
                </a:cxnLst>
                <a:rect l="0" t="0" r="r" b="b"/>
                <a:pathLst>
                  <a:path w="83" h="75">
                    <a:moveTo>
                      <a:pt x="46" y="58"/>
                    </a:moveTo>
                    <a:cubicBezTo>
                      <a:pt x="83" y="29"/>
                      <a:pt x="83" y="29"/>
                      <a:pt x="83" y="29"/>
                    </a:cubicBezTo>
                    <a:cubicBezTo>
                      <a:pt x="46" y="0"/>
                      <a:pt x="46" y="0"/>
                      <a:pt x="46" y="0"/>
                    </a:cubicBezTo>
                    <a:cubicBezTo>
                      <a:pt x="46" y="20"/>
                      <a:pt x="46" y="20"/>
                      <a:pt x="46" y="20"/>
                    </a:cubicBezTo>
                    <a:cubicBezTo>
                      <a:pt x="10" y="21"/>
                      <a:pt x="0" y="38"/>
                      <a:pt x="0" y="75"/>
                    </a:cubicBezTo>
                    <a:cubicBezTo>
                      <a:pt x="15" y="43"/>
                      <a:pt x="30" y="41"/>
                      <a:pt x="46" y="40"/>
                    </a:cubicBezTo>
                    <a:cubicBezTo>
                      <a:pt x="46" y="58"/>
                      <a:pt x="46" y="58"/>
                      <a:pt x="46" y="58"/>
                    </a:cubicBezTo>
                    <a:close/>
                  </a:path>
                </a:pathLst>
              </a:custGeom>
              <a:grpFill/>
              <a:ln w="9525">
                <a:noFill/>
                <a:round/>
              </a:ln>
            </p:spPr>
            <p:txBody>
              <a:bodyPr anchor="ctr"/>
              <a:lstStyle/>
              <a:p>
                <a:pPr algn="ctr"/>
                <a:endParaRPr>
                  <a:latin typeface="+mn-lt"/>
                  <a:ea typeface="+mn-ea"/>
                  <a:cs typeface="+mn-ea"/>
                  <a:sym typeface="+mn-lt"/>
                </a:endParaRPr>
              </a:p>
            </p:txBody>
          </p:sp>
        </p:grpSp>
        <p:sp>
          <p:nvSpPr>
            <p:cNvPr id="39" name="Freeform: Shape 24"/>
            <p:cNvSpPr/>
            <p:nvPr/>
          </p:nvSpPr>
          <p:spPr>
            <a:xfrm>
              <a:off x="7952754" y="3994423"/>
              <a:ext cx="478284" cy="448409"/>
            </a:xfrm>
            <a:custGeom>
              <a:avLst/>
              <a:gdLst/>
              <a:ahLst/>
              <a:cxnLst>
                <a:cxn ang="0">
                  <a:pos x="wd2" y="hd2"/>
                </a:cxn>
                <a:cxn ang="5400000">
                  <a:pos x="wd2" y="hd2"/>
                </a:cxn>
                <a:cxn ang="10800000">
                  <a:pos x="wd2" y="hd2"/>
                </a:cxn>
                <a:cxn ang="16200000">
                  <a:pos x="wd2" y="hd2"/>
                </a:cxn>
              </a:cxnLst>
              <a:rect l="0" t="0" r="r" b="b"/>
              <a:pathLst>
                <a:path w="20993" h="21440" extrusionOk="0">
                  <a:moveTo>
                    <a:pt x="20097" y="14373"/>
                  </a:moveTo>
                  <a:lnTo>
                    <a:pt x="15990" y="12571"/>
                  </a:lnTo>
                  <a:lnTo>
                    <a:pt x="16463" y="14008"/>
                  </a:lnTo>
                  <a:cubicBezTo>
                    <a:pt x="16439" y="15532"/>
                    <a:pt x="13726" y="16745"/>
                    <a:pt x="10496" y="16745"/>
                  </a:cubicBezTo>
                  <a:cubicBezTo>
                    <a:pt x="7268" y="16745"/>
                    <a:pt x="4553" y="15532"/>
                    <a:pt x="4529" y="14008"/>
                  </a:cubicBezTo>
                  <a:lnTo>
                    <a:pt x="5002" y="12571"/>
                  </a:lnTo>
                  <a:lnTo>
                    <a:pt x="895" y="14373"/>
                  </a:lnTo>
                  <a:cubicBezTo>
                    <a:pt x="-255" y="14878"/>
                    <a:pt x="-304" y="15814"/>
                    <a:pt x="789" y="16451"/>
                  </a:cubicBezTo>
                  <a:lnTo>
                    <a:pt x="8511" y="20962"/>
                  </a:lnTo>
                  <a:cubicBezTo>
                    <a:pt x="9602" y="21600"/>
                    <a:pt x="11390" y="21600"/>
                    <a:pt x="12481" y="20962"/>
                  </a:cubicBezTo>
                  <a:lnTo>
                    <a:pt x="20205" y="16451"/>
                  </a:lnTo>
                  <a:cubicBezTo>
                    <a:pt x="21296" y="15814"/>
                    <a:pt x="21247" y="14878"/>
                    <a:pt x="20097" y="14373"/>
                  </a:cubicBezTo>
                  <a:close/>
                  <a:moveTo>
                    <a:pt x="10496" y="5209"/>
                  </a:moveTo>
                  <a:cubicBezTo>
                    <a:pt x="11724" y="5209"/>
                    <a:pt x="12866" y="4796"/>
                    <a:pt x="13199" y="4152"/>
                  </a:cubicBezTo>
                  <a:cubicBezTo>
                    <a:pt x="12739" y="2744"/>
                    <a:pt x="12343" y="1535"/>
                    <a:pt x="12094" y="773"/>
                  </a:cubicBezTo>
                  <a:cubicBezTo>
                    <a:pt x="11927" y="264"/>
                    <a:pt x="11175" y="0"/>
                    <a:pt x="10496" y="0"/>
                  </a:cubicBezTo>
                  <a:cubicBezTo>
                    <a:pt x="9817" y="0"/>
                    <a:pt x="9065" y="264"/>
                    <a:pt x="8898" y="773"/>
                  </a:cubicBezTo>
                  <a:cubicBezTo>
                    <a:pt x="8649" y="1535"/>
                    <a:pt x="8253" y="2744"/>
                    <a:pt x="7792" y="4152"/>
                  </a:cubicBezTo>
                  <a:cubicBezTo>
                    <a:pt x="8126" y="4796"/>
                    <a:pt x="9268" y="5209"/>
                    <a:pt x="10496" y="5209"/>
                  </a:cubicBezTo>
                  <a:close/>
                  <a:moveTo>
                    <a:pt x="10496" y="13197"/>
                  </a:moveTo>
                  <a:cubicBezTo>
                    <a:pt x="13109" y="13197"/>
                    <a:pt x="15296" y="12229"/>
                    <a:pt x="15429" y="10966"/>
                  </a:cubicBezTo>
                  <a:cubicBezTo>
                    <a:pt x="15041" y="9779"/>
                    <a:pt x="14617" y="8484"/>
                    <a:pt x="14201" y="7211"/>
                  </a:cubicBezTo>
                  <a:cubicBezTo>
                    <a:pt x="13911" y="8118"/>
                    <a:pt x="12316" y="8759"/>
                    <a:pt x="10496" y="8759"/>
                  </a:cubicBezTo>
                  <a:cubicBezTo>
                    <a:pt x="8678" y="8759"/>
                    <a:pt x="7081" y="8118"/>
                    <a:pt x="6791" y="7211"/>
                  </a:cubicBezTo>
                  <a:cubicBezTo>
                    <a:pt x="6375" y="8484"/>
                    <a:pt x="5951" y="9779"/>
                    <a:pt x="5563" y="10966"/>
                  </a:cubicBezTo>
                  <a:cubicBezTo>
                    <a:pt x="5696" y="12229"/>
                    <a:pt x="7883" y="13197"/>
                    <a:pt x="10496" y="13197"/>
                  </a:cubicBezTo>
                  <a:close/>
                </a:path>
              </a:pathLst>
            </a:custGeom>
            <a:solidFill>
              <a:srgbClr val="BD1A1A"/>
            </a:solidFill>
            <a:ln w="12700" cap="flat">
              <a:noFill/>
              <a:miter lim="400000"/>
            </a:ln>
            <a:effectLst/>
          </p:spPr>
          <p:txBody>
            <a:bodyPr anchor="ctr"/>
            <a:lstStyle/>
            <a:p>
              <a:pPr algn="ctr"/>
              <a:endParaRPr>
                <a:latin typeface="+mn-lt"/>
                <a:ea typeface="+mn-ea"/>
                <a:cs typeface="+mn-ea"/>
                <a:sym typeface="+mn-lt"/>
              </a:endParaRPr>
            </a:p>
          </p:txBody>
        </p:sp>
      </p:grpSp>
      <p:sp>
        <p:nvSpPr>
          <p:cNvPr id="47" name="Rectangle 5"/>
          <p:cNvSpPr>
            <a:spLocks noChangeArrowheads="1"/>
          </p:cNvSpPr>
          <p:nvPr/>
        </p:nvSpPr>
        <p:spPr bwMode="auto">
          <a:xfrm>
            <a:off x="1537762" y="4410566"/>
            <a:ext cx="684053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spcAft>
                <a:spcPts val="600"/>
              </a:spcAft>
              <a:buFont typeface="Arial" panose="020B0604020202020204" pitchFamily="34" charset="0"/>
              <a:defRPr sz="2000" b="1">
                <a:solidFill>
                  <a:schemeClr val="tx1"/>
                </a:solidFill>
                <a:latin typeface="微软雅黑" panose="020B0503020204020204" pitchFamily="34" charset="-122"/>
                <a:ea typeface="微软雅黑" panose="020B0503020204020204" pitchFamily="34" charset="-122"/>
              </a:defRPr>
            </a:lvl1pPr>
            <a:lvl2pPr marL="742950" indent="-285750" eaLnBrk="0" hangingPunct="0">
              <a:spcBef>
                <a:spcPct val="20000"/>
              </a:spcBef>
              <a:buClr>
                <a:schemeClr val="tx2"/>
              </a:buClr>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2pPr>
            <a:lvl3pPr marL="11430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3pPr>
            <a:lvl4pPr marL="16002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spcAft>
                <a:spcPct val="0"/>
              </a:spcAft>
              <a:buFontTx/>
              <a:buNone/>
            </a:pPr>
            <a:r>
              <a:rPr lang="zh-CN" altLang="en-US" sz="2400" dirty="0">
                <a:solidFill>
                  <a:srgbClr val="C00000"/>
                </a:solidFill>
                <a:latin typeface="Arial" panose="020B0604020202020204" pitchFamily="34" charset="0"/>
                <a:ea typeface="楷体_GB2312" pitchFamily="49" charset="-122"/>
              </a:rPr>
              <a:t>             教育资源库系统的组成模块</a:t>
            </a:r>
            <a:endParaRPr lang="zh-CN" altLang="en-US" sz="2400" dirty="0">
              <a:solidFill>
                <a:srgbClr val="C00000"/>
              </a:solidFill>
              <a:latin typeface="Arial" panose="020B0604020202020204" pitchFamily="34" charset="0"/>
              <a:ea typeface="楷体_GB2312" pitchFamily="49" charset="-122"/>
            </a:endParaRPr>
          </a:p>
        </p:txBody>
      </p:sp>
      <p:sp>
        <p:nvSpPr>
          <p:cNvPr id="48" name="Rectangle 5"/>
          <p:cNvSpPr>
            <a:spLocks noChangeArrowheads="1"/>
          </p:cNvSpPr>
          <p:nvPr/>
        </p:nvSpPr>
        <p:spPr bwMode="auto">
          <a:xfrm>
            <a:off x="537767" y="402794"/>
            <a:ext cx="179684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ts val="600"/>
              </a:spcAft>
              <a:buFont typeface="Arial" panose="020B0604020202020204" pitchFamily="34" charset="0"/>
              <a:defRPr sz="2000" b="1">
                <a:solidFill>
                  <a:schemeClr val="tx1"/>
                </a:solidFill>
                <a:latin typeface="微软雅黑" panose="020B0503020204020204" pitchFamily="34" charset="-122"/>
                <a:ea typeface="微软雅黑" panose="020B0503020204020204" pitchFamily="34" charset="-122"/>
              </a:defRPr>
            </a:lvl1pPr>
            <a:lvl2pPr marL="742950" indent="-285750" eaLnBrk="0" hangingPunct="0">
              <a:spcBef>
                <a:spcPct val="20000"/>
              </a:spcBef>
              <a:buClr>
                <a:schemeClr val="tx2"/>
              </a:buClr>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2pPr>
            <a:lvl3pPr marL="11430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3pPr>
            <a:lvl4pPr marL="16002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r>
              <a:rPr lang="zh-CN" altLang="en-US" sz="2400" dirty="0"/>
              <a:t>（</a:t>
            </a:r>
            <a:r>
              <a:rPr lang="en-US" altLang="zh-CN" sz="2400" dirty="0"/>
              <a:t>a</a:t>
            </a:r>
            <a:r>
              <a:rPr lang="zh-CN" altLang="en-US" sz="2400" dirty="0"/>
              <a:t>）资源管理模块</a:t>
            </a:r>
            <a:endParaRPr lang="zh-CN" altLang="en-US" sz="2400" dirty="0"/>
          </a:p>
        </p:txBody>
      </p:sp>
      <p:sp>
        <p:nvSpPr>
          <p:cNvPr id="49" name="Rectangle 5"/>
          <p:cNvSpPr>
            <a:spLocks noChangeArrowheads="1"/>
          </p:cNvSpPr>
          <p:nvPr/>
        </p:nvSpPr>
        <p:spPr bwMode="auto">
          <a:xfrm>
            <a:off x="2787762" y="390761"/>
            <a:ext cx="19520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ts val="600"/>
              </a:spcAft>
              <a:buFont typeface="Arial" panose="020B0604020202020204" pitchFamily="34" charset="0"/>
              <a:defRPr sz="2000" b="1">
                <a:solidFill>
                  <a:schemeClr val="tx1"/>
                </a:solidFill>
                <a:latin typeface="微软雅黑" panose="020B0503020204020204" pitchFamily="34" charset="-122"/>
                <a:ea typeface="微软雅黑" panose="020B0503020204020204" pitchFamily="34" charset="-122"/>
              </a:defRPr>
            </a:lvl1pPr>
            <a:lvl2pPr marL="742950" indent="-285750" eaLnBrk="0" hangingPunct="0">
              <a:spcBef>
                <a:spcPct val="20000"/>
              </a:spcBef>
              <a:buClr>
                <a:schemeClr val="tx2"/>
              </a:buClr>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2pPr>
            <a:lvl3pPr marL="11430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3pPr>
            <a:lvl4pPr marL="16002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r>
              <a:rPr lang="zh-CN" altLang="en-US" sz="2400" dirty="0"/>
              <a:t>（</a:t>
            </a:r>
            <a:r>
              <a:rPr lang="en-US" altLang="zh-CN" sz="2400" dirty="0"/>
              <a:t>b</a:t>
            </a:r>
            <a:r>
              <a:rPr lang="zh-CN" altLang="en-US" sz="2400" dirty="0"/>
              <a:t>）系统管理模块</a:t>
            </a:r>
            <a:endParaRPr lang="zh-CN" altLang="en-US" sz="2400" dirty="0"/>
          </a:p>
        </p:txBody>
      </p:sp>
      <p:sp>
        <p:nvSpPr>
          <p:cNvPr id="50" name="Rectangle 5"/>
          <p:cNvSpPr>
            <a:spLocks noChangeArrowheads="1"/>
          </p:cNvSpPr>
          <p:nvPr/>
        </p:nvSpPr>
        <p:spPr bwMode="auto">
          <a:xfrm>
            <a:off x="4772909" y="381230"/>
            <a:ext cx="180013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ts val="600"/>
              </a:spcAft>
              <a:buFont typeface="Arial" panose="020B0604020202020204" pitchFamily="34" charset="0"/>
              <a:defRPr sz="2000" b="1">
                <a:solidFill>
                  <a:schemeClr val="tx1"/>
                </a:solidFill>
                <a:latin typeface="微软雅黑" panose="020B0503020204020204" pitchFamily="34" charset="-122"/>
                <a:ea typeface="微软雅黑" panose="020B0503020204020204" pitchFamily="34" charset="-122"/>
              </a:defRPr>
            </a:lvl1pPr>
            <a:lvl2pPr marL="742950" indent="-285750" eaLnBrk="0" hangingPunct="0">
              <a:spcBef>
                <a:spcPct val="20000"/>
              </a:spcBef>
              <a:buClr>
                <a:schemeClr val="tx2"/>
              </a:buClr>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2pPr>
            <a:lvl3pPr marL="11430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3pPr>
            <a:lvl4pPr marL="16002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r>
              <a:rPr lang="zh-CN" altLang="en-US" sz="2400" dirty="0"/>
              <a:t>（</a:t>
            </a:r>
            <a:r>
              <a:rPr lang="en-US" altLang="zh-CN" sz="2400" dirty="0"/>
              <a:t>c</a:t>
            </a:r>
            <a:r>
              <a:rPr lang="zh-CN" altLang="en-US" sz="2400" dirty="0"/>
              <a:t>）用户管理模块</a:t>
            </a:r>
            <a:endParaRPr lang="zh-CN" altLang="en-US" sz="2400" dirty="0"/>
          </a:p>
        </p:txBody>
      </p:sp>
      <p:sp>
        <p:nvSpPr>
          <p:cNvPr id="51" name="Rectangle 5"/>
          <p:cNvSpPr>
            <a:spLocks noChangeArrowheads="1"/>
          </p:cNvSpPr>
          <p:nvPr/>
        </p:nvSpPr>
        <p:spPr bwMode="auto">
          <a:xfrm>
            <a:off x="6588224" y="363309"/>
            <a:ext cx="2081830" cy="1351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ts val="600"/>
              </a:spcAft>
              <a:buFont typeface="Arial" panose="020B0604020202020204" pitchFamily="34" charset="0"/>
              <a:defRPr sz="2000" b="1">
                <a:solidFill>
                  <a:schemeClr val="tx1"/>
                </a:solidFill>
                <a:latin typeface="微软雅黑" panose="020B0503020204020204" pitchFamily="34" charset="-122"/>
                <a:ea typeface="微软雅黑" panose="020B0503020204020204" pitchFamily="34" charset="-122"/>
              </a:defRPr>
            </a:lvl1pPr>
            <a:lvl2pPr marL="742950" indent="-285750" eaLnBrk="0" hangingPunct="0">
              <a:spcBef>
                <a:spcPct val="20000"/>
              </a:spcBef>
              <a:buClr>
                <a:schemeClr val="tx2"/>
              </a:buClr>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2pPr>
            <a:lvl3pPr marL="11430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3pPr>
            <a:lvl4pPr marL="16002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eaLnBrk="0" hangingPunct="0">
              <a:spcBef>
                <a:spcPct val="20000"/>
              </a:spcBef>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pPr eaLnBrk="1" hangingPunct="1"/>
            <a:r>
              <a:rPr lang="zh-CN" altLang="en-US" sz="2400" dirty="0"/>
              <a:t>（</a:t>
            </a:r>
            <a:r>
              <a:rPr lang="en-US" altLang="zh-CN" sz="2400" dirty="0"/>
              <a:t>d</a:t>
            </a:r>
            <a:r>
              <a:rPr lang="zh-CN" altLang="en-US" sz="2400" dirty="0"/>
              <a:t>）电子商务模块</a:t>
            </a:r>
            <a:endParaRPr lang="zh-CN" altLang="en-US" sz="2400" dirty="0"/>
          </a:p>
          <a:p>
            <a:pPr eaLnBrk="1" hangingPunct="1"/>
            <a:endParaRPr lang="zh-CN" altLang="en-US" sz="2400" dirty="0"/>
          </a:p>
        </p:txBody>
      </p:sp>
    </p:spTree>
  </p:cSld>
  <p:clrMapOvr>
    <a:masterClrMapping/>
  </p:clrMapOvr>
  <p:transition spd="med">
    <p:pull/>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5400600" cy="578162"/>
            <a:chOff x="323528" y="0"/>
            <a:chExt cx="5400600" cy="578162"/>
          </a:xfrm>
        </p:grpSpPr>
        <p:sp>
          <p:nvSpPr>
            <p:cNvPr id="25" name="TextBox 86"/>
            <p:cNvSpPr txBox="1"/>
            <p:nvPr/>
          </p:nvSpPr>
          <p:spPr>
            <a:xfrm>
              <a:off x="576196" y="49192"/>
              <a:ext cx="5147932"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a:t>
              </a:r>
              <a:r>
                <a:rPr lang="en-US" altLang="zh-CN" sz="2400" dirty="0">
                  <a:solidFill>
                    <a:srgbClr val="C00000"/>
                  </a:solidFill>
                  <a:latin typeface="+mn-lt"/>
                  <a:ea typeface="+mn-ea"/>
                  <a:cs typeface="+mn-ea"/>
                </a:rPr>
                <a:t>a</a:t>
              </a:r>
              <a:r>
                <a:rPr lang="zh-CN" altLang="en-US" sz="2400" dirty="0">
                  <a:solidFill>
                    <a:srgbClr val="C00000"/>
                  </a:solidFill>
                  <a:latin typeface="+mn-lt"/>
                  <a:ea typeface="+mn-ea"/>
                  <a:cs typeface="+mn-ea"/>
                </a:rPr>
                <a:t>）资源管理模块</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6" name="Rectangle 3"/>
          <p:cNvSpPr txBox="1">
            <a:spLocks noChangeArrowheads="1"/>
          </p:cNvSpPr>
          <p:nvPr/>
        </p:nvSpPr>
        <p:spPr>
          <a:xfrm>
            <a:off x="762000" y="771550"/>
            <a:ext cx="7772400" cy="4057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zh-CN" altLang="en-US" sz="2000" dirty="0"/>
              <a:t>资源上载</a:t>
            </a:r>
            <a:endParaRPr lang="zh-CN" altLang="en-US" sz="2000" dirty="0"/>
          </a:p>
          <a:p>
            <a:pPr indent="467995">
              <a:lnSpc>
                <a:spcPct val="114000"/>
              </a:lnSpc>
            </a:pPr>
            <a:r>
              <a:rPr lang="zh-CN" altLang="en-US" sz="2000" dirty="0"/>
              <a:t>资源预览</a:t>
            </a:r>
            <a:endParaRPr lang="zh-CN" altLang="en-US" sz="2000" dirty="0"/>
          </a:p>
          <a:p>
            <a:pPr indent="467995">
              <a:lnSpc>
                <a:spcPct val="114000"/>
              </a:lnSpc>
            </a:pPr>
            <a:r>
              <a:rPr lang="zh-CN" altLang="en-US" sz="2000" dirty="0"/>
              <a:t>资源下载</a:t>
            </a:r>
            <a:endParaRPr lang="zh-CN" altLang="en-US" sz="2000" dirty="0"/>
          </a:p>
          <a:p>
            <a:pPr indent="467995">
              <a:lnSpc>
                <a:spcPct val="114000"/>
              </a:lnSpc>
            </a:pPr>
            <a:r>
              <a:rPr lang="zh-CN" altLang="en-US" sz="2000" dirty="0"/>
              <a:t>资源审核</a:t>
            </a:r>
            <a:endParaRPr lang="zh-CN" altLang="en-US" sz="2000" dirty="0"/>
          </a:p>
          <a:p>
            <a:pPr indent="467995">
              <a:lnSpc>
                <a:spcPct val="114000"/>
              </a:lnSpc>
            </a:pPr>
            <a:r>
              <a:rPr lang="zh-CN" altLang="en-US" sz="2000" dirty="0"/>
              <a:t>资源查询</a:t>
            </a:r>
            <a:endParaRPr lang="zh-CN" altLang="en-US" sz="2000" dirty="0"/>
          </a:p>
          <a:p>
            <a:pPr indent="467995">
              <a:lnSpc>
                <a:spcPct val="114000"/>
              </a:lnSpc>
            </a:pPr>
            <a:r>
              <a:rPr lang="zh-CN" altLang="en-US" sz="2000" dirty="0"/>
              <a:t>资源定制</a:t>
            </a:r>
            <a:endParaRPr lang="zh-CN" altLang="en-US" sz="2000" dirty="0"/>
          </a:p>
          <a:p>
            <a:pPr indent="467995">
              <a:lnSpc>
                <a:spcPct val="114000"/>
              </a:lnSpc>
            </a:pPr>
            <a:r>
              <a:rPr lang="zh-CN" altLang="en-US" sz="2000" dirty="0"/>
              <a:t>资源删除</a:t>
            </a:r>
            <a:endParaRPr lang="zh-CN" altLang="en-US" sz="2000" dirty="0"/>
          </a:p>
          <a:p>
            <a:pPr indent="467995">
              <a:lnSpc>
                <a:spcPct val="114000"/>
              </a:lnSpc>
            </a:pPr>
            <a:r>
              <a:rPr lang="zh-CN" altLang="en-US" sz="2000" dirty="0"/>
              <a:t>资源使用率的统计分析</a:t>
            </a:r>
            <a:endParaRPr lang="zh-CN" altLang="en-US" sz="2000" dirty="0"/>
          </a:p>
          <a:p>
            <a:pPr indent="467995">
              <a:lnSpc>
                <a:spcPct val="114000"/>
              </a:lnSpc>
            </a:pPr>
            <a:r>
              <a:rPr lang="zh-CN" altLang="en-US" sz="2000" dirty="0"/>
              <a:t>资源收藏</a:t>
            </a:r>
            <a:endParaRPr lang="zh-CN" altLang="en-US" sz="2000" dirty="0"/>
          </a:p>
          <a:p>
            <a:pPr indent="467995">
              <a:lnSpc>
                <a:spcPct val="114000"/>
              </a:lnSpc>
            </a:pPr>
            <a:endParaRPr lang="en-US" altLang="zh-CN" sz="2000" dirty="0"/>
          </a:p>
        </p:txBody>
      </p:sp>
    </p:spTree>
  </p:cSld>
  <p:clrMapOvr>
    <a:masterClrMapping/>
  </p:clrMapOvr>
  <p:transition spd="med">
    <p:pull/>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5400600" cy="578162"/>
            <a:chOff x="323528" y="0"/>
            <a:chExt cx="5400600" cy="578162"/>
          </a:xfrm>
        </p:grpSpPr>
        <p:sp>
          <p:nvSpPr>
            <p:cNvPr id="25" name="TextBox 86"/>
            <p:cNvSpPr txBox="1"/>
            <p:nvPr/>
          </p:nvSpPr>
          <p:spPr>
            <a:xfrm>
              <a:off x="576196" y="49192"/>
              <a:ext cx="5147932"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a:t>
              </a:r>
              <a:r>
                <a:rPr lang="en-US" altLang="zh-CN" sz="2400" dirty="0">
                  <a:solidFill>
                    <a:srgbClr val="C00000"/>
                  </a:solidFill>
                  <a:latin typeface="+mn-lt"/>
                  <a:ea typeface="+mn-ea"/>
                  <a:cs typeface="+mn-ea"/>
                </a:rPr>
                <a:t>b</a:t>
              </a:r>
              <a:r>
                <a:rPr lang="zh-CN" altLang="en-US" sz="2400" dirty="0">
                  <a:solidFill>
                    <a:srgbClr val="C00000"/>
                  </a:solidFill>
                  <a:latin typeface="+mn-lt"/>
                  <a:ea typeface="+mn-ea"/>
                  <a:cs typeface="+mn-ea"/>
                </a:rPr>
                <a:t>）系统管理模块</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7" name="Rectangle 3"/>
          <p:cNvSpPr txBox="1">
            <a:spLocks noChangeArrowheads="1"/>
          </p:cNvSpPr>
          <p:nvPr/>
        </p:nvSpPr>
        <p:spPr>
          <a:xfrm>
            <a:off x="755576" y="1203598"/>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zh-CN" altLang="en-US" sz="2400" dirty="0"/>
              <a:t>资源库系统的初始化</a:t>
            </a:r>
            <a:endParaRPr lang="zh-CN" altLang="en-US" sz="2400" dirty="0"/>
          </a:p>
          <a:p>
            <a:pPr indent="467995">
              <a:lnSpc>
                <a:spcPct val="114000"/>
              </a:lnSpc>
            </a:pPr>
            <a:r>
              <a:rPr lang="zh-CN" altLang="en-US" sz="2400" dirty="0"/>
              <a:t>访问控制</a:t>
            </a:r>
            <a:endParaRPr lang="zh-CN" altLang="en-US" sz="2400" dirty="0"/>
          </a:p>
          <a:p>
            <a:pPr indent="467995">
              <a:lnSpc>
                <a:spcPct val="114000"/>
              </a:lnSpc>
            </a:pPr>
            <a:r>
              <a:rPr lang="zh-CN" altLang="en-US" sz="2400" dirty="0"/>
              <a:t>安全控制</a:t>
            </a:r>
            <a:endParaRPr lang="zh-CN" altLang="en-US" sz="2400" dirty="0"/>
          </a:p>
          <a:p>
            <a:pPr indent="467995">
              <a:lnSpc>
                <a:spcPct val="114000"/>
              </a:lnSpc>
            </a:pPr>
            <a:r>
              <a:rPr lang="zh-CN" altLang="en-US" sz="2400" dirty="0"/>
              <a:t>功能扩展接口</a:t>
            </a:r>
            <a:endParaRPr lang="zh-CN" altLang="en-US" sz="2400" dirty="0"/>
          </a:p>
          <a:p>
            <a:pPr indent="467995">
              <a:lnSpc>
                <a:spcPct val="114000"/>
              </a:lnSpc>
            </a:pPr>
            <a:endParaRPr lang="en-US" altLang="zh-CN" sz="2400" dirty="0"/>
          </a:p>
        </p:txBody>
      </p:sp>
    </p:spTree>
  </p:cSld>
  <p:clrMapOvr>
    <a:masterClrMapping/>
  </p:clrMapOvr>
  <p:transition spd="med">
    <p:pull/>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5400600" cy="578162"/>
            <a:chOff x="323528" y="0"/>
            <a:chExt cx="5400600" cy="578162"/>
          </a:xfrm>
        </p:grpSpPr>
        <p:sp>
          <p:nvSpPr>
            <p:cNvPr id="25" name="TextBox 86"/>
            <p:cNvSpPr txBox="1"/>
            <p:nvPr/>
          </p:nvSpPr>
          <p:spPr>
            <a:xfrm>
              <a:off x="576196" y="49192"/>
              <a:ext cx="5147932"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a:t>
              </a:r>
              <a:r>
                <a:rPr lang="en-US" altLang="zh-CN" sz="2400" dirty="0">
                  <a:solidFill>
                    <a:srgbClr val="C00000"/>
                  </a:solidFill>
                  <a:latin typeface="+mn-lt"/>
                  <a:ea typeface="+mn-ea"/>
                  <a:cs typeface="+mn-ea"/>
                </a:rPr>
                <a:t>c</a:t>
              </a:r>
              <a:r>
                <a:rPr lang="zh-CN" altLang="en-US" sz="2400" dirty="0">
                  <a:solidFill>
                    <a:srgbClr val="C00000"/>
                  </a:solidFill>
                  <a:latin typeface="+mn-lt"/>
                  <a:ea typeface="+mn-ea"/>
                  <a:cs typeface="+mn-ea"/>
                </a:rPr>
                <a:t>）用户管理模块</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6" name="Rectangle 3"/>
          <p:cNvSpPr txBox="1">
            <a:spLocks noChangeArrowheads="1"/>
          </p:cNvSpPr>
          <p:nvPr/>
        </p:nvSpPr>
        <p:spPr>
          <a:xfrm>
            <a:off x="755576" y="1203598"/>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zh-CN" altLang="en-US" sz="2400" dirty="0"/>
              <a:t>系统管理员</a:t>
            </a:r>
            <a:endParaRPr lang="zh-CN" altLang="en-US" sz="2400" dirty="0"/>
          </a:p>
          <a:p>
            <a:pPr indent="467995">
              <a:lnSpc>
                <a:spcPct val="114000"/>
              </a:lnSpc>
            </a:pPr>
            <a:r>
              <a:rPr lang="zh-CN" altLang="en-US" sz="2400" dirty="0"/>
              <a:t>资源审核员</a:t>
            </a:r>
            <a:endParaRPr lang="zh-CN" altLang="en-US" sz="2400" dirty="0"/>
          </a:p>
          <a:p>
            <a:pPr indent="467995">
              <a:lnSpc>
                <a:spcPct val="114000"/>
              </a:lnSpc>
            </a:pPr>
            <a:r>
              <a:rPr lang="zh-CN" altLang="en-US" sz="2400" dirty="0"/>
              <a:t>教师</a:t>
            </a:r>
            <a:endParaRPr lang="zh-CN" altLang="en-US" sz="2400" dirty="0"/>
          </a:p>
          <a:p>
            <a:pPr indent="467995">
              <a:lnSpc>
                <a:spcPct val="114000"/>
              </a:lnSpc>
            </a:pPr>
            <a:r>
              <a:rPr lang="zh-CN" altLang="en-US" sz="2400" dirty="0">
                <a:cs typeface="Times New Roman" panose="02020603050405020304" pitchFamily="18" charset="0"/>
              </a:rPr>
              <a:t> </a:t>
            </a:r>
            <a:r>
              <a:rPr lang="zh-CN" altLang="en-US" sz="2400" dirty="0"/>
              <a:t>学生</a:t>
            </a:r>
            <a:endParaRPr lang="zh-CN" altLang="en-US" sz="2400" dirty="0"/>
          </a:p>
          <a:p>
            <a:pPr indent="467995">
              <a:lnSpc>
                <a:spcPct val="114000"/>
              </a:lnSpc>
            </a:pPr>
            <a:r>
              <a:rPr lang="zh-CN" altLang="en-US" sz="2400" dirty="0"/>
              <a:t>一般用户</a:t>
            </a:r>
            <a:endParaRPr lang="zh-CN" altLang="en-US" sz="2400" dirty="0"/>
          </a:p>
        </p:txBody>
      </p:sp>
    </p:spTree>
  </p:cSld>
  <p:clrMapOvr>
    <a:masterClrMapping/>
  </p:clrMapOvr>
  <p:transition spd="med">
    <p:pull/>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5400600" cy="578162"/>
            <a:chOff x="323528" y="0"/>
            <a:chExt cx="5400600" cy="578162"/>
          </a:xfrm>
        </p:grpSpPr>
        <p:sp>
          <p:nvSpPr>
            <p:cNvPr id="25" name="TextBox 86"/>
            <p:cNvSpPr txBox="1"/>
            <p:nvPr/>
          </p:nvSpPr>
          <p:spPr>
            <a:xfrm>
              <a:off x="576196" y="49192"/>
              <a:ext cx="5147932"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rPr>
                <a:t>（</a:t>
              </a:r>
              <a:r>
                <a:rPr lang="en-US" altLang="zh-CN" sz="2400" dirty="0">
                  <a:solidFill>
                    <a:srgbClr val="C00000"/>
                  </a:solidFill>
                  <a:latin typeface="+mn-lt"/>
                  <a:ea typeface="+mn-ea"/>
                  <a:cs typeface="+mn-ea"/>
                </a:rPr>
                <a:t>d</a:t>
              </a:r>
              <a:r>
                <a:rPr lang="zh-CN" altLang="en-US" sz="2400" dirty="0">
                  <a:solidFill>
                    <a:srgbClr val="C00000"/>
                  </a:solidFill>
                  <a:latin typeface="+mn-lt"/>
                  <a:ea typeface="+mn-ea"/>
                  <a:cs typeface="+mn-ea"/>
                </a:rPr>
                <a:t>）电子商务模块</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7" name="Rectangle 3"/>
          <p:cNvSpPr txBox="1">
            <a:spLocks noChangeArrowheads="1"/>
          </p:cNvSpPr>
          <p:nvPr/>
        </p:nvSpPr>
        <p:spPr>
          <a:xfrm>
            <a:off x="683568" y="1131590"/>
            <a:ext cx="8229600" cy="2914650"/>
          </a:xfrm>
          <a:prstGeom prst="rect">
            <a:avLst/>
          </a:prstGeom>
        </p:spPr>
        <p:txBody>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467995">
              <a:lnSpc>
                <a:spcPct val="114000"/>
              </a:lnSpc>
            </a:pPr>
            <a:r>
              <a:rPr lang="zh-CN" altLang="en-US" sz="2400" dirty="0"/>
              <a:t>用户入帐</a:t>
            </a:r>
            <a:endParaRPr lang="zh-CN" altLang="en-US" sz="2400" dirty="0"/>
          </a:p>
          <a:p>
            <a:pPr indent="467995">
              <a:lnSpc>
                <a:spcPct val="114000"/>
              </a:lnSpc>
            </a:pPr>
            <a:r>
              <a:rPr lang="zh-CN" altLang="en-US" sz="2400" dirty="0"/>
              <a:t>资源定购</a:t>
            </a:r>
            <a:endParaRPr lang="zh-CN" altLang="en-US" sz="2400" dirty="0"/>
          </a:p>
          <a:p>
            <a:pPr indent="467995">
              <a:lnSpc>
                <a:spcPct val="114000"/>
              </a:lnSpc>
            </a:pPr>
            <a:r>
              <a:rPr lang="zh-CN" altLang="en-US" sz="2400" dirty="0"/>
              <a:t>计费管理</a:t>
            </a:r>
            <a:endParaRPr lang="zh-CN" altLang="en-US" sz="2400" dirty="0"/>
          </a:p>
          <a:p>
            <a:pPr indent="467995">
              <a:lnSpc>
                <a:spcPct val="114000"/>
              </a:lnSpc>
            </a:pPr>
            <a:r>
              <a:rPr lang="zh-CN" altLang="en-US" sz="2400" dirty="0"/>
              <a:t>销售情况统计</a:t>
            </a:r>
            <a:endParaRPr lang="zh-CN" altLang="en-US" sz="2400" dirty="0"/>
          </a:p>
        </p:txBody>
      </p:sp>
    </p:spTree>
  </p:cSld>
  <p:clrMapOvr>
    <a:masterClrMapping/>
  </p:clrMapOvr>
  <p:transition spd="med">
    <p:pull/>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1" cstate="screen">
            <a:extLst>
              <a:ext uri="{BEBA8EAE-BF5A-486C-A8C5-ECC9F3942E4B}">
                <a14:imgProps xmlns:a14="http://schemas.microsoft.com/office/drawing/2010/main">
                  <a14:imgLayer r:embed="rId2">
                    <a14:imgEffect>
                      <a14:artisticBlur/>
                    </a14:imgEffect>
                  </a14:imgLayer>
                </a14:imgProps>
              </a:ext>
            </a:extLst>
          </a:blip>
          <a:srcRect/>
          <a:stretch>
            <a:fillRect/>
          </a:stretch>
        </p:blipFill>
        <p:spPr>
          <a:xfrm>
            <a:off x="0" y="0"/>
            <a:ext cx="9144000" cy="2571750"/>
          </a:xfrm>
          <a:prstGeom prst="rect">
            <a:avLst/>
          </a:prstGeom>
        </p:spPr>
      </p:pic>
      <p:sp>
        <p:nvSpPr>
          <p:cNvPr id="33" name="矩形 32"/>
          <p:cNvSpPr/>
          <p:nvPr/>
        </p:nvSpPr>
        <p:spPr>
          <a:xfrm>
            <a:off x="0" y="-2657"/>
            <a:ext cx="9144507" cy="2571748"/>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圆角 11"/>
          <p:cNvSpPr/>
          <p:nvPr/>
        </p:nvSpPr>
        <p:spPr>
          <a:xfrm>
            <a:off x="467544" y="411510"/>
            <a:ext cx="8208912" cy="432048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7" name="组合 16"/>
          <p:cNvGrpSpPr/>
          <p:nvPr/>
        </p:nvGrpSpPr>
        <p:grpSpPr>
          <a:xfrm>
            <a:off x="7884368" y="627534"/>
            <a:ext cx="504056" cy="360040"/>
            <a:chOff x="7596336" y="740307"/>
            <a:chExt cx="504056" cy="360040"/>
          </a:xfrm>
        </p:grpSpPr>
        <p:cxnSp>
          <p:nvCxnSpPr>
            <p:cNvPr id="14" name="直接连接符 13"/>
            <p:cNvCxnSpPr/>
            <p:nvPr/>
          </p:nvCxnSpPr>
          <p:spPr>
            <a:xfrm>
              <a:off x="7596336" y="915566"/>
              <a:ext cx="50405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flipV="1">
              <a:off x="7956376" y="740307"/>
              <a:ext cx="0" cy="36004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
        <p:nvSpPr>
          <p:cNvPr id="18" name="文本框 17"/>
          <p:cNvSpPr txBox="1"/>
          <p:nvPr/>
        </p:nvSpPr>
        <p:spPr>
          <a:xfrm>
            <a:off x="683568" y="3170723"/>
            <a:ext cx="246221" cy="1789931"/>
          </a:xfrm>
          <a:prstGeom prst="rect">
            <a:avLst/>
          </a:prstGeom>
          <a:noFill/>
        </p:spPr>
        <p:txBody>
          <a:bodyPr vert="eaVert" wrap="square" lIns="0" tIns="0" rIns="0" bIns="0" rtlCol="0">
            <a:spAutoFit/>
          </a:bodyPr>
          <a:lstStyle/>
          <a:p>
            <a:r>
              <a:rPr lang="en-US" altLang="zh-CN" sz="1600">
                <a:solidFill>
                  <a:schemeClr val="tx1">
                    <a:lumMod val="50000"/>
                    <a:lumOff val="50000"/>
                  </a:schemeClr>
                </a:solidFill>
                <a:latin typeface="Calibri Light" panose="020F0302020204030204" pitchFamily="34" charset="0"/>
                <a:ea typeface="微软雅黑" panose="020B0503020204020204" pitchFamily="34" charset="-122"/>
                <a:cs typeface="Calibri Light" panose="020F0302020204030204" pitchFamily="34" charset="0"/>
              </a:rPr>
              <a:t>LIVE AND LEARN</a:t>
            </a:r>
            <a:endParaRPr lang="zh-CN" altLang="en-US" sz="1600" dirty="0">
              <a:solidFill>
                <a:schemeClr val="tx1">
                  <a:lumMod val="50000"/>
                  <a:lumOff val="50000"/>
                </a:schemeClr>
              </a:solidFill>
              <a:latin typeface="Calibri Light" panose="020F0302020204030204" pitchFamily="34" charset="0"/>
              <a:ea typeface="微软雅黑" panose="020B0503020204020204" pitchFamily="34" charset="-122"/>
              <a:cs typeface="Calibri Light" panose="020F0302020204030204" pitchFamily="34" charset="0"/>
            </a:endParaRPr>
          </a:p>
        </p:txBody>
      </p:sp>
      <p:sp>
        <p:nvSpPr>
          <p:cNvPr id="19" name="TextBox 7"/>
          <p:cNvSpPr>
            <a:spLocks noChangeArrowheads="1"/>
          </p:cNvSpPr>
          <p:nvPr/>
        </p:nvSpPr>
        <p:spPr bwMode="auto">
          <a:xfrm>
            <a:off x="3491876" y="1945657"/>
            <a:ext cx="6552728" cy="5539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defRPr/>
            </a:pPr>
            <a:r>
              <a:rPr lang="zh-CN" altLang="en-US" sz="3600" b="1" spc="300" dirty="0">
                <a:solidFill>
                  <a:srgbClr val="C00000"/>
                </a:solidFill>
                <a:latin typeface="微软雅黑" panose="020B0503020204020204" pitchFamily="34" charset="-122"/>
                <a:ea typeface="微软雅黑" panose="020B0503020204020204" pitchFamily="34" charset="-122"/>
                <a:cs typeface="+mn-ea"/>
                <a:sym typeface="+mn-lt"/>
              </a:rPr>
              <a:t>学习愉快</a:t>
            </a:r>
            <a:endParaRPr lang="zh-CN" altLang="en-US" sz="3600" b="1" spc="300" dirty="0">
              <a:solidFill>
                <a:srgbClr val="C00000"/>
              </a:solidFill>
              <a:latin typeface="微软雅黑" panose="020B0503020204020204" pitchFamily="34" charset="-122"/>
              <a:ea typeface="微软雅黑" panose="020B0503020204020204" pitchFamily="34" charset="-122"/>
              <a:cs typeface="+mn-ea"/>
              <a:sym typeface="+mn-lt"/>
            </a:endParaRPr>
          </a:p>
        </p:txBody>
      </p:sp>
      <p:sp>
        <p:nvSpPr>
          <p:cNvPr id="20" name="文本框 19"/>
          <p:cNvSpPr txBox="1"/>
          <p:nvPr/>
        </p:nvSpPr>
        <p:spPr>
          <a:xfrm>
            <a:off x="4427984" y="2571751"/>
            <a:ext cx="3240360" cy="246221"/>
          </a:xfrm>
          <a:prstGeom prst="rect">
            <a:avLst/>
          </a:prstGeom>
          <a:noFill/>
        </p:spPr>
        <p:txBody>
          <a:bodyPr wrap="square" lIns="0" tIns="0" rIns="0" bIns="0" rtlCol="0">
            <a:spAutoFit/>
          </a:bodyPr>
          <a:lstStyle/>
          <a:p>
            <a:pPr algn="dist"/>
            <a:r>
              <a:rPr lang="en-US" altLang="zh-CN" sz="1600" b="1" dirty="0">
                <a:solidFill>
                  <a:schemeClr val="tx1">
                    <a:lumMod val="50000"/>
                    <a:lumOff val="50000"/>
                  </a:schemeClr>
                </a:solidFill>
                <a:ea typeface="微软雅黑" panose="020B0503020204020204" pitchFamily="34" charset="-122"/>
                <a:cs typeface="Calibri" panose="020F0502020204030204" pitchFamily="34" charset="0"/>
              </a:rPr>
              <a:t>ENJOY THE CLASS</a:t>
            </a:r>
            <a:endParaRPr lang="zh-CN" altLang="en-US" sz="1600" b="1" dirty="0">
              <a:solidFill>
                <a:schemeClr val="tx1">
                  <a:lumMod val="50000"/>
                  <a:lumOff val="50000"/>
                </a:schemeClr>
              </a:solidFill>
              <a:ea typeface="微软雅黑" panose="020B0503020204020204" pitchFamily="34" charset="-122"/>
              <a:cs typeface="Calibri" panose="020F0502020204030204" pitchFamily="34" charset="0"/>
            </a:endParaRPr>
          </a:p>
        </p:txBody>
      </p:sp>
      <p:cxnSp>
        <p:nvCxnSpPr>
          <p:cNvPr id="22" name="直接连接符 21"/>
          <p:cNvCxnSpPr/>
          <p:nvPr/>
        </p:nvCxnSpPr>
        <p:spPr>
          <a:xfrm>
            <a:off x="6444208" y="3075806"/>
            <a:ext cx="122413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文本框 23"/>
          <p:cNvSpPr txBox="1"/>
          <p:nvPr/>
        </p:nvSpPr>
        <p:spPr>
          <a:xfrm>
            <a:off x="5273324" y="1378857"/>
            <a:ext cx="4104448" cy="492443"/>
          </a:xfrm>
          <a:prstGeom prst="rect">
            <a:avLst/>
          </a:prstGeom>
          <a:noFill/>
        </p:spPr>
        <p:txBody>
          <a:bodyPr wrap="square" lIns="0" tIns="0" rIns="0" bIns="0" rtlCol="0">
            <a:spAutoFit/>
          </a:bodyPr>
          <a:lstStyle/>
          <a:p>
            <a:r>
              <a:rPr lang="zh-CN" altLang="en-US" sz="3200" b="1" dirty="0">
                <a:solidFill>
                  <a:schemeClr val="accent6"/>
                </a:solidFill>
                <a:latin typeface="微软雅黑" panose="020B0503020204020204" pitchFamily="34" charset="-122"/>
                <a:ea typeface="微软雅黑" panose="020B0503020204020204" pitchFamily="34" charset="-122"/>
              </a:rPr>
              <a:t>远程教育实践</a:t>
            </a:r>
            <a:endParaRPr lang="zh-CN" altLang="en-US" sz="3200" b="1" dirty="0">
              <a:solidFill>
                <a:schemeClr val="accent6"/>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4788024" y="3302704"/>
            <a:ext cx="2880320" cy="246221"/>
          </a:xfrm>
          <a:prstGeom prst="rect">
            <a:avLst/>
          </a:prstGeom>
          <a:noFill/>
        </p:spPr>
        <p:txBody>
          <a:bodyPr wrap="square" lIns="0" tIns="0" rIns="0" bIns="0" rtlCol="0">
            <a:spAutoFit/>
          </a:bodyPr>
          <a:lstStyle/>
          <a:p>
            <a:pPr algn="r"/>
            <a:r>
              <a:rPr lang="zh-CN" altLang="en-US" sz="1600" b="1" dirty="0">
                <a:solidFill>
                  <a:schemeClr val="bg1">
                    <a:lumMod val="75000"/>
                  </a:schemeClr>
                </a:solidFill>
                <a:ea typeface="微软雅黑" panose="020B0503020204020204" pitchFamily="34" charset="-122"/>
                <a:cs typeface="Calibri" panose="020F0502020204030204" pitchFamily="34" charset="0"/>
              </a:rPr>
              <a:t>现代远程教育研究所</a:t>
            </a:r>
            <a:endParaRPr lang="zh-CN" altLang="en-US" sz="1600" b="1" dirty="0">
              <a:solidFill>
                <a:schemeClr val="bg1">
                  <a:lumMod val="75000"/>
                </a:schemeClr>
              </a:solidFill>
              <a:ea typeface="微软雅黑" panose="020B0503020204020204" pitchFamily="34" charset="-122"/>
              <a:cs typeface="Calibri" panose="020F0502020204030204" pitchFamily="34" charset="0"/>
            </a:endParaRPr>
          </a:p>
        </p:txBody>
      </p:sp>
      <p:sp>
        <p:nvSpPr>
          <p:cNvPr id="32" name="文本框 31"/>
          <p:cNvSpPr txBox="1"/>
          <p:nvPr/>
        </p:nvSpPr>
        <p:spPr>
          <a:xfrm>
            <a:off x="6876256" y="3606545"/>
            <a:ext cx="792088" cy="276999"/>
          </a:xfrm>
          <a:prstGeom prst="rect">
            <a:avLst/>
          </a:prstGeom>
          <a:noFill/>
        </p:spPr>
        <p:txBody>
          <a:bodyPr wrap="square" lIns="0" tIns="0" rIns="0" bIns="0" rtlCol="0">
            <a:spAutoFit/>
          </a:bodyPr>
          <a:lstStyle/>
          <a:p>
            <a:pPr algn="ctr"/>
            <a:r>
              <a:rPr lang="zh-CN" altLang="en-US" dirty="0">
                <a:solidFill>
                  <a:schemeClr val="accent6"/>
                </a:solidFill>
                <a:latin typeface="微软雅黑" panose="020B0503020204020204" pitchFamily="34" charset="-122"/>
                <a:ea typeface="微软雅黑" panose="020B0503020204020204" pitchFamily="34" charset="-122"/>
              </a:rPr>
              <a:t>   </a:t>
            </a:r>
            <a:r>
              <a:rPr lang="zh-CN" altLang="en-US" dirty="0">
                <a:solidFill>
                  <a:srgbClr val="C00000"/>
                </a:solidFill>
                <a:latin typeface="微软雅黑" panose="020B0503020204020204" pitchFamily="34" charset="-122"/>
                <a:ea typeface="微软雅黑" panose="020B0503020204020204" pitchFamily="34" charset="-122"/>
              </a:rPr>
              <a:t>穆 肃</a:t>
            </a:r>
            <a:endParaRPr lang="zh-CN" altLang="en-US"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3456384" cy="578162"/>
            <a:chOff x="323528" y="0"/>
            <a:chExt cx="3456384" cy="578162"/>
          </a:xfrm>
        </p:grpSpPr>
        <p:sp>
          <p:nvSpPr>
            <p:cNvPr id="25" name="TextBox 86"/>
            <p:cNvSpPr txBox="1"/>
            <p:nvPr/>
          </p:nvSpPr>
          <p:spPr>
            <a:xfrm>
              <a:off x="576196" y="58248"/>
              <a:ext cx="3203716" cy="461665"/>
            </a:xfrm>
            <a:prstGeom prst="rect">
              <a:avLst/>
            </a:prstGeom>
            <a:noFill/>
          </p:spPr>
          <p:txBody>
            <a:bodyPr wrap="square" rtlCol="0">
              <a:spAutoFit/>
            </a:bodyPr>
            <a:lstStyle/>
            <a:p>
              <a:pPr algn="dist"/>
              <a:r>
                <a:rPr lang="zh-CN" altLang="en-US" sz="2400" dirty="0">
                  <a:solidFill>
                    <a:srgbClr val="C00000"/>
                  </a:solidFill>
                  <a:latin typeface="+mn-lt"/>
                  <a:ea typeface="+mn-ea"/>
                  <a:cs typeface="+mn-ea"/>
                  <a:sym typeface="+mn-lt"/>
                </a:rPr>
                <a:t>远程教育资源的定义</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6" name="Picture 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6513" y="0"/>
            <a:ext cx="9361488" cy="5162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screen">
            <a:extLst>
              <a:ext uri="{BEBA8EAE-BF5A-486C-A8C5-ECC9F3942E4B}">
                <a14:imgProps xmlns:a14="http://schemas.microsoft.com/office/drawing/2010/main">
                  <a14:imgLayer r:embed="rId2">
                    <a14:imgEffect>
                      <a14:artisticBlur/>
                    </a14:imgEffect>
                  </a14:imgLayer>
                </a14:imgProps>
              </a:ext>
            </a:extLst>
          </a:blip>
          <a:srcRect/>
          <a:stretch>
            <a:fillRect/>
          </a:stretch>
        </p:blipFill>
        <p:spPr>
          <a:xfrm>
            <a:off x="0" y="2571750"/>
            <a:ext cx="9144000" cy="2571750"/>
          </a:xfrm>
          <a:prstGeom prst="rect">
            <a:avLst/>
          </a:prstGeom>
        </p:spPr>
      </p:pic>
      <p:sp>
        <p:nvSpPr>
          <p:cNvPr id="10" name="矩形 9"/>
          <p:cNvSpPr/>
          <p:nvPr/>
        </p:nvSpPr>
        <p:spPr>
          <a:xfrm>
            <a:off x="0" y="2571750"/>
            <a:ext cx="9144507" cy="2571748"/>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p:cNvSpPr/>
          <p:nvPr/>
        </p:nvSpPr>
        <p:spPr>
          <a:xfrm>
            <a:off x="467544" y="411510"/>
            <a:ext cx="8208912" cy="432048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472070" y="1491630"/>
            <a:ext cx="1077508" cy="2123660"/>
            <a:chOff x="4499992" y="1114046"/>
            <a:chExt cx="519809" cy="575153"/>
          </a:xfrm>
        </p:grpSpPr>
        <p:sp>
          <p:nvSpPr>
            <p:cNvPr id="5" name="矩形: 圆角 4"/>
            <p:cNvSpPr/>
            <p:nvPr/>
          </p:nvSpPr>
          <p:spPr>
            <a:xfrm>
              <a:off x="4499992" y="1131590"/>
              <a:ext cx="504056" cy="504056"/>
            </a:xfrm>
            <a:prstGeom prst="roundRect">
              <a:avLst>
                <a:gd name="adj" fmla="val 6274"/>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4549499" y="1114046"/>
              <a:ext cx="470302" cy="575153"/>
            </a:xfrm>
            <a:prstGeom prst="rect">
              <a:avLst/>
            </a:prstGeom>
            <a:noFill/>
          </p:spPr>
          <p:txBody>
            <a:bodyPr wrap="square" lIns="0" tIns="0" rIns="0" bIns="0" rtlCol="0">
              <a:spAutoFit/>
            </a:bodyPr>
            <a:lstStyle/>
            <a:p>
              <a:r>
                <a:rPr lang="en-US" altLang="zh-CN" sz="13800" dirty="0">
                  <a:solidFill>
                    <a:schemeClr val="bg1"/>
                  </a:solidFill>
                  <a:ea typeface="微软雅黑" panose="020B0503020204020204" pitchFamily="34" charset="-122"/>
                  <a:cs typeface="Calibri" panose="020F0502020204030204" pitchFamily="34" charset="0"/>
                </a:rPr>
                <a:t>2</a:t>
              </a:r>
              <a:endParaRPr lang="zh-CN" altLang="en-US" sz="13800" dirty="0">
                <a:solidFill>
                  <a:schemeClr val="bg1"/>
                </a:solidFill>
                <a:ea typeface="微软雅黑" panose="020B0503020204020204" pitchFamily="34" charset="-122"/>
                <a:cs typeface="Calibri" panose="020F0502020204030204" pitchFamily="34" charset="0"/>
              </a:endParaRPr>
            </a:p>
          </p:txBody>
        </p:sp>
      </p:grpSp>
      <p:sp>
        <p:nvSpPr>
          <p:cNvPr id="7" name="文本框 6"/>
          <p:cNvSpPr txBox="1"/>
          <p:nvPr/>
        </p:nvSpPr>
        <p:spPr>
          <a:xfrm>
            <a:off x="2411760" y="2177593"/>
            <a:ext cx="5503459" cy="553998"/>
          </a:xfrm>
          <a:prstGeom prst="rect">
            <a:avLst/>
          </a:prstGeom>
          <a:noFill/>
        </p:spPr>
        <p:txBody>
          <a:bodyPr wrap="square" lIns="0" tIns="0" rIns="0" bIns="0" rtlCol="0">
            <a:spAutoFit/>
          </a:bodyPr>
          <a:lstStyle/>
          <a:p>
            <a:pPr algn="ctr"/>
            <a:r>
              <a:rPr lang="zh-CN" altLang="en-US" sz="3600" b="1" dirty="0">
                <a:solidFill>
                  <a:schemeClr val="accent6"/>
                </a:solidFill>
                <a:latin typeface="微软雅黑" panose="020B0503020204020204" pitchFamily="34" charset="-122"/>
                <a:ea typeface="微软雅黑" panose="020B0503020204020204" pitchFamily="34" charset="-122"/>
              </a:rPr>
              <a:t>远程学习资源分类</a:t>
            </a:r>
            <a:endParaRPr lang="zh-CN" altLang="en-US" sz="3600" b="1" dirty="0">
              <a:solidFill>
                <a:schemeClr val="accent6"/>
              </a:solidFill>
              <a:latin typeface="微软雅黑" panose="020B0503020204020204" pitchFamily="34" charset="-122"/>
              <a:ea typeface="微软雅黑" panose="020B0503020204020204" pitchFamily="34" charset="-122"/>
            </a:endParaRPr>
          </a:p>
        </p:txBody>
      </p:sp>
    </p:spTree>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323528" y="0"/>
            <a:ext cx="8280920" cy="578162"/>
            <a:chOff x="323528" y="0"/>
            <a:chExt cx="2736304" cy="578162"/>
          </a:xfrm>
        </p:grpSpPr>
        <p:sp>
          <p:nvSpPr>
            <p:cNvPr id="25" name="TextBox 86"/>
            <p:cNvSpPr txBox="1"/>
            <p:nvPr/>
          </p:nvSpPr>
          <p:spPr>
            <a:xfrm>
              <a:off x="576196" y="58248"/>
              <a:ext cx="2483636" cy="461665"/>
            </a:xfrm>
            <a:prstGeom prst="rect">
              <a:avLst/>
            </a:prstGeom>
            <a:noFill/>
          </p:spPr>
          <p:txBody>
            <a:bodyPr wrap="square" rtlCol="0">
              <a:spAutoFit/>
            </a:bodyPr>
            <a:lstStyle/>
            <a:p>
              <a:r>
                <a:rPr lang="zh-CN" altLang="en-US" sz="2400" dirty="0">
                  <a:solidFill>
                    <a:srgbClr val="C00000"/>
                  </a:solidFill>
                  <a:latin typeface="+mn-lt"/>
                  <a:ea typeface="+mn-ea"/>
                  <a:cs typeface="+mn-ea"/>
                </a:rPr>
                <a:t>远程教育资源分类</a:t>
              </a:r>
              <a:endParaRPr lang="en-US" altLang="zh-CN" sz="2400" dirty="0">
                <a:solidFill>
                  <a:srgbClr val="C00000"/>
                </a:solidFill>
                <a:latin typeface="+mn-lt"/>
                <a:ea typeface="+mn-ea"/>
                <a:cs typeface="+mn-ea"/>
                <a:sym typeface="+mn-lt"/>
              </a:endParaRPr>
            </a:p>
          </p:txBody>
        </p:sp>
        <p:sp>
          <p:nvSpPr>
            <p:cNvPr id="3" name="矩形 2"/>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Rectangle 3"/>
          <p:cNvSpPr txBox="1">
            <a:spLocks noChangeArrowheads="1"/>
          </p:cNvSpPr>
          <p:nvPr/>
        </p:nvSpPr>
        <p:spPr>
          <a:xfrm>
            <a:off x="457200" y="813593"/>
            <a:ext cx="8229600" cy="3516313"/>
          </a:xfrm>
          <a:prstGeom prst="rect">
            <a:avLst/>
          </a:prstGeom>
        </p:spPr>
        <p:txBody>
          <a:bodyPr rtlCol="0">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zh-CN" altLang="en-US" sz="1400" dirty="0"/>
          </a:p>
        </p:txBody>
      </p:sp>
      <p:sp>
        <p:nvSpPr>
          <p:cNvPr id="6" name="矩形 5"/>
          <p:cNvSpPr/>
          <p:nvPr/>
        </p:nvSpPr>
        <p:spPr>
          <a:xfrm>
            <a:off x="1331640" y="923137"/>
            <a:ext cx="5904656" cy="3416320"/>
          </a:xfrm>
          <a:prstGeom prst="rect">
            <a:avLst/>
          </a:prstGeom>
          <a:solidFill>
            <a:srgbClr val="C00000"/>
          </a:solidFill>
        </p:spPr>
        <p:txBody>
          <a:bodyPr wrap="square">
            <a:spAutoFit/>
          </a:bodyPr>
          <a:lstStyle/>
          <a:p>
            <a:pPr>
              <a:lnSpc>
                <a:spcPct val="150000"/>
              </a:lnSpc>
            </a:pPr>
            <a:r>
              <a:rPr lang="en-US" altLang="zh-CN" sz="2400" dirty="0">
                <a:solidFill>
                  <a:schemeClr val="bg1"/>
                </a:solidFill>
                <a:latin typeface="+mn-ea"/>
                <a:ea typeface="+mn-ea"/>
              </a:rPr>
              <a:t>1  </a:t>
            </a:r>
            <a:r>
              <a:rPr lang="zh-CN" altLang="en-US" sz="2400" dirty="0">
                <a:solidFill>
                  <a:schemeClr val="bg1"/>
                </a:solidFill>
                <a:latin typeface="+mn-ea"/>
                <a:ea typeface="+mn-ea"/>
              </a:rPr>
              <a:t>媒体素材</a:t>
            </a:r>
            <a:endParaRPr lang="zh-CN" altLang="zh-TW" sz="2400" dirty="0">
              <a:solidFill>
                <a:schemeClr val="bg1"/>
              </a:solidFill>
              <a:latin typeface="+mn-ea"/>
              <a:ea typeface="+mn-ea"/>
            </a:endParaRPr>
          </a:p>
          <a:p>
            <a:pPr>
              <a:lnSpc>
                <a:spcPct val="150000"/>
              </a:lnSpc>
            </a:pPr>
            <a:r>
              <a:rPr lang="zh-TW" altLang="en-US" sz="2400" dirty="0">
                <a:solidFill>
                  <a:schemeClr val="bg1"/>
                </a:solidFill>
                <a:latin typeface="+mn-ea"/>
                <a:ea typeface="+mn-ea"/>
              </a:rPr>
              <a:t>2  </a:t>
            </a:r>
            <a:r>
              <a:rPr lang="zh-CN" altLang="en-US" sz="2400" dirty="0">
                <a:solidFill>
                  <a:schemeClr val="bg1"/>
                </a:solidFill>
                <a:latin typeface="+mn-ea"/>
                <a:ea typeface="+mn-ea"/>
              </a:rPr>
              <a:t>试题</a:t>
            </a:r>
            <a:r>
              <a:rPr lang="en-US" altLang="zh-CN" sz="2400" dirty="0">
                <a:solidFill>
                  <a:schemeClr val="bg1"/>
                </a:solidFill>
                <a:latin typeface="+mn-ea"/>
                <a:ea typeface="+mn-ea"/>
              </a:rPr>
              <a:t>/</a:t>
            </a:r>
            <a:r>
              <a:rPr lang="zh-CN" altLang="en-US" sz="2400" dirty="0">
                <a:solidFill>
                  <a:schemeClr val="bg1"/>
                </a:solidFill>
                <a:latin typeface="+mn-ea"/>
                <a:ea typeface="+mn-ea"/>
              </a:rPr>
              <a:t>试卷库</a:t>
            </a:r>
            <a:r>
              <a:rPr lang="zh-TW" altLang="en-US" sz="2400" dirty="0">
                <a:solidFill>
                  <a:schemeClr val="bg1"/>
                </a:solidFill>
                <a:latin typeface="+mn-ea"/>
                <a:ea typeface="+mn-ea"/>
              </a:rPr>
              <a:t> </a:t>
            </a:r>
            <a:endParaRPr lang="zh-TW" altLang="zh-CN" sz="2400" dirty="0">
              <a:solidFill>
                <a:schemeClr val="bg1"/>
              </a:solidFill>
              <a:latin typeface="+mn-ea"/>
              <a:ea typeface="+mn-ea"/>
            </a:endParaRPr>
          </a:p>
          <a:p>
            <a:pPr>
              <a:lnSpc>
                <a:spcPct val="150000"/>
              </a:lnSpc>
            </a:pPr>
            <a:r>
              <a:rPr lang="en-US" altLang="zh-CN" sz="2400" dirty="0">
                <a:solidFill>
                  <a:schemeClr val="bg1"/>
                </a:solidFill>
                <a:latin typeface="+mn-ea"/>
                <a:ea typeface="+mn-ea"/>
              </a:rPr>
              <a:t>3  </a:t>
            </a:r>
            <a:r>
              <a:rPr lang="zh-CN" altLang="en-US" sz="2400" dirty="0">
                <a:solidFill>
                  <a:schemeClr val="bg1"/>
                </a:solidFill>
                <a:latin typeface="+mn-ea"/>
                <a:ea typeface="+mn-ea"/>
              </a:rPr>
              <a:t>课件及讲义</a:t>
            </a:r>
            <a:endParaRPr lang="en-US" altLang="zh-CN" sz="2400" dirty="0">
              <a:solidFill>
                <a:schemeClr val="bg1"/>
              </a:solidFill>
              <a:latin typeface="+mn-ea"/>
              <a:ea typeface="+mn-ea"/>
            </a:endParaRPr>
          </a:p>
          <a:p>
            <a:pPr>
              <a:lnSpc>
                <a:spcPct val="150000"/>
              </a:lnSpc>
            </a:pPr>
            <a:r>
              <a:rPr lang="en-US" altLang="zh-CN" sz="2400" dirty="0">
                <a:solidFill>
                  <a:schemeClr val="bg1"/>
                </a:solidFill>
                <a:latin typeface="+mn-ea"/>
                <a:ea typeface="+mn-ea"/>
              </a:rPr>
              <a:t>4  </a:t>
            </a:r>
            <a:r>
              <a:rPr lang="zh-CN" altLang="en-US" sz="2400" dirty="0">
                <a:solidFill>
                  <a:schemeClr val="bg1"/>
                </a:solidFill>
                <a:latin typeface="+mn-ea"/>
                <a:ea typeface="+mn-ea"/>
              </a:rPr>
              <a:t>案例</a:t>
            </a:r>
            <a:r>
              <a:rPr lang="zh-TW" altLang="en-US" sz="2400" dirty="0">
                <a:solidFill>
                  <a:schemeClr val="bg1"/>
                </a:solidFill>
                <a:latin typeface="+mn-ea"/>
                <a:ea typeface="+mn-ea"/>
              </a:rPr>
              <a:t> </a:t>
            </a:r>
            <a:endParaRPr lang="zh-TW" altLang="en-US" sz="2400" dirty="0">
              <a:solidFill>
                <a:schemeClr val="bg1"/>
              </a:solidFill>
              <a:latin typeface="+mn-ea"/>
              <a:ea typeface="+mn-ea"/>
            </a:endParaRPr>
          </a:p>
          <a:p>
            <a:pPr>
              <a:lnSpc>
                <a:spcPct val="150000"/>
              </a:lnSpc>
            </a:pPr>
            <a:r>
              <a:rPr lang="en-US" altLang="zh-TW" sz="2400" dirty="0">
                <a:solidFill>
                  <a:schemeClr val="bg1"/>
                </a:solidFill>
                <a:latin typeface="+mn-ea"/>
                <a:ea typeface="+mn-ea"/>
              </a:rPr>
              <a:t>5  </a:t>
            </a:r>
            <a:r>
              <a:rPr lang="zh-CN" altLang="en-US" sz="2400" dirty="0">
                <a:solidFill>
                  <a:schemeClr val="bg1"/>
                </a:solidFill>
                <a:latin typeface="+mn-ea"/>
                <a:ea typeface="+mn-ea"/>
              </a:rPr>
              <a:t>文献资料</a:t>
            </a:r>
            <a:r>
              <a:rPr lang="zh-TW" altLang="en-US" sz="2400" dirty="0">
                <a:solidFill>
                  <a:schemeClr val="bg1"/>
                </a:solidFill>
                <a:latin typeface="+mn-ea"/>
                <a:ea typeface="+mn-ea"/>
              </a:rPr>
              <a:t> </a:t>
            </a:r>
            <a:endParaRPr lang="en-US" altLang="zh-TW" sz="2400" dirty="0">
              <a:solidFill>
                <a:schemeClr val="bg1"/>
              </a:solidFill>
              <a:latin typeface="+mn-ea"/>
              <a:ea typeface="+mn-ea"/>
            </a:endParaRPr>
          </a:p>
          <a:p>
            <a:pPr>
              <a:lnSpc>
                <a:spcPct val="150000"/>
              </a:lnSpc>
            </a:pPr>
            <a:r>
              <a:rPr lang="en-US" altLang="zh-TW" sz="2400" dirty="0">
                <a:solidFill>
                  <a:schemeClr val="bg1"/>
                </a:solidFill>
                <a:latin typeface="+mn-ea"/>
                <a:ea typeface="+mn-ea"/>
              </a:rPr>
              <a:t>6</a:t>
            </a:r>
            <a:r>
              <a:rPr lang="en-US" altLang="zh-CN" sz="2400" dirty="0">
                <a:solidFill>
                  <a:schemeClr val="bg1"/>
                </a:solidFill>
                <a:latin typeface="+mn-ea"/>
                <a:ea typeface="+mn-ea"/>
              </a:rPr>
              <a:t>  </a:t>
            </a:r>
            <a:r>
              <a:rPr lang="zh-CN" altLang="en-US" sz="2400" dirty="0">
                <a:solidFill>
                  <a:schemeClr val="bg1"/>
                </a:solidFill>
                <a:latin typeface="+mn-ea"/>
                <a:ea typeface="+mn-ea"/>
              </a:rPr>
              <a:t>虚拟实验或操作环境</a:t>
            </a:r>
            <a:endParaRPr lang="zh-CN" altLang="en-US" sz="2400" dirty="0">
              <a:solidFill>
                <a:schemeClr val="bg1"/>
              </a:solidFill>
              <a:latin typeface="+mn-ea"/>
              <a:ea typeface="+mn-ea"/>
            </a:endParaRPr>
          </a:p>
        </p:txBody>
      </p:sp>
    </p:spTree>
  </p:cSld>
  <p:clrMapOvr>
    <a:masterClrMapping/>
  </p:clrMapOvr>
  <p:transition spd="med">
    <p:pull/>
  </p:transition>
</p:sld>
</file>

<file path=ppt/tags/tag1.xml><?xml version="1.0" encoding="utf-8"?>
<p:tagLst xmlns:p="http://schemas.openxmlformats.org/presentationml/2006/main">
  <p:tag name="REFSHAPE" val="348385300"/>
  <p:tag name="KSO_WM_UNIT_PLACING_PICTURE_USER_VIEWPORT" val="{&quot;height&quot;:7620,&quot;width&quot;:9345}"/>
</p:tagLst>
</file>

<file path=ppt/tags/tag2.xml><?xml version="1.0" encoding="utf-8"?>
<p:tagLst xmlns:p="http://schemas.openxmlformats.org/presentationml/2006/main">
  <p:tag name="ISPRING_RESOURCE_PATHS_HASH_2" val="9bf32b21c57e606988ab10ec694d2e32676a8b"/>
  <p:tag name="ISPRING_PRESENTATION_TITLE" val="PowerPoint 演示文稿"/>
</p:tagLst>
</file>

<file path=ppt/theme/theme1.xml><?xml version="1.0" encoding="utf-8"?>
<a:theme xmlns:a="http://schemas.openxmlformats.org/drawingml/2006/main" name="第一PPT，www.1ppt.com">
  <a:themeElements>
    <a:clrScheme name="自定义 4">
      <a:dk1>
        <a:srgbClr val="000000"/>
      </a:dk1>
      <a:lt1>
        <a:srgbClr val="FFFFFF"/>
      </a:lt1>
      <a:dk2>
        <a:srgbClr val="FFFFFF"/>
      </a:dk2>
      <a:lt2>
        <a:srgbClr val="FFFFFF"/>
      </a:lt2>
      <a:accent1>
        <a:srgbClr val="959595"/>
      </a:accent1>
      <a:accent2>
        <a:srgbClr val="272F42"/>
      </a:accent2>
      <a:accent3>
        <a:srgbClr val="959595"/>
      </a:accent3>
      <a:accent4>
        <a:srgbClr val="000000"/>
      </a:accent4>
      <a:accent5>
        <a:srgbClr val="959595"/>
      </a:accent5>
      <a:accent6>
        <a:srgbClr val="272F42"/>
      </a:accent6>
      <a:hlink>
        <a:srgbClr val="2B2B2B"/>
      </a:hlink>
      <a:folHlink>
        <a:srgbClr val="C00000"/>
      </a:folHlink>
    </a:clrScheme>
    <a:fontScheme name="temp">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a:blip/>
          <a:stretch>
            <a:fillRect/>
          </a:stretch>
        </a:blipFill>
        <a:ln>
          <a:noFill/>
        </a:ln>
      </a:spPr>
      <a:bodyPr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defRPr sz="1600" b="1" dirty="0" smtClean="0">
            <a:solidFill>
              <a:schemeClr val="accent6"/>
            </a:solidFill>
            <a:latin typeface="微软雅黑" panose="020B0503020204020204" pitchFamily="34" charset="-122"/>
            <a:ea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6726</Words>
  <Application>WPS 演示</Application>
  <PresentationFormat>全屏显示(16:9)</PresentationFormat>
  <Paragraphs>498</Paragraphs>
  <Slides>66</Slides>
  <Notes>54</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66</vt:i4>
      </vt:variant>
    </vt:vector>
  </HeadingPairs>
  <TitlesOfParts>
    <vt:vector size="80" baseType="lpstr">
      <vt:lpstr>Arial</vt:lpstr>
      <vt:lpstr>宋体</vt:lpstr>
      <vt:lpstr>Wingdings</vt:lpstr>
      <vt:lpstr>Calibri</vt:lpstr>
      <vt:lpstr>微软雅黑</vt:lpstr>
      <vt:lpstr>Calibri</vt:lpstr>
      <vt:lpstr>Arial Unicode MS</vt:lpstr>
      <vt:lpstr>Wingdings 2</vt:lpstr>
      <vt:lpstr>楷体_GB2312</vt:lpstr>
      <vt:lpstr>新宋体</vt:lpstr>
      <vt:lpstr>楷体</vt:lpstr>
      <vt:lpstr>Times New Roman</vt:lpstr>
      <vt:lpstr>Calibri Light</vt:lpstr>
      <vt:lpstr>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第一PPT，www.1ppt.com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简洁大气</dc:title>
  <dc:creator>第一PPT</dc:creator>
  <cp:keywords>www.1ppt.com</cp:keywords>
  <dc:description>www.1ppt.com</dc:description>
  <cp:lastModifiedBy>刻意1399449900</cp:lastModifiedBy>
  <cp:revision>1205</cp:revision>
  <dcterms:created xsi:type="dcterms:W3CDTF">2015-04-24T01:01:00Z</dcterms:created>
  <dcterms:modified xsi:type="dcterms:W3CDTF">2020-05-13T03:57:16Z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2052-11.1.0.9584</vt:lpwstr>
  </property>
</Properties>
</file>