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494" r:id="rId3"/>
    <p:sldId id="584" r:id="rId4"/>
    <p:sldId id="585" r:id="rId5"/>
    <p:sldId id="594" r:id="rId6"/>
    <p:sldId id="586" r:id="rId7"/>
    <p:sldId id="587" r:id="rId8"/>
    <p:sldId id="593" r:id="rId9"/>
    <p:sldId id="588" r:id="rId10"/>
    <p:sldId id="589" r:id="rId11"/>
    <p:sldId id="591" r:id="rId12"/>
    <p:sldId id="590" r:id="rId13"/>
    <p:sldId id="592" r:id="rId14"/>
    <p:sldId id="595" r:id="rId15"/>
    <p:sldId id="596" r:id="rId16"/>
    <p:sldId id="597" r:id="rId17"/>
    <p:sldId id="599" r:id="rId18"/>
    <p:sldId id="598" r:id="rId19"/>
    <p:sldId id="600" r:id="rId20"/>
    <p:sldId id="603" r:id="rId21"/>
    <p:sldId id="604" r:id="rId22"/>
    <p:sldId id="602" r:id="rId23"/>
    <p:sldId id="605" r:id="rId24"/>
    <p:sldId id="606" r:id="rId25"/>
    <p:sldId id="607" r:id="rId26"/>
    <p:sldId id="608" r:id="rId27"/>
    <p:sldId id="609" r:id="rId28"/>
    <p:sldId id="610" r:id="rId29"/>
    <p:sldId id="611" r:id="rId30"/>
    <p:sldId id="612" r:id="rId31"/>
    <p:sldId id="613" r:id="rId32"/>
    <p:sldId id="614" r:id="rId33"/>
    <p:sldId id="615" r:id="rId34"/>
    <p:sldId id="616" r:id="rId35"/>
    <p:sldId id="617" r:id="rId36"/>
    <p:sldId id="618" r:id="rId37"/>
    <p:sldId id="619" r:id="rId38"/>
    <p:sldId id="620" r:id="rId39"/>
    <p:sldId id="621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2" r:id="rId50"/>
    <p:sldId id="636" r:id="rId51"/>
    <p:sldId id="631" r:id="rId52"/>
    <p:sldId id="634" r:id="rId53"/>
    <p:sldId id="633" r:id="rId54"/>
    <p:sldId id="635" r:id="rId55"/>
    <p:sldId id="637" r:id="rId56"/>
    <p:sldId id="638" r:id="rId57"/>
    <p:sldId id="639" r:id="rId58"/>
    <p:sldId id="640" r:id="rId59"/>
    <p:sldId id="645" r:id="rId60"/>
    <p:sldId id="643" r:id="rId61"/>
    <p:sldId id="641" r:id="rId62"/>
    <p:sldId id="642" r:id="rId63"/>
    <p:sldId id="644" r:id="rId64"/>
    <p:sldId id="646" r:id="rId65"/>
    <p:sldId id="647" r:id="rId66"/>
    <p:sldId id="648" r:id="rId67"/>
    <p:sldId id="649" r:id="rId68"/>
    <p:sldId id="650" r:id="rId69"/>
    <p:sldId id="651" r:id="rId70"/>
    <p:sldId id="652" r:id="rId71"/>
    <p:sldId id="653" r:id="rId72"/>
    <p:sldId id="654" r:id="rId73"/>
    <p:sldId id="657" r:id="rId74"/>
    <p:sldId id="656" r:id="rId75"/>
    <p:sldId id="655" r:id="rId76"/>
    <p:sldId id="658" r:id="rId77"/>
    <p:sldId id="659" r:id="rId78"/>
    <p:sldId id="660" r:id="rId79"/>
    <p:sldId id="662" r:id="rId80"/>
    <p:sldId id="666" r:id="rId81"/>
    <p:sldId id="667" r:id="rId82"/>
    <p:sldId id="668" r:id="rId83"/>
    <p:sldId id="663" r:id="rId84"/>
    <p:sldId id="664" r:id="rId85"/>
    <p:sldId id="665" r:id="rId86"/>
    <p:sldId id="699" r:id="rId87"/>
    <p:sldId id="696" r:id="rId88"/>
    <p:sldId id="697" r:id="rId89"/>
    <p:sldId id="698" r:id="rId90"/>
    <p:sldId id="670" r:id="rId91"/>
    <p:sldId id="671" r:id="rId92"/>
    <p:sldId id="674" r:id="rId93"/>
    <p:sldId id="678" r:id="rId94"/>
    <p:sldId id="677" r:id="rId95"/>
    <p:sldId id="679" r:id="rId96"/>
    <p:sldId id="685" r:id="rId97"/>
    <p:sldId id="682" r:id="rId98"/>
    <p:sldId id="683" r:id="rId99"/>
    <p:sldId id="675" r:id="rId100"/>
    <p:sldId id="676" r:id="rId101"/>
    <p:sldId id="684" r:id="rId102"/>
    <p:sldId id="686" r:id="rId103"/>
    <p:sldId id="687" r:id="rId104"/>
    <p:sldId id="690" r:id="rId105"/>
    <p:sldId id="688" r:id="rId106"/>
    <p:sldId id="691" r:id="rId107"/>
    <p:sldId id="700" r:id="rId108"/>
    <p:sldId id="478" r:id="rId109"/>
    <p:sldId id="570" r:id="rId110"/>
    <p:sldId id="481" r:id="rId111"/>
    <p:sldId id="476" r:id="rId112"/>
    <p:sldId id="477" r:id="rId113"/>
    <p:sldId id="479" r:id="rId114"/>
    <p:sldId id="485" r:id="rId115"/>
    <p:sldId id="516" r:id="rId116"/>
    <p:sldId id="486" r:id="rId117"/>
    <p:sldId id="517" r:id="rId118"/>
    <p:sldId id="493" r:id="rId119"/>
    <p:sldId id="487" r:id="rId120"/>
    <p:sldId id="488" r:id="rId121"/>
    <p:sldId id="489" r:id="rId122"/>
    <p:sldId id="490" r:id="rId123"/>
    <p:sldId id="491" r:id="rId124"/>
    <p:sldId id="492" r:id="rId125"/>
    <p:sldId id="376" r:id="rId126"/>
    <p:sldId id="510" r:id="rId127"/>
    <p:sldId id="511" r:id="rId128"/>
    <p:sldId id="518" r:id="rId129"/>
    <p:sldId id="512" r:id="rId130"/>
    <p:sldId id="701" r:id="rId131"/>
    <p:sldId id="571" r:id="rId132"/>
    <p:sldId id="513" r:id="rId133"/>
    <p:sldId id="519" r:id="rId134"/>
    <p:sldId id="520" r:id="rId135"/>
    <p:sldId id="522" r:id="rId136"/>
    <p:sldId id="558" r:id="rId137"/>
    <p:sldId id="583" r:id="rId138"/>
    <p:sldId id="582" r:id="rId139"/>
    <p:sldId id="514" r:id="rId140"/>
    <p:sldId id="572" r:id="rId141"/>
    <p:sldId id="523" r:id="rId142"/>
    <p:sldId id="524" r:id="rId143"/>
    <p:sldId id="525" r:id="rId144"/>
    <p:sldId id="573" r:id="rId145"/>
    <p:sldId id="693" r:id="rId146"/>
    <p:sldId id="526" r:id="rId147"/>
    <p:sldId id="694" r:id="rId148"/>
    <p:sldId id="574" r:id="rId149"/>
    <p:sldId id="577" r:id="rId150"/>
    <p:sldId id="527" r:id="rId151"/>
    <p:sldId id="396" r:id="rId152"/>
    <p:sldId id="544" r:id="rId153"/>
    <p:sldId id="531" r:id="rId154"/>
    <p:sldId id="576" r:id="rId155"/>
    <p:sldId id="532" r:id="rId156"/>
    <p:sldId id="575" r:id="rId157"/>
    <p:sldId id="545" r:id="rId158"/>
    <p:sldId id="578" r:id="rId159"/>
    <p:sldId id="534" r:id="rId160"/>
    <p:sldId id="535" r:id="rId161"/>
    <p:sldId id="579" r:id="rId162"/>
    <p:sldId id="546" r:id="rId163"/>
    <p:sldId id="580" r:id="rId164"/>
    <p:sldId id="536" r:id="rId165"/>
    <p:sldId id="537" r:id="rId166"/>
    <p:sldId id="538" r:id="rId167"/>
    <p:sldId id="542" r:id="rId168"/>
    <p:sldId id="547" r:id="rId169"/>
    <p:sldId id="543" r:id="rId170"/>
    <p:sldId id="413" r:id="rId171"/>
    <p:sldId id="548" r:id="rId172"/>
    <p:sldId id="556" r:id="rId173"/>
    <p:sldId id="581" r:id="rId174"/>
    <p:sldId id="555" r:id="rId175"/>
    <p:sldId id="692" r:id="rId176"/>
    <p:sldId id="552" r:id="rId177"/>
    <p:sldId id="553" r:id="rId178"/>
    <p:sldId id="441" r:id="rId179"/>
    <p:sldId id="442" r:id="rId180"/>
    <p:sldId id="443" r:id="rId181"/>
    <p:sldId id="499" r:id="rId182"/>
    <p:sldId id="561" r:id="rId183"/>
    <p:sldId id="446" r:id="rId184"/>
    <p:sldId id="501" r:id="rId185"/>
    <p:sldId id="562" r:id="rId186"/>
    <p:sldId id="451" r:id="rId187"/>
    <p:sldId id="506" r:id="rId188"/>
    <p:sldId id="515" r:id="rId189"/>
    <p:sldId id="449" r:id="rId190"/>
    <p:sldId id="521" r:id="rId191"/>
    <p:sldId id="528" r:id="rId192"/>
    <p:sldId id="529" r:id="rId193"/>
    <p:sldId id="530" r:id="rId194"/>
    <p:sldId id="549" r:id="rId195"/>
    <p:sldId id="554" r:id="rId196"/>
    <p:sldId id="447" r:id="rId197"/>
    <p:sldId id="448" r:id="rId198"/>
    <p:sldId id="452" r:id="rId199"/>
    <p:sldId id="453" r:id="rId200"/>
    <p:sldId id="569" r:id="rId201"/>
    <p:sldId id="454" r:id="rId202"/>
    <p:sldId id="456" r:id="rId203"/>
    <p:sldId id="457" r:id="rId204"/>
    <p:sldId id="458" r:id="rId205"/>
    <p:sldId id="559" r:id="rId206"/>
    <p:sldId id="560" r:id="rId20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210" autoAdjust="0"/>
    <p:restoredTop sz="94683" autoAdjust="0"/>
  </p:normalViewPr>
  <p:slideViewPr>
    <p:cSldViewPr>
      <p:cViewPr varScale="1">
        <p:scale>
          <a:sx n="87" d="100"/>
          <a:sy n="87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viewProps" Target="view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8AD67-9C42-41EE-AE8D-8823577CCCA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013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661C7-2E15-4A85-A784-53BD4D68E02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722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B89F5-5DBD-4D58-B89F-E0603619F1F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19119-A93D-4026-9D40-1719C63545D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75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FC53-C06D-4D15-87EA-DCAE154721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91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FC53-C06D-4D15-87EA-DCAE154721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391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79960-B298-4D43-B460-B302DB29AC3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189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2535A-1455-4EEA-B7C0-ABB7C586EF5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38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AF461-086D-4EB1-BED7-8742EBABADE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345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9050D-B81A-4FBC-8F93-DFC94E6A601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3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7C6C5-6BAE-4827-A273-822CDA3FBE3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700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76525-6CB0-41BB-A74C-68E9585EB4F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91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B4774-8287-46AF-A1AD-FD736D8DC0B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1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1C52E-74CC-400F-8CFA-89B8462FEAB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83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8D153-5F18-4365-B5CE-3A00E2B8CA7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4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C57FD-C881-4937-B277-F92B86BD230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31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724FC53-C06D-4D15-87EA-DCAE1547210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22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ncxly.com/xc_pic/d17_18.JPG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blog.19lou.com/batch.download.php?aid=1918072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china.com.cn/guoqing/2013-07/20/content_29479878_3.htm" TargetMode="Externa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hyperlink" Target="http://lianzai.china.com/books/html/311/1236/11443.html" TargetMode="Externa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jzlxs.cn/customs/list.asp?ID=38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whn.com/html/2005/45/73f75241635630e7610930af49f1906a_1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image/8cf0d51310f83b30dc540164" TargetMode="Externa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hoto.blog.sina.com.cn/showpic.html#blogid=4a50468c0100fs4f&amp;url=http://static2.photo.sina.com.cn/orignal/4a50468cx7374f951bf81&amp;690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781050" y="877888"/>
            <a:ext cx="931863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5400" b="1">
                <a:solidFill>
                  <a:schemeClr val="hlin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中国古代婚姻史</a:t>
            </a:r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77888"/>
            <a:ext cx="684053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052513"/>
            <a:ext cx="3816350" cy="4608512"/>
          </a:xfrm>
        </p:spPr>
        <p:txBody>
          <a:bodyPr/>
          <a:lstStyle/>
          <a:p>
            <a:pPr eaLnBrk="1" hangingPunct="1">
              <a:lnSpc>
                <a:spcPct val="28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远古传说上的反映：</a:t>
            </a:r>
          </a:p>
          <a:p>
            <a:pPr eaLnBrk="1" hangingPunct="1">
              <a:lnSpc>
                <a:spcPct val="28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唐代伏羲女娲帛画</a:t>
            </a:r>
          </a:p>
          <a:p>
            <a:pPr eaLnBrk="1" hangingPunct="1">
              <a:lnSpc>
                <a:spcPct val="280000"/>
              </a:lnSpc>
            </a:pPr>
            <a:r>
              <a:rPr lang="zh-CN" altLang="en-US" sz="2800" b="1" smtClean="0">
                <a:latin typeface="华文中宋" panose="02010600040101010101" pitchFamily="2" charset="-122"/>
                <a:ea typeface="隶书" panose="02010509060101010101" pitchFamily="49" charset="-122"/>
              </a:rPr>
              <a:t>“</a:t>
            </a:r>
            <a:r>
              <a:rPr lang="zh-CN" altLang="en-US" sz="2800" b="1" smtClean="0">
                <a:ea typeface="隶书" panose="02010509060101010101" pitchFamily="49" charset="-122"/>
              </a:rPr>
              <a:t>葫芦兄妹</a:t>
            </a:r>
            <a:r>
              <a:rPr lang="zh-CN" altLang="en-US" sz="2800" b="1" smtClean="0">
                <a:latin typeface="华文中宋" panose="02010600040101010101" pitchFamily="2" charset="-122"/>
                <a:ea typeface="隶书" panose="02010509060101010101" pitchFamily="49" charset="-122"/>
              </a:rPr>
              <a:t>”</a:t>
            </a:r>
            <a:r>
              <a:rPr lang="zh-CN" altLang="en-US" sz="2800" b="1" smtClean="0">
                <a:ea typeface="隶书" panose="02010509060101010101" pitchFamily="49" charset="-122"/>
              </a:rPr>
              <a:t>的故事</a:t>
            </a:r>
          </a:p>
        </p:txBody>
      </p:sp>
      <p:sp>
        <p:nvSpPr>
          <p:cNvPr id="1433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288925" cy="2889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14340" name="Picture 6" descr="Image11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37449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2160587" cy="503237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2: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69325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有一姓何的人家，老祖母何田氏最怜爱她的孙儿何开祥，平日极为溺爱。一日何开祥在外玩耍回家，泥污衣服，被母小何田氏用竹片责打，负疼啼哭。恰祖母探亲回家，问知原委，说媳妇不应责打孙儿，嚷骂欲殴。小何田氏不敢回话，进房躲避。祖母被族邻劝止，回房后怒犹未息。向丈夫何允福唠叨，说孙儿被打，又痛又气，不如早死，免得受气。何允福劝慰许久。何田氏乘夫睡熟，竟投环自缢。刑部以小何田氏责打其子系以理训责，且当时其姑并未在家。迨何田氏回家查知嚷骂，该氏并未回言，进房躲避，实无违犯教令之处。老何田氏负气自缢更出该氏意料之外。将何田氏比照子孙违犯教令致父母自尽之例拟绞，声明情节，奏请改减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1944688" cy="504825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3: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08050"/>
            <a:ext cx="8424863" cy="525621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牛高氏煮豆给姑萧氏食用，因豆内硬粒不曾一律煮烂，扛动牙齿，萧氏叫骂。高氏就做面条送食，萧氏因牙痛难吃，复向叫骂，高氏迄未回言。萧氏气愤，拾棍向殴，因被高氏搁阻，愤激投井身死。法司讯明高氏并无触忤违犯别情。惟萧氏因扛伤牙痛向殴被阻，愤激自尽，究由高氏未及煮烂硬豆所致，因非有心违犯，第法严伦理，应将高氏比照子贫不能养赡致父母自缢例满流。</a:t>
            </a:r>
            <a:r>
              <a:rPr lang="zh-CN" altLang="en-US" sz="2800" smtClean="0">
                <a:latin typeface="方正楷体" pitchFamily="65" charset="-122"/>
                <a:ea typeface="方正楷体" pitchFamily="65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04813"/>
            <a:ext cx="1368425" cy="576262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4:</a:t>
            </a: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496300" cy="475138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柴赵氏之姑索食荞麦，赵氏因荞麦性冷，姑素患腹痛，忌食性寒之物，不肯与食，姑气愤自尽。法司虽讯明该氏慎重菽水，并非有心违犯，仍比照子贫不能养赡致母自缢例满流。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476250"/>
            <a:ext cx="1439862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5:</a:t>
            </a: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25538"/>
            <a:ext cx="8569325" cy="5113337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黄德显因子媳陈氏窃米卖钱，向其斥责，陈氏哭喊泼赖，德显气愤，用铁锄柄殴伤其胸膛额角毙命。法司以起衅事甚微，亦无殴詈翁姑重情。致命胸膛额角太阳均非应受决罚之处，铁锄亦非决罚之具，实属非理殴杀，与依法决罚邂逅致死者不同，依律拟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2160588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en-US" altLang="zh-CN" sz="4000" smtClean="0"/>
              <a:t> 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496300" cy="47815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王黎氏因媳资氏偷吃冷食，用绳捆缚两手，罚跪一夜，资氏两膝跪伤，不能起立。黎氏用拳怒殴，资氏哭喊，又用烧红铁钳烙伤眉丛，伤重毙命。因黎氏非法残酷，流罪不准纳赎，照拟发配。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2160588" cy="576262"/>
          </a:xfrm>
          <a:noFill/>
        </p:spPr>
        <p:txBody>
          <a:bodyPr/>
          <a:lstStyle/>
          <a:p>
            <a:pPr eaLnBrk="1" hangingPunct="1"/>
            <a:r>
              <a:rPr lang="zh-CN" altLang="en-US" sz="28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8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12875"/>
            <a:ext cx="8540750" cy="41941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乾隆三十六年，河南林朱氏与林朝富通奸，被其媳黄氏撞见，为灭口将黄氏毒死，依凡人谋杀之律处绞监候。</a:t>
            </a:r>
            <a:r>
              <a:rPr lang="zh-CN" altLang="en-US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1511300" cy="582613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341438"/>
            <a:ext cx="8496300" cy="47513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周帼珍调奸子妇王氏不从，屡加磨折，并诬指王氏与工人有奸。起意贿嘱王氏胞叔王兆兴，并喝令次子周镇儿帮同将王氏活埋。周帼珍以凡论，依谋杀人律，拟斩监候。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4270179" cy="5589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908720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妇女解放</a:t>
            </a:r>
          </a:p>
        </p:txBody>
      </p:sp>
    </p:spTree>
    <p:extLst>
      <p:ext uri="{BB962C8B-B14F-4D97-AF65-F5344CB8AC3E}">
        <p14:creationId xmlns:p14="http://schemas.microsoft.com/office/powerpoint/2010/main" val="39056643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40750" cy="647700"/>
          </a:xfrm>
        </p:spPr>
        <p:txBody>
          <a:bodyPr/>
          <a:lstStyle/>
          <a:p>
            <a:pPr algn="ctr" eaLnBrk="1" hangingPunct="1"/>
            <a:r>
              <a:rPr lang="zh-CN" altLang="en-US" sz="3600" b="1" smtClean="0">
                <a:solidFill>
                  <a:schemeClr val="tx1"/>
                </a:solidFill>
                <a:ea typeface="隶书" panose="02010509060101010101" pitchFamily="49" charset="-122"/>
              </a:rPr>
              <a:t>四、贞节观对女性的束缚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4000" y="1312863"/>
            <a:ext cx="8540750" cy="49958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忠勇果敢，陨身王事，宜蒙甄表，以显贞节。”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宋书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孟怀玉传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有子而嫁，倍死不贞。防隔内外，禁止淫佚，男女洁诚。”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“世之妇皆然，人未尝以为非，汝独何耻之有？”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“水不厌清，女不厌洁。”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80327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solidFill>
                  <a:schemeClr val="tx1"/>
                </a:solidFill>
                <a:ea typeface="隶书" panose="02010509060101010101" pitchFamily="49" charset="-122"/>
              </a:rPr>
              <a:t>四、贞节观对女性的束缚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557338"/>
            <a:ext cx="8540750" cy="4541837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尝考正史及天下郡县志，妇人守节死义者，秦、周以前可屈指计，自汉及唐亦寥寥焉。北宋已降则悉数之不可更仆矣。盖夫妇之义，至程子然后大明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其论娶失节之妇也，以为己亦失节，而饿死事小失节事大之言，则村农市儿皆耳熟焉。自是以后，为男子者率以妇人之失节为羞，而憎且贱之，此妇人之所以自矜奋欤。呜呼，自秦皇帝设厉禁，历代守之，而所化者尚希。程子一言乃震动乎宇宙，而有关于百世以下之人纪若此。”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方苞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歙县曹氏家乘贞烈传略序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endParaRPr lang="en-US" altLang="zh-CN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6" descr="bmz031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5363" name="Text Box 18"/>
          <p:cNvSpPr txBox="1">
            <a:spLocks noChangeArrowheads="1"/>
          </p:cNvSpPr>
          <p:nvPr/>
        </p:nvSpPr>
        <p:spPr bwMode="auto">
          <a:xfrm>
            <a:off x="8101013" y="981075"/>
            <a:ext cx="7334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latin typeface="Tahoma" panose="020B0604030504040204" pitchFamily="34" charset="0"/>
                <a:ea typeface="隶书" panose="02010509060101010101" pitchFamily="49" charset="-122"/>
              </a:rPr>
              <a:t>苗族</a:t>
            </a:r>
            <a:r>
              <a:rPr lang="zh-CN" altLang="en-US" sz="3600" b="1">
                <a:latin typeface="Arial" panose="020B0604020202020204" pitchFamily="34" charset="0"/>
                <a:ea typeface="隶书" panose="02010509060101010101" pitchFamily="49" charset="-122"/>
              </a:rPr>
              <a:t>“牯脏节”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4" name="Picture 21" descr="01300000167299121266688238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3588"/>
            <a:ext cx="67691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549275"/>
            <a:ext cx="8540750" cy="947738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solidFill>
                  <a:schemeClr val="tx1"/>
                </a:solidFill>
                <a:ea typeface="隶书" panose="02010509060101010101" pitchFamily="49" charset="-122"/>
              </a:rPr>
              <a:t>明太祖洪武元年令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916113"/>
            <a:ext cx="8540750" cy="41941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民间寡妇三十以前夫亡守制，五十以后不改节者，旌表门闾，免除本家差役。”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7" descr="d17_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73437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8"/>
          <p:cNvSpPr txBox="1">
            <a:spLocks noChangeArrowheads="1"/>
          </p:cNvSpPr>
          <p:nvPr/>
        </p:nvSpPr>
        <p:spPr bwMode="auto">
          <a:xfrm>
            <a:off x="1692275" y="333375"/>
            <a:ext cx="6192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>
                <a:latin typeface="Arial" panose="020B0604020202020204" pitchFamily="34" charset="0"/>
                <a:ea typeface="隶书" panose="02010509060101010101" pitchFamily="49" charset="-122"/>
              </a:rPr>
              <a:t>四、贞节观对女性的束缚</a:t>
            </a:r>
          </a:p>
        </p:txBody>
      </p:sp>
      <p:sp>
        <p:nvSpPr>
          <p:cNvPr id="117764" name="Text Box 10"/>
          <p:cNvSpPr txBox="1">
            <a:spLocks noChangeArrowheads="1"/>
          </p:cNvSpPr>
          <p:nvPr/>
        </p:nvSpPr>
        <p:spPr bwMode="auto">
          <a:xfrm>
            <a:off x="395288" y="1125538"/>
            <a:ext cx="6715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云南禄丰黑井镇的贞节牌坊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40750" cy="72072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solidFill>
                  <a:schemeClr val="tx1"/>
                </a:solidFill>
                <a:ea typeface="隶书" panose="02010509060101010101" pitchFamily="49" charset="-122"/>
              </a:rPr>
              <a:t>四、贞节观对女性的束缚</a:t>
            </a:r>
            <a:endParaRPr lang="zh-CN" altLang="en-US" sz="4000" b="1" smtClean="0">
              <a:ea typeface="隶书" panose="02010509060101010101" pitchFamily="49" charset="-122"/>
            </a:endParaRPr>
          </a:p>
        </p:txBody>
      </p:sp>
      <p:pic>
        <p:nvPicPr>
          <p:cNvPr id="118787" name="Picture 5" descr="10373075_2008111813044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69766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793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安徽歙县的贞节牌坊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40750" cy="587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latin typeface="隶书" panose="02010509060101010101" pitchFamily="49" charset="-122"/>
                <a:ea typeface="隶书" panose="02010509060101010101" pitchFamily="49" charset="-122"/>
              </a:rPr>
              <a:t>班  昭</a:t>
            </a:r>
          </a:p>
        </p:txBody>
      </p:sp>
      <p:pic>
        <p:nvPicPr>
          <p:cNvPr id="119811" name="Picture 5" descr="482611a3t7216d9f39424&amp;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0353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9" descr="2007072303383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96975"/>
            <a:ext cx="3871913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72072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女教书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540750" cy="504031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女诫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内训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（明成祖徐皇后 ）、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贞烈故事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女鉴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（明宪宗王皇后）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女训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（明世宗母亲章圣太后）。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绿窗女史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闺范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闺戒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（吕坤）、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温氏母训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（温璜 ）、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女范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（朱天球）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女小儿语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（吕德胜）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女范编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（黄尚文）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闺范十集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（黄希周）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贞懿录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（杨应震）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女儿经注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（赵南星）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女镜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（夏树芳） 、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女范捷录</a:t>
            </a:r>
            <a:r>
              <a:rPr lang="en-US" altLang="zh-CN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5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（王相母刘氏） 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658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女教书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84313"/>
            <a:ext cx="8662988" cy="461486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不顾节，事不小，拖累受害有多少。她爹娘，她公婆，人说不说都难过。况此事，人人笑，活活羞死她二老。她丈夫，她兄弟，人前说话莫志气。她有儿，她有孙，出不得头说不赢。她亲戚，她家族，都怕把她提起辱。她本身，不消说，未必她还躲得脱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女教书</a:t>
            </a:r>
          </a:p>
        </p:txBody>
      </p:sp>
      <p:pic>
        <p:nvPicPr>
          <p:cNvPr id="122883" name="Picture 3" descr="200902261235654070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28775"/>
            <a:ext cx="5691187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95288" y="1628775"/>
            <a:ext cx="25193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即至村姑里妇未尽识字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而一门之内父兄子弟为之陈述故事、讲说遗文，亦必有心领神会随事感发之处。”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874713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节烈妇女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12875"/>
            <a:ext cx="8662988" cy="46863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徽州詹氏，年二十归王文焯，廿八夫故，遗孤林丰三岁。詹氏纺线赡养病姑，养育儿子，卒年七十，守节四十三年。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张氏翠玉，金玉琪妻，夫亡誓不再适，归宁母家，欲夺其志，张度不能自全，遂缢死母家。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79388" y="404813"/>
            <a:ext cx="8785225" cy="56165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zh-CN" altLang="en-US" sz="4000" b="1" smtClean="0">
                <a:ea typeface="隶书" panose="02010509060101010101" pitchFamily="49" charset="-122"/>
              </a:rPr>
              <a:t>历代节烈妇女统计表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分类  隋唐 五代   辽     宋      金     元          明清                     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节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人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32   2     152   359   271   41         9482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烈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人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29   5     122   28     383   8688     2841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zh-CN" sz="28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女子岂容受僮饵，能即饿死，方称吾女。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662988" cy="792163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儒林外史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第四十八回 </a:t>
            </a:r>
            <a:r>
              <a:rPr lang="zh-CN" altLang="en-US" sz="3200" smtClean="0">
                <a:ea typeface="隶书" panose="02010509060101010101" pitchFamily="49" charset="-122"/>
              </a:rPr>
              <a:t>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徽州府烈妇殉夫</a:t>
            </a:r>
            <a:r>
              <a:rPr lang="zh-CN" altLang="en-US" sz="3200" smtClean="0">
                <a:ea typeface="隶书" panose="02010509060101010101" pitchFamily="49" charset="-122"/>
              </a:rPr>
              <a:t>”</a:t>
            </a:r>
            <a:r>
              <a:rPr lang="zh-CN" altLang="en-US" sz="4000" smtClean="0"/>
              <a:t> 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268413"/>
            <a:ext cx="8540750" cy="51847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王先生（王玉辉）走了二十里，到了女婿家，看见女婿果然病重，医生在那里看，用着药总不见效。一连过了几天，女婿竟不在了，王玉辉恸哭了一场。见女儿哭的天愁地惨，候着丈夫入过殓，出来拜公婆，和父亲道：“父亲在上，我一个大姐姐死了丈夫，在家累着父亲养活，而今我又死了丈夫，难道又要父亲养活不成？父亲是寒士，也养活不来这许多女儿！”王玉辉道：“你如今要怎样？”三姑娘道：“我而今辞别公婆、父亲，也便寻一条死路，跟着丈夫一处去了！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84313"/>
            <a:ext cx="8569325" cy="5113337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亲属称谓上的反映：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夏威夷群岛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云南永宁纳西族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云南景洪基诺族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贵州舟溪苗族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中国古代的称谓：舅、姑</a:t>
            </a:r>
          </a:p>
        </p:txBody>
      </p:sp>
      <p:sp>
        <p:nvSpPr>
          <p:cNvPr id="16387" name="AutoShape 6"/>
          <p:cNvSpPr>
            <a:spLocks/>
          </p:cNvSpPr>
          <p:nvPr/>
        </p:nvSpPr>
        <p:spPr bwMode="auto">
          <a:xfrm>
            <a:off x="3276600" y="2852738"/>
            <a:ext cx="360363" cy="1871662"/>
          </a:xfrm>
          <a:prstGeom prst="rightBrace">
            <a:avLst>
              <a:gd name="adj1" fmla="val 432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708400" y="3573463"/>
            <a:ext cx="201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400">
                <a:latin typeface="Tahoma" panose="020B0604030504040204" pitchFamily="34" charset="0"/>
                <a:ea typeface="华文中宋" panose="02010600040101010101" pitchFamily="2" charset="-122"/>
              </a:rPr>
              <a:t>我的孩子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400"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儒林外史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第四十八回 </a:t>
            </a:r>
            <a:r>
              <a:rPr lang="zh-CN" altLang="en-US" sz="3200" smtClean="0">
                <a:ea typeface="隶书" panose="02010509060101010101" pitchFamily="49" charset="-122"/>
              </a:rPr>
              <a:t>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徽州府烈妇殉夫</a:t>
            </a:r>
            <a:r>
              <a:rPr lang="zh-CN" altLang="en-US" sz="3200" smtClean="0">
                <a:ea typeface="隶书" panose="02010509060101010101" pitchFamily="49" charset="-122"/>
              </a:rPr>
              <a:t>”</a:t>
            </a:r>
            <a:endParaRPr lang="zh-CN" altLang="en-US" sz="320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25538"/>
            <a:ext cx="8540750" cy="547211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公婆两个听见这句话，惊得泪下如雨，说道：“我儿，你气疯了！自古蝼蚁尚且贪生，你怎么讲出这样话来！你生是我家人，死是我家鬼，我做公婆的怎的不养活你，要你父亲养活？快不要如此！”三姑娘道：“爹妈也老了，我做媳妇的不能孝顺爹妈，反累爹妈，我心里不安，只是由着我到这条路上去罢。只是我死还有几天工夫，要求父亲到家替母亲说了，请母亲到这里来，我当面别一别，这是要紧的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549275"/>
            <a:ext cx="8540750" cy="6477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儒林外史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第四十八回 </a:t>
            </a:r>
            <a:r>
              <a:rPr lang="zh-CN" altLang="en-US" sz="3200" smtClean="0">
                <a:ea typeface="隶书" panose="02010509060101010101" pitchFamily="49" charset="-122"/>
              </a:rPr>
              <a:t>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徽州府烈妇殉夫</a:t>
            </a:r>
            <a:r>
              <a:rPr lang="zh-CN" altLang="en-US" sz="3200" smtClean="0">
                <a:ea typeface="隶书" panose="02010509060101010101" pitchFamily="49" charset="-122"/>
              </a:rPr>
              <a:t>”</a:t>
            </a:r>
            <a:endParaRPr lang="zh-CN" altLang="en-US" sz="320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557338"/>
            <a:ext cx="8785225" cy="48244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王玉辉道，“亲家，我仔细想来，我这小女要殉节的真切，倒也由着他行罢。自古‘心去意难留’。”因向女儿道：“我儿，你既如此，这是青史上留名的事，我难道反拦阻你？你竟是这样做罢。我今日就回家去，叫你母亲来和你作别。”亲家再三不肯。王玉辉执意，一径来到家里，把这话向老孺人说了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649288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儒林外史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第四十八回 </a:t>
            </a:r>
            <a:r>
              <a:rPr lang="zh-CN" altLang="en-US" sz="3200" smtClean="0">
                <a:ea typeface="隶书" panose="02010509060101010101" pitchFamily="49" charset="-122"/>
              </a:rPr>
              <a:t>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徽州府烈妇殉夫</a:t>
            </a:r>
            <a:r>
              <a:rPr lang="zh-CN" altLang="en-US" sz="3200" smtClean="0">
                <a:ea typeface="隶书" panose="02010509060101010101" pitchFamily="49" charset="-122"/>
              </a:rPr>
              <a:t>”</a:t>
            </a:r>
            <a:endParaRPr lang="zh-CN" altLang="en-US" sz="320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052513"/>
            <a:ext cx="8540750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老孺人道：“你怎的越老越呆了！一个女儿要死，你该劝他，怎么倒叫他死？这是甚么话说！”王玉辉道：“这样事你们是不晓得的。”老孺人听见，痛哭流涕，连忙叫了轿子，去劝女儿，到亲家家去了。王玉辉在家，依旧看书写字，候女儿的信息。老孺人劝女儿，那里劝的转。一般每日梳洗，陪着母亲坐，只是茶饭全然不吃。母亲和婆婆着实劝着，千方百计，总不肯吃。饿到六天上，不能起床。母亲看着，伤心惨目，痛入心脾，也就病倒了，抬了回来，在家睡着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87375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儒林外史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第四十八回 </a:t>
            </a:r>
            <a:r>
              <a:rPr lang="zh-CN" altLang="en-US" sz="3200" smtClean="0">
                <a:ea typeface="隶书" panose="02010509060101010101" pitchFamily="49" charset="-122"/>
              </a:rPr>
              <a:t>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徽州府烈妇殉夫</a:t>
            </a:r>
            <a:r>
              <a:rPr lang="zh-CN" altLang="en-US" sz="3200" smtClean="0">
                <a:ea typeface="隶书" panose="02010509060101010101" pitchFamily="49" charset="-122"/>
              </a:rPr>
              <a:t>”</a:t>
            </a:r>
            <a:endParaRPr lang="zh-CN" altLang="en-US" sz="320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540750" cy="489743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又过了三日，二更天气，几把火把，几个人来打门，报道：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三姑娘饿了八日，在今日午时去世了！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老孺人听见，哭死了过去，灌醒回来，大哭不止。王玉辉走到床面前说道：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你这老人家真正是个呆子！三女儿他而今已是成了仙了，你哭他怎的？他这死的好，只怕我将来不能像他这一个好题目死哩！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因仰天大笑道：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死的好！死的好！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大笑着，走出房门去了。</a:t>
            </a:r>
            <a:r>
              <a:rPr lang="zh-CN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80327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福建民谣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84313"/>
            <a:ext cx="8158162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ea typeface="隶书" panose="02010509060101010101" pitchFamily="49" charset="-122"/>
              </a:rPr>
              <a:t>   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闽风生女半不举，长大期之作烈女。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婿死无端女亦亡，鸩酒在尊绳在梁。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女儿贪生奈逼迫，肠断幽怨在胸臆。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族人欢笑女儿死，请旌藉以传姓氏。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三丈华表朝树门，夜闻新鬼求返魂。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719138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第四章  各个时代婚姻的典型特征</a:t>
            </a:r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42988" y="1196975"/>
            <a:ext cx="6985000" cy="53292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一、先秦时期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二、秦汉时期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三、魏晋南北朝时期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四、隋唐五代时期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五、两宋时期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六、元明清时期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一、先秦时期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25538"/>
            <a:ext cx="8569325" cy="54721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媵婚制：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春秋公羊传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庄公十九年：“诸侯取一国，则二国往媵之，以侄娣从。侄者何？兄之子也。娣者何？弟也。诸侯一取九女。”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收继婚制：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左传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桓公十六年：“初，卫宣公烝于夷姜 ，生急子”。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左传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宣公三年：“（郑）文公报郑子之妃，曰陈妫，生子华、子臧。”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76250"/>
            <a:ext cx="8540750" cy="72072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二、秦汉时期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47700" y="1628775"/>
            <a:ext cx="7848600" cy="4686300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黄鹄歌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吾家嫁我兮天一方，远托异国兮乌孙王。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穹庐为室兮旃为墙，以肉为食兮酪为浆。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居常思土兮心内伤，愿为黄鹄兮归故乡。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王昭君与青塚</a:t>
            </a:r>
          </a:p>
        </p:txBody>
      </p:sp>
      <p:pic>
        <p:nvPicPr>
          <p:cNvPr id="135171" name="Picture 5" descr="964b2e4e7d82dff3d0c86a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32639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7" descr="504ec7f9278a2a60242df27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544512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3563938" y="1196975"/>
            <a:ext cx="532923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边城晏闭，牛马布野，三世无犬吠之警，黎庶忘干戈之役。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40750" cy="935038"/>
          </a:xfrm>
        </p:spPr>
        <p:txBody>
          <a:bodyPr/>
          <a:lstStyle/>
          <a:p>
            <a:pPr algn="ctr" eaLnBrk="1" hangingPunct="1"/>
            <a:r>
              <a:rPr lang="zh-CN" altLang="en-US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三、魏晋南北朝时期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557338"/>
            <a:ext cx="8540750" cy="45418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侨姓 ：王、谢、袁、萧；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吴姓：朱、张、顾、陆；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郡姓：王、崔、卢、李、郑、韦、裴、柳、 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薛、杨、杜；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虏姓：元、长孙、宇文、于、陆、源、窦。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mtClean="0">
                <a:ea typeface="华文中宋" panose="02010600040101010101" pitchFamily="2" charset="-122"/>
              </a:rPr>
              <a:t>（长孙邃、长孙睿）</a:t>
            </a:r>
            <a:r>
              <a:rPr lang="zh-CN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803275"/>
          </a:xfrm>
        </p:spPr>
        <p:txBody>
          <a:bodyPr/>
          <a:lstStyle/>
          <a:p>
            <a:pPr algn="ctr" eaLnBrk="1" hangingPunct="1"/>
            <a:r>
              <a:rPr lang="en-US" altLang="zh-CN" sz="4000" b="1" smtClean="0">
                <a:latin typeface="华文中宋" panose="02010600040101010101" pitchFamily="2" charset="-122"/>
                <a:ea typeface="隶书" panose="02010509060101010101" pitchFamily="49" charset="-122"/>
              </a:rPr>
              <a:t>“</a:t>
            </a:r>
            <a:r>
              <a:rPr lang="zh-CN" altLang="en-US" sz="4000" b="1" smtClean="0">
                <a:ea typeface="隶书" panose="02010509060101010101" pitchFamily="49" charset="-122"/>
              </a:rPr>
              <a:t>葫芦兄妹</a:t>
            </a:r>
            <a:r>
              <a:rPr lang="zh-CN" altLang="en-US" sz="4000" b="1" smtClean="0">
                <a:latin typeface="华文中宋" panose="02010600040101010101" pitchFamily="2" charset="-122"/>
                <a:ea typeface="隶书" panose="02010509060101010101" pitchFamily="49" charset="-122"/>
              </a:rPr>
              <a:t>”</a:t>
            </a:r>
            <a:r>
              <a:rPr lang="zh-CN" altLang="en-US" sz="4000" b="1" smtClean="0">
                <a:ea typeface="隶书" panose="02010509060101010101" pitchFamily="49" charset="-122"/>
              </a:rPr>
              <a:t>的故事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12875"/>
            <a:ext cx="8496300" cy="5184775"/>
          </a:xfrm>
        </p:spPr>
        <p:txBody>
          <a:bodyPr/>
          <a:lstStyle/>
          <a:p>
            <a:pPr eaLnBrk="1" hangingPunct="1"/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怒族的传说：上古，洪水淹没了所有的田地房屋，只有兄妹二人在大葫芦中幸免于难。洪水退后，乌鸦对他们说：</a:t>
            </a:r>
            <a:r>
              <a:rPr lang="zh-CN" altLang="en-US" sz="3200" smtClean="0">
                <a:ea typeface="隶书" panose="02010509060101010101" pitchFamily="49" charset="-122"/>
              </a:rPr>
              <a:t>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所有世人都已经死光，只有你们兄妹二人成婚才能繁殖后代。</a:t>
            </a:r>
            <a:r>
              <a:rPr lang="zh-CN" altLang="en-US" sz="3200" smtClean="0">
                <a:ea typeface="隶书" panose="02010509060101010101" pitchFamily="49" charset="-122"/>
              </a:rPr>
              <a:t>”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兄妹二人表示不愿意，分头去找配偶，但均无功而返。无奈，哥哥提出与妹妹成婚，妹妹说：</a:t>
            </a:r>
            <a:r>
              <a:rPr lang="zh-CN" altLang="en-US" sz="3200" smtClean="0">
                <a:ea typeface="隶书" panose="02010509060101010101" pitchFamily="49" charset="-122"/>
              </a:rPr>
              <a:t>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你只有用弓箭射中贝壳的小孔，我才答应。</a:t>
            </a:r>
            <a:r>
              <a:rPr lang="zh-CN" altLang="en-US" sz="3200" smtClean="0">
                <a:ea typeface="隶书" panose="02010509060101010101" pitchFamily="49" charset="-122"/>
              </a:rPr>
              <a:t>”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哥哥屡射屡中，兄妹遂结为夫妻，生九男九女，重新繁衍出人类。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347713" cy="1320800"/>
          </a:xfrm>
        </p:spPr>
        <p:txBody>
          <a:bodyPr/>
          <a:lstStyle/>
          <a:p>
            <a:pPr algn="ctr"/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三、魏晋南北朝时期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8" y="1797472"/>
            <a:ext cx="7778825" cy="4243891"/>
          </a:xfrm>
        </p:spPr>
        <p:txBody>
          <a:bodyPr/>
          <a:lstStyle/>
          <a:p>
            <a:r>
              <a:rPr lang="zh-CN" altLang="zh-CN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诸葛亮</a:t>
            </a: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蜀丞相</a:t>
            </a: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诸葛</a:t>
            </a:r>
            <a:r>
              <a:rPr lang="zh-CN" altLang="zh-CN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瞻</a:t>
            </a:r>
            <a:endParaRPr lang="en-US" altLang="zh-CN" sz="28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诸葛瑾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吴大将军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诸葛恪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诸葛诞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魏大司空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诸葛靓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诸葛恢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谢裒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谢石</a:t>
            </a:r>
            <a:endParaRPr lang="en-US" altLang="zh-CN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2179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乌衣巷     </a:t>
            </a:r>
            <a:r>
              <a:rPr lang="zh-CN" altLang="en-US" sz="3200" smtClean="0">
                <a:ea typeface="隶书" panose="02010509060101010101" pitchFamily="49" charset="-122"/>
              </a:rPr>
              <a:t>刘禹锡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55875" y="1905000"/>
            <a:ext cx="4824413" cy="41941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朱雀桥边野草花，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乌衣巷口夕阳斜。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旧时王谢堂前燕，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飞入寻常百姓家。</a:t>
            </a:r>
            <a:r>
              <a:rPr lang="zh-CN" altLang="en-US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80327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四、隋唐五代时期</a:t>
            </a:r>
          </a:p>
        </p:txBody>
      </p:sp>
      <p:pic>
        <p:nvPicPr>
          <p:cNvPr id="138243" name="Picture 4" descr="566d0fdf704eb100632798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14450"/>
            <a:ext cx="526097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5"/>
          <p:cNvSpPr txBox="1">
            <a:spLocks noChangeArrowheads="1"/>
          </p:cNvSpPr>
          <p:nvPr/>
        </p:nvSpPr>
        <p:spPr bwMode="auto">
          <a:xfrm>
            <a:off x="241300" y="1700213"/>
            <a:ext cx="13652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宇文赟 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宇文阐 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尉迟迥 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韦孝宽 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独孤颎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</p:txBody>
      </p:sp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7019925" y="1720850"/>
            <a:ext cx="2016125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政有所失，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随则匡谏，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多所弘益。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660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四、隋唐五代时期</a:t>
            </a:r>
          </a:p>
        </p:txBody>
      </p:sp>
      <p:pic>
        <p:nvPicPr>
          <p:cNvPr id="139267" name="Picture 4" descr="3bc6f7501c0de7721038c2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5610225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武则天</a:t>
            </a:r>
          </a:p>
        </p:txBody>
      </p:sp>
      <p:pic>
        <p:nvPicPr>
          <p:cNvPr id="140291" name="Picture 7" descr="wd070312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92250"/>
            <a:ext cx="6265863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Text Box 8"/>
          <p:cNvSpPr txBox="1">
            <a:spLocks noChangeArrowheads="1"/>
          </p:cNvSpPr>
          <p:nvPr/>
        </p:nvSpPr>
        <p:spPr bwMode="auto">
          <a:xfrm>
            <a:off x="395288" y="1484313"/>
            <a:ext cx="10096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李弘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李贤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李显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李旦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 descr="yaon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3567113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831975" y="2087563"/>
            <a:ext cx="85407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>
                <a:latin typeface="Arial" panose="020B0604020202020204" pitchFamily="34" charset="0"/>
                <a:ea typeface="隶书" panose="02010509060101010101" pitchFamily="49" charset="-122"/>
              </a:rPr>
              <a:t>窅    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40750" cy="1008063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缠足</a:t>
            </a:r>
          </a:p>
        </p:txBody>
      </p:sp>
      <p:pic>
        <p:nvPicPr>
          <p:cNvPr id="142339" name="Picture 5" descr="20091029105639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20037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268413"/>
            <a:ext cx="865187" cy="4194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足</a:t>
            </a:r>
          </a:p>
        </p:txBody>
      </p:sp>
      <p:pic>
        <p:nvPicPr>
          <p:cNvPr id="143363" name="Picture 5" descr="d43d7e14de37135457c93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4429125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8888" y="908050"/>
            <a:ext cx="1152525" cy="4194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足</a:t>
            </a:r>
          </a:p>
        </p:txBody>
      </p:sp>
      <p:pic>
        <p:nvPicPr>
          <p:cNvPr id="144387" name="Picture 5" descr="d43d7e14de37135457cc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36163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latin typeface="隶书" panose="02010509060101010101" pitchFamily="49" charset="-122"/>
                <a:ea typeface="隶书" panose="02010509060101010101" pitchFamily="49" charset="-122"/>
              </a:rPr>
              <a:t>五、两宋财婚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700213"/>
            <a:ext cx="8540750" cy="4752975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将娶妇，先问资装之厚薄；将嫁女，先问聘财之多少”</a:t>
            </a:r>
          </a:p>
          <a:p>
            <a:pPr eaLnBrk="1" hangingPunct="1">
              <a:lnSpc>
                <a:spcPct val="17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“明立要约，有同鬻卖”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7813"/>
            <a:ext cx="8229600" cy="1189037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三、氏族外婚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69325" cy="4248150"/>
          </a:xfrm>
        </p:spPr>
        <p:txBody>
          <a:bodyPr/>
          <a:lstStyle/>
          <a:p>
            <a:pPr eaLnBrk="1" hangingPunct="1">
              <a:lnSpc>
                <a:spcPct val="23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普那路亚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＝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亲密的伙伴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b="1" smtClean="0">
              <a:ea typeface="华文中宋" panose="02010600040101010101" pitchFamily="2" charset="-122"/>
            </a:endParaRPr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924300" y="3933825"/>
            <a:ext cx="1655763" cy="1582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氏族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</a:p>
        </p:txBody>
      </p:sp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6084888" y="4005263"/>
            <a:ext cx="1584325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Tahoma" panose="020B0604030504040204" pitchFamily="34" charset="0"/>
                <a:ea typeface="隶书" panose="02010509060101010101" pitchFamily="49" charset="-122"/>
              </a:rPr>
              <a:t>氏族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5364163" y="42926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>
            <a:off x="5292725" y="47974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900113" y="4330700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Tahoma" panose="020B0604030504040204" pitchFamily="34" charset="0"/>
                <a:ea typeface="华文中宋" panose="02010600040101010101" pitchFamily="2" charset="-122"/>
              </a:rPr>
              <a:t>外婚制示意图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六、元明清时期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052638"/>
            <a:ext cx="7632700" cy="4195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其成亲则婿往妇家，置酒高会，先祭天地，随宴诸亲友。妇家预置一帐房，竖于所居之侧，如贰室然。宴毕，诸亲友皆已散去，时将昏矣。妇则乘骑匿于邻家。婿则乘骑追之，获则挟之同归妇家，不然即追至数百里，一、二日不止也。必欲婿以旷野获之。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六、元明清时期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4188" y="2052638"/>
            <a:ext cx="8191500" cy="419576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有柳氏者，蓟郡人，为户部主事赵野妻。未成婚而野卒，柳哭之尽哀，誓不再嫁。其兄将夺其志，柳曰：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业已归赵氏，虽未成婚，而夫妇之礼已定矣。虽冻饿死，岂有他志哉！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后寝疾，不肯服药，曰：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我年二十六而寡，今已逾半百，得死此疾幸矣。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遂卒。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六、元明清时期</a:t>
            </a:r>
          </a:p>
        </p:txBody>
      </p:sp>
      <p:sp>
        <p:nvSpPr>
          <p:cNvPr id="148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2052638"/>
            <a:ext cx="7920038" cy="419576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宋谦妻赵氏，大都人，兵破大都，赵氏子妇温氏、高氏、孙妇高氏、徐氏，皆有姿色，合谋曰：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ea typeface="华文中宋" panose="02010600040101010101" pitchFamily="2" charset="-122"/>
              </a:rPr>
              <a:t>兵且至矣，我等岂可辱身以苟全哉！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3200" smtClean="0">
                <a:ea typeface="华文中宋" panose="02010600040101010101" pitchFamily="2" charset="-122"/>
              </a:rPr>
              <a:t>赵即自经死，诸妇四人、诸孙女六人，众妾三人，皆赴井而死。</a:t>
            </a:r>
          </a:p>
          <a:p>
            <a:pPr eaLnBrk="1" hangingPunct="1">
              <a:lnSpc>
                <a:spcPct val="130000"/>
              </a:lnSpc>
            </a:pPr>
            <a:endParaRPr lang="en-US" altLang="zh-CN" smtClean="0"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六、元明清时期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4188" y="2052638"/>
            <a:ext cx="8264525" cy="41957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移剌氏，同知湖州路事耶律忽都不花妻也。夫歿，割耳自誓。即葬，庐墓侧，悲号不食死。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高丽氏，宣慰副使孛罗帖木儿妻也。至正二十七年十二月，其夫死于兵，谓人曰：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ea typeface="华文中宋" panose="02010600040101010101" pitchFamily="2" charset="-122"/>
              </a:rPr>
              <a:t>夫既死矣，吾安能复事人乎！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3200" smtClean="0">
                <a:ea typeface="华文中宋" panose="02010600040101010101" pitchFamily="2" charset="-122"/>
              </a:rPr>
              <a:t>乃积薪塞户，以火自焚而死。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874712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六、元明清时期</a:t>
            </a:r>
          </a:p>
        </p:txBody>
      </p:sp>
      <p:sp>
        <p:nvSpPr>
          <p:cNvPr id="150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052638"/>
            <a:ext cx="7561262" cy="440055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喻世明言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</a:p>
          <a:p>
            <a:pPr eaLnBrk="1" hangingPunct="1"/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警世通言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</a:p>
          <a:p>
            <a:pPr eaLnBrk="1" hangingPunct="1"/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醒世恒言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</a:p>
          <a:p>
            <a:pPr eaLnBrk="1" hangingPunct="1"/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初刻拍案惊奇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</a:p>
          <a:p>
            <a:pPr eaLnBrk="1" hangingPunct="1"/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二刻拍案惊奇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  <a:r>
              <a:rPr lang="en-US" altLang="zh-CN" sz="3200" smtClean="0"/>
              <a:t>  </a:t>
            </a:r>
          </a:p>
          <a:p>
            <a:pPr eaLnBrk="1" hangingPunct="1"/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玉堂春落难逢夫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/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金玉奴棒打薄情郎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</p:txBody>
      </p:sp>
      <p:sp>
        <p:nvSpPr>
          <p:cNvPr id="150532" name="AutoShape 4"/>
          <p:cNvSpPr>
            <a:spLocks/>
          </p:cNvSpPr>
          <p:nvPr/>
        </p:nvSpPr>
        <p:spPr bwMode="auto">
          <a:xfrm>
            <a:off x="3924300" y="2219325"/>
            <a:ext cx="144463" cy="1439863"/>
          </a:xfrm>
          <a:prstGeom prst="rightBrace">
            <a:avLst>
              <a:gd name="adj1" fmla="val 830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50533" name="AutoShape 6"/>
          <p:cNvSpPr>
            <a:spLocks/>
          </p:cNvSpPr>
          <p:nvPr/>
        </p:nvSpPr>
        <p:spPr bwMode="auto">
          <a:xfrm>
            <a:off x="4398963" y="4164013"/>
            <a:ext cx="144462" cy="720725"/>
          </a:xfrm>
          <a:prstGeom prst="righ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50534" name="Text Box 9"/>
          <p:cNvSpPr txBox="1">
            <a:spLocks noChangeArrowheads="1"/>
          </p:cNvSpPr>
          <p:nvPr/>
        </p:nvSpPr>
        <p:spPr bwMode="auto">
          <a:xfrm>
            <a:off x="4379913" y="2665413"/>
            <a:ext cx="287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三言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  冯梦龙</a:t>
            </a:r>
          </a:p>
        </p:txBody>
      </p:sp>
      <p:sp>
        <p:nvSpPr>
          <p:cNvPr id="150535" name="Text Box 10"/>
          <p:cNvSpPr txBox="1">
            <a:spLocks noChangeArrowheads="1"/>
          </p:cNvSpPr>
          <p:nvPr/>
        </p:nvSpPr>
        <p:spPr bwMode="auto">
          <a:xfrm>
            <a:off x="4716463" y="4265613"/>
            <a:ext cx="287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二拍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  凌濛初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88913"/>
            <a:ext cx="8229600" cy="847725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三言二拍</a:t>
            </a:r>
            <a:r>
              <a:rPr lang="zh-CN" altLang="en-US" smtClean="0">
                <a:hlinkClick r:id="rId2" action="ppaction://hlinksldjump"/>
              </a:rPr>
              <a:t> </a:t>
            </a:r>
            <a:endParaRPr lang="zh-CN" altLang="en-US" smtClean="0"/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76825" y="1341438"/>
            <a:ext cx="3384550" cy="49672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宋体" panose="02010600030101010101" pitchFamily="2" charset="-122"/>
              </a:rPr>
              <a:t>《</a:t>
            </a:r>
            <a:r>
              <a:rPr lang="zh-CN" altLang="en-US" sz="2800" smtClean="0">
                <a:latin typeface="宋体" panose="02010600030101010101" pitchFamily="2" charset="-122"/>
              </a:rPr>
              <a:t>喻世明言</a:t>
            </a:r>
            <a:r>
              <a:rPr lang="en-US" altLang="zh-CN" sz="2800" smtClean="0">
                <a:latin typeface="宋体" panose="02010600030101010101" pitchFamily="2" charset="-122"/>
              </a:rPr>
              <a:t>》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宋体" panose="02010600030101010101" pitchFamily="2" charset="-122"/>
              </a:rPr>
              <a:t>《</a:t>
            </a:r>
            <a:r>
              <a:rPr lang="zh-CN" altLang="en-US" sz="2800" smtClean="0">
                <a:latin typeface="宋体" panose="02010600030101010101" pitchFamily="2" charset="-122"/>
              </a:rPr>
              <a:t>警世通言</a:t>
            </a:r>
            <a:r>
              <a:rPr lang="en-US" altLang="zh-CN" sz="2800" smtClean="0">
                <a:latin typeface="宋体" panose="02010600030101010101" pitchFamily="2" charset="-122"/>
              </a:rPr>
              <a:t>》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宋体" panose="02010600030101010101" pitchFamily="2" charset="-122"/>
              </a:rPr>
              <a:t>《</a:t>
            </a:r>
            <a:r>
              <a:rPr lang="zh-CN" altLang="en-US" sz="2800" smtClean="0">
                <a:latin typeface="宋体" panose="02010600030101010101" pitchFamily="2" charset="-122"/>
              </a:rPr>
              <a:t>醒世恒言</a:t>
            </a:r>
            <a:r>
              <a:rPr lang="en-US" altLang="zh-CN" sz="2800" smtClean="0">
                <a:latin typeface="宋体" panose="02010600030101010101" pitchFamily="2" charset="-122"/>
              </a:rPr>
              <a:t>》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宋体" panose="02010600030101010101" pitchFamily="2" charset="-122"/>
              </a:rPr>
              <a:t>《</a:t>
            </a:r>
            <a:r>
              <a:rPr lang="zh-CN" altLang="en-US" sz="2800" smtClean="0">
                <a:latin typeface="宋体" panose="02010600030101010101" pitchFamily="2" charset="-122"/>
              </a:rPr>
              <a:t>初刻拍案惊奇</a:t>
            </a:r>
            <a:r>
              <a:rPr lang="en-US" altLang="zh-CN" sz="2800" smtClean="0">
                <a:latin typeface="宋体" panose="02010600030101010101" pitchFamily="2" charset="-122"/>
              </a:rPr>
              <a:t>》《</a:t>
            </a:r>
            <a:r>
              <a:rPr lang="zh-CN" altLang="en-US" sz="2800" smtClean="0">
                <a:latin typeface="宋体" panose="02010600030101010101" pitchFamily="2" charset="-122"/>
              </a:rPr>
              <a:t>二刻拍案惊奇</a:t>
            </a:r>
            <a:r>
              <a:rPr lang="en-US" altLang="zh-CN" sz="2800" smtClean="0">
                <a:latin typeface="宋体" panose="02010600030101010101" pitchFamily="2" charset="-122"/>
              </a:rPr>
              <a:t>》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宋体" panose="02010600030101010101" pitchFamily="2" charset="-122"/>
              </a:rPr>
              <a:t>“</a:t>
            </a:r>
            <a:r>
              <a:rPr lang="zh-CN" altLang="en-US" sz="2800" smtClean="0">
                <a:latin typeface="宋体" panose="02010600030101010101" pitchFamily="2" charset="-122"/>
              </a:rPr>
              <a:t>极摹人情世态之歧，备写悲欢离合之致”  </a:t>
            </a:r>
          </a:p>
        </p:txBody>
      </p:sp>
      <p:pic>
        <p:nvPicPr>
          <p:cNvPr id="151556" name="Picture 7" descr="3105645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39211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947738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六、元明清时期</a:t>
            </a: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1941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斗筲小人，何足计事，徒失佳偶，空负良缘，不如早日抉择，忍小耻而就大计。”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“若使夏不妹喜，吴不西施，亦必立而败亡。”</a:t>
            </a:r>
            <a:r>
              <a:rPr lang="zh-CN" altLang="en-US" sz="3200" smtClean="0"/>
              <a:t> </a:t>
            </a:r>
            <a:endParaRPr lang="zh-CN" altLang="en-US" sz="32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“敢倡乱道，惑世诬民”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540750" cy="77787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李贽（</a:t>
            </a:r>
            <a:r>
              <a:rPr lang="en-US" altLang="zh-CN" b="1" smtClean="0">
                <a:latin typeface="隶书" panose="02010509060101010101" pitchFamily="49" charset="-122"/>
                <a:ea typeface="隶书" panose="02010509060101010101" pitchFamily="49" charset="-122"/>
              </a:rPr>
              <a:t>1527—1602</a:t>
            </a:r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</a:p>
        </p:txBody>
      </p:sp>
      <p:pic>
        <p:nvPicPr>
          <p:cNvPr id="153603" name="Picture 5" descr="fc5e5f34f6e40f5d241f14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387475"/>
            <a:ext cx="39338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540750" cy="874712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太平天国</a:t>
            </a:r>
          </a:p>
        </p:txBody>
      </p:sp>
      <p:sp>
        <p:nvSpPr>
          <p:cNvPr id="154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557338"/>
            <a:ext cx="8540750" cy="46085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但当创业之初，必先有国而后有家，先公而后私。”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天条书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第七条：“天堂子女，男有男行，女有女行，不得混杂。凡男人女人奸淫者名为变怪，最大犯天条。凡犯第七天条，如系老兄弟定点天灯，新兄弟斩首示众 ”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太平天国</a:t>
            </a:r>
          </a:p>
        </p:txBody>
      </p:sp>
      <p:sp>
        <p:nvSpPr>
          <p:cNvPr id="155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2052638"/>
            <a:ext cx="8064500" cy="419576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36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6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秀清，尔好铺排尔一班小弟小妹团聚成家，排得定定叠叠，我天父自有分排也。”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7"/>
          <p:cNvSpPr>
            <a:spLocks noChangeArrowheads="1"/>
          </p:cNvSpPr>
          <p:nvPr/>
        </p:nvSpPr>
        <p:spPr bwMode="auto">
          <a:xfrm>
            <a:off x="2411413" y="1125538"/>
            <a:ext cx="1201737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隶书" panose="02010509060101010101" pitchFamily="49" charset="-122"/>
                <a:ea typeface="隶书" panose="02010509060101010101" pitchFamily="49" charset="-122"/>
              </a:rPr>
              <a:t>氏族</a:t>
            </a: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</a:p>
        </p:txBody>
      </p:sp>
      <p:sp>
        <p:nvSpPr>
          <p:cNvPr id="19459" name="Oval 8"/>
          <p:cNvSpPr>
            <a:spLocks noChangeArrowheads="1"/>
          </p:cNvSpPr>
          <p:nvPr/>
        </p:nvSpPr>
        <p:spPr bwMode="auto">
          <a:xfrm>
            <a:off x="4284663" y="1125538"/>
            <a:ext cx="1152525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Tahoma" panose="020B0604030504040204" pitchFamily="34" charset="0"/>
                <a:ea typeface="隶书" panose="02010509060101010101" pitchFamily="49" charset="-122"/>
              </a:rPr>
              <a:t>氏族</a:t>
            </a:r>
            <a:r>
              <a:rPr lang="en-US" altLang="zh-CN" sz="2400">
                <a:latin typeface="Tahoma" panose="020B0604030504040204" pitchFamily="34" charset="0"/>
                <a:ea typeface="华文中宋" panose="02010600040101010101" pitchFamily="2" charset="-122"/>
              </a:rPr>
              <a:t>B</a:t>
            </a:r>
            <a:endParaRPr lang="en-US" altLang="zh-CN" sz="1800">
              <a:latin typeface="Tahoma" panose="020B0604030504040204" pitchFamily="34" charset="0"/>
            </a:endParaRP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051050" y="2349500"/>
            <a:ext cx="391795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昭                穆</a:t>
            </a:r>
          </a:p>
          <a:p>
            <a:pPr eaLnBrk="1" hangingPunct="1">
              <a:lnSpc>
                <a:spcPct val="1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父亲             儿子</a:t>
            </a:r>
          </a:p>
          <a:p>
            <a:pPr eaLnBrk="1" hangingPunct="1">
              <a:lnSpc>
                <a:spcPct val="1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孙子             曾孙</a:t>
            </a:r>
          </a:p>
          <a:p>
            <a:pPr eaLnBrk="1" hangingPunct="1">
              <a:lnSpc>
                <a:spcPct val="1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玄孙             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>
            <a:off x="3492500" y="1484313"/>
            <a:ext cx="976313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3492500" y="1700213"/>
            <a:ext cx="935038" cy="288925"/>
          </a:xfrm>
          <a:prstGeom prst="leftArrow">
            <a:avLst>
              <a:gd name="adj1" fmla="val 50000"/>
              <a:gd name="adj2" fmla="val 80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900113" y="981075"/>
            <a:ext cx="677862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>
                <a:latin typeface="Tahoma" panose="020B0604030504040204" pitchFamily="34" charset="0"/>
                <a:ea typeface="隶书" panose="02010509060101010101" pitchFamily="49" charset="-122"/>
              </a:rPr>
              <a:t>两合氏族外婚与昭穆制度</a:t>
            </a:r>
          </a:p>
        </p:txBody>
      </p:sp>
      <p:sp>
        <p:nvSpPr>
          <p:cNvPr id="19464" name="Oval 14"/>
          <p:cNvSpPr>
            <a:spLocks noChangeArrowheads="1"/>
          </p:cNvSpPr>
          <p:nvPr/>
        </p:nvSpPr>
        <p:spPr bwMode="auto">
          <a:xfrm>
            <a:off x="7092950" y="1484313"/>
            <a:ext cx="1058863" cy="1057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隶书" panose="02010509060101010101" pitchFamily="49" charset="-122"/>
                <a:ea typeface="隶书" panose="02010509060101010101" pitchFamily="49" charset="-122"/>
              </a:rPr>
              <a:t>氏族</a:t>
            </a:r>
            <a:r>
              <a:rPr lang="en-US" altLang="zh-CN" sz="2400"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</a:p>
        </p:txBody>
      </p:sp>
      <p:sp>
        <p:nvSpPr>
          <p:cNvPr id="19465" name="Oval 15"/>
          <p:cNvSpPr>
            <a:spLocks noChangeArrowheads="1"/>
          </p:cNvSpPr>
          <p:nvPr/>
        </p:nvSpPr>
        <p:spPr bwMode="auto">
          <a:xfrm>
            <a:off x="6084888" y="2924175"/>
            <a:ext cx="1079500" cy="1009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Tahoma" panose="020B0604030504040204" pitchFamily="34" charset="0"/>
                <a:ea typeface="隶书" panose="02010509060101010101" pitchFamily="49" charset="-122"/>
              </a:rPr>
              <a:t>氏族</a:t>
            </a:r>
            <a:r>
              <a:rPr lang="en-US" altLang="zh-CN" sz="1800"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19466" name="Oval 16"/>
          <p:cNvSpPr>
            <a:spLocks noChangeArrowheads="1"/>
          </p:cNvSpPr>
          <p:nvPr/>
        </p:nvSpPr>
        <p:spPr bwMode="auto">
          <a:xfrm>
            <a:off x="7885113" y="2924175"/>
            <a:ext cx="1008062" cy="1009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Tahoma" panose="020B0604030504040204" pitchFamily="34" charset="0"/>
                <a:ea typeface="隶书" panose="02010509060101010101" pitchFamily="49" charset="-122"/>
              </a:rPr>
              <a:t>氏族</a:t>
            </a:r>
            <a:r>
              <a:rPr lang="en-US" altLang="zh-CN" sz="1800"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>
            <a:off x="6300788" y="4365625"/>
            <a:ext cx="2673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环 状 联 系 婚</a:t>
            </a:r>
          </a:p>
        </p:txBody>
      </p:sp>
      <p:sp>
        <p:nvSpPr>
          <p:cNvPr id="19468" name="AutoShape 30"/>
          <p:cNvSpPr>
            <a:spLocks noChangeArrowheads="1"/>
          </p:cNvSpPr>
          <p:nvPr/>
        </p:nvSpPr>
        <p:spPr bwMode="auto">
          <a:xfrm>
            <a:off x="6443663" y="2133600"/>
            <a:ext cx="719137" cy="7191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AutoShape 31"/>
          <p:cNvSpPr>
            <a:spLocks noChangeArrowheads="1"/>
          </p:cNvSpPr>
          <p:nvPr/>
        </p:nvSpPr>
        <p:spPr bwMode="auto">
          <a:xfrm rot="5400000">
            <a:off x="8101806" y="2275682"/>
            <a:ext cx="720725" cy="5794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AutoShape 32"/>
          <p:cNvSpPr>
            <a:spLocks noChangeArrowheads="1"/>
          </p:cNvSpPr>
          <p:nvPr/>
        </p:nvSpPr>
        <p:spPr bwMode="auto">
          <a:xfrm rot="10800000">
            <a:off x="7092950" y="3644900"/>
            <a:ext cx="720725" cy="5794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874713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太平天国</a:t>
            </a:r>
          </a:p>
        </p:txBody>
      </p:sp>
      <p:sp>
        <p:nvSpPr>
          <p:cNvPr id="139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16025" y="1628775"/>
            <a:ext cx="6711950" cy="41957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妻道在三从，无违尔夫主，牝鸡若司晨，自求家道苦。”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“服侍不虔诚一该打，硬颈不听教二该打，   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起眼看丈夫三该打，问王不虔诚四该打，躁气不纯静五该打，讲话极大声六该打，有唤不应声七该打，面情不欢喜八该打，眼左望右望九该打，讲话不悠然十该打。”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0350"/>
            <a:ext cx="8540750" cy="72072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第五章  中国古代主要婚姻习俗</a:t>
            </a:r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268413"/>
            <a:ext cx="8569325" cy="53292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一、盖   头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二、撒   帐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三、结   发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四、闹   房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五、冥   婚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六、童养媳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七、接脚夫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八、“姻 缘”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ed24d3e2554884871f270ead7c17bd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47720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42988" y="1341438"/>
            <a:ext cx="792162" cy="2735262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隶书" panose="02010509060101010101" pitchFamily="49" charset="-122"/>
              </a:rPr>
              <a:t>盖</a:t>
            </a:r>
            <a:br>
              <a:rPr lang="zh-CN" altLang="en-US" smtClean="0">
                <a:ea typeface="隶书" panose="02010509060101010101" pitchFamily="49" charset="-122"/>
              </a:rPr>
            </a:br>
            <a:r>
              <a:rPr lang="zh-CN" altLang="en-US" smtClean="0">
                <a:ea typeface="隶书" panose="02010509060101010101" pitchFamily="49" charset="-122"/>
              </a:rPr>
              <a:t/>
            </a:r>
            <a:br>
              <a:rPr lang="zh-CN" altLang="en-US" smtClean="0">
                <a:ea typeface="隶书" panose="02010509060101010101" pitchFamily="49" charset="-122"/>
              </a:rPr>
            </a:br>
            <a:r>
              <a:rPr lang="zh-CN" altLang="en-US" smtClean="0">
                <a:ea typeface="隶书" panose="02010509060101010101" pitchFamily="49" charset="-122"/>
              </a:rPr>
              <a:t>头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803275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一、盖    头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268413"/>
            <a:ext cx="8569325" cy="4897437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吴自牧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梦梁录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嫁娶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：“其礼官请两新人出房，诣中堂参堂，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并立堂前，遂请男女双全女亲，以称或机杼挑盖头，方露花容。” </a:t>
            </a:r>
          </a:p>
          <a:p>
            <a:pPr eaLnBrk="1" hangingPunct="1">
              <a:lnSpc>
                <a:spcPct val="160000"/>
              </a:lnSpc>
            </a:pPr>
            <a:endParaRPr lang="en-US" altLang="zh-CN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4188" y="692150"/>
            <a:ext cx="7056437" cy="1160463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一、盖    头</a:t>
            </a:r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4188" y="2052638"/>
            <a:ext cx="8120062" cy="4195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朱轼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仪礼节略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：“（盖头）以锦为方帕，横直四尺，女辞父母，拜毕，即以帕盖头，升车至夫家。交拜，必姆为去之。乃合卺。”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60350"/>
            <a:ext cx="8515350" cy="72072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二、撒     帐</a:t>
            </a:r>
          </a:p>
        </p:txBody>
      </p:sp>
      <p:sp>
        <p:nvSpPr>
          <p:cNvPr id="357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640763" cy="482441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汉武帝内传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：“武帝与李夫人共坐帐，宫人遥撒五色同心果，帝与夫人以衣裙受之，云得果多，得子多也。” </a:t>
            </a:r>
          </a:p>
          <a:p>
            <a:pPr eaLnBrk="1" hangingPunct="1">
              <a:lnSpc>
                <a:spcPct val="130000"/>
              </a:lnSpc>
            </a:pPr>
            <a:endParaRPr lang="en-US" altLang="zh-CN" sz="32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1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322262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/>
      <p:bldP spid="357379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476250"/>
            <a:ext cx="7056437" cy="140017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撒     帐</a:t>
            </a:r>
          </a:p>
        </p:txBody>
      </p:sp>
      <p:sp>
        <p:nvSpPr>
          <p:cNvPr id="162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2052638"/>
            <a:ext cx="8353425" cy="419576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敦煌掇琐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今夜吉辰，某氏女与某氏儿结亲。伏愿成纳之后，千秋万岁，保守吉昌。五男二女，奴婢成行。男愿总为卿相，女</a:t>
            </a:r>
            <a:r>
              <a:rPr lang="zh-CN" altLang="en-US" sz="3200" smtClean="0">
                <a:ea typeface="华文中宋" panose="02010600040101010101" pitchFamily="2" charset="-122"/>
              </a:rPr>
              <a:t>愿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尽聘公王。从兹祝愿以后，夫妇寿命延长。”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4075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撒     帐</a:t>
            </a:r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12875"/>
            <a:ext cx="8540750" cy="51117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事林广记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  <a:r>
              <a:rPr lang="en-US" altLang="zh-CN" sz="3200" smtClean="0"/>
              <a:t> </a:t>
            </a:r>
            <a:r>
              <a:rPr lang="zh-CN" altLang="en-US" sz="3200" smtClean="0"/>
              <a:t>：</a:t>
            </a:r>
            <a:r>
              <a:rPr lang="zh-CN" altLang="en-US" sz="3200" smtClean="0">
                <a:ea typeface="楷体_GB2312" pitchFamily="49" charset="-122"/>
              </a:rPr>
              <a:t>“撒帐东，宛如神女下巫峰，簇拥仙郎来凤帐，红云揭起一重重。撒帐西，锦带流苏四角垂，揭开便见姮娥面，好与仙郎折一枝。撒帐南，好合情怀乐且耽，凉月好风庭户爽，双双绣带佩宜男。撒帐北，津津一点眉间色，芙蓉帐暖度春宵，月娥喜遇蟾宫客。”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476250"/>
            <a:ext cx="7056437" cy="140017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撒     帐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2052638"/>
            <a:ext cx="8351838" cy="4195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清平山话本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ea typeface="华文中宋" panose="02010600040101010101" pitchFamily="2" charset="-122"/>
              </a:rPr>
              <a:t>快嘴李翠莲记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  <a:r>
              <a:rPr lang="en-US" altLang="zh-CN" sz="3200" smtClean="0"/>
              <a:t> </a:t>
            </a:r>
            <a:r>
              <a:rPr lang="zh-CN" altLang="en-US" sz="3200" smtClean="0"/>
              <a:t>：</a:t>
            </a:r>
            <a:r>
              <a:rPr lang="zh-CN" altLang="en-US" sz="3200" smtClean="0">
                <a:ea typeface="楷体_GB2312" pitchFamily="49" charset="-122"/>
              </a:rPr>
              <a:t>“撒帐前，沉沉非雾亦非烟，香里金虬相隐映，文箫今遇彩鸾仙。撒帐后，夫妇和谐长保守，从来夫唱妇相随，莫作河东狮子吼。”</a:t>
            </a:r>
            <a:endParaRPr lang="zh-CN" altLang="en-US" sz="3200" smtClean="0"/>
          </a:p>
          <a:p>
            <a:pPr eaLnBrk="1" hangingPunct="1"/>
            <a:endParaRPr lang="en-US" altLang="zh-CN" sz="3200" smtClean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32775" cy="649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三、结   发</a:t>
            </a:r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700213"/>
            <a:ext cx="8569325" cy="42481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古诗源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：“结发为夫妇，恩爱两不疑。”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子夜歌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：“侬既剪云鬓，郎亦分丝发。觅问无人处，绾作同心结。”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18525" cy="722312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四、对偶婚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341438"/>
            <a:ext cx="8569325" cy="52562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ea typeface="华文中宋" panose="02010600040101010101" pitchFamily="2" charset="-122"/>
              </a:rPr>
              <a:t>   </a:t>
            </a:r>
            <a:r>
              <a:rPr lang="zh-CN" altLang="en-US" sz="3200" smtClean="0">
                <a:ea typeface="华文中宋" panose="02010600040101010101" pitchFamily="2" charset="-122"/>
              </a:rPr>
              <a:t>特征：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其一，对偶虽然相对固定，但不受严格的约束，对偶关系很轻易的便可以由一方或双方宣告解除。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其二，每对配偶之间只有两性关系，而并没有共同的经济生活。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731837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四、闹   房</a:t>
            </a:r>
          </a:p>
        </p:txBody>
      </p:sp>
      <p:sp>
        <p:nvSpPr>
          <p:cNvPr id="3604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484313"/>
            <a:ext cx="8569325" cy="5113337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zh-CN" sz="2800" smtClean="0"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ea typeface="华文中宋" panose="02010600040101010101" pitchFamily="2" charset="-122"/>
              </a:rPr>
              <a:t>抱朴子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ea typeface="华文中宋" panose="02010600040101010101" pitchFamily="2" charset="-122"/>
              </a:rPr>
              <a:t>疾谬篇</a:t>
            </a:r>
            <a:r>
              <a:rPr lang="en-US" altLang="zh-CN" sz="2800" smtClean="0">
                <a:ea typeface="华文中宋" panose="02010600040101010101" pitchFamily="2" charset="-122"/>
              </a:rPr>
              <a:t>》</a:t>
            </a:r>
            <a:r>
              <a:rPr lang="en-US" altLang="zh-CN" sz="2800" smtClean="0"/>
              <a:t> </a:t>
            </a:r>
            <a:r>
              <a:rPr lang="zh-CN" altLang="en-US" sz="2800" smtClean="0"/>
              <a:t>：</a:t>
            </a:r>
            <a:r>
              <a:rPr lang="zh-CN" altLang="en-US" sz="2800" smtClean="0">
                <a:ea typeface="方正楷体" pitchFamily="65" charset="-122"/>
              </a:rPr>
              <a:t>“</a:t>
            </a:r>
            <a:r>
              <a:rPr lang="zh-CN" altLang="en-US" sz="2800" smtClean="0">
                <a:latin typeface="方正楷体" pitchFamily="65" charset="-122"/>
                <a:ea typeface="方正楷体" pitchFamily="65" charset="-122"/>
              </a:rPr>
              <a:t>俗间有戏妇之法，于稠众之中，亲戚之前，问以丑言，责以慢对，甚为鄙黩，不可忍论。或蹙以楚挞，或系脚倒悬，酒客酗酗，不知限制，至有伤于流血踒</a:t>
            </a:r>
            <a:r>
              <a:rPr lang="en-US" altLang="zh-CN" sz="2800" smtClean="0">
                <a:latin typeface="方正楷体" pitchFamily="65" charset="-122"/>
                <a:ea typeface="方正楷体" pitchFamily="65" charset="-122"/>
              </a:rPr>
              <a:t>(wo)</a:t>
            </a:r>
            <a:r>
              <a:rPr lang="zh-CN" altLang="en-US" sz="2800" smtClean="0">
                <a:latin typeface="方正楷体" pitchFamily="65" charset="-122"/>
                <a:ea typeface="方正楷体" pitchFamily="65" charset="-122"/>
              </a:rPr>
              <a:t>折支体者。</a:t>
            </a:r>
            <a:r>
              <a:rPr lang="en-US" altLang="zh-CN" sz="2800" smtClean="0">
                <a:ea typeface="方正楷体" pitchFamily="65" charset="-122"/>
              </a:rPr>
              <a:t>……</a:t>
            </a:r>
            <a:r>
              <a:rPr lang="zh-CN" altLang="en-US" sz="2800" smtClean="0">
                <a:latin typeface="方正楷体" pitchFamily="65" charset="-122"/>
                <a:ea typeface="方正楷体" pitchFamily="65" charset="-122"/>
              </a:rPr>
              <a:t>今此俗世尚多有之，娶妇之家，亲婿避匿，群男子竞作戏调，以弄新妇，谓之谑亲。</a:t>
            </a:r>
            <a:r>
              <a:rPr lang="zh-CN" altLang="en-US" sz="2800" smtClean="0">
                <a:ea typeface="方正楷体" pitchFamily="65" charset="-122"/>
              </a:rPr>
              <a:t>”</a:t>
            </a:r>
            <a:endParaRPr lang="zh-CN" altLang="en-US" sz="2800" smtClean="0">
              <a:latin typeface="方正楷体" pitchFamily="65" charset="-122"/>
              <a:ea typeface="方正楷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/>
      <p:bldP spid="360451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40750" cy="935038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四、闹   房</a:t>
            </a:r>
          </a:p>
        </p:txBody>
      </p:sp>
      <p:pic>
        <p:nvPicPr>
          <p:cNvPr id="167939" name="Picture 4" descr="fec6fdc1bbbca359318d9d64962a82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63688"/>
            <a:ext cx="63373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540750" cy="658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闹   房</a:t>
            </a:r>
          </a:p>
        </p:txBody>
      </p:sp>
      <p:pic>
        <p:nvPicPr>
          <p:cNvPr id="168963" name="Picture 5" descr="20081199411554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5596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80327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闹   房</a:t>
            </a:r>
          </a:p>
        </p:txBody>
      </p:sp>
      <p:pic>
        <p:nvPicPr>
          <p:cNvPr id="169987" name="Picture 4" descr="29BFBA077BF2FBA03BBCD7A56F100A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61468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631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五、冥   婚</a:t>
            </a:r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312863"/>
            <a:ext cx="8713788" cy="4995862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ea typeface="华文中宋" panose="02010600040101010101" pitchFamily="2" charset="-122"/>
              </a:rPr>
              <a:t>昨梦录</a:t>
            </a:r>
            <a:r>
              <a:rPr lang="en-US" altLang="zh-CN" sz="3200" smtClean="0">
                <a:ea typeface="华文中宋" panose="02010600040101010101" pitchFamily="2" charset="-122"/>
              </a:rPr>
              <a:t>》</a:t>
            </a:r>
            <a:r>
              <a:rPr lang="en-US" altLang="zh-CN" sz="3200" smtClean="0"/>
              <a:t> </a:t>
            </a:r>
            <a:r>
              <a:rPr lang="zh-CN" altLang="en-US" sz="3200" smtClean="0"/>
              <a:t>：</a:t>
            </a:r>
            <a:r>
              <a:rPr lang="zh-CN" altLang="en-US" sz="3200" smtClean="0">
                <a:ea typeface="方正楷体" pitchFamily="65" charset="-122"/>
              </a:rPr>
              <a:t>“北俗，男女年当婚嫁，未婚而死者，两家命媒互求之，谓之鬼媒人。通家状细帖，各以父母命，祷而卜之，得卜，即制冥衣，男冠带，女裙帔等毕备。媒者就男墓，备酒果，祭以合婚，设二座相并，各立小幡长尺余者于座后。其未奠也，两幡凝然，直垂不动，奠毕，祝请男女相就，若合卺然。其相喜者，则二幡微动，以致相合。若一不喜者，幡不为动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23850" y="836613"/>
            <a:ext cx="8496300" cy="57610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400" smtClean="0">
                <a:ea typeface="华文中宋" panose="02010600040101010101" pitchFamily="2" charset="-122"/>
              </a:rPr>
              <a:t>男家祭文：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smtClean="0">
                <a:latin typeface="方正楷体" pitchFamily="65" charset="-122"/>
                <a:ea typeface="方正楷体" pitchFamily="65" charset="-122"/>
              </a:rPr>
              <a:t>告汝甲乙，汝既早逝，大义未通。独寝幽泉，每移风月。但生者好偶，死亦嫌单。不悟某氏有女，复同霜叶。为汝礼聘，以会幽灵。择卜良辰，礼就合吉 。设祭灵右，众肴备具。 汝宜降神，就席尚飨。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smtClean="0">
                <a:ea typeface="华文中宋" panose="02010600040101010101" pitchFamily="2" charset="-122"/>
              </a:rPr>
              <a:t>女家祭文：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smtClean="0">
                <a:ea typeface="方正楷体" pitchFamily="65" charset="-122"/>
              </a:rPr>
              <a:t>告汝甲乙，尔既早逝，未有良俦。只寝泉宫，载离男女。未经聘纳，祸钟德门，奄同辞世。今二姓和合，以结冥婚，择卜良时，就今合棺。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20041115143754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350"/>
            <a:ext cx="46037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493838" y="1736725"/>
            <a:ext cx="862012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>
                <a:latin typeface="Tahoma" panose="020B0604030504040204" pitchFamily="34" charset="0"/>
                <a:ea typeface="隶书" panose="02010509060101010101" pitchFamily="49" charset="-122"/>
              </a:rPr>
              <a:t>冥  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40750" cy="4143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六、童养媳</a:t>
            </a:r>
          </a:p>
        </p:txBody>
      </p:sp>
      <p:sp>
        <p:nvSpPr>
          <p:cNvPr id="174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08050"/>
            <a:ext cx="8569325" cy="5761038"/>
          </a:xfrm>
        </p:spPr>
        <p:txBody>
          <a:bodyPr/>
          <a:lstStyle/>
          <a:p>
            <a:pPr eaLnBrk="1" hangingPunct="1"/>
            <a:r>
              <a:rPr lang="zh-CN" altLang="en-US" sz="2300" smtClean="0">
                <a:ea typeface="华文中宋" panose="02010600040101010101" pitchFamily="2" charset="-122"/>
              </a:rPr>
              <a:t>蔡（男家）：老身蔡婆婆是也，嫡亲三口家属，不幸夫主亡逝已过，只有一个孩儿，年长八岁，俺娘俩个过其日月，家中颇有些钱财。这里一个窦秀才，从去年向我借了二十两银子，如今本利该银四十两。我数次索取，那秀才只说贫难，没有还我。他有一个女儿，生得可喜，长得可爱，我有心看上她与我做个媳妇，就准了这四十两银子，岂不两得其便。他说今日好日晨，亲送女儿到我家来。</a:t>
            </a:r>
            <a:r>
              <a:rPr lang="en-US" altLang="zh-CN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endParaRPr lang="en-US" altLang="zh-CN" sz="2300" smtClean="0">
              <a:ea typeface="华文中宋" panose="02010600040101010101" pitchFamily="2" charset="-122"/>
            </a:endParaRPr>
          </a:p>
          <a:p>
            <a:pPr eaLnBrk="1" hangingPunct="1"/>
            <a:r>
              <a:rPr lang="zh-CN" altLang="en-US" sz="2300" smtClean="0">
                <a:ea typeface="华文中宋" panose="02010600040101010101" pitchFamily="2" charset="-122"/>
              </a:rPr>
              <a:t>窦（女家）：小生姓窦，</a:t>
            </a:r>
            <a:r>
              <a:rPr lang="en-US" altLang="zh-CN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300" smtClean="0">
                <a:ea typeface="华文中宋" panose="02010600040101010101" pitchFamily="2" charset="-122"/>
              </a:rPr>
              <a:t>幼习儒业，饱有文章，争奈时运不通，功名未遂。不幸浑家亡化，撇下这个女孩儿，小字端云，从三岁上亡了母亲，如今孩儿七岁了也，小生一贫如洗</a:t>
            </a:r>
            <a:r>
              <a:rPr lang="en-US" altLang="zh-CN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300" smtClean="0">
                <a:ea typeface="华文中宋" panose="02010600040101010101" pitchFamily="2" charset="-122"/>
              </a:rPr>
              <a:t>此间一个蔡婆婆，她家广有财物，小生因无盘缠，曾借了她二十两银子，如今本利该对还她四十两，她数次问小生索取，教我把什么还她。谁想蔡婆婆常常着人来说，要小生女儿做儿媳妇</a:t>
            </a:r>
            <a:r>
              <a:rPr lang="en-US" altLang="zh-CN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300" smtClean="0">
                <a:ea typeface="华文中宋" panose="02010600040101010101" pitchFamily="2" charset="-122"/>
              </a:rPr>
              <a:t>小生出于无奈，只将女儿端云，送与蔡婆婆做儿媳妇去。运晦，这个那里是做媳妇，分明是卖与她一般。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4075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童养媳</a:t>
            </a:r>
          </a:p>
        </p:txBody>
      </p:sp>
      <p:pic>
        <p:nvPicPr>
          <p:cNvPr id="175107" name="Picture 5" descr="AA01122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72338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40750" cy="115252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七、接脚夫</a:t>
            </a:r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205038"/>
            <a:ext cx="8569325" cy="4319587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b="1" smtClean="0"/>
              <a:t>《</a:t>
            </a:r>
            <a:r>
              <a:rPr lang="zh-CN" altLang="en-US" sz="3200" b="1" smtClean="0"/>
              <a:t>洛阳缙绅旧闻记</a:t>
            </a:r>
            <a:r>
              <a:rPr lang="en-US" altLang="zh-CN" sz="3200" b="1" smtClean="0"/>
              <a:t>》</a:t>
            </a:r>
            <a:r>
              <a:rPr lang="zh-CN" altLang="en-US" sz="3200" smtClean="0"/>
              <a:t>：</a:t>
            </a:r>
            <a:r>
              <a:rPr lang="zh-CN" altLang="en-US" sz="3200" smtClean="0">
                <a:ea typeface="方正楷体" pitchFamily="65" charset="-122"/>
              </a:rPr>
              <a:t>“</a:t>
            </a:r>
            <a:r>
              <a:rPr lang="zh-CN" altLang="en-US" sz="3200" smtClean="0">
                <a:latin typeface="方正楷体" pitchFamily="65" charset="-122"/>
                <a:ea typeface="方正楷体" pitchFamily="65" charset="-122"/>
              </a:rPr>
              <a:t>夫既葬，村人不知礼教，欲纳一人为夫，俚语谓之接脚。</a:t>
            </a:r>
            <a:r>
              <a:rPr lang="zh-CN" altLang="en-US" sz="3200" smtClean="0">
                <a:ea typeface="方正楷体" pitchFamily="65" charset="-122"/>
              </a:rPr>
              <a:t>”</a:t>
            </a:r>
            <a:r>
              <a:rPr lang="zh-CN" altLang="en-US" sz="3200" smtClean="0">
                <a:latin typeface="方正楷体" pitchFamily="65" charset="-122"/>
                <a:ea typeface="方正楷体" pitchFamily="65" charset="-122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endParaRPr lang="en-US" altLang="zh-CN" sz="2800" smtClean="0">
              <a:ea typeface="方正楷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126e17af733g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68405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8"/>
          <p:cNvSpPr txBox="1">
            <a:spLocks noChangeArrowheads="1"/>
          </p:cNvSpPr>
          <p:nvPr/>
        </p:nvSpPr>
        <p:spPr bwMode="auto">
          <a:xfrm>
            <a:off x="250825" y="4365625"/>
            <a:ext cx="871378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60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 sz="2600">
                <a:latin typeface="华文中宋" panose="02010600040101010101" pitchFamily="2" charset="-122"/>
                <a:ea typeface="华文中宋" panose="02010600040101010101" pitchFamily="2" charset="-122"/>
              </a:rPr>
              <a:t>老祖母是一家之主，在家里说了算。老祖母如果过世，则由家中的大女儿掌权。所以，摩梭女孩在成人礼上，都要坐在一头大猪的背上（经过处理的），由四个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600">
                <a:latin typeface="华文中宋" panose="02010600040101010101" pitchFamily="2" charset="-122"/>
                <a:ea typeface="华文中宋" panose="02010600040101010101" pitchFamily="2" charset="-122"/>
              </a:rPr>
              <a:t>小伙子抬着。表示她将要掌握家族大权，掌握财富。 </a:t>
            </a:r>
          </a:p>
        </p:txBody>
      </p:sp>
      <p:sp>
        <p:nvSpPr>
          <p:cNvPr id="21508" name="Text Box 19"/>
          <p:cNvSpPr txBox="1">
            <a:spLocks noChangeArrowheads="1"/>
          </p:cNvSpPr>
          <p:nvPr/>
        </p:nvSpPr>
        <p:spPr bwMode="auto">
          <a:xfrm>
            <a:off x="539750" y="836613"/>
            <a:ext cx="854075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>
                <a:latin typeface="Arial" panose="020B0604020202020204" pitchFamily="34" charset="0"/>
                <a:ea typeface="隶书" panose="02010509060101010101" pitchFamily="49" charset="-122"/>
              </a:rPr>
              <a:t>摩梭人家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549275"/>
            <a:ext cx="854075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八、姻  缘</a:t>
            </a:r>
          </a:p>
        </p:txBody>
      </p:sp>
      <p:sp>
        <p:nvSpPr>
          <p:cNvPr id="177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773238"/>
            <a:ext cx="8642350" cy="48244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smtClean="0">
                <a:latin typeface="方正宋体" pitchFamily="65" charset="-122"/>
                <a:ea typeface="方正宋体" pitchFamily="65" charset="-122"/>
              </a:rPr>
              <a:t>［唐］李复言</a:t>
            </a:r>
            <a:r>
              <a:rPr lang="en-US" altLang="zh-CN" sz="2800" b="1" smtClean="0">
                <a:latin typeface="方正宋体" pitchFamily="65" charset="-122"/>
                <a:ea typeface="方正宋体" pitchFamily="65" charset="-122"/>
              </a:rPr>
              <a:t>《</a:t>
            </a:r>
            <a:r>
              <a:rPr lang="zh-CN" altLang="en-US" sz="2800" b="1" smtClean="0">
                <a:latin typeface="方正宋体" pitchFamily="65" charset="-122"/>
                <a:ea typeface="方正宋体" pitchFamily="65" charset="-122"/>
              </a:rPr>
              <a:t>续玄怪录</a:t>
            </a:r>
            <a:r>
              <a:rPr lang="en-US" altLang="zh-CN" sz="2800" b="1" smtClean="0">
                <a:latin typeface="方正宋体" pitchFamily="65" charset="-122"/>
                <a:ea typeface="方正宋体" pitchFamily="65" charset="-122"/>
              </a:rPr>
              <a:t>》</a:t>
            </a:r>
            <a:r>
              <a:rPr lang="en-US" altLang="zh-CN" sz="2800" b="1" smtClean="0">
                <a:ea typeface="方正宋体" pitchFamily="65" charset="-122"/>
              </a:rPr>
              <a:t>“</a:t>
            </a:r>
            <a:r>
              <a:rPr lang="zh-CN" altLang="en-US" sz="2800" b="1" smtClean="0">
                <a:latin typeface="方正宋体" pitchFamily="65" charset="-122"/>
                <a:ea typeface="方正宋体" pitchFamily="65" charset="-122"/>
              </a:rPr>
              <a:t>定婚店</a:t>
            </a:r>
            <a:r>
              <a:rPr lang="zh-CN" altLang="en-US" sz="2800" b="1" smtClean="0">
                <a:ea typeface="方正宋体" pitchFamily="65" charset="-122"/>
              </a:rPr>
              <a:t>”</a:t>
            </a:r>
            <a:r>
              <a:rPr lang="zh-CN" altLang="en-US" sz="2800" b="1" smtClean="0">
                <a:latin typeface="方正宋体" pitchFamily="65" charset="-122"/>
                <a:ea typeface="方正宋体" pitchFamily="65" charset="-122"/>
              </a:rPr>
              <a:t>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smtClean="0">
                <a:hlinkClick r:id="rId2"/>
              </a:rPr>
              <a:t>http://lianzai.china.com/books/html/311/1236/11443.html</a:t>
            </a:r>
            <a:endParaRPr lang="en-US" altLang="zh-CN" b="1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3200" b="1" smtClean="0"/>
              <a:t>          </a:t>
            </a:r>
            <a:r>
              <a:rPr lang="zh-CN" altLang="en-US" sz="3200" b="1" smtClean="0">
                <a:latin typeface="方正楷体" pitchFamily="65" charset="-122"/>
                <a:ea typeface="方正楷体" pitchFamily="65" charset="-122"/>
              </a:rPr>
              <a:t>愿天下有情人，都成了眷属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smtClean="0">
                <a:latin typeface="方正楷体" pitchFamily="65" charset="-122"/>
                <a:ea typeface="方正楷体" pitchFamily="65" charset="-122"/>
              </a:rPr>
              <a:t>       是前生注定事，莫错过姻缘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smtClean="0">
                <a:latin typeface="方正楷体" pitchFamily="65" charset="-122"/>
                <a:ea typeface="方正楷体" pitchFamily="65" charset="-122"/>
              </a:rPr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72072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月下老人</a:t>
            </a:r>
          </a:p>
        </p:txBody>
      </p:sp>
      <p:pic>
        <p:nvPicPr>
          <p:cNvPr id="178179" name="Picture 5" descr="a633b0ac4650b3224a36d6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/>
          <a:stretch>
            <a:fillRect/>
          </a:stretch>
        </p:blipFill>
        <p:spPr bwMode="auto">
          <a:xfrm>
            <a:off x="1187450" y="1341438"/>
            <a:ext cx="702151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658813"/>
          </a:xfrm>
        </p:spPr>
        <p:txBody>
          <a:bodyPr/>
          <a:lstStyle/>
          <a:p>
            <a:pPr eaLnBrk="1" hangingPunct="1"/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第六章  中国传统婚姻家庭的正负面因素</a:t>
            </a:r>
          </a:p>
        </p:txBody>
      </p:sp>
      <p:sp>
        <p:nvSpPr>
          <p:cNvPr id="179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2052638"/>
            <a:ext cx="8374062" cy="4195762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zh-CN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昏义</a:t>
            </a:r>
            <a:r>
              <a:rPr lang="en-US" altLang="zh-CN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：“夫妇有义”。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zh-CN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唐律疏议</a:t>
            </a:r>
            <a:r>
              <a:rPr lang="en-US" altLang="zh-CN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0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：“夫妇以义合，义绝则离之。” 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713788" cy="1400175"/>
          </a:xfrm>
        </p:spPr>
        <p:txBody>
          <a:bodyPr/>
          <a:lstStyle/>
          <a:p>
            <a:pPr eaLnBrk="1" hangingPunct="1"/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第六章  中国传统婚姻家庭的正负面因素</a:t>
            </a:r>
          </a:p>
        </p:txBody>
      </p:sp>
      <p:sp>
        <p:nvSpPr>
          <p:cNvPr id="180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052638"/>
            <a:ext cx="8569325" cy="4195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ea typeface="华文中宋" panose="02010600040101010101" pitchFamily="2" charset="-122"/>
              </a:rPr>
              <a:t>以美女作苟安的城堡，美其名以自欺曰和亲。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3200" smtClean="0">
              <a:ea typeface="华文中宋" panose="0201060004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smtClean="0"/>
              <a:t>                      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鲁迅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坟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灯下漫笔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第六章  中国传统婚姻家庭的正负面因素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41300" y="1773238"/>
            <a:ext cx="8661400" cy="41767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>
                <a:latin typeface="楷体_GB2312" pitchFamily="49" charset="-122"/>
                <a:ea typeface="楷体_GB2312" pitchFamily="49" charset="-122"/>
              </a:rPr>
              <a:t>         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人为什么会堕入情网呢？没有比这更复杂的了，因为这是冬天，因为这是夏天；因为劳累过度，因为闲极无聊；因为软弱，因为刚强；因为需要安全，因为喜欢冒险；因为绝望，因为希望；因为有人爱您，因为有人不爱您。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                      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西蒙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·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波娃</a:t>
            </a:r>
          </a:p>
          <a:p>
            <a:pPr eaLnBrk="1" hangingPunct="1"/>
            <a:endParaRPr lang="en-US" altLang="zh-CN" sz="320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4" descr="author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23963"/>
            <a:ext cx="3692525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内容占位符 1"/>
          <p:cNvSpPr>
            <a:spLocks noGrp="1"/>
          </p:cNvSpPr>
          <p:nvPr>
            <p:ph idx="1"/>
          </p:nvPr>
        </p:nvSpPr>
        <p:spPr>
          <a:xfrm>
            <a:off x="3132138" y="333375"/>
            <a:ext cx="3033712" cy="863600"/>
          </a:xfrm>
        </p:spPr>
        <p:txBody>
          <a:bodyPr/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西蒙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·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波娃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   “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婚姻是以人为的仪式，用以结合男女为夫妇，在社会公认之下，约定以永久共处的方式来共同负担抚育子女的责任。”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                       </a:t>
            </a: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费孝通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68313" y="620713"/>
            <a:ext cx="8351837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smtClean="0">
                <a:latin typeface="隶书" panose="02010509060101010101" pitchFamily="49" charset="-122"/>
                <a:ea typeface="隶书" panose="02010509060101010101" pitchFamily="49" charset="-122"/>
              </a:rPr>
              <a:t>“</a:t>
            </a:r>
            <a:r>
              <a:rPr lang="zh-CN" altLang="en-US" sz="2800" smtClean="0">
                <a:latin typeface="隶书" panose="02010509060101010101" pitchFamily="49" charset="-122"/>
                <a:ea typeface="隶书" panose="02010509060101010101" pitchFamily="49" charset="-122"/>
              </a:rPr>
              <a:t>生命逝去了，岁月逝去了，青春逝去了，季节逝去了，天上只剩下一件事物：上帝；地上只剩下一件事物：爱情</a:t>
            </a:r>
            <a:r>
              <a:rPr lang="en-US" altLang="zh-CN" sz="2800" smtClean="0"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  <a:r>
              <a:rPr lang="zh-CN" altLang="en-US" sz="2800" smtClean="0">
                <a:latin typeface="隶书" panose="02010509060101010101" pitchFamily="49" charset="-122"/>
                <a:ea typeface="隶书" panose="02010509060101010101" pitchFamily="49" charset="-122"/>
              </a:rPr>
              <a:t>，有一天，当我们展开心灵的翅膀，飞翔在天空时，我们将看到身后是我们相爱过的大地，前方是我们即将相爱的天国。在爱情里，这种光明如此令人赞美，大地和天国将融为一体。”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隶书" panose="02010509060101010101" pitchFamily="49" charset="-122"/>
                <a:ea typeface="隶书" panose="02010509060101010101" pitchFamily="49" charset="-122"/>
              </a:rPr>
              <a:t>                     </a:t>
            </a:r>
            <a:r>
              <a:rPr lang="en-US" altLang="zh-CN" sz="2800" smtClean="0">
                <a:latin typeface="隶书" panose="02010509060101010101" pitchFamily="49" charset="-122"/>
                <a:ea typeface="隶书" panose="02010509060101010101" pitchFamily="49" charset="-122"/>
              </a:rPr>
              <a:t>———</a:t>
            </a:r>
            <a:r>
              <a:rPr lang="zh-CN" altLang="en-US" sz="2800" smtClean="0">
                <a:latin typeface="隶书" panose="02010509060101010101" pitchFamily="49" charset="-122"/>
                <a:ea typeface="隶书" panose="02010509060101010101" pitchFamily="49" charset="-122"/>
              </a:rPr>
              <a:t>雨果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792163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诗经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郑风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子衿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en-US" altLang="zh-CN" smtClean="0"/>
              <a:t> </a:t>
            </a:r>
          </a:p>
        </p:txBody>
      </p:sp>
      <p:sp>
        <p:nvSpPr>
          <p:cNvPr id="185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79613" y="1412875"/>
            <a:ext cx="5905500" cy="45354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青青子衿，悠悠我心。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纵我不往，子宁不嗣音？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青青子佩，悠悠我思。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纵我不往，子宁不来？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挑兮达兮，在城阙兮。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一日不见，如三月兮。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1019175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诗经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邶风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击鼓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</a:p>
        </p:txBody>
      </p:sp>
      <p:sp>
        <p:nvSpPr>
          <p:cNvPr id="186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700213"/>
            <a:ext cx="8424862" cy="454183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击鼓其镗，踊跃用兵。土国城漕，我独南行。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从孙子仲，平陈与宋。不我以归，忧心有忡。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爰居爰处？爰丧其马？于以求之？于林之下。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死生契阔，与子成说。执子之手，与子偕老。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于嗟阔兮，不我活兮。于嗟洵兮，不我信兮。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26e1793c45g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6250"/>
            <a:ext cx="61928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23850" y="4365625"/>
            <a:ext cx="85693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500"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zh-CN" altLang="en-US" sz="2500">
                <a:latin typeface="华文中宋" panose="02010600040101010101" pitchFamily="2" charset="-122"/>
                <a:ea typeface="华文中宋" panose="02010600040101010101" pitchFamily="2" charset="-122"/>
              </a:rPr>
              <a:t>村长兄妹五人，哥哥和弟弟在外面工作，有一个还是国家公务员。家中只有他、姐姐和妹妹以及年迈的老母亲（老祖母）。村里人都知道他的孩子是谁，但他不负责抚养。他只有晚上才去那个家里，白天他在母亲这边。他当村长已经好几年了，村里的大事小情都是他出面来解决。 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722313" y="1006475"/>
            <a:ext cx="7937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>
                <a:latin typeface="Arial" panose="020B0604020202020204" pitchFamily="34" charset="0"/>
                <a:ea typeface="隶书" panose="02010509060101010101" pitchFamily="49" charset="-122"/>
              </a:rPr>
              <a:t>摩梭人家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865188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汉乐府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上邪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</a:p>
        </p:txBody>
      </p:sp>
      <p:sp>
        <p:nvSpPr>
          <p:cNvPr id="1873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19250" y="1412875"/>
            <a:ext cx="6697663" cy="489585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/>
              <a:t>上邪！ </a:t>
            </a:r>
            <a:br>
              <a:rPr lang="zh-CN" altLang="en-US" smtClean="0"/>
            </a:br>
            <a:r>
              <a:rPr lang="zh-CN" altLang="en-US" smtClean="0"/>
              <a:t>我欲与君相知，长命无绝衰。 </a:t>
            </a:r>
            <a:br>
              <a:rPr lang="zh-CN" altLang="en-US" smtClean="0"/>
            </a:br>
            <a:r>
              <a:rPr lang="zh-CN" altLang="en-US" smtClean="0"/>
              <a:t>山无陵，江水为竭， </a:t>
            </a:r>
            <a:br>
              <a:rPr lang="zh-CN" altLang="en-US" smtClean="0"/>
            </a:br>
            <a:r>
              <a:rPr lang="zh-CN" altLang="en-US" smtClean="0"/>
              <a:t>冬雷震震，夏雨雪，天地合， </a:t>
            </a:r>
            <a:br>
              <a:rPr lang="zh-CN" altLang="en-US" smtClean="0"/>
            </a:br>
            <a:r>
              <a:rPr lang="zh-CN" altLang="en-US" smtClean="0"/>
              <a:t>乃敢与君绝！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874713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敦煌曲子词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菩萨蛮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枕前发尽千般愿，要休且待青山烂。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水面上秤锤浮，直待黄河彻底枯。 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白日参辰现，北斗回南面。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休即未能休，且待三更见日头。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endParaRPr lang="zh-CN" altLang="en-US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874712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ea typeface="隶书" panose="02010509060101010101" pitchFamily="49" charset="-122"/>
              </a:rPr>
              <a:t>人生若只如初见</a:t>
            </a:r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84313"/>
            <a:ext cx="8540750" cy="44100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人生若只如初见，何事秋风悲画扇？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等闲变却故人心，却道故人心易变。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骊山语罢清宵半，夜雨霖铃终不怨。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mtClean="0"/>
              <a:t>何如薄幸锦衣儿，比翼连枝当日愿。 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765175"/>
            <a:ext cx="8469312" cy="731838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唐铜官窑瓷器题诗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君生我未生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en-US" altLang="zh-CN" sz="4000" smtClean="0"/>
              <a:t> </a:t>
            </a:r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31913" y="1989138"/>
            <a:ext cx="6623050" cy="25193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</a:t>
            </a:r>
            <a:r>
              <a:rPr lang="zh-CN" altLang="en-US" sz="36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君生我未生，我生君已老。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36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君恨我生迟，我恨君生早。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720725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君生我未生</a:t>
            </a:r>
          </a:p>
        </p:txBody>
      </p:sp>
      <p:sp>
        <p:nvSpPr>
          <p:cNvPr id="191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47813" y="1628775"/>
            <a:ext cx="6192837" cy="4470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君生我未生，我生君已老。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君恨我生迟，我恨君生早。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君生我未生，我生君已老。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恨不生同时，日日与君好。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mtClean="0"/>
              <a:t>   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92150"/>
            <a:ext cx="8540750" cy="731838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我生君未生</a:t>
            </a:r>
          </a:p>
        </p:txBody>
      </p:sp>
      <p:sp>
        <p:nvSpPr>
          <p:cNvPr id="192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28775"/>
            <a:ext cx="8540750" cy="410527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我生君未生，君生我已老。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我离君天涯，君隔我海角。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我生君未生，君生我已老。</a:t>
            </a:r>
          </a:p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化蝶去寻花，夜夜栖芳草。</a:t>
            </a:r>
          </a:p>
          <a:p>
            <a:pPr algn="ctr" eaLnBrk="1" hangingPunct="1"/>
            <a:endParaRPr lang="en-US" altLang="zh-CN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节妇吟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张籍</a:t>
            </a:r>
            <a:r>
              <a:rPr lang="zh-CN" altLang="en-US" sz="4000" smtClean="0"/>
              <a:t> </a:t>
            </a:r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8888" y="1341438"/>
            <a:ext cx="72009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君知妾有夫，赠妾双明珠。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感君缠绵意，系在红罗褥。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妾家高楼连苑起，良人持戟明光里。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知君用心如明月，事夫誓拟同生死。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还君明珠双泪垂，恨不相逢未嫁时。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660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七事诗</a:t>
            </a:r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en-US" altLang="zh-CN" sz="4000" smtClean="0"/>
              <a:t> </a:t>
            </a: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16013" y="1196975"/>
            <a:ext cx="7200900" cy="52562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800" smtClean="0"/>
              <a:t>    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教你当家不当家，及至当家乱如麻！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开得门来七件事，柴米油盐酱醋茶。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柴米油盐酱醋茶，般般都在别人家；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岁暮清闲无一事，竹堂寺里看梅花。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前门索债乱如麻，柴米油盐酱醋茶，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我亦管他娘不得，后门逸出看梅花。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sz="28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恭喜郎君又有她，侬今洗手不当家。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开门诸事都交付，柴米油盐酱与茶。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549275"/>
            <a:ext cx="8540750" cy="515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江城子</a:t>
            </a:r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乙卯正月二十日记梦</a:t>
            </a:r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苏轼</a:t>
            </a:r>
            <a:r>
              <a:rPr lang="zh-CN" altLang="en-US" sz="4000" smtClean="0"/>
              <a:t> </a:t>
            </a:r>
          </a:p>
        </p:txBody>
      </p:sp>
      <p:sp>
        <p:nvSpPr>
          <p:cNvPr id="195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341438"/>
            <a:ext cx="80645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十年生死两茫茫，不思量，自难忘。 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千里孤坟，无处话凄凉。 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纵使相逢应不识，尘满面，鬓如霜。 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夜来幽梦忽还乡，小轩窗，正梳妆。 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相顾无言，惟有泪千行。 </a:t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/>
            </a:r>
            <a:b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</a:b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料得年年肠断处，明月夜，短松冈。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40750" cy="936625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鹧鸪天</a:t>
            </a:r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半死桐</a:t>
            </a:r>
            <a:r>
              <a:rPr lang="en-US" altLang="zh-CN" sz="4000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贺铸</a:t>
            </a:r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628775"/>
            <a:ext cx="7416800" cy="4176713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重过阊门万事非，同来何事不同归？ 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梧桐半死清霜后，头白鸳鸯失伴飞。 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原上草，露初晞，旧栖新垅两依依。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空床卧听南窗雨，谁复挑灯夜补衣！</a:t>
            </a:r>
            <a:r>
              <a:rPr lang="zh-CN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专偶婚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557338"/>
            <a:ext cx="8540750" cy="454183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3200" smtClean="0"/>
              <a:t>“</a:t>
            </a:r>
            <a:r>
              <a:rPr lang="zh-CN" altLang="en-US" sz="3200" smtClean="0"/>
              <a:t>个体婚制是一个伟大的历史进步，但同时它和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smtClean="0"/>
              <a:t>奴隶制和私有财富一起，却开辟了一个一直延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smtClean="0"/>
              <a:t>续到今天的时代，在这个时代中，任何进步同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smtClean="0"/>
              <a:t>时也是相对的退步，一些人的幸福和发展是通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smtClean="0"/>
              <a:t>过另一些人的痛苦和受压抑而实现的。”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smtClean="0"/>
              <a:t>       </a:t>
            </a:r>
            <a:r>
              <a:rPr lang="en-US" altLang="zh-CN" sz="3200" smtClean="0"/>
              <a:t>——</a:t>
            </a:r>
            <a:r>
              <a:rPr lang="zh-CN" altLang="en-US" sz="3200" smtClean="0"/>
              <a:t>恩格斯</a:t>
            </a:r>
            <a:r>
              <a:rPr lang="en-US" altLang="zh-CN" sz="3200" smtClean="0"/>
              <a:t>《</a:t>
            </a:r>
            <a:r>
              <a:rPr lang="zh-CN" altLang="en-US" sz="3200" smtClean="0"/>
              <a:t>家庭私有制和国家的起源</a:t>
            </a:r>
            <a:r>
              <a:rPr lang="en-US" altLang="zh-CN" sz="3200" smtClean="0"/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33375"/>
            <a:ext cx="8540750" cy="6477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摸鱼儿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·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雁丘词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元好问</a:t>
            </a:r>
          </a:p>
        </p:txBody>
      </p:sp>
      <p:sp>
        <p:nvSpPr>
          <p:cNvPr id="1996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92275" y="1125538"/>
            <a:ext cx="6983413" cy="54721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mtClean="0"/>
              <a:t>  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问世间情是何物，直教生死相许？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天南地北双飞客，老翅几回寒暑。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欢乐趣，离别苦，就中更有痴儿女，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君应有语：渺万里层云，千山暮雪，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只影为谁去？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横汾路，寂寞当年萧鼓，荒烟依旧平楚。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招魂楚些何嗟及，山鬼自啼风雨。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天也妒，未信与，莺儿燕子俱黄土。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千秋万古，为留待骚人，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狂歌痛饮，来访雁丘处。</a:t>
            </a:r>
            <a:r>
              <a:rPr lang="zh-CN" altLang="en-US" sz="2800" smtClean="0">
                <a:latin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76250"/>
            <a:ext cx="8540750" cy="792163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沈园三首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陆游</a:t>
            </a:r>
          </a:p>
        </p:txBody>
      </p:sp>
      <p:sp>
        <p:nvSpPr>
          <p:cNvPr id="1986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8888" y="1700213"/>
            <a:ext cx="7127875" cy="38893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城上斜阳画角哀，沈园非复旧池台。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伤心桥下春波绿，曾是惊鸿照影来。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梦断香消四十年，沈园柳老不吹绵。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此身行作稽山土，犹吊遗踪一泫然。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31838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隶书" panose="02010509060101010101" pitchFamily="49" charset="-122"/>
              </a:rPr>
              <a:t>《</a:t>
            </a:r>
            <a:r>
              <a:rPr lang="zh-CN" altLang="en-US" sz="4000" smtClean="0">
                <a:ea typeface="隶书" panose="02010509060101010101" pitchFamily="49" charset="-122"/>
              </a:rPr>
              <a:t>梦游沈园</a:t>
            </a:r>
            <a:r>
              <a:rPr lang="en-US" altLang="zh-CN" sz="4000" smtClean="0">
                <a:ea typeface="隶书" panose="02010509060101010101" pitchFamily="49" charset="-122"/>
              </a:rPr>
              <a:t>》</a:t>
            </a:r>
          </a:p>
        </p:txBody>
      </p:sp>
      <p:sp>
        <p:nvSpPr>
          <p:cNvPr id="1996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557338"/>
            <a:ext cx="8540750" cy="3743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/>
          </a:p>
          <a:p>
            <a:pPr eaLnBrk="1" hangingPunct="1"/>
            <a:r>
              <a:rPr lang="zh-CN" altLang="en-US" b="1" smtClean="0"/>
              <a:t>　　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路近城南已怕行，沈家园里更伤情； </a:t>
            </a:r>
          </a:p>
          <a:p>
            <a:pPr eaLnBrk="1" hangingPunct="1"/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　　香穿客袖梅花在，绿蘸寺桥春水生。</a:t>
            </a:r>
          </a:p>
          <a:p>
            <a:pPr eaLnBrk="1" hangingPunct="1"/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　　</a:t>
            </a:r>
          </a:p>
          <a:p>
            <a:pPr eaLnBrk="1" hangingPunct="1"/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　　城南小陌又逢春，只见梅花不见人； </a:t>
            </a:r>
          </a:p>
          <a:p>
            <a:pPr eaLnBrk="1" hangingPunct="1"/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　　玉骨久沉泉下土，墨痕犹锁壁间尘。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隶书" panose="02010509060101010101" pitchFamily="49" charset="-122"/>
              </a:rPr>
              <a:t>《</a:t>
            </a:r>
            <a:r>
              <a:rPr lang="zh-CN" altLang="en-US" smtClean="0">
                <a:ea typeface="隶书" panose="02010509060101010101" pitchFamily="49" charset="-122"/>
              </a:rPr>
              <a:t>春游</a:t>
            </a:r>
            <a:r>
              <a:rPr lang="en-US" altLang="zh-CN" smtClean="0">
                <a:ea typeface="隶书" panose="02010509060101010101" pitchFamily="49" charset="-122"/>
              </a:rPr>
              <a:t>》</a:t>
            </a:r>
            <a:r>
              <a:rPr lang="en-US" altLang="zh-CN" smtClean="0"/>
              <a:t> </a:t>
            </a:r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916113"/>
            <a:ext cx="7366000" cy="41941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沈家园里花如锦，半是当年识放翁；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也信美人终作土，不堪幽梦太匆匆。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865188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弃妇词  顾况</a:t>
            </a:r>
            <a:r>
              <a:rPr lang="zh-CN" altLang="en-US" smtClean="0"/>
              <a:t> </a:t>
            </a:r>
          </a:p>
        </p:txBody>
      </p:sp>
      <p:sp>
        <p:nvSpPr>
          <p:cNvPr id="2017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196975"/>
            <a:ext cx="8893175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古人虽弃妇，弃妇有归处。今日妾辞君，辞君欲何去。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本家零落尽，恸哭来时路。忆昔未嫁君，闻君甚周旋。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及与同结发，值君适幽燕。孤魂托飞鸟，两眼如流泉。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流泉咽不燥，万里关山道。及至见君归，君归妾已老。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物情弃衰歇，新宠方妍好。拭泪出故房，伤心剧秋草。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妾以憔悴捐，羞将旧物还。馀生欲有寄，谁肯相留连。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空床对虚牖，不觉尘埃厚。寒水芙蓉花，秋风堕杨柳。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记得初嫁君，小姑始扶床。今日君弃妾，小姑如妾长。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回头语小姑，莫嫁如兄夫。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574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b="1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一棵开花的树  席慕容</a:t>
            </a:r>
            <a:r>
              <a:rPr lang="zh-CN" altLang="en-US" sz="4000" smtClean="0"/>
              <a:t> </a:t>
            </a:r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96975"/>
            <a:ext cx="8540750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如何，让你遇见我，在我最美丽的时刻，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为这，我已在佛前求了五百年，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求佛让我们结一段尘缘。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佛于是把我化做一棵树，长在你必经的路旁，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阳光下慎重地开满了花，朵朵都是我前世的盼望。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当你走近，请你细听，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那颤抖的叶，是我等待的热情。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而当你终于无视地走过，在你身后落了一地的，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朋友啊，那不是花瓣，那是我凋零的心。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765175"/>
            <a:ext cx="8540750" cy="10795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长相思</a:t>
            </a:r>
            <a:r>
              <a:rPr lang="en-US" altLang="zh-CN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白居易</a:t>
            </a:r>
            <a:r>
              <a:rPr lang="zh-CN" altLang="en-US" sz="4000" smtClean="0"/>
              <a:t> </a:t>
            </a:r>
          </a:p>
        </p:txBody>
      </p:sp>
      <p:sp>
        <p:nvSpPr>
          <p:cNvPr id="203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42988" y="1916113"/>
            <a:ext cx="7632700" cy="446563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汴水流，泗水流，流到瓜洲古渡头，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吴山点点愁。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思悠悠，恨悠悠，恨到归时方始休，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月明人倚楼。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1008063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长相思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林逋</a:t>
            </a:r>
          </a:p>
        </p:txBody>
      </p:sp>
      <p:sp>
        <p:nvSpPr>
          <p:cNvPr id="204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628775"/>
            <a:ext cx="7848600" cy="424815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吴山青，越山青，两岸青山相送迎，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谁知离别情？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君泪盈，妾泪盈，罗带同心结未成，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江头潮已平。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540750" cy="658813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离思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元稹</a:t>
            </a:r>
          </a:p>
        </p:txBody>
      </p:sp>
      <p:sp>
        <p:nvSpPr>
          <p:cNvPr id="205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132138" y="1628775"/>
            <a:ext cx="4321175" cy="4194175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曾经沧海难为水，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除却巫山不是云。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取次花丛懒回顾，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半缘修道半缘君。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7921625" cy="792162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无题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李商隐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844675"/>
            <a:ext cx="7704137" cy="42497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>
                <a:latin typeface="宋体" panose="02010600030101010101" pitchFamily="2" charset="-122"/>
              </a:rPr>
              <a:t>昨夜星辰昨夜风，画楼西畔桂堂东。 </a:t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/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>身无彩凤双飞翼，心有灵犀一点通。 </a:t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/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>隔座送钩春酒暖，分曹射覆蜡灯红。</a:t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> </a:t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>嗟余听鼓应官去，走马兰台类转蓬。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5100" b="1" dirty="0" smtClean="0">
                <a:ea typeface="隶书" panose="02010509060101010101" pitchFamily="49" charset="-122"/>
              </a:rPr>
              <a:t>中国古代婚姻史</a:t>
            </a:r>
          </a:p>
        </p:txBody>
      </p:sp>
      <p:sp>
        <p:nvSpPr>
          <p:cNvPr id="314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序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第一章  人类婚姻形态的演进历程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第二章  中国古代婚姻制度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第三章  古代妇女在婚姻中的地位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第四章  各个时代婚姻的典型特征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第五章  中国古代主要婚姻习俗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第六章  中国传统婚姻家庭的正负面因素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婚恋诗欣赏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874713"/>
          </a:xfrm>
        </p:spPr>
        <p:txBody>
          <a:bodyPr/>
          <a:lstStyle/>
          <a:p>
            <a:pPr algn="ctr" eaLnBrk="1" hangingPunct="1"/>
            <a:r>
              <a:rPr lang="en-US" altLang="zh-CN" smtClean="0">
                <a:ea typeface="隶书" panose="02010509060101010101" pitchFamily="49" charset="-122"/>
              </a:rPr>
              <a:t>《</a:t>
            </a:r>
            <a:r>
              <a:rPr lang="zh-CN" altLang="en-US" smtClean="0">
                <a:ea typeface="隶书" panose="02010509060101010101" pitchFamily="49" charset="-122"/>
              </a:rPr>
              <a:t>周易</a:t>
            </a:r>
            <a:r>
              <a:rPr lang="en-US" altLang="zh-CN" smtClean="0">
                <a:ea typeface="隶书" panose="02010509060101010101" pitchFamily="49" charset="-122"/>
              </a:rPr>
              <a:t>·</a:t>
            </a:r>
            <a:r>
              <a:rPr lang="zh-CN" altLang="en-US" smtClean="0">
                <a:ea typeface="隶书" panose="02010509060101010101" pitchFamily="49" charset="-122"/>
              </a:rPr>
              <a:t>屯卦</a:t>
            </a:r>
            <a:r>
              <a:rPr lang="en-US" altLang="zh-CN" smtClean="0">
                <a:ea typeface="隶书" panose="02010509060101010101" pitchFamily="49" charset="-122"/>
              </a:rPr>
              <a:t>》</a:t>
            </a:r>
            <a:r>
              <a:rPr lang="en-US" altLang="zh-CN" smtClean="0"/>
              <a:t> 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052638"/>
            <a:ext cx="7777162" cy="4195762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屯如邅如，乘马班如，匪寇，婚媾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乘马班如，泣血涟如”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隶书" panose="02010509060101010101" pitchFamily="49" charset="-122"/>
              </a:rPr>
              <a:t>无  题</a:t>
            </a:r>
          </a:p>
        </p:txBody>
      </p:sp>
      <p:sp>
        <p:nvSpPr>
          <p:cNvPr id="207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43213" y="1905000"/>
            <a:ext cx="4897437" cy="41941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恭喜郎君又有她，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侬今洗手不理家，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开门七事都付与，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柴米油盐酱与茶。  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540750" cy="874712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锦瑟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李商隐</a:t>
            </a:r>
          </a:p>
        </p:txBody>
      </p:sp>
      <p:sp>
        <p:nvSpPr>
          <p:cNvPr id="208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42988" y="1773238"/>
            <a:ext cx="7561262" cy="4194175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/>
              <a:t>锦瑟无端五十弦，一弦一柱思华年。</a:t>
            </a:r>
            <a:br>
              <a:rPr lang="zh-CN" altLang="en-US" smtClean="0"/>
            </a:br>
            <a:r>
              <a:rPr lang="zh-CN" altLang="en-US" smtClean="0"/>
              <a:t>庄生晓梦迷蝴蝶，望帝春心托杜鹃。</a:t>
            </a:r>
            <a:br>
              <a:rPr lang="zh-CN" altLang="en-US" smtClean="0"/>
            </a:br>
            <a:r>
              <a:rPr lang="zh-CN" altLang="en-US" smtClean="0"/>
              <a:t>沧海月明珠有泪，蓝田日暖玉生烟。</a:t>
            </a:r>
            <a:br>
              <a:rPr lang="zh-CN" altLang="en-US" smtClean="0"/>
            </a:br>
            <a:r>
              <a:rPr lang="zh-CN" altLang="en-US" smtClean="0"/>
              <a:t>此情可待成追忆，只是当时已惘然。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549275"/>
            <a:ext cx="8540750" cy="935038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z="4800" smtClean="0">
                <a:solidFill>
                  <a:schemeClr val="hlink"/>
                </a:solidFill>
                <a:ea typeface="隶书" panose="02010509060101010101" pitchFamily="49" charset="-122"/>
              </a:rPr>
              <a:t>卜算子</a:t>
            </a:r>
            <a:r>
              <a:rPr lang="en-US" altLang="zh-CN" sz="4800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z="4800" smtClean="0">
                <a:solidFill>
                  <a:schemeClr val="hlink"/>
                </a:solidFill>
                <a:ea typeface="隶书" panose="02010509060101010101" pitchFamily="49" charset="-122"/>
              </a:rPr>
              <a:t>李之仪</a:t>
            </a:r>
            <a:r>
              <a:rPr lang="zh-CN" altLang="en-US" smtClean="0"/>
              <a:t> </a:t>
            </a:r>
          </a:p>
        </p:txBody>
      </p:sp>
      <p:sp>
        <p:nvSpPr>
          <p:cNvPr id="2099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08175" y="1700213"/>
            <a:ext cx="6553200" cy="424815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我住长江头，君住长江尾。 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日日思君不见君，共饮长江水。 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此水几时休？ 此恨何时已？ 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只愿君心似我心，定不负相思意。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31838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蝶恋花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柳永</a:t>
            </a:r>
            <a:r>
              <a:rPr lang="zh-CN" altLang="en-US" sz="4000" smtClean="0"/>
              <a:t> </a:t>
            </a:r>
          </a:p>
        </p:txBody>
      </p:sp>
      <p:sp>
        <p:nvSpPr>
          <p:cNvPr id="2109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31913" y="1557338"/>
            <a:ext cx="7200900" cy="454183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</a:t>
            </a:r>
            <a:r>
              <a:rPr lang="zh-CN" altLang="en-US" smtClean="0"/>
              <a:t>伫倚危楼风细细，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   望极春愁，黯黯生天际。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   草色烟光残照里，无言谁会凭栏意。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   拟把疏狂图一醉，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   对酒当歌，强乐还无味。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mtClean="0"/>
              <a:t>   衣带渐宽终不悔，为伊消得人憔悴。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803275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《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鹊桥仙</a:t>
            </a:r>
            <a:r>
              <a:rPr lang="en-US" altLang="zh-CN" smtClean="0">
                <a:solidFill>
                  <a:schemeClr val="hlink"/>
                </a:solidFill>
                <a:ea typeface="隶书" panose="02010509060101010101" pitchFamily="49" charset="-122"/>
              </a:rPr>
              <a:t>》</a:t>
            </a:r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秦观</a:t>
            </a:r>
            <a:r>
              <a:rPr lang="zh-CN" altLang="en-US" sz="4000" smtClean="0"/>
              <a:t> 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557338"/>
            <a:ext cx="7704138" cy="4541837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zh-CN" smtClean="0"/>
              <a:t>    </a:t>
            </a:r>
            <a:r>
              <a:rPr lang="zh-CN" altLang="en-US" smtClean="0">
                <a:latin typeface="宋体" panose="02010600030101010101" pitchFamily="2" charset="-122"/>
              </a:rPr>
              <a:t>纤云弄巧，飞星传恨，银汉迢迢暗度。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  金风玉露一相逢，便胜却人间无数。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  柔情似水，佳期如梦，忍顾鹊桥归路。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mtClean="0">
                <a:latin typeface="宋体" panose="02010600030101010101" pitchFamily="2" charset="-122"/>
              </a:rPr>
              <a:t>  两情若是久长时，又岂在朝朝暮暮！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女冠子  韦庄</a:t>
            </a:r>
          </a:p>
        </p:txBody>
      </p:sp>
      <p:sp>
        <p:nvSpPr>
          <p:cNvPr id="212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mtClean="0">
                <a:latin typeface="宋体" panose="02010600030101010101" pitchFamily="2" charset="-122"/>
              </a:rPr>
              <a:t>四月十七，正是去年今日，别君时。</a:t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>忍泪佯低面，含羞半敛眉。</a:t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>不知魂已断，空有梦相随。</a:t>
            </a:r>
            <a:br>
              <a:rPr lang="zh-CN" altLang="en-US" smtClean="0">
                <a:latin typeface="宋体" panose="02010600030101010101" pitchFamily="2" charset="-122"/>
              </a:rPr>
            </a:br>
            <a:r>
              <a:rPr lang="zh-CN" altLang="en-US" smtClean="0">
                <a:latin typeface="宋体" panose="02010600030101010101" pitchFamily="2" charset="-122"/>
              </a:rPr>
              <a:t>除却天边月，没人知。 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玉楼春</a:t>
            </a:r>
            <a:r>
              <a:rPr lang="en-US" altLang="zh-CN" smtClean="0">
                <a:ea typeface="隶书" panose="02010509060101010101" pitchFamily="49" charset="-122"/>
              </a:rPr>
              <a:t>·</a:t>
            </a:r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木兰花  欧阳修</a:t>
            </a:r>
          </a:p>
        </p:txBody>
      </p:sp>
      <p:sp>
        <p:nvSpPr>
          <p:cNvPr id="2140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　　别后不知君远近，触目凄凉多少闷！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mtClean="0"/>
              <a:t>　　渐行渐远渐无书，水阔鱼沉何处问？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mtClean="0"/>
              <a:t>　　夜深风竹敲秋韵，万叶千声皆是恨。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mtClean="0"/>
              <a:t>　　故欹单枕梦中寻，梦又不成灯又烬。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252413" cy="2873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611188" y="1125538"/>
            <a:ext cx="7937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000">
                <a:latin typeface="隶书" panose="02010509060101010101" pitchFamily="49" charset="-122"/>
                <a:ea typeface="隶书" panose="02010509060101010101" pitchFamily="49" charset="-122"/>
              </a:rPr>
              <a:t>抢  婚</a:t>
            </a:r>
          </a:p>
        </p:txBody>
      </p:sp>
      <p:pic>
        <p:nvPicPr>
          <p:cNvPr id="25604" name="Picture 9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/>
          <a:stretch>
            <a:fillRect/>
          </a:stretch>
        </p:blipFill>
        <p:spPr bwMode="auto">
          <a:xfrm>
            <a:off x="2124075" y="1052513"/>
            <a:ext cx="6048375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3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6960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61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latin typeface="Tahoma" panose="020B0604030504040204" pitchFamily="34" charset="0"/>
                <a:ea typeface="隶书" panose="02010509060101010101" pitchFamily="49" charset="-122"/>
              </a:rPr>
              <a:t>居住地的改变</a:t>
            </a:r>
            <a:r>
              <a:rPr lang="en-US" altLang="zh-CN" sz="3600" b="1">
                <a:latin typeface="Arial" panose="020B0604020202020204" pitchFamily="34" charset="0"/>
                <a:ea typeface="隶书" panose="02010509060101010101" pitchFamily="49" charset="-122"/>
              </a:rPr>
              <a:t>——</a:t>
            </a:r>
            <a:r>
              <a:rPr lang="zh-CN" altLang="en-US" sz="3600" b="1">
                <a:latin typeface="Tahoma" panose="020B0604030504040204" pitchFamily="34" charset="0"/>
                <a:ea typeface="隶书" panose="02010509060101010101" pitchFamily="49" charset="-122"/>
              </a:rPr>
              <a:t>从夫居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9275"/>
            <a:ext cx="8229600" cy="1150938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第二章  中国古代婚姻制度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989138"/>
            <a:ext cx="8496300" cy="4248150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一、婚姻观念和政策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二、结婚制度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三、离婚制度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7813"/>
            <a:ext cx="8218488" cy="6302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婚姻观念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642350" cy="51847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结婚观念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重视婚姻：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“婚礼者，礼之本也。”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昏义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夫婚礼，万世之始也。”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郊特牲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君子之道，造端乎夫妇。”。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中庸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上以事宗庙，而下以继后世。”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 《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昏义</a:t>
            </a:r>
            <a:r>
              <a:rPr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12875"/>
            <a:ext cx="8496300" cy="489585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zh-CN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阴阳观念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“因缘”观念：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“自古姻缘天定，不由人力谋求，有缘千里也相留，对面无缘不偶。”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492500" y="404813"/>
            <a:ext cx="295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婚姻观念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496300" cy="489585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离婚观念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允许离婚主义：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“夫妇之道，有义则合，无义则去。”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“夫妇以义合，义绝则离之。” 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635375" y="404813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婚姻观念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08050"/>
            <a:ext cx="8569325" cy="54006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专权离婚主义：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“蝉鬓加意梳，蛾眉用心扫，几度晓妆成，君看不言好。妾身重同穴，君意轻偕老。”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白居易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妇人苦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子甚宜其妻，父母不悦，出；子不宜其妻，父母曰是善事我，子行夫妇之礼焉，没身不衰。”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内则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限制离婚主义：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过错原则</a:t>
            </a:r>
            <a:endParaRPr lang="zh-CN" altLang="en-US" sz="2800" smtClean="0"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0713"/>
            <a:ext cx="8229600" cy="1295400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婚姻政策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465388"/>
            <a:ext cx="8540750" cy="363378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一般婚姻政策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特殊婚姻政策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29638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一般婚姻政策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341438"/>
            <a:ext cx="8569325" cy="5256212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一般婚姻政策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、导民婚姻，及时嫁娶：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周礼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地官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媒氏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：“中春之月，令会男女。于是时也，奔者不禁。”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管子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入国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：“凡国都皆有掌媒，丈夫无妻曰鳏，妇人无夫曰寡，取鳏寡而合和之，予田宅而家室之，三年然后事之，此之谓合独”。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zh-CN" sz="28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29638" cy="792163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序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341438"/>
            <a:ext cx="8497888" cy="48974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周易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序卦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：“有天地然后有万物，有万物然后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有男女，有男女然后有夫妇，有夫妇然后有父子，有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父子然后有君臣，有君臣然后有上下，有上下然后礼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仪有所错。” 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婚义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：“男女有别而后夫妇有义，夫妇有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义而后父子有亲，父子有亲而后君臣有正。故曰：婚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礼者，礼之本也。”</a:t>
            </a: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80327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一般婚姻政策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341438"/>
            <a:ext cx="8540750" cy="47577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ea typeface="华文中宋" panose="02010600040101010101" pitchFamily="2" charset="-122"/>
              </a:rPr>
              <a:t>别良贱，重等级：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北魏文成帝和平四年（</a:t>
            </a:r>
            <a:r>
              <a:rPr lang="en-US" altLang="zh-CN" sz="2800" smtClean="0">
                <a:ea typeface="华文中宋" panose="02010600040101010101" pitchFamily="2" charset="-122"/>
              </a:rPr>
              <a:t>463</a:t>
            </a:r>
            <a:r>
              <a:rPr lang="zh-CN" altLang="en-US" sz="2800" smtClean="0">
                <a:ea typeface="华文中宋" panose="02010600040101010101" pitchFamily="2" charset="-122"/>
              </a:rPr>
              <a:t>年）诏：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夫婚姻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者，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800" smtClean="0">
                <a:ea typeface="华文中宋" panose="02010600040101010101" pitchFamily="2" charset="-122"/>
              </a:rPr>
              <a:t>尊卑高下宜令区别。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800" smtClean="0">
                <a:ea typeface="华文中宋" panose="02010600040101010101" pitchFamily="2" charset="-122"/>
              </a:rPr>
              <a:t>今制皇族、师傅、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王公、侯伯及士民之家不得与百工技巧卑姓为婚，犯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者加罪。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smtClean="0">
              <a:ea typeface="华文中宋" panose="02010600040101010101" pitchFamily="2" charset="-122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北魏孝文帝太和二年（</a:t>
            </a:r>
            <a:r>
              <a:rPr lang="en-US" altLang="zh-CN" sz="2800" smtClean="0">
                <a:ea typeface="华文中宋" panose="02010600040101010101" pitchFamily="2" charset="-122"/>
              </a:rPr>
              <a:t>478</a:t>
            </a:r>
            <a:r>
              <a:rPr lang="zh-CN" altLang="en-US" sz="2800" smtClean="0">
                <a:ea typeface="华文中宋" panose="02010600040101010101" pitchFamily="2" charset="-122"/>
              </a:rPr>
              <a:t>年）诏：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皇族贵戚及士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民之家不得与非类婚配。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smtClean="0">
              <a:ea typeface="华文中宋" panose="0201060004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smtClean="0"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32775" cy="863600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特殊婚姻政策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844675"/>
            <a:ext cx="3311525" cy="4537075"/>
          </a:xfrm>
        </p:spPr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特殊婚姻政策：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、政治联姻</a:t>
            </a:r>
          </a:p>
          <a:p>
            <a:pPr eaLnBrk="1" hangingPunct="1">
              <a:lnSpc>
                <a:spcPct val="21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、外交联姻</a:t>
            </a:r>
          </a:p>
        </p:txBody>
      </p:sp>
      <p:pic>
        <p:nvPicPr>
          <p:cNvPr id="35844" name="Picture 4" descr="https://timgsa.baidu.com/timg?image&amp;quality=80&amp;size=b9999_10000&amp;sec=1488803443&amp;di=1bfc3893204f68300abc72c09f8dae5f&amp;imgtype=jpg&amp;er=1&amp;src=http%3A%2F%2Fwww.solarzoom.com%2Fdata%2Fattachment%2Fforum%2F20090330_a059afcd78b63fadbf59hFXZOZwrjc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1800"/>
            <a:ext cx="36004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613" y="615950"/>
            <a:ext cx="8232775" cy="865188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二、结婚制度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844675"/>
            <a:ext cx="8540750" cy="425450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r>
              <a:rPr lang="en-US" altLang="zh-CN" sz="3200" dirty="0" smtClean="0">
                <a:latin typeface="+mn-ea"/>
                <a:ea typeface="+mn-ea"/>
              </a:rPr>
              <a:t>1</a:t>
            </a:r>
            <a:r>
              <a:rPr lang="zh-CN" altLang="en-US" sz="3200" dirty="0" smtClean="0">
                <a:latin typeface="+mn-ea"/>
                <a:ea typeface="+mn-ea"/>
              </a:rPr>
              <a:t>、结婚的实质要件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3200" dirty="0" smtClean="0">
                <a:latin typeface="+mn-ea"/>
                <a:ea typeface="+mn-ea"/>
              </a:rPr>
              <a:t>2</a:t>
            </a:r>
            <a:r>
              <a:rPr lang="zh-CN" altLang="en-US" sz="3200" dirty="0" smtClean="0">
                <a:latin typeface="+mn-ea"/>
                <a:ea typeface="+mn-ea"/>
              </a:rPr>
              <a:t>、结婚的程序要件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3200" dirty="0" smtClean="0">
                <a:latin typeface="+mn-ea"/>
                <a:ea typeface="+mn-ea"/>
              </a:rPr>
              <a:t>3</a:t>
            </a:r>
            <a:r>
              <a:rPr lang="zh-CN" altLang="en-US" sz="3200" dirty="0" smtClean="0">
                <a:latin typeface="+mn-ea"/>
                <a:ea typeface="+mn-ea"/>
              </a:rPr>
              <a:t>、准婚姻行为</a:t>
            </a:r>
            <a:r>
              <a:rPr lang="en-US" altLang="zh-CN" sz="3200" dirty="0" smtClean="0">
                <a:latin typeface="+mn-ea"/>
                <a:ea typeface="+mn-ea"/>
              </a:rPr>
              <a:t>——</a:t>
            </a:r>
            <a:r>
              <a:rPr lang="zh-CN" altLang="en-US" sz="3200" dirty="0" smtClean="0">
                <a:latin typeface="+mn-ea"/>
                <a:ea typeface="+mn-ea"/>
              </a:rPr>
              <a:t>纳妾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936625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ea typeface="隶书" panose="02010509060101010101" pitchFamily="49" charset="-122"/>
              </a:rPr>
              <a:t>1</a:t>
            </a:r>
            <a:r>
              <a:rPr lang="zh-CN" altLang="en-US" b="1" smtClean="0">
                <a:ea typeface="隶书" panose="02010509060101010101" pitchFamily="49" charset="-122"/>
              </a:rPr>
              <a:t>、结婚的实质要件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2060575"/>
            <a:ext cx="8291512" cy="4070350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主婚与媒妁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适婚年龄 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婚姻禁忌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649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主婚与媒妁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557338"/>
            <a:ext cx="8642350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艺麻如之何？横纵其亩；娶妻如之何？必告父母。”“析薪如之何？匪斧不克；娶妻如之何？匪媒不得。”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诗经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齐风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南山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不待父母之命，媒妁之言，钻穴隙相窥，逾墙相从，则父母国人皆贱之。”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——《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孟子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滕文公下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08050"/>
            <a:ext cx="8642350" cy="5473700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主婚制要点：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其一，主婚人的范围及顺序。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其二，主婚人的合法性。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其三，主婚人的责任。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836613"/>
            <a:ext cx="8642350" cy="5688012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媒妁：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“媒，谋也，谋合二姓者也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妁，酌也，斟酌二姓者也。”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 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说文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男女非有行媒，不相知名；非受币，不交不亲。”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曲礼上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658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solidFill>
                  <a:schemeClr val="hlink"/>
                </a:solidFill>
                <a:ea typeface="隶书" panose="02010509060101010101" pitchFamily="49" charset="-122"/>
              </a:rPr>
              <a:t>媒   妁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12875"/>
            <a:ext cx="8540750" cy="46863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妇人之求夫家也，必用媒而后家可成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求夫家而不用媒，则丑耻而不信也。故曰：自媒之女，丑而不信。”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管子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形势篇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不待父母之命，媒妁之言，钻穴隙相窥，逾墙相从，则父母国人皆贱之。”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——《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孟子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滕文公下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40000"/>
              </a:lnSpc>
            </a:pPr>
            <a:endParaRPr lang="en-US" altLang="zh-CN" sz="28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82663" y="665163"/>
            <a:ext cx="7104062" cy="795337"/>
          </a:xfrm>
        </p:spPr>
        <p:txBody>
          <a:bodyPr/>
          <a:lstStyle/>
          <a:p>
            <a:pPr eaLnBrk="1" hangingPunct="1"/>
            <a:r>
              <a:rPr lang="zh-CN" altLang="en-US" sz="3400" smtClean="0">
                <a:latin typeface="隶书" panose="02010509060101010101" pitchFamily="49" charset="-122"/>
                <a:ea typeface="隶书" panose="02010509060101010101" pitchFamily="49" charset="-122"/>
              </a:rPr>
              <a:t>媒婆说亲图</a:t>
            </a:r>
            <a:r>
              <a:rPr lang="en-US" altLang="zh-CN" sz="3400" smtClean="0">
                <a:ea typeface="隶书" panose="02010509060101010101" pitchFamily="49" charset="-122"/>
              </a:rPr>
              <a:t>——</a:t>
            </a:r>
            <a:r>
              <a:rPr lang="zh-CN" altLang="en-US" sz="3400" smtClean="0">
                <a:latin typeface="隶书" panose="02010509060101010101" pitchFamily="49" charset="-122"/>
                <a:ea typeface="隶书" panose="02010509060101010101" pitchFamily="49" charset="-122"/>
              </a:rPr>
              <a:t>农民画中的媒婆形象</a:t>
            </a:r>
          </a:p>
        </p:txBody>
      </p:sp>
      <p:pic>
        <p:nvPicPr>
          <p:cNvPr id="43011" name="Picture 3" descr="20051191359595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691356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92150"/>
            <a:ext cx="3095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35150" y="1412875"/>
            <a:ext cx="671513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>
                <a:latin typeface="Tahoma" panose="020B0604030504040204" pitchFamily="34" charset="0"/>
                <a:ea typeface="隶书" panose="02010509060101010101" pitchFamily="49" charset="-122"/>
              </a:rPr>
              <a:t>舞台艺术中的媒婆形象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序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84313"/>
            <a:ext cx="8467725" cy="41941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婚姻的特性：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ea typeface="华文中宋" panose="02010600040101010101" pitchFamily="2" charset="-122"/>
              </a:rPr>
              <a:t>婚姻是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历史范畴的现象；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ea typeface="华文中宋" panose="02010600040101010101" pitchFamily="2" charset="-122"/>
              </a:rPr>
              <a:t>婚姻是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特殊的规范化的人际关系；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婚姻概念：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自群婚出现以来的一切规范化的两性关系。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792162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solidFill>
                  <a:schemeClr val="hlink"/>
                </a:solidFill>
                <a:ea typeface="隶书" panose="02010509060101010101" pitchFamily="49" charset="-122"/>
              </a:rPr>
              <a:t>媒   妁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84313"/>
            <a:ext cx="8540750" cy="461486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三姑者，尼姑、道姑、卦姑。六婆者，牙婆（人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贩子）、媒婆、师婆（巫婆）、虔婆（鸨母）、药婆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卖药者）、稳婆（接生婆）也。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人家有一于此，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而不至于奸盗者，几希也。若能谨而远之，如避蝎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蛭，庶几净宅之法。”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陶宗仪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辍耕录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三姑六婆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6088" y="476250"/>
            <a:ext cx="8229600" cy="649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适婚年龄</a:t>
            </a:r>
          </a:p>
        </p:txBody>
      </p:sp>
      <p:pic>
        <p:nvPicPr>
          <p:cNvPr id="46083" name="Picture 7" descr="200602081538121135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54737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684213" y="1412875"/>
            <a:ext cx="671512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ahoma" panose="020B0604030504040204" pitchFamily="34" charset="0"/>
                <a:ea typeface="隶书" panose="02010509060101010101" pitchFamily="49" charset="-122"/>
              </a:rPr>
              <a:t>彝族少女成人礼</a:t>
            </a:r>
            <a:r>
              <a:rPr lang="zh-CN" altLang="en-US" sz="3200" b="1"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3200" b="1">
                <a:latin typeface="Tahoma" panose="020B0604030504040204" pitchFamily="34" charset="0"/>
                <a:ea typeface="隶书" panose="02010509060101010101" pitchFamily="49" charset="-122"/>
              </a:rPr>
              <a:t>换裙子</a:t>
            </a:r>
            <a:r>
              <a:rPr lang="zh-CN" altLang="en-US" sz="3200" b="1"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endParaRPr lang="zh-CN" altLang="en-US" sz="3200" b="1"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81075"/>
            <a:ext cx="8496300" cy="53276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zh-CN" sz="3200" b="1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200" b="1" smtClean="0">
                <a:latin typeface="隶书" panose="02010509060101010101" pitchFamily="49" charset="-122"/>
                <a:ea typeface="隶书" panose="02010509060101010101" pitchFamily="49" charset="-122"/>
              </a:rPr>
              <a:t>河中之水歌</a:t>
            </a:r>
            <a:r>
              <a:rPr lang="en-US" altLang="zh-CN" sz="3200" b="1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200" smtClean="0">
                <a:latin typeface="隶书" panose="02010509060101010101" pitchFamily="49" charset="-122"/>
                <a:ea typeface="隶书" panose="02010509060101010101" pitchFamily="49" charset="-122"/>
              </a:rPr>
              <a:t>河中之水向东流，洛阳女儿名莫愁。莫愁十三能织绮，十四采桑南阳头。十五嫁为卢郎妇，十六生儿字阿侯。卢家兰室桂为梁，中有郁金苏合香。头上金钗十二行，足下丝履五文章。珊瑚桂镜烂生光，平头奴子擎履箱。人生富贵何所望，恨不早嫁东家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唐中期以后婚龄非正常回升</a:t>
            </a:r>
            <a:r>
              <a:rPr lang="zh-CN" altLang="en-US" sz="4000" smtClean="0"/>
              <a:t> 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060575"/>
            <a:ext cx="8540750" cy="4038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夔州妇女发半华，四十五十无夫家。”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杜甫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杂赋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三十男有室，二十女求归，近代多离乱，婚姻多过期。”  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白居易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赠友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549275"/>
            <a:ext cx="8496300" cy="59753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袁采对早婚的批评：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人之男女，不可于幼小之时便议婚姻。大抵女欲得托，男欲得嫁，若论目前，悔必在后。盖富贵盛衰，更迭不常，男女之贤否须年长乃可得见。若早议婚姻，事无变异固为甚善，或昔富而今贫，或昔贵而今贱，或所议之婿浪荡不孝，或所议之女狼戾不检。从其前约则难保家，背其前约则为薄义。而争讼由之而兴，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可不诫欤 ？”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en-US" altLang="zh-CN" sz="2800" smtClean="0"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ea typeface="华文中宋" panose="02010600040101010101" pitchFamily="2" charset="-122"/>
              </a:rPr>
              <a:t>袁氏世范</a:t>
            </a:r>
            <a:r>
              <a:rPr lang="en-US" altLang="zh-CN" sz="2800" smtClean="0">
                <a:ea typeface="华文中宋" panose="02010600040101010101" pitchFamily="2" charset="-122"/>
              </a:rPr>
              <a:t>》</a:t>
            </a:r>
            <a:r>
              <a:rPr lang="en-US" altLang="zh-CN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613" y="620713"/>
            <a:ext cx="8232775" cy="1079500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婚姻禁忌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844675"/>
            <a:ext cx="8066087" cy="43211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同姓不婚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尊卑不婚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禁有妻更娶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禁娶亲属妻妾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其他婚姻禁例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587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同姓不婚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412875"/>
            <a:ext cx="8569325" cy="51847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曲礼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：“娶妻不娶同姓，故买妾不知其姓则卜之。”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左传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：“男女同姓，其生不蕃”。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国语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：“同姓则同德，同德则同心，同心则同志。同志虽远，男女不相及，畏黩敬也。黩则生怨，怨乱毓灾，毓灾灭性。故娶妻避其同姓，畏灾乱也。”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476250"/>
            <a:ext cx="8496300" cy="58324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清唐化经杀妻案刑部批文： </a:t>
            </a:r>
          </a:p>
          <a:p>
            <a:pPr eaLnBrk="1" fontAlgn="auto" hangingPunct="1">
              <a:lnSpc>
                <a:spcPct val="14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同姓为婚律载妇女离异者，原属礼不娶同姓之正义。但愚民不谙例禁，穷乡僻壤娶同姓不宗妇女者往往有之。固不得因无知易犯遽废违律之成规，尤不得因违律婚娶之轻罪而转置夫妻名分于不论。其嫁娶违例罪不致死之案，自仍应按律断令离异，至遇有亲属被伤罪至于凌迟斩绞重辟者，即应按亲属已定名分本律科断。若因系同姓为婚，不问所犯罪情轻重，概以凡人定拟，设遇此等违律婚娶之案已成婚多年，生有子女，夫妻翁姑子孙名分久定，若其妇某故杀夫并夫之祖父母父母，概拘律应离异之文而只科以致毙凡人之罪，似非所以重名分而整纲纪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同姓不婚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052638"/>
            <a:ext cx="7777162" cy="4195762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zh-CN" sz="3200" smtClean="0"/>
              <a:t>《</a:t>
            </a:r>
            <a:r>
              <a:rPr lang="zh-CN" altLang="en-US" sz="3200" smtClean="0"/>
              <a:t>大清律例汇辑便览</a:t>
            </a:r>
            <a:r>
              <a:rPr lang="en-US" altLang="zh-CN" sz="3200" smtClean="0"/>
              <a:t>》</a:t>
            </a:r>
            <a:r>
              <a:rPr lang="zh-CN" altLang="en-US" sz="3200" smtClean="0"/>
              <a:t>：“同姓者重在同宗，如非同宗，当援情定罪，不必拘文。”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658813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尊卑不婚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84313"/>
            <a:ext cx="8496300" cy="504031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ea typeface="华文中宋" panose="02010600040101010101" pitchFamily="2" charset="-122"/>
              </a:rPr>
              <a:t>唐律疏议</a:t>
            </a:r>
            <a:r>
              <a:rPr lang="en-US" altLang="zh-CN" sz="2800" smtClean="0"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ea typeface="华文中宋" panose="02010600040101010101" pitchFamily="2" charset="-122"/>
              </a:rPr>
              <a:t>的规定：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其一，若与外祖父母、舅、姨及妻之父母为婚，或娶同母异父的姊妹，或前夫之女，以奸罪论处。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其二，若与父母之姑、舅、两姨姊妹及姨或堂姨，或母之姑、堂姑，或自己之堂姨及再从姨、堂外甥女、女婿的姊妹为婚者，男女双方皆杖一百，并判处离异。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613" y="615950"/>
            <a:ext cx="8232775" cy="93662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第一章  人类婚姻形态的演进历程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844675"/>
            <a:ext cx="8229600" cy="46799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3600" smtClean="0">
                <a:ea typeface="华文中宋" panose="02010600040101010101" pitchFamily="2" charset="-122"/>
              </a:rPr>
              <a:t>一、非规范两性关系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600" smtClean="0">
                <a:ea typeface="华文中宋" panose="02010600040101010101" pitchFamily="2" charset="-122"/>
              </a:rPr>
              <a:t>二、血缘群婚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600" smtClean="0">
                <a:ea typeface="华文中宋" panose="02010600040101010101" pitchFamily="2" charset="-122"/>
              </a:rPr>
              <a:t>三、氏族外婚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600" smtClean="0">
                <a:ea typeface="华文中宋" panose="02010600040101010101" pitchFamily="2" charset="-122"/>
              </a:rPr>
              <a:t>四、对偶婚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600" smtClean="0">
                <a:ea typeface="华文中宋" panose="02010600040101010101" pitchFamily="2" charset="-122"/>
              </a:rPr>
              <a:t>五、专偶婚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993775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唐律疏议</a:t>
            </a:r>
          </a:p>
        </p:txBody>
      </p:sp>
      <p:pic>
        <p:nvPicPr>
          <p:cNvPr id="55299" name="Picture 4" descr="a12[1]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82750"/>
            <a:ext cx="619283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800" b="1" smtClean="0">
                <a:ea typeface="隶书" panose="02010509060101010101" pitchFamily="49" charset="-122"/>
              </a:rPr>
              <a:t>禁娶亲属妻妾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773238"/>
            <a:ext cx="7777162" cy="4195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户婚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“诸尝为袒免亲之妻，而嫁娶者，各杖一百；缌麻及舅甥妻，徒一年；小功以上，以奸论。妾，各减二等。并离之。”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缌麻、小功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49263" y="1885950"/>
            <a:ext cx="8135937" cy="41957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缌麻、小功是根据服制确定的亲属范围。缌麻亲是指男性同一高祖父母之下的亲属，小功亲是指同一曾祖父母之下的亲属，大功亲是指同一祖父母之下的亲属。</a:t>
            </a:r>
            <a:r>
              <a:rPr lang="zh-CN" altLang="en-US" sz="3200" smtClean="0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60350"/>
            <a:ext cx="8540750" cy="704850"/>
          </a:xfrm>
        </p:spPr>
        <p:txBody>
          <a:bodyPr/>
          <a:lstStyle/>
          <a:p>
            <a:pPr algn="ctr" eaLnBrk="1" hangingPunct="1"/>
            <a:r>
              <a:rPr lang="zh-CN" altLang="en-US" sz="3600" b="1" smtClean="0">
                <a:ea typeface="隶书" panose="02010509060101010101" pitchFamily="49" charset="-122"/>
              </a:rPr>
              <a:t>禁娶亲属妻</a:t>
            </a:r>
            <a:r>
              <a:rPr lang="zh-CN" altLang="en-US" sz="3400" b="1" smtClean="0">
                <a:ea typeface="隶书" panose="02010509060101010101" pitchFamily="49" charset="-122"/>
              </a:rPr>
              <a:t>妾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052513"/>
            <a:ext cx="8496300" cy="55451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清史灵科案：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“宛平县民史灵科，年六十，嘉庆三年因弟亡故，收弟妇史李氏为妻，当时曾与李氏之弟相商，并告知地保，均未拦阻。后史李氏被史灵科之子史从志及媳勒死，命案到官。官以按律兄收弟妻当绞决离异，婚姻关系不能成立，子媳自不应以谋杀继母论罪，应仍按侄及侄妇杀婶母处罪。奉旨谋杀部分准如所议。兄收弟妻一案自应处绞，但以该犯未娶时曾与李氏之弟商明，并告知地保。按其情节属实乡愿不知例禁，并无先奸后娶情事。若与兄奸弟妻者一律绞决，未免无所区别，着改为绞监候，入于明年朝审情实。嗣后有似此兄收弟妻审实系乡愚无知误蹈渎伦之罪者，俱着照此案办理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1223962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禁有妻更娶</a:t>
            </a:r>
          </a:p>
        </p:txBody>
      </p:sp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8280400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latin typeface="Arial" panose="020B0604020202020204" pitchFamily="34" charset="0"/>
                <a:ea typeface="华文中宋" panose="02010600040101010101" pitchFamily="2" charset="-122"/>
              </a:rPr>
              <a:t>《</a:t>
            </a: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唐律</a:t>
            </a:r>
            <a:r>
              <a:rPr lang="en-US" altLang="zh-CN" sz="2800">
                <a:latin typeface="Arial" panose="020B0604020202020204" pitchFamily="34" charset="0"/>
                <a:ea typeface="华文中宋" panose="02010600040101010101" pitchFamily="2" charset="-122"/>
              </a:rPr>
              <a:t>》</a:t>
            </a:r>
            <a:r>
              <a:rPr lang="zh-CN" altLang="en-US" sz="2800">
                <a:latin typeface="Arial" panose="020B0604020202020204" pitchFamily="34" charset="0"/>
                <a:ea typeface="华文中宋" panose="02010600040101010101" pitchFamily="2" charset="-122"/>
              </a:rPr>
              <a:t>规定：</a:t>
            </a:r>
          </a:p>
          <a:p>
            <a:pPr eaLnBrk="1" hangingPunct="1">
              <a:lnSpc>
                <a:spcPct val="1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“诸有妻更娶妻者，徒一年，女家减一等；若欺妄  </a:t>
            </a:r>
          </a:p>
          <a:p>
            <a:pPr eaLnBrk="1" hangingPunct="1">
              <a:lnSpc>
                <a:spcPct val="1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 而娶者，徒一年半，女家不坐。各离之。”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613" y="615950"/>
            <a:ext cx="8232775" cy="1008063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其他婚姻禁忌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989138"/>
            <a:ext cx="8642350" cy="3744912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第一，居丧不婚（唐邑侯陈季须）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第二，通奸不婚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第三，异族不婚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5175"/>
            <a:ext cx="8229600" cy="1079500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ea typeface="隶书" panose="02010509060101010101" pitchFamily="49" charset="-122"/>
              </a:rPr>
              <a:t>2</a:t>
            </a:r>
            <a:r>
              <a:rPr lang="zh-CN" altLang="en-US" b="1" smtClean="0">
                <a:ea typeface="隶书" panose="02010509060101010101" pitchFamily="49" charset="-122"/>
              </a:rPr>
              <a:t>、结婚的程序要件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7450" y="2205038"/>
            <a:ext cx="5527675" cy="3600450"/>
          </a:xfrm>
        </p:spPr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  礼 </a:t>
            </a:r>
          </a:p>
          <a:p>
            <a:pPr eaLnBrk="1" hangingPunct="1">
              <a:lnSpc>
                <a:spcPct val="2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婚  书</a:t>
            </a:r>
          </a:p>
          <a:p>
            <a:pPr eaLnBrk="1" hangingPunct="1">
              <a:lnSpc>
                <a:spcPct val="2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聘  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7787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六   礼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3816350" cy="41767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ea typeface="华文中宋" panose="02010600040101010101" pitchFamily="2" charset="-122"/>
                <a:hlinkClick r:id="rId2" action="ppaction://hlinksldjump"/>
              </a:rPr>
              <a:t>纳    采</a:t>
            </a:r>
            <a:r>
              <a:rPr lang="zh-CN" altLang="en-US" sz="3200" smtClean="0">
                <a:ea typeface="华文中宋" panose="02010600040101010101" pitchFamily="2" charset="-122"/>
              </a:rPr>
              <a:t>（委禽）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问    名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纳    吉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纳    征（纳币）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请    期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亲    迎</a:t>
            </a:r>
          </a:p>
        </p:txBody>
      </p:sp>
      <p:pic>
        <p:nvPicPr>
          <p:cNvPr id="62468" name="Picture 6" descr="8cf0d51310f83b30dc54016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483552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xin_57030220104443797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92150"/>
            <a:ext cx="65532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8"/>
          <p:cNvSpPr txBox="1">
            <a:spLocks noChangeArrowheads="1"/>
          </p:cNvSpPr>
          <p:nvPr/>
        </p:nvSpPr>
        <p:spPr bwMode="auto">
          <a:xfrm>
            <a:off x="2195513" y="5549900"/>
            <a:ext cx="6192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二次大战前，日本根据</a:t>
            </a:r>
            <a:r>
              <a:rPr lang="zh-CN" altLang="en-US" sz="2400" b="1"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皇室亲族令</a:t>
            </a:r>
            <a:r>
              <a:rPr lang="zh-CN" altLang="en-US" sz="2400" b="1"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2400" b="1">
                <a:latin typeface="隶书" panose="02010509060101010101" pitchFamily="49" charset="-122"/>
                <a:ea typeface="隶书" panose="02010509060101010101" pitchFamily="49" charset="-122"/>
              </a:rPr>
              <a:t>等确立了这一制度。 </a:t>
            </a:r>
          </a:p>
        </p:txBody>
      </p:sp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684213" y="1196975"/>
            <a:ext cx="611187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latin typeface="Tahoma" panose="020B0604030504040204" pitchFamily="34" charset="0"/>
                <a:ea typeface="隶书" panose="02010509060101010101" pitchFamily="49" charset="-122"/>
              </a:rPr>
              <a:t>日本纪宫公主的纳采仪式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昏  礼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2052638"/>
            <a:ext cx="7848600" cy="4195762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嫁女之家三夜不熄烛，思相离也；娶妇之家三日不举乐，思嗣亲也。” 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礼记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曾子问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922338"/>
          </a:xfrm>
        </p:spPr>
        <p:txBody>
          <a:bodyPr/>
          <a:lstStyle/>
          <a:p>
            <a:pPr algn="ctr" eaLnBrk="1" hangingPunct="1"/>
            <a:r>
              <a:rPr lang="zh-CN" altLang="en-US" sz="3800" b="1" smtClean="0">
                <a:ea typeface="隶书" panose="02010509060101010101" pitchFamily="49" charset="-122"/>
              </a:rPr>
              <a:t>一、非规范两性关系</a:t>
            </a:r>
          </a:p>
        </p:txBody>
      </p:sp>
      <p:pic>
        <p:nvPicPr>
          <p:cNvPr id="10243" name="Picture 25" descr="Image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6049963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27"/>
          <p:cNvSpPr txBox="1">
            <a:spLocks noChangeArrowheads="1"/>
          </p:cNvSpPr>
          <p:nvPr/>
        </p:nvSpPr>
        <p:spPr bwMode="auto">
          <a:xfrm>
            <a:off x="611188" y="2997200"/>
            <a:ext cx="7334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>
                <a:latin typeface="Tahoma" panose="020B0604030504040204" pitchFamily="34" charset="0"/>
                <a:ea typeface="隶书" panose="02010509060101010101" pitchFamily="49" charset="-122"/>
              </a:rPr>
              <a:t>原始群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婚    书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12875"/>
            <a:ext cx="8540750" cy="41941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户婚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：“诸许嫁女，已报婚书及有私约而辄悔者，杖六十。”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户婚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：“虽无许婚之书，但受聘财亦是。”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唐律疏议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：“许嫁女已报婚书者，谓男家致书礼请，女氏答书许讫。”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620713"/>
            <a:ext cx="8569325" cy="57594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男家</a:t>
            </a:r>
            <a:r>
              <a:rPr lang="zh-CN" altLang="en-US" sz="2800" smtClean="0">
                <a:ea typeface="华文中宋" panose="02010600040101010101" pitchFamily="2" charset="-122"/>
              </a:rPr>
              <a:t>婚书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格式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某州某县某处某姓，今凭某人为媒，某人保亲，以某某男名某，现年几岁，与某处某人第几令爱名某姐，现年几岁，缔亲备到纳聘礼若干。自聘定后，择日成亲，所愿夫妻偕老，琴瑟和谐。今立婚书为用者。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年    月    日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婚主姓    某押  启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女婿姓    某押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保亲姓    某押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媒人姓    某押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549275"/>
            <a:ext cx="8496300" cy="57610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女家</a:t>
            </a:r>
            <a:r>
              <a:rPr lang="zh-CN" altLang="en-US" sz="2800" smtClean="0">
                <a:ea typeface="华文中宋" panose="02010600040101010101" pitchFamily="2" charset="-122"/>
              </a:rPr>
              <a:t>婚书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格式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具乡（里）（籍）贯姓某，今凭某人为媒，某人保亲，以某第几女名某姐，现年几岁，与某处某人几男名某，现年几岁，结亲，领讫财礼若干。自受聘后，一任择日成亲，所愿夫妻保守，囗续繁昌。今立婚书为用者。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年    月    日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婚主姓  某押  启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女姓    某押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保亲姓  某押</a:t>
            </a:r>
          </a:p>
          <a:p>
            <a:pPr eaLnBrk="1" hangingPunct="1"/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媒人姓  某押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658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解约条件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28775"/>
            <a:ext cx="8540750" cy="44704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第一，订婚后一方亡故的。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第二，出现双重婚约的。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第三，订婚后男方犯罪或者女方通奸的。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第四，超过婚约的有效期的。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第五，婚约欺诈的。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聘   礼</a:t>
            </a:r>
          </a:p>
        </p:txBody>
      </p:sp>
      <p:pic>
        <p:nvPicPr>
          <p:cNvPr id="69635" name="Picture 4" descr="20068241052507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53276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20068241053127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53276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755650" y="2060575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ahoma" panose="020B0604030504040204" pitchFamily="34" charset="0"/>
                <a:ea typeface="隶书" panose="02010509060101010101" pitchFamily="49" charset="-122"/>
              </a:rPr>
              <a:t>圭</a:t>
            </a: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684213" y="4365625"/>
            <a:ext cx="592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>
                <a:latin typeface="Tahoma" panose="020B0604030504040204" pitchFamily="34" charset="0"/>
                <a:ea typeface="隶书" panose="02010509060101010101" pitchFamily="49" charset="-122"/>
              </a:rPr>
              <a:t>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玄纁束帛</a:t>
            </a:r>
          </a:p>
        </p:txBody>
      </p:sp>
      <p:pic>
        <p:nvPicPr>
          <p:cNvPr id="70659" name="Picture 7" descr="re06071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76475"/>
            <a:ext cx="2260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1" descr="4599301119454602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47900"/>
            <a:ext cx="58324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649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合欢铃</a:t>
            </a:r>
            <a:r>
              <a:rPr lang="zh-CN" altLang="en-US" sz="4000" smtClean="0"/>
              <a:t> </a:t>
            </a:r>
          </a:p>
        </p:txBody>
      </p:sp>
      <p:pic>
        <p:nvPicPr>
          <p:cNvPr id="71683" name="Picture 9" descr="c83d70cf3bc79f3d448ad48ebaa1cd11728b29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25538"/>
            <a:ext cx="388778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649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smtClean="0">
                <a:ea typeface="隶书" panose="02010509060101010101" pitchFamily="49" charset="-122"/>
              </a:rPr>
              <a:t>蒲 苇</a:t>
            </a:r>
            <a:r>
              <a:rPr lang="zh-CN" altLang="en-US" sz="4000" smtClean="0"/>
              <a:t> </a:t>
            </a:r>
          </a:p>
        </p:txBody>
      </p:sp>
      <p:pic>
        <p:nvPicPr>
          <p:cNvPr id="72707" name="Picture 7" descr="34746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624638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蒲苇、双石</a:t>
            </a:r>
            <a:r>
              <a:rPr lang="zh-CN" altLang="en-US" smtClean="0"/>
              <a:t> 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916238" y="2133600"/>
            <a:ext cx="4032250" cy="35274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君当作磐石，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妾当作蒲苇。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蒲苇韧如丝，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ea typeface="华文中宋" panose="02010600040101010101" pitchFamily="2" charset="-122"/>
              </a:rPr>
              <a:t>磐石无转移。</a:t>
            </a:r>
            <a:r>
              <a:rPr lang="zh-CN" altLang="en-US" sz="3200" smtClean="0"/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聘   礼</a:t>
            </a:r>
          </a:p>
        </p:txBody>
      </p:sp>
      <p:pic>
        <p:nvPicPr>
          <p:cNvPr id="74755" name="Picture 5" descr="85D693A6-625F-4EF4-8E38-E55E739D46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4033837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7" descr="1103999i5r3yb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37433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3708400" y="5516563"/>
            <a:ext cx="1673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>
                <a:latin typeface="Arial" panose="020B0604020202020204" pitchFamily="34" charset="0"/>
                <a:ea typeface="隶书" panose="02010509060101010101" pitchFamily="49" charset="-122"/>
              </a:rPr>
              <a:t>银      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496300" cy="46799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每个男子属于每个女子，同样，每个女子也属于每个男子。”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恩格斯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家庭、私有制和国家的起源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昔上古尝无君矣，其民聚生群处，知母不知父，无亲戚、兄弟、夫妻、男女之别，无上下长幼之道。”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 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吕氏春秋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恃君览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2627313" y="665163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>
                <a:solidFill>
                  <a:schemeClr val="hlin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非规范两性关系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658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聘   礼</a:t>
            </a:r>
          </a:p>
        </p:txBody>
      </p:sp>
      <p:pic>
        <p:nvPicPr>
          <p:cNvPr id="75779" name="Picture 12" descr="eb0e0bd30b36fd0b3af3cf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484313"/>
            <a:ext cx="29591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14" descr="xin_47060411163006228879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0875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8" descr="78d80b7a48b901e62e73b3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2352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19"/>
          <p:cNvSpPr txBox="1">
            <a:spLocks noChangeArrowheads="1"/>
          </p:cNvSpPr>
          <p:nvPr/>
        </p:nvSpPr>
        <p:spPr bwMode="auto">
          <a:xfrm>
            <a:off x="3779838" y="6021388"/>
            <a:ext cx="189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>
                <a:latin typeface="Arial" panose="020B0604020202020204" pitchFamily="34" charset="0"/>
                <a:ea typeface="隶书" panose="02010509060101010101" pitchFamily="49" charset="-122"/>
              </a:rPr>
              <a:t>金        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5613" y="615950"/>
            <a:ext cx="8232775" cy="868363"/>
          </a:xfrm>
        </p:spPr>
        <p:txBody>
          <a:bodyPr/>
          <a:lstStyle/>
          <a:p>
            <a:pPr algn="ctr" eaLnBrk="1" hangingPunct="1"/>
            <a:r>
              <a:rPr lang="en-US" altLang="zh-CN" b="1" smtClean="0">
                <a:ea typeface="隶书" panose="02010509060101010101" pitchFamily="49" charset="-122"/>
              </a:rPr>
              <a:t>3</a:t>
            </a:r>
            <a:r>
              <a:rPr lang="zh-CN" altLang="en-US" b="1" smtClean="0">
                <a:ea typeface="隶书" panose="02010509060101010101" pitchFamily="49" charset="-122"/>
              </a:rPr>
              <a:t>、准婚姻行为</a:t>
            </a:r>
            <a:r>
              <a:rPr lang="en-US" altLang="zh-CN" b="1" smtClean="0">
                <a:latin typeface="华文中宋" panose="02010600040101010101" pitchFamily="2" charset="-122"/>
                <a:ea typeface="隶书" panose="02010509060101010101" pitchFamily="49" charset="-122"/>
              </a:rPr>
              <a:t>——</a:t>
            </a:r>
            <a:r>
              <a:rPr lang="zh-CN" altLang="en-US" b="1" smtClean="0">
                <a:ea typeface="隶书" panose="02010509060101010101" pitchFamily="49" charset="-122"/>
              </a:rPr>
              <a:t>纳妾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60450" y="1916113"/>
            <a:ext cx="6680200" cy="3097212"/>
          </a:xfrm>
        </p:spPr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妾的起源</a:t>
            </a:r>
          </a:p>
          <a:p>
            <a:pPr eaLnBrk="1" hangingPunct="1">
              <a:lnSpc>
                <a:spcPct val="2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纳妾的条件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628775"/>
            <a:ext cx="8642350" cy="424815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zh-CN" sz="2800" smtClean="0"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ea typeface="华文中宋" panose="02010600040101010101" pitchFamily="2" charset="-122"/>
              </a:rPr>
              <a:t>说文</a:t>
            </a:r>
            <a:r>
              <a:rPr lang="en-US" altLang="zh-CN" sz="2800" smtClean="0"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ea typeface="华文中宋" panose="02010600040101010101" pitchFamily="2" charset="-122"/>
              </a:rPr>
              <a:t>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妾，有罪女子，给事之得接于君者。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smtClean="0">
              <a:ea typeface="华文中宋" panose="02010600040101010101" pitchFamily="2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姬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小妻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旁妻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下妻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少妻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如夫人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侧室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偏房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 、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小星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sz="2800" smtClean="0">
                <a:ea typeface="华文中宋" panose="02010600040101010101" pitchFamily="2" charset="-122"/>
              </a:rPr>
              <a:t>  。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3492500" y="404813"/>
            <a:ext cx="3311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>
                <a:latin typeface="Arial" panose="020B0604020202020204" pitchFamily="34" charset="0"/>
                <a:ea typeface="隶书" panose="02010509060101010101" pitchFamily="49" charset="-122"/>
              </a:rPr>
              <a:t>妾的起源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052513"/>
            <a:ext cx="8569325" cy="561498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300" smtClean="0">
                <a:ea typeface="华文中宋" panose="02010600040101010101" pitchFamily="2" charset="-122"/>
              </a:rPr>
              <a:t>《</a:t>
            </a:r>
            <a:r>
              <a:rPr lang="zh-CN" altLang="en-US" sz="2300" smtClean="0">
                <a:ea typeface="华文中宋" panose="02010600040101010101" pitchFamily="2" charset="-122"/>
              </a:rPr>
              <a:t>家庭、私有制和国家的起源</a:t>
            </a:r>
            <a:r>
              <a:rPr lang="en-US" altLang="zh-CN" sz="2300" smtClean="0">
                <a:ea typeface="华文中宋" panose="02010600040101010101" pitchFamily="2" charset="-122"/>
              </a:rPr>
              <a:t>》</a:t>
            </a:r>
            <a:r>
              <a:rPr lang="zh-CN" altLang="en-US" sz="2300" smtClean="0">
                <a:ea typeface="华文中宋" panose="02010600040101010101" pitchFamily="2" charset="-122"/>
              </a:rPr>
              <a:t>：</a:t>
            </a:r>
            <a:r>
              <a:rPr lang="zh-CN" altLang="en-US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300" smtClean="0">
                <a:ea typeface="华文中宋" panose="02010600040101010101" pitchFamily="2" charset="-122"/>
              </a:rPr>
              <a:t>荷马的史诗每提到一个重要的英雄，都要讲到同他共享帐篷和枕席的被俘的姑娘。这些姑娘也被带回胜利者的故乡和家里去同居。例如在埃斯库罗斯的作品中，阿伽门农对伽桑德拉就是这样做的；同这些女奴隶所生的儿子可以得到父亲遗产的一小部分，并被认为是自由民。</a:t>
            </a:r>
            <a:r>
              <a:rPr lang="en-US" altLang="zh-CN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300" smtClean="0">
                <a:ea typeface="华文中宋" panose="02010600040101010101" pitchFamily="2" charset="-122"/>
              </a:rPr>
              <a:t>对于正式的妻子，则要求她容忍这一切，要求她自己严格保持贞操和夫妻的忠诚。</a:t>
            </a:r>
            <a:r>
              <a:rPr lang="en-US" altLang="zh-CN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300" smtClean="0">
                <a:ea typeface="华文中宋" panose="02010600040101010101" pitchFamily="2" charset="-122"/>
              </a:rPr>
              <a:t>他可以随意纳这些女奴隶为妾，而且事实上他也是这样做的。正是奴隶制与一夫一妻制的并存，正是完全受男子支配的年轻貌美的女奴隶的存在，使一夫一妻制从一开始就具有了它的特殊性质，使它成了只是对妇女而不是对男子的一夫一妻制。</a:t>
            </a:r>
            <a:r>
              <a:rPr lang="zh-CN" altLang="en-US" sz="23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300" smtClean="0">
              <a:ea typeface="华文中宋" panose="02010600040101010101" pitchFamily="2" charset="-122"/>
            </a:endParaRPr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3635375" y="260350"/>
            <a:ext cx="333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妾的起源</a:t>
            </a:r>
          </a:p>
        </p:txBody>
      </p:sp>
      <p:sp>
        <p:nvSpPr>
          <p:cNvPr id="7885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287338" cy="28733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540750" cy="792163"/>
          </a:xfrm>
        </p:spPr>
        <p:txBody>
          <a:bodyPr/>
          <a:lstStyle/>
          <a:p>
            <a:pPr algn="ctr" eaLnBrk="1" hangingPunct="1"/>
            <a:r>
              <a:rPr lang="zh-CN" altLang="en-US" sz="3800" b="1" smtClean="0">
                <a:latin typeface="隶书" panose="02010509060101010101" pitchFamily="49" charset="-122"/>
                <a:ea typeface="隶书" panose="02010509060101010101" pitchFamily="49" charset="-122"/>
              </a:rPr>
              <a:t>纳妾的条件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836613"/>
            <a:ext cx="8569325" cy="55451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sz="28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禁居父母丧纳妾，或居夫丧作妾嫁人，违者较娶妻减三等论处，并判离异。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禁在祖父母或父母被囚期间纳妾，或嫁人为妾，奉祖父母、父母之命纳妾者除外。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禁纳同姓为妾。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禁纳本家亲属及舅甥之妻妾为妾。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禁纳犯罪逃亡妇女为妾。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禁牢狱长官及其亲属纳被囚女子为妾。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禁纳有夫之妇为妾。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803275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纳   妾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2060575"/>
            <a:ext cx="7993063" cy="419576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卫人有夫妻祷者，而祝曰：使我无故得百束布。其夫曰：何少也？对曰：益是，子将以买妾。”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韩非子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solidFill>
                  <a:schemeClr val="tx1"/>
                </a:solidFill>
                <a:ea typeface="隶书" panose="02010509060101010101" pitchFamily="49" charset="-122"/>
              </a:rPr>
              <a:t>探春与赵姨娘</a:t>
            </a:r>
          </a:p>
        </p:txBody>
      </p:sp>
      <p:pic>
        <p:nvPicPr>
          <p:cNvPr id="81923" name="Picture 5" descr="《红楼梦》中的赵姨娘对探春的影响有多大？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468313" y="4797425"/>
            <a:ext cx="82296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400">
                <a:latin typeface="Arial" panose="020B0604020202020204" pitchFamily="34" charset="0"/>
                <a:ea typeface="华文中宋" panose="02010600040101010101" pitchFamily="2" charset="-122"/>
              </a:rPr>
              <a:t>何苦来！谁不知道我是姨娘养的，必要过两三个月寻出由头来，彻底翻腾一阵，怕人不知道，故意表白表白！也不知道谁难谁没脸！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” 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32775" cy="792163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ea typeface="隶书" panose="02010509060101010101" pitchFamily="49" charset="-122"/>
              </a:rPr>
              <a:t>三、离婚制度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628775"/>
            <a:ext cx="6573837" cy="390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出   妻 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义   绝</a:t>
            </a:r>
            <a:endParaRPr lang="en-US" altLang="zh-CN" sz="320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和离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6492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七    出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650" y="1196975"/>
            <a:ext cx="6264275" cy="51117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一，无子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二，淫佚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三，</a:t>
            </a:r>
            <a:r>
              <a:rPr lang="zh-CN" altLang="en-US" sz="3200" b="1" smtClean="0">
                <a:latin typeface="隶书" panose="02010509060101010101" pitchFamily="49" charset="-122"/>
                <a:ea typeface="隶书" panose="02010509060101010101" pitchFamily="49" charset="-122"/>
              </a:rPr>
              <a:t>不事舅姑</a:t>
            </a:r>
            <a:endParaRPr lang="zh-CN" altLang="en-US" sz="3200" b="1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四，</a:t>
            </a:r>
            <a:r>
              <a:rPr lang="zh-CN" altLang="en-US" sz="3200" b="1" smtClean="0">
                <a:latin typeface="隶书" panose="02010509060101010101" pitchFamily="49" charset="-122"/>
                <a:ea typeface="隶书" panose="02010509060101010101" pitchFamily="49" charset="-122"/>
              </a:rPr>
              <a:t>口舌</a:t>
            </a:r>
            <a:endParaRPr lang="zh-CN" altLang="en-US" sz="3200" b="1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五，</a:t>
            </a:r>
            <a:r>
              <a:rPr lang="zh-CN" altLang="en-US" sz="3200" b="1" smtClean="0">
                <a:latin typeface="隶书" panose="02010509060101010101" pitchFamily="49" charset="-122"/>
                <a:ea typeface="隶书" panose="02010509060101010101" pitchFamily="49" charset="-122"/>
              </a:rPr>
              <a:t>盗窃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六，</a:t>
            </a:r>
            <a:r>
              <a:rPr lang="zh-CN" altLang="en-US" sz="3200" b="1" smtClean="0">
                <a:latin typeface="隶书" panose="02010509060101010101" pitchFamily="49" charset="-122"/>
                <a:ea typeface="隶书" panose="02010509060101010101" pitchFamily="49" charset="-122"/>
              </a:rPr>
              <a:t>妒忌</a:t>
            </a:r>
            <a:endParaRPr lang="zh-CN" altLang="en-US" sz="3200" b="1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七，恶疾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40750" cy="725488"/>
          </a:xfrm>
        </p:spPr>
        <p:txBody>
          <a:bodyPr/>
          <a:lstStyle/>
          <a:p>
            <a:pPr algn="ctr" eaLnBrk="1" hangingPunct="1"/>
            <a:r>
              <a:rPr lang="zh-CN" altLang="en-US" sz="3800" b="1" smtClean="0">
                <a:latin typeface="隶书" panose="02010509060101010101" pitchFamily="49" charset="-122"/>
                <a:ea typeface="隶书" panose="02010509060101010101" pitchFamily="49" charset="-122"/>
              </a:rPr>
              <a:t>不事舅姑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25538"/>
            <a:ext cx="8820150" cy="49688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蒸藜不熟”（先秦曾参）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“姑前叱狗”（后汉鲍永）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汲水未归</a:t>
            </a:r>
            <a:r>
              <a:rPr lang="zh-CN" altLang="en-US" smtClean="0"/>
              <a:t> 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”（后汉姜诗）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白香山文集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某乙出妻，妻上诉曰：‘我无失妇道，不应出’。某乙曰：‘父母不悦，即应当出，何必有过？’官判曰：‘孝敬父母，惟命是从。侍奉舅姑，舅姑不悦即应出之。某乙身为人子，父母不悦其妻，即应出妻，妻无上诉之理。’”</a:t>
            </a:r>
            <a:r>
              <a:rPr lang="zh-CN" altLang="en-US" sz="36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700213"/>
            <a:ext cx="8496300" cy="43211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印地安赤北韦人、加勒比人、爱尔兰塞尔特人 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汉书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吕氏春秋 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史记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楚辞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187450" y="549275"/>
            <a:ext cx="7129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非规范两性关系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874713"/>
          </a:xfrm>
        </p:spPr>
        <p:txBody>
          <a:bodyPr/>
          <a:lstStyle/>
          <a:p>
            <a:pPr algn="ctr" eaLnBrk="1" hangingPunct="1"/>
            <a:r>
              <a:rPr lang="zh-CN" altLang="en-US" smtClean="0">
                <a:ea typeface="隶书" panose="02010509060101010101" pitchFamily="49" charset="-122"/>
              </a:rPr>
              <a:t>藜</a:t>
            </a:r>
            <a:r>
              <a:rPr lang="zh-CN" altLang="en-US" smtClean="0">
                <a:latin typeface="华文中宋" panose="02010600040101010101" pitchFamily="2" charset="-122"/>
                <a:ea typeface="隶书" panose="02010509060101010101" pitchFamily="49" charset="-122"/>
              </a:rPr>
              <a:t>蒸不熟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700213"/>
            <a:ext cx="8540750" cy="41941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曾参，南武城人，后母遇之无恩，而供养不衰，及其妻以藜烝不熟而出之。”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孔子家语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七十二弟子解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731838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latin typeface="隶书" panose="02010509060101010101" pitchFamily="49" charset="-122"/>
                <a:ea typeface="隶书" panose="02010509060101010101" pitchFamily="49" charset="-122"/>
              </a:rPr>
              <a:t>汲水未归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640763" cy="39655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广汉姜诗妻者，同郡庞盛之女也。诗事母至孝，妻奉顺尤笃。母好饮江水，水去舍六七里，妻常溯流而汲。后值风，不时得还，母渴，诗责而遣之。”              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后汉书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列女传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mtClean="0">
                <a:latin typeface="隶书" panose="02010509060101010101" pitchFamily="49" charset="-122"/>
                <a:ea typeface="隶书" panose="02010509060101010101" pitchFamily="49" charset="-122"/>
              </a:rPr>
              <a:t>姑前叱狗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205038"/>
            <a:ext cx="8540750" cy="343535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zh-CN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（鲍）永事后母至孝。妻尝于母前叱狗，而永即去之。”</a:t>
            </a:r>
          </a:p>
          <a:p>
            <a:pPr eaLnBrk="1" hangingPunct="1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——《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后汉书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鲍永传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40750" cy="792162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盗    窃</a:t>
            </a:r>
            <a:r>
              <a:rPr lang="zh-CN" altLang="en-US" sz="4000" smtClean="0"/>
              <a:t> </a:t>
            </a:r>
          </a:p>
        </p:txBody>
      </p:sp>
      <p:pic>
        <p:nvPicPr>
          <p:cNvPr id="89091" name="Picture 4" descr="266354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125538"/>
            <a:ext cx="6913562" cy="26654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8713788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400">
                <a:latin typeface="华文中宋" panose="02010600040101010101" pitchFamily="2" charset="-122"/>
                <a:ea typeface="华文中宋" panose="02010600040101010101" pitchFamily="2" charset="-122"/>
              </a:rPr>
              <a:t>文门江氏原籍河南省博爱县朱村二甲人，光绪十年因遭天祸自身逃难来到山西，举目无亲，经邻说合嫁入文门。圆房之后只生一女。去年七月十七日偶遇原籍老乡得知老家父母病重非要回家省亲，岂料回来之后一改昔日面目，整天走东窜西招惹闲言非语，近日又把家中财物盗出不知送往何处，为此特书休书，自即日起逐出文门，日后任其自便，文门上下均不讯问，立字存照。立休书人：文天才，族长：文启明。”  </a:t>
            </a:r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611188" y="1125538"/>
            <a:ext cx="5492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隶书" panose="02010509060101010101" pitchFamily="49" charset="-122"/>
              </a:rPr>
              <a:t>清光绪十四年休书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9275"/>
            <a:ext cx="8229600" cy="1008063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妒  忌</a:t>
            </a: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773238"/>
            <a:ext cx="8642350" cy="338296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后汉书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冯衍传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：“不去此妇，则家不宁；不去此妇，则家不清；不去此妇，则福不生；不去此妇，则事不成。”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722313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口  舌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smtClean="0"/>
              <a:t>   </a:t>
            </a:r>
            <a:r>
              <a:rPr lang="zh-CN" altLang="en-US" sz="3200" smtClean="0">
                <a:ea typeface="隶书" panose="02010509060101010101" pitchFamily="49" charset="-122"/>
              </a:rPr>
              <a:t>李充字大逊，陈留人也。家贫，兄弟六人同食递衣。妻窃谓充曰：“今贫居如此，难以久安，妾有私财，愿思分异。”充伪酬之曰：“如欲别居，当酝洒具会，请呼乡里内外，共议其事。”妇从充置酒宴客。充于坐中前跪白母曰：“此妇无状，而教充离间母兄，罪合遣斥。”便呵叱其妇，逐令出门，妇衔涕而去。</a:t>
            </a:r>
            <a:r>
              <a:rPr lang="en-US" altLang="zh-CN" sz="3200" smtClean="0">
                <a:ea typeface="隶书" panose="02010509060101010101" pitchFamily="49" charset="-122"/>
              </a:rPr>
              <a:t>——《</a:t>
            </a:r>
            <a:r>
              <a:rPr lang="zh-CN" altLang="en-US" sz="3200" smtClean="0">
                <a:ea typeface="隶书" panose="02010509060101010101" pitchFamily="49" charset="-122"/>
              </a:rPr>
              <a:t>后汉书</a:t>
            </a:r>
            <a:r>
              <a:rPr lang="en-US" altLang="zh-CN" sz="3200" smtClean="0">
                <a:ea typeface="隶书" panose="02010509060101010101" pitchFamily="49" charset="-122"/>
              </a:rPr>
              <a:t>·</a:t>
            </a:r>
            <a:r>
              <a:rPr lang="zh-CN" altLang="en-US" sz="3200" smtClean="0">
                <a:ea typeface="隶书" panose="02010509060101010101" pitchFamily="49" charset="-122"/>
              </a:rPr>
              <a:t>独行传</a:t>
            </a:r>
            <a:r>
              <a:rPr lang="en-US" altLang="zh-CN" sz="3200" smtClean="0">
                <a:ea typeface="隶书" panose="02010509060101010101" pitchFamily="49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232775" cy="863600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出妻的特点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84313"/>
            <a:ext cx="8569325" cy="46815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夫者妻之天也”，“天固不可逃，夫固不可离也 ”，“夫有恶行，妻不得去之”。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唐律：妻妾擅自离家出走者，徒二年；离家出走且改嫁者，徒三年。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元律：妻妾擅自背夫出家为尼者，杖六十七，还其夫。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明清律：妻妾擅自改嫁者，绞。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8613" y="549275"/>
            <a:ext cx="8540750" cy="936625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七    出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700213"/>
            <a:ext cx="8640763" cy="41941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唐律：“诸妻无七出及义绝之状而出之者，徒一年半”。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清律：“凡妻无应出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之状而出之者，杖八十”。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23850" y="1412875"/>
            <a:ext cx="8496300" cy="46085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尝更三年之丧，不去，不忘恩也；贱取贵，不去，不背德也；有所受无所归，不去，不穷穷也。</a:t>
            </a:r>
            <a:r>
              <a:rPr lang="zh-CN" altLang="en-US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唐律：“虽犯七出，有三不去而出之者，杖一百，追还合。”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清律：“凡妻无应出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之状而出之者，杖八十；虽犯七出，有三不去而出之者减二等，追还完聚。” 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492500" y="404813"/>
            <a:ext cx="2171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>
                <a:latin typeface="Arial" panose="020B0604020202020204" pitchFamily="34" charset="0"/>
                <a:ea typeface="隶书" panose="02010509060101010101" pitchFamily="49" charset="-122"/>
              </a:rPr>
              <a:t>三 不 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54075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义   绝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25538"/>
            <a:ext cx="8496300" cy="53276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唐律：</a:t>
            </a:r>
            <a:r>
              <a:rPr lang="en-US" altLang="zh-CN" sz="2800" smtClean="0">
                <a:ea typeface="华文中宋" panose="02010600040101010101" pitchFamily="2" charset="-122"/>
              </a:rPr>
              <a:t>1</a:t>
            </a:r>
            <a:r>
              <a:rPr lang="zh-CN" altLang="en-US" sz="2800" smtClean="0">
                <a:ea typeface="华文中宋" panose="02010600040101010101" pitchFamily="2" charset="-122"/>
              </a:rPr>
              <a:t>、殴妻之祖父母、父母；</a:t>
            </a:r>
            <a:r>
              <a:rPr lang="en-US" altLang="zh-CN" sz="2800" smtClean="0">
                <a:ea typeface="华文中宋" panose="02010600040101010101" pitchFamily="2" charset="-122"/>
              </a:rPr>
              <a:t>2</a:t>
            </a:r>
            <a:r>
              <a:rPr lang="zh-CN" altLang="en-US" sz="2800" smtClean="0">
                <a:ea typeface="华文中宋" panose="02010600040101010101" pitchFamily="2" charset="-122"/>
              </a:rPr>
              <a:t>、杀妻外祖父母、伯叔父母、兄弟、姑、姊妹；</a:t>
            </a:r>
            <a:r>
              <a:rPr lang="en-US" altLang="zh-CN" sz="2800" smtClean="0">
                <a:ea typeface="华文中宋" panose="02010600040101010101" pitchFamily="2" charset="-122"/>
              </a:rPr>
              <a:t>3</a:t>
            </a:r>
            <a:r>
              <a:rPr lang="zh-CN" altLang="en-US" sz="2800" smtClean="0">
                <a:ea typeface="华文中宋" panose="02010600040101010101" pitchFamily="2" charset="-122"/>
              </a:rPr>
              <a:t>、夫妻祖父母、父母、外祖父母、伯叔父母、兄弟、姑、姊妹自相杀；</a:t>
            </a:r>
            <a:r>
              <a:rPr lang="en-US" altLang="zh-CN" sz="2800" smtClean="0">
                <a:ea typeface="华文中宋" panose="02010600040101010101" pitchFamily="2" charset="-122"/>
              </a:rPr>
              <a:t>4</a:t>
            </a:r>
            <a:r>
              <a:rPr lang="zh-CN" altLang="en-US" sz="2800" smtClean="0">
                <a:ea typeface="华文中宋" panose="02010600040101010101" pitchFamily="2" charset="-122"/>
              </a:rPr>
              <a:t>、妻殴詈夫之祖父母、父母， </a:t>
            </a:r>
            <a:r>
              <a:rPr lang="en-US" altLang="zh-CN" sz="2800" smtClean="0">
                <a:ea typeface="华文中宋" panose="02010600040101010101" pitchFamily="2" charset="-122"/>
              </a:rPr>
              <a:t>5</a:t>
            </a:r>
            <a:r>
              <a:rPr lang="zh-CN" altLang="en-US" sz="2800" smtClean="0">
                <a:ea typeface="华文中宋" panose="02010600040101010101" pitchFamily="2" charset="-122"/>
              </a:rPr>
              <a:t>、妻杀伤夫外祖父母、伯叔父母、兄弟、姑、姊妹； </a:t>
            </a:r>
            <a:r>
              <a:rPr lang="en-US" altLang="zh-CN" sz="2800" smtClean="0">
                <a:ea typeface="华文中宋" panose="02010600040101010101" pitchFamily="2" charset="-122"/>
              </a:rPr>
              <a:t>6</a:t>
            </a:r>
            <a:r>
              <a:rPr lang="zh-CN" altLang="en-US" sz="2800" smtClean="0">
                <a:ea typeface="华文中宋" panose="02010600040101010101" pitchFamily="2" charset="-122"/>
              </a:rPr>
              <a:t>、妻与夫之缌麻以上亲若妻母奸；</a:t>
            </a:r>
            <a:r>
              <a:rPr lang="en-US" altLang="zh-CN" sz="2800" smtClean="0">
                <a:ea typeface="华文中宋" panose="02010600040101010101" pitchFamily="2" charset="-122"/>
              </a:rPr>
              <a:t>7</a:t>
            </a:r>
            <a:r>
              <a:rPr lang="zh-CN" altLang="en-US" sz="2800" smtClean="0">
                <a:ea typeface="华文中宋" panose="02010600040101010101" pitchFamily="2" charset="-122"/>
              </a:rPr>
              <a:t>、妻欲害夫者，虽会赦，皆为义绝。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元律：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、夫之父调戏、非礼儿媳；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、夫嫁卖妻及迫妻为娼；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、夫虐妻损伤身体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29638" cy="777875"/>
          </a:xfrm>
        </p:spPr>
        <p:txBody>
          <a:bodyPr/>
          <a:lstStyle/>
          <a:p>
            <a:pPr algn="ctr" eaLnBrk="1" hangingPunct="1"/>
            <a:r>
              <a:rPr lang="zh-CN" altLang="en-US" sz="4000" b="1" smtClean="0">
                <a:ea typeface="隶书" panose="02010509060101010101" pitchFamily="49" charset="-122"/>
              </a:rPr>
              <a:t>二、血缘群婚</a:t>
            </a:r>
          </a:p>
        </p:txBody>
      </p:sp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4500563" y="2276475"/>
            <a:ext cx="3529012" cy="3529013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兄 弟        姐 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丈 夫        妻 子</a:t>
            </a: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6300788" y="2276475"/>
            <a:ext cx="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AutoShape 9"/>
          <p:cNvSpPr>
            <a:spLocks noChangeArrowheads="1"/>
          </p:cNvSpPr>
          <p:nvPr/>
        </p:nvSpPr>
        <p:spPr bwMode="auto">
          <a:xfrm>
            <a:off x="5724525" y="3644900"/>
            <a:ext cx="1223963" cy="288925"/>
          </a:xfrm>
          <a:prstGeom prst="rightArrow">
            <a:avLst>
              <a:gd name="adj1" fmla="val 50000"/>
              <a:gd name="adj2" fmla="val 105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18" name="AutoShape 10"/>
          <p:cNvSpPr>
            <a:spLocks noChangeArrowheads="1"/>
          </p:cNvSpPr>
          <p:nvPr/>
        </p:nvSpPr>
        <p:spPr bwMode="auto">
          <a:xfrm>
            <a:off x="5651500" y="4292600"/>
            <a:ext cx="1225550" cy="288925"/>
          </a:xfrm>
          <a:prstGeom prst="leftArrow">
            <a:avLst>
              <a:gd name="adj1" fmla="val 50000"/>
              <a:gd name="adj2" fmla="val 10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5364163" y="5876925"/>
            <a:ext cx="178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latin typeface="隶书" panose="02010509060101010101" pitchFamily="49" charset="-122"/>
                <a:ea typeface="隶书" panose="02010509060101010101" pitchFamily="49" charset="-122"/>
              </a:rPr>
              <a:t>血缘集团</a:t>
            </a:r>
            <a:r>
              <a:rPr lang="en-US" altLang="zh-CN" sz="2800"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1692275" y="2708275"/>
            <a:ext cx="671513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>
                <a:latin typeface="Tahoma" panose="020B0604030504040204" pitchFamily="34" charset="0"/>
                <a:ea typeface="隶书" panose="02010509060101010101" pitchFamily="49" charset="-122"/>
              </a:rPr>
              <a:t>血缘群婚示意图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704850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和   离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12875"/>
            <a:ext cx="8496300" cy="5256213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某甲谨立放妻子书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smtClean="0">
              <a:ea typeface="华文中宋" panose="0201060004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概说夫妇之缘，恩深义重。论谈共被之因，结誓幽远。凡为夫妇之因，前世三年结缘，始配今生夫妇。若结缘不合，比是怨家，故来相对。妻则一言囗口，夫则反目生嫌，似猫鼠相憎，如狼羊一处。既以二心不同，难归一意，快会及诸亲，各还本道。愿妻娘子相离之后，重梳蝉鬓，美扫娥媚，巧呈窈窕之姿，选聘高官之主。解怨释结，更莫相憎，一别两宽，各生欢喜。于时年月，谨立手书。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smtClean="0"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333375"/>
            <a:ext cx="8569325" cy="6119813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放妻书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smtClean="0">
              <a:ea typeface="华文中宋" panose="02010600040101010101" pitchFamily="2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ea typeface="华文中宋" panose="02010600040101010101" pitchFamily="2" charset="-122"/>
              </a:rPr>
              <a:t>  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盖闻伉俪情深，夫妻义重，幽怀合卺之欢，念同牢之乐；夫妻相对，恰如鸳鸯双飞，并膝画颜共坐，两德之美，恩爱极重；二体一心，生同床枕于寝间，死同棺椁于坟下。三载结缘，则夫妇相和；三年有怨，则来作仇隙。今已不和，想是前世怨家，反目生嫌，作为后代憎嫉，缘业不遂，见此分离，聚会二亲，以求一别，所有物色书之。相隔之后，更选重官双职之夫；弄影庭前，美逞琴瑟合韵之态；解怨舍结，更莫相谈，千万永辞。布施欢喜，三年衣粮，便献柔仪。伏愿娘子千秋万岁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540750" cy="8636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第三章 古代妇女在婚姻中的地位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557338"/>
            <a:ext cx="8229600" cy="4321175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一、男尊女卑的总原则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二、夫妻法律地位的悬殊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三、妇女在夫家的地位 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四、贞节观对女性的束缚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922338"/>
          </a:xfrm>
        </p:spPr>
        <p:txBody>
          <a:bodyPr/>
          <a:lstStyle/>
          <a:p>
            <a:pPr algn="ctr" eaLnBrk="1" hangingPunct="1"/>
            <a:r>
              <a:rPr lang="zh-CN" altLang="en-US" b="1" smtClean="0">
                <a:latin typeface="隶书" panose="02010509060101010101" pitchFamily="49" charset="-122"/>
                <a:ea typeface="隶书" panose="02010509060101010101" pitchFamily="49" charset="-122"/>
              </a:rPr>
              <a:t>一、男尊女卑的总原则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196975"/>
            <a:ext cx="8569325" cy="53276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表面上的平等：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说文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：“妻，与己齐者也”；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释名</a:t>
            </a:r>
            <a:r>
              <a:rPr lang="en-US" altLang="zh-CN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：“夫妻，匹敌之意也”。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实际上的不平等：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民国大理院五年上字第三六四号判例 ：“妻唯关于日常家事，有代理其夫之一般权限，至于日常家事无关之处分行为，则非有其夫之特别授权不得为之，否则非经其夫追认不生效力。”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40750" cy="631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二、夫妻法律地位的悬殊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412875"/>
            <a:ext cx="8569325" cy="51847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唐律疏议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：“其妻虽非卑幼，义与期亲卑幼同。”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清律总注</a:t>
            </a:r>
            <a:r>
              <a:rPr lang="en-US" altLang="zh-CN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：“盖夫为妻纲，妻当从夫，妻殴夫则妻应坐罪，离合听夫可也。夫殴妻至折伤，夫虽犯义绝，而妻无自绝于夫之理，故必先审问夫妇俱愿乃听离异，如夫愿而妻不愿，妻愿而夫不愿，皆不许离异也。”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04813"/>
            <a:ext cx="1944688" cy="582612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052513"/>
            <a:ext cx="8569325" cy="49974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杨严氏在屋煮饭，幼子失跌啼哭，杨起斥妻不行照管，严氏分辩，杨起拾柴殴伤其胳膊等处。严氏进房哭泣，杨起赶进房内，将严氏推按床上，揢住咽喉。严氏被揢气闭情急，又因护胎，用脚吓蹬，踢伤杨起脐肚，杨起跌地搕伤脸颊，逾时毙命。严氏问拟斩决，奉旨该氏并无违犯不顺，情尚可悯，从宽改监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2470150" cy="654050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836613"/>
            <a:ext cx="8229600" cy="525621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倪顾氏为倪玉之继妻，对待前妻之子倪四子极刻薄。倪玉见四子棉袄破烂，欲将自己棉袄给穿，顾氏不许。倪玉欲将四子交妹杨倪氏抚养，并给本营生，顾氏又不许。争吵相殴。倪玉气愤莫释，自缢。有司依妻妾逼夫致死律奏绞决。上谕有云：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2800" smtClean="0">
                <a:ea typeface="华文中宋" panose="02010600040101010101" pitchFamily="2" charset="-122"/>
              </a:rPr>
              <a:t>妇之于夫，犹臣之于君，子之于父，同列三纲，所关綦重。律载人子违犯教令致父母自尽者皆处以立绞，岂妇人之于夫竟可从轻？今乃逼迫其夫致令自尽，此泼悍之妇尚可令其偷生人世乎？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2800" smtClean="0"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1966913" cy="654050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642350" cy="511333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罗小幺贫苦难度，逼令其妻王阿菊卖奸，阿菊不允，时常打骂，无奈允从，由罗小幺寻得奸夫安阿二。旋因索钱争吵，将安驱逐，又欲另寻奸夫。阿菊不允，罗小幺辱骂，阿菊出言顶撞。罗小幺拾棒扑殴，阿菊顺拿砂锅滚水吓泼，泼伤罗小幺胸膛身死。法司以罗小幺逼妻卖奸，无耻已极，王氏亦非无故逞凶于犯；唯死系伊夫，名分攸关，王氏仍依殴死夫律拟斩立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1893887" cy="504825"/>
          </a:xfrm>
        </p:spPr>
        <p:txBody>
          <a:bodyPr/>
          <a:lstStyle/>
          <a:p>
            <a:pPr eaLnBrk="1" hangingPunct="1"/>
            <a:r>
              <a:rPr lang="zh-CN" altLang="en-US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7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4: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836613"/>
            <a:ext cx="8496300" cy="5616575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ea typeface="华文中宋" panose="02010600040101010101" pitchFamily="2" charset="-122"/>
              </a:rPr>
              <a:t>范日清买腐干三块回家，旋赴邻村饮酒。其父范彩荣恰因缺少饭菜，令媳姚氏将腐干煮食。傍晚范日清回家，寻取豆腐下酒。姚氏回说已经为翁煮食；范日清骂姚氏作情，叫骂赶殴，醉后失跌，被桌角搕伤左眉，站起后用拳打伤姚氏左腿，又用扁挑打伤姚氏左肩胛，姚氏走避。范日清举挑向殴，姚氏情急，随手用擂茶木槌挡格，击伤犯日清额颅倒地，又垫伤左臀，殒命。刑部依殴死夫律问拟斩决。奉旨以虽属按律定拟，但范日清罪干不孝，姚氏并无不合，被夫叠殴，情急抵格，亦与无故干犯者不同。范日清之死实孽由自作，姚氏着从宽改为斩监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587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000" b="1" smtClean="0">
                <a:latin typeface="隶书" panose="02010509060101010101" pitchFamily="49" charset="-122"/>
                <a:ea typeface="隶书" panose="02010509060101010101" pitchFamily="49" charset="-122"/>
              </a:rPr>
              <a:t>三、女子在夫家的地位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 eaLnBrk="1" hangingPunct="1"/>
            <a:r>
              <a:rPr lang="zh-CN" altLang="en-US" sz="23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案例</a:t>
            </a:r>
            <a:r>
              <a:rPr lang="en-US" altLang="zh-CN" sz="2300" b="1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1: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smtClean="0">
                <a:ea typeface="华文中宋" panose="02010600040101010101" pitchFamily="2" charset="-122"/>
              </a:rPr>
              <a:t>徐氏之子周武成早故，孀媳马氏平日侍奉甚谨，从未触忤。嗣因马氏无钱使用，私自将徐氏备老衫裙当钱花用。某日徐氏欲于次晨回母家探望，预嘱马氏早起做饭。次晨马氏睡熟起迟，被徐氏骂詈。徐氏开箱取衣，又发现衣服被当，愈加气愤，大嚷大骂，马氏不敢回言。徐氏经邻妇劝进卧房休息。徐氏气愤莫释，投井身死。法司以马氏平日并无触忤情事，比依子孙违犯教令致父母自尽例，拟绞监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13025</TotalTime>
  <Words>12624</Words>
  <Application>Microsoft Office PowerPoint</Application>
  <PresentationFormat>全屏显示(4:3)</PresentationFormat>
  <Paragraphs>760</Paragraphs>
  <Slides>206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206</vt:i4>
      </vt:variant>
    </vt:vector>
  </HeadingPairs>
  <TitlesOfParts>
    <vt:vector size="220" baseType="lpstr">
      <vt:lpstr>方正楷体</vt:lpstr>
      <vt:lpstr>方正宋体</vt:lpstr>
      <vt:lpstr>方正姚体</vt:lpstr>
      <vt:lpstr>华文新魏</vt:lpstr>
      <vt:lpstr>华文中宋</vt:lpstr>
      <vt:lpstr>楷体_GB2312</vt:lpstr>
      <vt:lpstr>隶书</vt:lpstr>
      <vt:lpstr>宋体</vt:lpstr>
      <vt:lpstr>Arial</vt:lpstr>
      <vt:lpstr>Tahoma</vt:lpstr>
      <vt:lpstr>Trebuchet MS</vt:lpstr>
      <vt:lpstr>Wingdings</vt:lpstr>
      <vt:lpstr>Wingdings 3</vt:lpstr>
      <vt:lpstr>平面</vt:lpstr>
      <vt:lpstr>PowerPoint 演示文稿</vt:lpstr>
      <vt:lpstr>中国古代婚姻史</vt:lpstr>
      <vt:lpstr>序</vt:lpstr>
      <vt:lpstr>序</vt:lpstr>
      <vt:lpstr>第一章  人类婚姻形态的演进历程</vt:lpstr>
      <vt:lpstr>一、非规范两性关系</vt:lpstr>
      <vt:lpstr>PowerPoint 演示文稿</vt:lpstr>
      <vt:lpstr>PowerPoint 演示文稿</vt:lpstr>
      <vt:lpstr>二、血缘群婚</vt:lpstr>
      <vt:lpstr>PowerPoint 演示文稿</vt:lpstr>
      <vt:lpstr>PowerPoint 演示文稿</vt:lpstr>
      <vt:lpstr>PowerPoint 演示文稿</vt:lpstr>
      <vt:lpstr>“葫芦兄妹”的故事</vt:lpstr>
      <vt:lpstr>三、氏族外婚</vt:lpstr>
      <vt:lpstr>PowerPoint 演示文稿</vt:lpstr>
      <vt:lpstr>四、对偶婚</vt:lpstr>
      <vt:lpstr>PowerPoint 演示文稿</vt:lpstr>
      <vt:lpstr>PowerPoint 演示文稿</vt:lpstr>
      <vt:lpstr>专偶婚</vt:lpstr>
      <vt:lpstr>《周易·屯卦》 </vt:lpstr>
      <vt:lpstr>PowerPoint 演示文稿</vt:lpstr>
      <vt:lpstr>PowerPoint 演示文稿</vt:lpstr>
      <vt:lpstr>第二章  中国古代婚姻制度</vt:lpstr>
      <vt:lpstr>婚姻观念</vt:lpstr>
      <vt:lpstr>PowerPoint 演示文稿</vt:lpstr>
      <vt:lpstr>PowerPoint 演示文稿</vt:lpstr>
      <vt:lpstr>PowerPoint 演示文稿</vt:lpstr>
      <vt:lpstr>婚姻政策</vt:lpstr>
      <vt:lpstr>一般婚姻政策</vt:lpstr>
      <vt:lpstr>一般婚姻政策</vt:lpstr>
      <vt:lpstr>特殊婚姻政策</vt:lpstr>
      <vt:lpstr>二、结婚制度</vt:lpstr>
      <vt:lpstr>1、结婚的实质要件</vt:lpstr>
      <vt:lpstr>主婚与媒妁</vt:lpstr>
      <vt:lpstr>PowerPoint 演示文稿</vt:lpstr>
      <vt:lpstr>PowerPoint 演示文稿</vt:lpstr>
      <vt:lpstr>媒   妁</vt:lpstr>
      <vt:lpstr>媒婆说亲图——农民画中的媒婆形象</vt:lpstr>
      <vt:lpstr>PowerPoint 演示文稿</vt:lpstr>
      <vt:lpstr>媒   妁</vt:lpstr>
      <vt:lpstr>适婚年龄</vt:lpstr>
      <vt:lpstr>PowerPoint 演示文稿</vt:lpstr>
      <vt:lpstr>唐中期以后婚龄非正常回升 </vt:lpstr>
      <vt:lpstr>PowerPoint 演示文稿</vt:lpstr>
      <vt:lpstr>婚姻禁忌</vt:lpstr>
      <vt:lpstr>同姓不婚</vt:lpstr>
      <vt:lpstr>PowerPoint 演示文稿</vt:lpstr>
      <vt:lpstr>同姓不婚</vt:lpstr>
      <vt:lpstr>尊卑不婚</vt:lpstr>
      <vt:lpstr>唐律疏议</vt:lpstr>
      <vt:lpstr>禁娶亲属妻妾</vt:lpstr>
      <vt:lpstr>缌麻、小功</vt:lpstr>
      <vt:lpstr>禁娶亲属妻妾</vt:lpstr>
      <vt:lpstr>禁有妻更娶</vt:lpstr>
      <vt:lpstr>其他婚姻禁忌</vt:lpstr>
      <vt:lpstr>2、结婚的程序要件</vt:lpstr>
      <vt:lpstr>六   礼</vt:lpstr>
      <vt:lpstr>PowerPoint 演示文稿</vt:lpstr>
      <vt:lpstr>昏  礼</vt:lpstr>
      <vt:lpstr>婚    书</vt:lpstr>
      <vt:lpstr>PowerPoint 演示文稿</vt:lpstr>
      <vt:lpstr>PowerPoint 演示文稿</vt:lpstr>
      <vt:lpstr>解约条件</vt:lpstr>
      <vt:lpstr>聘   礼</vt:lpstr>
      <vt:lpstr>玄纁束帛</vt:lpstr>
      <vt:lpstr>合欢铃 </vt:lpstr>
      <vt:lpstr>蒲 苇 </vt:lpstr>
      <vt:lpstr>蒲苇、双石 </vt:lpstr>
      <vt:lpstr>聘   礼</vt:lpstr>
      <vt:lpstr>聘   礼</vt:lpstr>
      <vt:lpstr>3、准婚姻行为——纳妾</vt:lpstr>
      <vt:lpstr>PowerPoint 演示文稿</vt:lpstr>
      <vt:lpstr>PowerPoint 演示文稿</vt:lpstr>
      <vt:lpstr>纳妾的条件</vt:lpstr>
      <vt:lpstr>纳   妾</vt:lpstr>
      <vt:lpstr>探春与赵姨娘</vt:lpstr>
      <vt:lpstr>三、离婚制度</vt:lpstr>
      <vt:lpstr>七    出</vt:lpstr>
      <vt:lpstr>不事舅姑</vt:lpstr>
      <vt:lpstr>藜蒸不熟</vt:lpstr>
      <vt:lpstr>汲水未归</vt:lpstr>
      <vt:lpstr>姑前叱狗</vt:lpstr>
      <vt:lpstr>盗    窃 </vt:lpstr>
      <vt:lpstr>妒  忌</vt:lpstr>
      <vt:lpstr>口  舌</vt:lpstr>
      <vt:lpstr>出妻的特点</vt:lpstr>
      <vt:lpstr>七    出</vt:lpstr>
      <vt:lpstr>PowerPoint 演示文稿</vt:lpstr>
      <vt:lpstr>义   绝</vt:lpstr>
      <vt:lpstr>和   离</vt:lpstr>
      <vt:lpstr>PowerPoint 演示文稿</vt:lpstr>
      <vt:lpstr>第三章 古代妇女在婚姻中的地位</vt:lpstr>
      <vt:lpstr>一、男尊女卑的总原则</vt:lpstr>
      <vt:lpstr>二、夫妻法律地位的悬殊</vt:lpstr>
      <vt:lpstr>案例1：</vt:lpstr>
      <vt:lpstr>案例2：</vt:lpstr>
      <vt:lpstr>案例3：</vt:lpstr>
      <vt:lpstr>案例4:</vt:lpstr>
      <vt:lpstr>三、女子在夫家的地位</vt:lpstr>
      <vt:lpstr>案例2:</vt:lpstr>
      <vt:lpstr>案例3:</vt:lpstr>
      <vt:lpstr>案例4:</vt:lpstr>
      <vt:lpstr>案例5:</vt:lpstr>
      <vt:lpstr>案例6 </vt:lpstr>
      <vt:lpstr>案例7</vt:lpstr>
      <vt:lpstr>案例8</vt:lpstr>
      <vt:lpstr>PowerPoint 演示文稿</vt:lpstr>
      <vt:lpstr>四、贞节观对女性的束缚</vt:lpstr>
      <vt:lpstr>四、贞节观对女性的束缚</vt:lpstr>
      <vt:lpstr>明太祖洪武元年令</vt:lpstr>
      <vt:lpstr>PowerPoint 演示文稿</vt:lpstr>
      <vt:lpstr>四、贞节观对女性的束缚</vt:lpstr>
      <vt:lpstr>班  昭</vt:lpstr>
      <vt:lpstr>女教书</vt:lpstr>
      <vt:lpstr>女教书</vt:lpstr>
      <vt:lpstr>女教书</vt:lpstr>
      <vt:lpstr>节烈妇女</vt:lpstr>
      <vt:lpstr>PowerPoint 演示文稿</vt:lpstr>
      <vt:lpstr>《儒林外史》第四十八回 “徽州府烈妇殉夫” </vt:lpstr>
      <vt:lpstr>《儒林外史》第四十八回 “徽州府烈妇殉夫”</vt:lpstr>
      <vt:lpstr>《儒林外史》第四十八回 “徽州府烈妇殉夫”</vt:lpstr>
      <vt:lpstr>《儒林外史》第四十八回 “徽州府烈妇殉夫”</vt:lpstr>
      <vt:lpstr>《儒林外史》第四十八回 “徽州府烈妇殉夫”</vt:lpstr>
      <vt:lpstr>福建民谣</vt:lpstr>
      <vt:lpstr>第四章  各个时代婚姻的典型特征</vt:lpstr>
      <vt:lpstr>一、先秦时期</vt:lpstr>
      <vt:lpstr>二、秦汉时期</vt:lpstr>
      <vt:lpstr>王昭君与青塚</vt:lpstr>
      <vt:lpstr>三、魏晋南北朝时期</vt:lpstr>
      <vt:lpstr>三、魏晋南北朝时期</vt:lpstr>
      <vt:lpstr>乌衣巷     刘禹锡</vt:lpstr>
      <vt:lpstr>四、隋唐五代时期</vt:lpstr>
      <vt:lpstr>四、隋唐五代时期</vt:lpstr>
      <vt:lpstr>武则天</vt:lpstr>
      <vt:lpstr>PowerPoint 演示文稿</vt:lpstr>
      <vt:lpstr>缠足</vt:lpstr>
      <vt:lpstr>PowerPoint 演示文稿</vt:lpstr>
      <vt:lpstr>PowerPoint 演示文稿</vt:lpstr>
      <vt:lpstr>五、两宋财婚</vt:lpstr>
      <vt:lpstr>六、元明清时期</vt:lpstr>
      <vt:lpstr>六、元明清时期</vt:lpstr>
      <vt:lpstr>六、元明清时期</vt:lpstr>
      <vt:lpstr>六、元明清时期</vt:lpstr>
      <vt:lpstr>六、元明清时期</vt:lpstr>
      <vt:lpstr>三言二拍 </vt:lpstr>
      <vt:lpstr>六、元明清时期</vt:lpstr>
      <vt:lpstr>李贽（1527—1602） </vt:lpstr>
      <vt:lpstr>太平天国</vt:lpstr>
      <vt:lpstr>太平天国</vt:lpstr>
      <vt:lpstr>太平天国</vt:lpstr>
      <vt:lpstr>第五章  中国古代主要婚姻习俗</vt:lpstr>
      <vt:lpstr>盖  头</vt:lpstr>
      <vt:lpstr>一、盖    头</vt:lpstr>
      <vt:lpstr>一、盖    头</vt:lpstr>
      <vt:lpstr>二、撒     帐</vt:lpstr>
      <vt:lpstr>撒     帐</vt:lpstr>
      <vt:lpstr>撒     帐</vt:lpstr>
      <vt:lpstr>撒     帐</vt:lpstr>
      <vt:lpstr>三、结   发</vt:lpstr>
      <vt:lpstr>四、闹   房</vt:lpstr>
      <vt:lpstr>四、闹   房</vt:lpstr>
      <vt:lpstr>闹   房</vt:lpstr>
      <vt:lpstr>闹   房</vt:lpstr>
      <vt:lpstr>五、冥   婚</vt:lpstr>
      <vt:lpstr>PowerPoint 演示文稿</vt:lpstr>
      <vt:lpstr>PowerPoint 演示文稿</vt:lpstr>
      <vt:lpstr>六、童养媳</vt:lpstr>
      <vt:lpstr>童养媳</vt:lpstr>
      <vt:lpstr>七、接脚夫</vt:lpstr>
      <vt:lpstr>八、姻  缘</vt:lpstr>
      <vt:lpstr>月下老人</vt:lpstr>
      <vt:lpstr>第六章  中国传统婚姻家庭的正负面因素</vt:lpstr>
      <vt:lpstr>第六章  中国传统婚姻家庭的正负面因素</vt:lpstr>
      <vt:lpstr>第六章  中国传统婚姻家庭的正负面因素</vt:lpstr>
      <vt:lpstr>PowerPoint 演示文稿</vt:lpstr>
      <vt:lpstr>PowerPoint 演示文稿</vt:lpstr>
      <vt:lpstr>PowerPoint 演示文稿</vt:lpstr>
      <vt:lpstr>《诗经·郑风·子衿》 </vt:lpstr>
      <vt:lpstr>《诗经·邶风·击鼓》</vt:lpstr>
      <vt:lpstr>《汉乐府·上邪》</vt:lpstr>
      <vt:lpstr>《敦煌曲子词·菩萨蛮》</vt:lpstr>
      <vt:lpstr>人生若只如初见</vt:lpstr>
      <vt:lpstr>《唐铜官窑瓷器题诗·君生我未生》 </vt:lpstr>
      <vt:lpstr>君生我未生</vt:lpstr>
      <vt:lpstr>我生君未生</vt:lpstr>
      <vt:lpstr>《节妇吟》张籍 </vt:lpstr>
      <vt:lpstr>《七事诗》 </vt:lpstr>
      <vt:lpstr>《江城子·乙卯正月二十日记梦》苏轼 </vt:lpstr>
      <vt:lpstr>《鹧鸪天·半死桐》贺铸</vt:lpstr>
      <vt:lpstr>《摸鱼儿·雁丘词》元好问</vt:lpstr>
      <vt:lpstr>《沈园三首》陆游</vt:lpstr>
      <vt:lpstr>《梦游沈园》</vt:lpstr>
      <vt:lpstr>《春游》 </vt:lpstr>
      <vt:lpstr>弃妇词  顾况 </vt:lpstr>
      <vt:lpstr>一棵开花的树  席慕容 </vt:lpstr>
      <vt:lpstr>《长相思》白居易 </vt:lpstr>
      <vt:lpstr>《长相思》林逋</vt:lpstr>
      <vt:lpstr>《离思》元稹</vt:lpstr>
      <vt:lpstr>《无题》李商隐</vt:lpstr>
      <vt:lpstr>无  题</vt:lpstr>
      <vt:lpstr>《锦瑟》李商隐</vt:lpstr>
      <vt:lpstr>《卜算子》李之仪 </vt:lpstr>
      <vt:lpstr>《蝶恋花》柳永 </vt:lpstr>
      <vt:lpstr>《鹊桥仙》秦观 </vt:lpstr>
      <vt:lpstr>女冠子  韦庄</vt:lpstr>
      <vt:lpstr>玉楼春·木兰花  欧阳修</vt:lpstr>
    </vt:vector>
  </TitlesOfParts>
  <Company>scnu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中国古代婚姻史</dc:title>
  <dc:creator>张淑一</dc:creator>
  <cp:lastModifiedBy>2529260023@qq.com</cp:lastModifiedBy>
  <cp:revision>1610</cp:revision>
  <dcterms:created xsi:type="dcterms:W3CDTF">2005-11-19T02:23:28Z</dcterms:created>
  <dcterms:modified xsi:type="dcterms:W3CDTF">2017-05-23T07:45:37Z</dcterms:modified>
</cp:coreProperties>
</file>