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4" r:id="rId1"/>
  </p:sldMasterIdLst>
  <p:sldIdLst>
    <p:sldId id="256" r:id="rId2"/>
    <p:sldId id="494" r:id="rId3"/>
    <p:sldId id="584" r:id="rId4"/>
    <p:sldId id="585" r:id="rId5"/>
    <p:sldId id="594" r:id="rId6"/>
    <p:sldId id="586" r:id="rId7"/>
    <p:sldId id="587" r:id="rId8"/>
    <p:sldId id="593" r:id="rId9"/>
    <p:sldId id="588" r:id="rId10"/>
    <p:sldId id="589" r:id="rId11"/>
    <p:sldId id="591" r:id="rId12"/>
    <p:sldId id="590" r:id="rId13"/>
    <p:sldId id="592" r:id="rId14"/>
    <p:sldId id="595" r:id="rId15"/>
    <p:sldId id="596" r:id="rId16"/>
    <p:sldId id="597" r:id="rId17"/>
    <p:sldId id="599" r:id="rId18"/>
    <p:sldId id="598" r:id="rId19"/>
    <p:sldId id="600" r:id="rId20"/>
    <p:sldId id="603" r:id="rId21"/>
    <p:sldId id="604" r:id="rId22"/>
    <p:sldId id="602" r:id="rId23"/>
    <p:sldId id="605" r:id="rId24"/>
    <p:sldId id="606" r:id="rId25"/>
    <p:sldId id="607" r:id="rId26"/>
    <p:sldId id="608" r:id="rId27"/>
    <p:sldId id="609" r:id="rId28"/>
    <p:sldId id="610" r:id="rId29"/>
    <p:sldId id="611" r:id="rId30"/>
    <p:sldId id="612" r:id="rId31"/>
    <p:sldId id="613" r:id="rId32"/>
    <p:sldId id="614" r:id="rId33"/>
    <p:sldId id="615" r:id="rId34"/>
    <p:sldId id="616" r:id="rId35"/>
    <p:sldId id="617" r:id="rId36"/>
    <p:sldId id="618" r:id="rId37"/>
    <p:sldId id="619" r:id="rId38"/>
    <p:sldId id="620" r:id="rId39"/>
    <p:sldId id="621" r:id="rId40"/>
    <p:sldId id="622" r:id="rId41"/>
    <p:sldId id="623" r:id="rId42"/>
    <p:sldId id="624" r:id="rId43"/>
    <p:sldId id="625" r:id="rId44"/>
    <p:sldId id="626" r:id="rId45"/>
    <p:sldId id="627" r:id="rId46"/>
    <p:sldId id="628" r:id="rId47"/>
    <p:sldId id="629" r:id="rId48"/>
    <p:sldId id="630" r:id="rId49"/>
    <p:sldId id="632" r:id="rId50"/>
    <p:sldId id="636" r:id="rId51"/>
    <p:sldId id="631" r:id="rId52"/>
    <p:sldId id="634" r:id="rId53"/>
    <p:sldId id="633" r:id="rId54"/>
    <p:sldId id="635" r:id="rId55"/>
    <p:sldId id="637" r:id="rId56"/>
    <p:sldId id="638" r:id="rId57"/>
    <p:sldId id="639" r:id="rId58"/>
    <p:sldId id="640" r:id="rId59"/>
    <p:sldId id="645" r:id="rId60"/>
    <p:sldId id="643" r:id="rId61"/>
    <p:sldId id="641" r:id="rId62"/>
    <p:sldId id="642" r:id="rId63"/>
    <p:sldId id="644" r:id="rId64"/>
    <p:sldId id="646" r:id="rId65"/>
    <p:sldId id="647" r:id="rId66"/>
    <p:sldId id="648" r:id="rId67"/>
    <p:sldId id="649" r:id="rId68"/>
    <p:sldId id="650" r:id="rId69"/>
    <p:sldId id="651" r:id="rId70"/>
    <p:sldId id="652" r:id="rId71"/>
    <p:sldId id="653" r:id="rId72"/>
    <p:sldId id="654" r:id="rId73"/>
    <p:sldId id="657" r:id="rId74"/>
    <p:sldId id="656" r:id="rId75"/>
    <p:sldId id="655" r:id="rId76"/>
    <p:sldId id="658" r:id="rId77"/>
    <p:sldId id="659" r:id="rId78"/>
    <p:sldId id="660" r:id="rId79"/>
    <p:sldId id="662" r:id="rId80"/>
    <p:sldId id="666" r:id="rId81"/>
    <p:sldId id="667" r:id="rId82"/>
    <p:sldId id="668" r:id="rId83"/>
    <p:sldId id="663" r:id="rId84"/>
    <p:sldId id="664" r:id="rId85"/>
    <p:sldId id="665" r:id="rId86"/>
    <p:sldId id="699" r:id="rId87"/>
    <p:sldId id="696" r:id="rId88"/>
    <p:sldId id="697" r:id="rId89"/>
    <p:sldId id="698" r:id="rId90"/>
    <p:sldId id="670" r:id="rId91"/>
    <p:sldId id="671" r:id="rId92"/>
    <p:sldId id="674" r:id="rId93"/>
    <p:sldId id="678" r:id="rId94"/>
    <p:sldId id="677" r:id="rId95"/>
    <p:sldId id="679" r:id="rId96"/>
    <p:sldId id="685" r:id="rId97"/>
    <p:sldId id="682" r:id="rId98"/>
    <p:sldId id="683" r:id="rId99"/>
    <p:sldId id="675" r:id="rId100"/>
    <p:sldId id="676" r:id="rId101"/>
    <p:sldId id="684" r:id="rId102"/>
    <p:sldId id="686" r:id="rId103"/>
    <p:sldId id="687" r:id="rId104"/>
    <p:sldId id="690" r:id="rId105"/>
    <p:sldId id="688" r:id="rId106"/>
    <p:sldId id="691" r:id="rId107"/>
    <p:sldId id="700" r:id="rId108"/>
    <p:sldId id="478" r:id="rId109"/>
    <p:sldId id="570" r:id="rId110"/>
    <p:sldId id="481" r:id="rId111"/>
    <p:sldId id="476" r:id="rId112"/>
    <p:sldId id="477" r:id="rId113"/>
    <p:sldId id="479" r:id="rId114"/>
    <p:sldId id="485" r:id="rId115"/>
    <p:sldId id="516" r:id="rId116"/>
    <p:sldId id="486" r:id="rId117"/>
    <p:sldId id="517" r:id="rId118"/>
    <p:sldId id="493" r:id="rId119"/>
    <p:sldId id="487" r:id="rId120"/>
    <p:sldId id="488" r:id="rId121"/>
    <p:sldId id="489" r:id="rId122"/>
    <p:sldId id="490" r:id="rId123"/>
    <p:sldId id="491" r:id="rId124"/>
    <p:sldId id="492" r:id="rId125"/>
    <p:sldId id="376" r:id="rId126"/>
    <p:sldId id="510" r:id="rId127"/>
    <p:sldId id="511" r:id="rId128"/>
    <p:sldId id="518" r:id="rId129"/>
    <p:sldId id="512" r:id="rId130"/>
    <p:sldId id="701" r:id="rId131"/>
    <p:sldId id="571" r:id="rId132"/>
    <p:sldId id="513" r:id="rId133"/>
    <p:sldId id="519" r:id="rId134"/>
    <p:sldId id="520" r:id="rId135"/>
    <p:sldId id="522" r:id="rId136"/>
    <p:sldId id="558" r:id="rId137"/>
    <p:sldId id="583" r:id="rId138"/>
    <p:sldId id="582" r:id="rId139"/>
    <p:sldId id="514" r:id="rId140"/>
    <p:sldId id="572" r:id="rId141"/>
    <p:sldId id="523" r:id="rId142"/>
    <p:sldId id="524" r:id="rId143"/>
    <p:sldId id="525" r:id="rId144"/>
    <p:sldId id="573" r:id="rId145"/>
    <p:sldId id="693" r:id="rId146"/>
    <p:sldId id="526" r:id="rId147"/>
    <p:sldId id="694" r:id="rId148"/>
    <p:sldId id="574" r:id="rId149"/>
    <p:sldId id="577" r:id="rId150"/>
    <p:sldId id="527" r:id="rId151"/>
    <p:sldId id="396" r:id="rId152"/>
    <p:sldId id="544" r:id="rId153"/>
    <p:sldId id="531" r:id="rId154"/>
    <p:sldId id="576" r:id="rId155"/>
    <p:sldId id="532" r:id="rId156"/>
    <p:sldId id="575" r:id="rId157"/>
    <p:sldId id="545" r:id="rId158"/>
    <p:sldId id="578" r:id="rId159"/>
    <p:sldId id="534" r:id="rId160"/>
    <p:sldId id="535" r:id="rId161"/>
    <p:sldId id="579" r:id="rId162"/>
    <p:sldId id="546" r:id="rId163"/>
    <p:sldId id="580" r:id="rId164"/>
    <p:sldId id="536" r:id="rId165"/>
    <p:sldId id="537" r:id="rId166"/>
    <p:sldId id="538" r:id="rId167"/>
    <p:sldId id="542" r:id="rId168"/>
    <p:sldId id="547" r:id="rId169"/>
    <p:sldId id="543" r:id="rId170"/>
    <p:sldId id="413" r:id="rId171"/>
    <p:sldId id="548" r:id="rId172"/>
    <p:sldId id="556" r:id="rId173"/>
    <p:sldId id="581" r:id="rId174"/>
    <p:sldId id="555" r:id="rId175"/>
    <p:sldId id="692" r:id="rId176"/>
    <p:sldId id="552" r:id="rId177"/>
    <p:sldId id="553" r:id="rId178"/>
    <p:sldId id="441" r:id="rId179"/>
    <p:sldId id="442" r:id="rId180"/>
    <p:sldId id="443" r:id="rId181"/>
    <p:sldId id="499" r:id="rId182"/>
    <p:sldId id="561" r:id="rId183"/>
    <p:sldId id="446" r:id="rId184"/>
    <p:sldId id="501" r:id="rId185"/>
    <p:sldId id="562" r:id="rId186"/>
    <p:sldId id="451" r:id="rId187"/>
    <p:sldId id="506" r:id="rId188"/>
    <p:sldId id="515" r:id="rId189"/>
    <p:sldId id="449" r:id="rId190"/>
    <p:sldId id="521" r:id="rId191"/>
    <p:sldId id="528" r:id="rId192"/>
    <p:sldId id="529" r:id="rId193"/>
    <p:sldId id="530" r:id="rId194"/>
    <p:sldId id="549" r:id="rId195"/>
    <p:sldId id="554" r:id="rId196"/>
    <p:sldId id="447" r:id="rId197"/>
    <p:sldId id="448" r:id="rId198"/>
    <p:sldId id="452" r:id="rId199"/>
    <p:sldId id="453" r:id="rId200"/>
    <p:sldId id="569" r:id="rId201"/>
    <p:sldId id="454" r:id="rId202"/>
    <p:sldId id="456" r:id="rId203"/>
    <p:sldId id="457" r:id="rId204"/>
    <p:sldId id="458" r:id="rId205"/>
    <p:sldId id="559" r:id="rId206"/>
    <p:sldId id="560" r:id="rId207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7210" autoAdjust="0"/>
    <p:restoredTop sz="94683" autoAdjust="0"/>
  </p:normalViewPr>
  <p:slideViewPr>
    <p:cSldViewPr>
      <p:cViewPr varScale="1">
        <p:scale>
          <a:sx n="87" d="100"/>
          <a:sy n="87" d="100"/>
        </p:scale>
        <p:origin x="93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632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208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209" Type="http://schemas.openxmlformats.org/officeDocument/2006/relationships/viewProps" Target="viewProps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theme" Target="theme/theme1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tableStyles" Target="tableStyles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slide" Target="slides/slide201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58AD67-9C42-41EE-AE8D-8823577CCCAC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40134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描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C661C7-2E15-4A85-A784-53BD4D68E023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27223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2B89F5-5DBD-4D58-B89F-E0603619F1F5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220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019119-A93D-4026-9D40-1719C63545D3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917561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言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24FC53-C06D-4D15-87EA-DCAE15472100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959135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或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24FC53-C06D-4D15-87EA-DCAE15472100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139127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279960-B298-4D43-B460-B302DB29AC3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518980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C2535A-1455-4EEA-B7C0-ABB7C586EF5D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23384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2AF461-086D-4EB1-BED7-8742EBABADE9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03458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F9050D-B81A-4FBC-8F93-DFC94E6A601E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39310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B7C6C5-6BAE-4827-A273-822CDA3FBE32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87008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276525-6CB0-41BB-A74C-68E9585EB4F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48919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0B4774-8287-46AF-A1AD-FD736D8DC0BF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93189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11C52E-74CC-400F-8CFA-89B8462FEAB5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94831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F8D153-5F18-4365-B5CE-3A00E2B8CA75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4415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C57FD-C881-4937-B277-F92B86BD230D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55310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5724FC53-C06D-4D15-87EA-DCAE15472100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14229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  <p:sldLayoutId id="2147483866" r:id="rId12"/>
    <p:sldLayoutId id="2147483867" r:id="rId13"/>
    <p:sldLayoutId id="2147483868" r:id="rId14"/>
    <p:sldLayoutId id="2147483869" r:id="rId15"/>
    <p:sldLayoutId id="214748387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http://www.yncxly.com/xc_pic/d17_18.JPG" TargetMode="External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hyperlink" Target="http://blog.19lou.com/batch.download.php?aid=1918072" TargetMode="External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hyperlink" Target="http://www.china.com.cn/guoqing/2013-07/20/content_29479878_3.htm" TargetMode="External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slide" Target="slide31.xml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hyperlink" Target="http://lianzai.china.com/books/html/311/1236/11443.html" TargetMode="External"/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jzlxs.cn/customs/list.asp?ID=381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twhn.com/html/2005/45/73f75241635630e7610930af49f1906a_1.html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://baike.baidu.com/image/8cf0d51310f83b30dc540164" TargetMode="External"/><Relationship Id="rId2" Type="http://schemas.openxmlformats.org/officeDocument/2006/relationships/slide" Target="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photo.blog.sina.com.cn/showpic.html#blogid=4a50468c0100fs4f&amp;url=http://static2.photo.sina.com.cn/orignal/4a50468cx7374f951bf81&amp;690" TargetMode="Externa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2"/>
          <p:cNvSpPr txBox="1">
            <a:spLocks noChangeArrowheads="1"/>
          </p:cNvSpPr>
          <p:nvPr/>
        </p:nvSpPr>
        <p:spPr bwMode="auto">
          <a:xfrm>
            <a:off x="781050" y="877888"/>
            <a:ext cx="931863" cy="486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5400" b="1">
                <a:solidFill>
                  <a:schemeClr val="hlink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中国古代婚姻史</a:t>
            </a:r>
          </a:p>
        </p:txBody>
      </p:sp>
      <p:pic>
        <p:nvPicPr>
          <p:cNvPr id="5123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877888"/>
            <a:ext cx="6840537" cy="486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1052513"/>
            <a:ext cx="3816350" cy="4608512"/>
          </a:xfrm>
        </p:spPr>
        <p:txBody>
          <a:bodyPr/>
          <a:lstStyle/>
          <a:p>
            <a:pPr eaLnBrk="1" hangingPunct="1">
              <a:lnSpc>
                <a:spcPct val="280000"/>
              </a:lnSpc>
            </a:pPr>
            <a:r>
              <a:rPr lang="zh-CN" altLang="en-US" sz="2800" smtClean="0">
                <a:ea typeface="华文中宋" panose="02010600040101010101" pitchFamily="2" charset="-122"/>
              </a:rPr>
              <a:t>远古传说上的反映：</a:t>
            </a:r>
          </a:p>
          <a:p>
            <a:pPr eaLnBrk="1" hangingPunct="1">
              <a:lnSpc>
                <a:spcPct val="280000"/>
              </a:lnSpc>
            </a:pPr>
            <a:r>
              <a:rPr lang="zh-CN" altLang="en-US" sz="2800" smtClean="0">
                <a:ea typeface="华文中宋" panose="02010600040101010101" pitchFamily="2" charset="-122"/>
              </a:rPr>
              <a:t>唐代伏羲女娲帛画</a:t>
            </a:r>
          </a:p>
          <a:p>
            <a:pPr eaLnBrk="1" hangingPunct="1">
              <a:lnSpc>
                <a:spcPct val="280000"/>
              </a:lnSpc>
            </a:pPr>
            <a:r>
              <a:rPr lang="zh-CN" altLang="en-US" sz="2800" b="1" smtClean="0">
                <a:latin typeface="华文中宋" panose="02010600040101010101" pitchFamily="2" charset="-122"/>
                <a:ea typeface="隶书" panose="02010509060101010101" pitchFamily="49" charset="-122"/>
              </a:rPr>
              <a:t>“</a:t>
            </a:r>
            <a:r>
              <a:rPr lang="zh-CN" altLang="en-US" sz="2800" b="1" smtClean="0">
                <a:ea typeface="隶书" panose="02010509060101010101" pitchFamily="49" charset="-122"/>
              </a:rPr>
              <a:t>葫芦兄妹</a:t>
            </a:r>
            <a:r>
              <a:rPr lang="zh-CN" altLang="en-US" sz="2800" b="1" smtClean="0">
                <a:latin typeface="华文中宋" panose="02010600040101010101" pitchFamily="2" charset="-122"/>
                <a:ea typeface="隶书" panose="02010509060101010101" pitchFamily="49" charset="-122"/>
              </a:rPr>
              <a:t>”</a:t>
            </a:r>
            <a:r>
              <a:rPr lang="zh-CN" altLang="en-US" sz="2800" b="1" smtClean="0">
                <a:ea typeface="隶书" panose="02010509060101010101" pitchFamily="49" charset="-122"/>
              </a:rPr>
              <a:t>的故事</a:t>
            </a:r>
          </a:p>
        </p:txBody>
      </p:sp>
      <p:sp>
        <p:nvSpPr>
          <p:cNvPr id="14339" name="AutoShape 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04250" y="6308725"/>
            <a:ext cx="288925" cy="288925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>
              <a:latin typeface="Arial" panose="020B0604020202020204" pitchFamily="34" charset="0"/>
            </a:endParaRPr>
          </a:p>
        </p:txBody>
      </p:sp>
      <p:pic>
        <p:nvPicPr>
          <p:cNvPr id="14340" name="Picture 6" descr="Image11"/>
          <p:cNvPicPr>
            <a:picLocks noChangeAspect="1" noChangeArrowheads="1"/>
          </p:cNvPicPr>
          <p:nvPr/>
        </p:nvPicPr>
        <p:blipFill>
          <a:blip r:embed="rId2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836613"/>
            <a:ext cx="3744912" cy="539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79388" y="188913"/>
            <a:ext cx="2160587" cy="503237"/>
          </a:xfrm>
        </p:spPr>
        <p:txBody>
          <a:bodyPr/>
          <a:lstStyle/>
          <a:p>
            <a:pPr eaLnBrk="1" hangingPunct="1"/>
            <a:r>
              <a:rPr lang="zh-CN" altLang="en-US" sz="2700" b="1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案例</a:t>
            </a:r>
            <a:r>
              <a:rPr lang="en-US" altLang="zh-CN" sz="2700" b="1" smtClean="0">
                <a:latin typeface="华文中宋" panose="02010600040101010101" pitchFamily="2" charset="-122"/>
                <a:ea typeface="华文中宋" panose="02010600040101010101" pitchFamily="2" charset="-122"/>
              </a:rPr>
              <a:t>2:</a:t>
            </a:r>
          </a:p>
        </p:txBody>
      </p:sp>
      <p:sp>
        <p:nvSpPr>
          <p:cNvPr id="10649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50825" y="981075"/>
            <a:ext cx="8569325" cy="554513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CN" altLang="en-US" sz="2800" smtClean="0">
                <a:ea typeface="华文中宋" panose="02010600040101010101" pitchFamily="2" charset="-122"/>
              </a:rPr>
              <a:t>有一姓何的人家，老祖母何田氏最怜爱她的孙儿何开祥，平日极为溺爱。一日何开祥在外玩耍回家，泥污衣服，被母小何田氏用竹片责打，负疼啼哭。恰祖母探亲回家，问知原委，说媳妇不应责打孙儿，嚷骂欲殴。小何田氏不敢回话，进房躲避。祖母被族邻劝止，回房后怒犹未息。向丈夫何允福唠叨，说孙儿被打，又痛又气，不如早死，免得受气。何允福劝慰许久。何田氏乘夫睡熟，竟投环自缢。刑部以小何田氏责打其子系以理训责，且当时其姑并未在家。迨何田氏回家查知嚷骂，该氏并未回言，进房躲避，实无违犯教令之处。老何田氏负气自缢更出该氏意料之外。将何田氏比照子孙违犯教令致父母自尽之例拟绞，声明情节，奏请改减流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333375"/>
            <a:ext cx="1944688" cy="504825"/>
          </a:xfrm>
        </p:spPr>
        <p:txBody>
          <a:bodyPr/>
          <a:lstStyle/>
          <a:p>
            <a:pPr eaLnBrk="1" hangingPunct="1"/>
            <a:r>
              <a:rPr lang="zh-CN" altLang="en-US" sz="2700" b="1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案例</a:t>
            </a:r>
            <a:r>
              <a:rPr lang="en-US" altLang="zh-CN" sz="2700" b="1" smtClean="0">
                <a:latin typeface="华文中宋" panose="02010600040101010101" pitchFamily="2" charset="-122"/>
                <a:ea typeface="华文中宋" panose="02010600040101010101" pitchFamily="2" charset="-122"/>
              </a:rPr>
              <a:t>3:</a:t>
            </a:r>
          </a:p>
        </p:txBody>
      </p:sp>
      <p:sp>
        <p:nvSpPr>
          <p:cNvPr id="10752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908050"/>
            <a:ext cx="8424863" cy="5256213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牛高氏煮豆给姑萧氏食用，因豆内硬粒不曾一律煮烂，扛动牙齿，萧氏叫骂。高氏就做面条送食，萧氏因牙痛难吃，复向叫骂，高氏迄未回言。萧氏气愤，拾棍向殴，因被高氏搁阻，愤激投井身死。法司讯明高氏并无触忤违犯别情。惟萧氏因扛伤牙痛向殴被阻，愤激自尽，究由高氏未及煮烂硬豆所致，因非有心违犯，第法严伦理，应将高氏比照子贫不能养赡致父母自缢例满流。</a:t>
            </a:r>
            <a:r>
              <a:rPr lang="zh-CN" altLang="en-US" sz="2800" smtClean="0">
                <a:latin typeface="方正楷体" pitchFamily="65" charset="-122"/>
                <a:ea typeface="方正楷体" pitchFamily="65" charset="-122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39750" y="404813"/>
            <a:ext cx="1368425" cy="576262"/>
          </a:xfrm>
        </p:spPr>
        <p:txBody>
          <a:bodyPr/>
          <a:lstStyle/>
          <a:p>
            <a:pPr eaLnBrk="1" hangingPunct="1"/>
            <a:r>
              <a:rPr lang="zh-CN" altLang="en-US" sz="2700" b="1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案例</a:t>
            </a:r>
            <a:r>
              <a:rPr lang="en-US" altLang="zh-CN" sz="2700" b="1" smtClean="0">
                <a:latin typeface="华文中宋" panose="02010600040101010101" pitchFamily="2" charset="-122"/>
                <a:ea typeface="华文中宋" panose="02010600040101010101" pitchFamily="2" charset="-122"/>
              </a:rPr>
              <a:t>4:</a:t>
            </a:r>
          </a:p>
        </p:txBody>
      </p:sp>
      <p:sp>
        <p:nvSpPr>
          <p:cNvPr id="10854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1196975"/>
            <a:ext cx="8496300" cy="4751388"/>
          </a:xfrm>
        </p:spPr>
        <p:txBody>
          <a:bodyPr/>
          <a:lstStyle/>
          <a:p>
            <a:pPr eaLnBrk="1" hangingPunct="1">
              <a:lnSpc>
                <a:spcPct val="140000"/>
              </a:lnSpc>
            </a:pPr>
            <a:r>
              <a:rPr lang="zh-CN" altLang="en-US" sz="3200" smtClean="0">
                <a:ea typeface="华文中宋" panose="02010600040101010101" pitchFamily="2" charset="-122"/>
              </a:rPr>
              <a:t>柴赵氏之姑索食荞麦，赵氏因荞麦性冷，姑素患腹痛，忌食性寒之物，不肯与食，姑气愤自尽。法司虽讯明该氏慎重菽水，并非有心违犯，仍比照子贫不能养赡致母自缢例满流。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95288" y="476250"/>
            <a:ext cx="1439862" cy="4349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zh-CN" altLang="en-US" sz="2700" b="1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案例</a:t>
            </a:r>
            <a:r>
              <a:rPr lang="en-US" altLang="zh-CN" sz="2700" b="1" smtClean="0">
                <a:latin typeface="华文中宋" panose="02010600040101010101" pitchFamily="2" charset="-122"/>
                <a:ea typeface="华文中宋" panose="02010600040101010101" pitchFamily="2" charset="-122"/>
              </a:rPr>
              <a:t>5:</a:t>
            </a:r>
          </a:p>
        </p:txBody>
      </p:sp>
      <p:sp>
        <p:nvSpPr>
          <p:cNvPr id="10957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1125538"/>
            <a:ext cx="8569325" cy="5113337"/>
          </a:xfrm>
        </p:spPr>
        <p:txBody>
          <a:bodyPr/>
          <a:lstStyle/>
          <a:p>
            <a:pPr eaLnBrk="1" hangingPunct="1">
              <a:lnSpc>
                <a:spcPct val="140000"/>
              </a:lnSpc>
            </a:pPr>
            <a:r>
              <a:rPr lang="zh-CN" altLang="en-US" sz="3200" smtClean="0">
                <a:ea typeface="华文中宋" panose="02010600040101010101" pitchFamily="2" charset="-122"/>
              </a:rPr>
              <a:t>黄德显因子媳陈氏窃米卖钱，向其斥责，陈氏哭喊泼赖，德显气愤，用铁锄柄殴伤其胸膛额角毙命。法司以起衅事甚微，亦无殴詈翁姑重情。致命胸膛额角太阳均非应受决罚之处，铁锄亦非决罚之具，实属非理殴杀，与依法决罚邂逅致死者不同，依律拟徒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333375"/>
            <a:ext cx="2160588" cy="6477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zh-CN" altLang="en-US" sz="2700" b="1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案例</a:t>
            </a:r>
            <a:r>
              <a:rPr lang="en-US" altLang="zh-CN" sz="2700" b="1" smtClean="0">
                <a:latin typeface="华文中宋" panose="02010600040101010101" pitchFamily="2" charset="-122"/>
                <a:ea typeface="华文中宋" panose="02010600040101010101" pitchFamily="2" charset="-122"/>
              </a:rPr>
              <a:t>6</a:t>
            </a:r>
            <a:r>
              <a:rPr lang="en-US" altLang="zh-CN" sz="4000" smtClean="0"/>
              <a:t> </a:t>
            </a:r>
          </a:p>
        </p:txBody>
      </p:sp>
      <p:sp>
        <p:nvSpPr>
          <p:cNvPr id="11059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1196975"/>
            <a:ext cx="8496300" cy="478155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zh-CN" altLang="en-US" sz="3200" smtClean="0">
                <a:ea typeface="华文中宋" panose="02010600040101010101" pitchFamily="2" charset="-122"/>
              </a:rPr>
              <a:t>王黎氏因媳资氏偷吃冷食，用绳捆缚两手，罚跪一夜，资氏两膝跪伤，不能起立。黎氏用拳怒殴，资氏哭喊，又用烧红铁钳烙伤眉丛，伤重毙命。因黎氏非法残酷，流罪不准纳赎，照拟发配。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323850" y="404813"/>
            <a:ext cx="2160588" cy="576262"/>
          </a:xfrm>
          <a:noFill/>
        </p:spPr>
        <p:txBody>
          <a:bodyPr/>
          <a:lstStyle/>
          <a:p>
            <a:pPr eaLnBrk="1" hangingPunct="1"/>
            <a:r>
              <a:rPr lang="zh-CN" altLang="en-US" sz="2800" b="1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案例</a:t>
            </a:r>
            <a:r>
              <a:rPr lang="en-US" altLang="zh-CN" sz="2800" b="1" smtClean="0">
                <a:latin typeface="华文中宋" panose="02010600040101010101" pitchFamily="2" charset="-122"/>
                <a:ea typeface="华文中宋" panose="02010600040101010101" pitchFamily="2" charset="-122"/>
              </a:rPr>
              <a:t>7</a:t>
            </a:r>
          </a:p>
        </p:txBody>
      </p:sp>
      <p:sp>
        <p:nvSpPr>
          <p:cNvPr id="11161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1412875"/>
            <a:ext cx="8540750" cy="4194175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zh-CN" altLang="en-US" sz="3200" smtClean="0">
                <a:ea typeface="华文中宋" panose="02010600040101010101" pitchFamily="2" charset="-122"/>
              </a:rPr>
              <a:t>乾隆三十六年，河南林朱氏与林朝富通奸，被其媳黄氏撞见，为灭口将黄氏毒死，依凡人谋杀之律处绞监候。</a:t>
            </a:r>
            <a:r>
              <a:rPr lang="zh-CN" altLang="en-US" sz="32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549275"/>
            <a:ext cx="1511300" cy="582613"/>
          </a:xfrm>
        </p:spPr>
        <p:txBody>
          <a:bodyPr/>
          <a:lstStyle/>
          <a:p>
            <a:pPr eaLnBrk="1" hangingPunct="1"/>
            <a:r>
              <a:rPr lang="zh-CN" altLang="en-US" sz="2700" b="1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案例</a:t>
            </a:r>
            <a:r>
              <a:rPr lang="en-US" altLang="zh-CN" sz="2700" b="1" smtClean="0">
                <a:latin typeface="华文中宋" panose="02010600040101010101" pitchFamily="2" charset="-122"/>
                <a:ea typeface="华文中宋" panose="02010600040101010101" pitchFamily="2" charset="-122"/>
              </a:rPr>
              <a:t>8</a:t>
            </a:r>
          </a:p>
        </p:txBody>
      </p:sp>
      <p:sp>
        <p:nvSpPr>
          <p:cNvPr id="11264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1341438"/>
            <a:ext cx="8496300" cy="4751387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zh-CN" altLang="en-US" sz="3200" smtClean="0">
                <a:ea typeface="华文中宋" panose="02010600040101010101" pitchFamily="2" charset="-122"/>
              </a:rPr>
              <a:t>周帼珍调奸子妇王氏不从，屡加磨折，并诬指王氏与工人有奸。起意贿嘱王氏胞叔王兆兴，并喝令次子周镇儿帮同将王氏活埋。周帼珍以凡论，依谋杀人律，拟斩监候。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692696"/>
            <a:ext cx="4270179" cy="558924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683568" y="908720"/>
            <a:ext cx="1728192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/>
              <a:t>妇女解放</a:t>
            </a:r>
          </a:p>
        </p:txBody>
      </p:sp>
    </p:spTree>
    <p:extLst>
      <p:ext uri="{BB962C8B-B14F-4D97-AF65-F5344CB8AC3E}">
        <p14:creationId xmlns:p14="http://schemas.microsoft.com/office/powerpoint/2010/main" val="3905664326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260350"/>
            <a:ext cx="8540750" cy="647700"/>
          </a:xfrm>
        </p:spPr>
        <p:txBody>
          <a:bodyPr/>
          <a:lstStyle/>
          <a:p>
            <a:pPr algn="ctr" eaLnBrk="1" hangingPunct="1"/>
            <a:r>
              <a:rPr lang="zh-CN" altLang="en-US" sz="3600" b="1" smtClean="0">
                <a:solidFill>
                  <a:schemeClr val="tx1"/>
                </a:solidFill>
                <a:ea typeface="隶书" panose="02010509060101010101" pitchFamily="49" charset="-122"/>
              </a:rPr>
              <a:t>四、贞节观对女性的束缚</a:t>
            </a:r>
          </a:p>
        </p:txBody>
      </p:sp>
      <p:sp>
        <p:nvSpPr>
          <p:cNvPr id="11469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54000" y="1312863"/>
            <a:ext cx="8540750" cy="4995862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忠勇果敢，陨身王事，宜蒙甄表，以显贞节。” 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——《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宋书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·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孟怀玉传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 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有子而嫁，倍死不贞。防隔内外，禁止淫佚，男女洁诚。” </a:t>
            </a:r>
          </a:p>
          <a:p>
            <a:pPr eaLnBrk="1" hangingPunct="1">
              <a:lnSpc>
                <a:spcPct val="11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“世之妇皆然，人未尝以为非，汝独何耻之有？” </a:t>
            </a:r>
          </a:p>
          <a:p>
            <a:pPr eaLnBrk="1" hangingPunct="1">
              <a:lnSpc>
                <a:spcPct val="11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“水不厌清，女不厌洁。”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404813"/>
            <a:ext cx="8540750" cy="803275"/>
          </a:xfrm>
        </p:spPr>
        <p:txBody>
          <a:bodyPr/>
          <a:lstStyle/>
          <a:p>
            <a:pPr algn="ctr" eaLnBrk="1" hangingPunct="1"/>
            <a:r>
              <a:rPr lang="zh-CN" altLang="en-US" sz="4000" b="1" smtClean="0">
                <a:solidFill>
                  <a:schemeClr val="tx1"/>
                </a:solidFill>
                <a:ea typeface="隶书" panose="02010509060101010101" pitchFamily="49" charset="-122"/>
              </a:rPr>
              <a:t>四、贞节观对女性的束缚</a:t>
            </a:r>
          </a:p>
        </p:txBody>
      </p:sp>
      <p:sp>
        <p:nvSpPr>
          <p:cNvPr id="11571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01625" y="1557338"/>
            <a:ext cx="8540750" cy="4541837"/>
          </a:xfrm>
        </p:spPr>
        <p:txBody>
          <a:bodyPr/>
          <a:lstStyle/>
          <a:p>
            <a:pPr eaLnBrk="1" hangingPunct="1"/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尝考正史及天下郡县志，妇人守节死义者，秦、周以前可屈指计，自汉及唐亦寥寥焉。北宋已降则悉数之不可更仆矣。盖夫妇之义，至程子然后大明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……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其论娶失节之妇也，以为己亦失节，而饿死事小失节事大之言，则村农市儿皆耳熟焉。自是以后，为男子者率以妇人之失节为羞，而憎且贱之，此妇人之所以自矜奋欤。呜呼，自秦皇帝设厉禁，历代守之，而所化者尚希。程子一言乃震动乎宇宙，而有关于百世以下之人纪若此。”</a:t>
            </a:r>
          </a:p>
          <a:p>
            <a:pPr eaLnBrk="1" hangingPunct="1"/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     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——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方苞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歙县曹氏家乘贞烈传略序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endParaRPr lang="en-US" altLang="zh-CN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16" descr="bmz0312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15363" name="Text Box 18"/>
          <p:cNvSpPr txBox="1">
            <a:spLocks noChangeArrowheads="1"/>
          </p:cNvSpPr>
          <p:nvPr/>
        </p:nvSpPr>
        <p:spPr bwMode="auto">
          <a:xfrm>
            <a:off x="8101013" y="981075"/>
            <a:ext cx="733425" cy="309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3600" b="1">
                <a:latin typeface="Tahoma" panose="020B0604030504040204" pitchFamily="34" charset="0"/>
                <a:ea typeface="隶书" panose="02010509060101010101" pitchFamily="49" charset="-122"/>
              </a:rPr>
              <a:t>苗族</a:t>
            </a:r>
            <a:r>
              <a:rPr lang="zh-CN" altLang="en-US" sz="3600" b="1">
                <a:latin typeface="Arial" panose="020B0604020202020204" pitchFamily="34" charset="0"/>
                <a:ea typeface="隶书" panose="02010509060101010101" pitchFamily="49" charset="-122"/>
              </a:rPr>
              <a:t>“牯脏节”</a:t>
            </a:r>
            <a:r>
              <a:rPr lang="zh-CN" altLang="en-US" sz="1800"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15364" name="Picture 21" descr="0130000016729912126668823856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763588"/>
            <a:ext cx="6769100" cy="544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549275"/>
            <a:ext cx="8540750" cy="947738"/>
          </a:xfrm>
        </p:spPr>
        <p:txBody>
          <a:bodyPr/>
          <a:lstStyle/>
          <a:p>
            <a:pPr algn="ctr" eaLnBrk="1" hangingPunct="1"/>
            <a:r>
              <a:rPr lang="zh-CN" altLang="en-US" sz="4000" b="1" smtClean="0">
                <a:solidFill>
                  <a:schemeClr val="tx1"/>
                </a:solidFill>
                <a:ea typeface="隶书" panose="02010509060101010101" pitchFamily="49" charset="-122"/>
              </a:rPr>
              <a:t>明太祖洪武元年令</a:t>
            </a:r>
          </a:p>
        </p:txBody>
      </p:sp>
      <p:sp>
        <p:nvSpPr>
          <p:cNvPr id="11673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1916113"/>
            <a:ext cx="8540750" cy="4194175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民间寡妇三十以前夫亡守制，五十以后不改节者，旌表门闾，免除本家差役。”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7" descr="d17_18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341438"/>
            <a:ext cx="7343775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7763" name="Text Box 8"/>
          <p:cNvSpPr txBox="1">
            <a:spLocks noChangeArrowheads="1"/>
          </p:cNvSpPr>
          <p:nvPr/>
        </p:nvSpPr>
        <p:spPr bwMode="auto">
          <a:xfrm>
            <a:off x="1692275" y="333375"/>
            <a:ext cx="619283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4000">
                <a:latin typeface="Arial" panose="020B0604020202020204" pitchFamily="34" charset="0"/>
                <a:ea typeface="隶书" panose="02010509060101010101" pitchFamily="49" charset="-122"/>
              </a:rPr>
              <a:t>四、贞节观对女性的束缚</a:t>
            </a:r>
          </a:p>
        </p:txBody>
      </p:sp>
      <p:sp>
        <p:nvSpPr>
          <p:cNvPr id="117764" name="Text Box 10"/>
          <p:cNvSpPr txBox="1">
            <a:spLocks noChangeArrowheads="1"/>
          </p:cNvSpPr>
          <p:nvPr/>
        </p:nvSpPr>
        <p:spPr bwMode="auto">
          <a:xfrm>
            <a:off x="395288" y="1125538"/>
            <a:ext cx="671512" cy="496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3200">
                <a:solidFill>
                  <a:schemeClr val="tx2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云南禄丰黑井镇的贞节牌坊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333375"/>
            <a:ext cx="8540750" cy="720725"/>
          </a:xfrm>
        </p:spPr>
        <p:txBody>
          <a:bodyPr/>
          <a:lstStyle/>
          <a:p>
            <a:pPr algn="ctr" eaLnBrk="1" hangingPunct="1"/>
            <a:r>
              <a:rPr lang="zh-CN" altLang="en-US" sz="4000" b="1" smtClean="0">
                <a:solidFill>
                  <a:schemeClr val="tx1"/>
                </a:solidFill>
                <a:ea typeface="隶书" panose="02010509060101010101" pitchFamily="49" charset="-122"/>
              </a:rPr>
              <a:t>四、贞节观对女性的束缚</a:t>
            </a:r>
            <a:endParaRPr lang="zh-CN" altLang="en-US" sz="4000" b="1" smtClean="0">
              <a:ea typeface="隶书" panose="02010509060101010101" pitchFamily="49" charset="-122"/>
            </a:endParaRPr>
          </a:p>
        </p:txBody>
      </p:sp>
      <p:pic>
        <p:nvPicPr>
          <p:cNvPr id="118787" name="Picture 5" descr="10373075_20081118130441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341438"/>
            <a:ext cx="6697663" cy="507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788" name="Text Box 6"/>
          <p:cNvSpPr txBox="1">
            <a:spLocks noChangeArrowheads="1"/>
          </p:cNvSpPr>
          <p:nvPr/>
        </p:nvSpPr>
        <p:spPr bwMode="auto">
          <a:xfrm>
            <a:off x="468313" y="1412875"/>
            <a:ext cx="793750" cy="466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4000">
                <a:solidFill>
                  <a:schemeClr val="tx2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安徽歙县的贞节牌坊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188913"/>
            <a:ext cx="8540750" cy="58737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zh-CN" altLang="en-US" sz="4000" smtClean="0">
                <a:latin typeface="隶书" panose="02010509060101010101" pitchFamily="49" charset="-122"/>
                <a:ea typeface="隶书" panose="02010509060101010101" pitchFamily="49" charset="-122"/>
              </a:rPr>
              <a:t>班  昭</a:t>
            </a:r>
          </a:p>
        </p:txBody>
      </p:sp>
      <p:pic>
        <p:nvPicPr>
          <p:cNvPr id="119811" name="Picture 5" descr="482611a3t7216d9f39424&amp;6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196975"/>
            <a:ext cx="3035300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812" name="Picture 9" descr="200707230338354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0" y="1196975"/>
            <a:ext cx="3871913" cy="516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260350"/>
            <a:ext cx="8540750" cy="720725"/>
          </a:xfrm>
        </p:spPr>
        <p:txBody>
          <a:bodyPr/>
          <a:lstStyle/>
          <a:p>
            <a:pPr algn="ctr" eaLnBrk="1" hangingPunct="1"/>
            <a:r>
              <a:rPr lang="zh-CN" altLang="en-US" sz="4000" b="1" smtClean="0">
                <a:ea typeface="隶书" panose="02010509060101010101" pitchFamily="49" charset="-122"/>
              </a:rPr>
              <a:t>女教书</a:t>
            </a:r>
          </a:p>
        </p:txBody>
      </p:sp>
      <p:sp>
        <p:nvSpPr>
          <p:cNvPr id="12083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1196975"/>
            <a:ext cx="8540750" cy="5040313"/>
          </a:xfrm>
        </p:spPr>
        <p:txBody>
          <a:bodyPr/>
          <a:lstStyle/>
          <a:p>
            <a:pPr eaLnBrk="1" hangingPunct="1">
              <a:lnSpc>
                <a:spcPct val="140000"/>
              </a:lnSpc>
            </a:pPr>
            <a:r>
              <a:rPr lang="en-US" altLang="zh-CN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女诫</a:t>
            </a:r>
            <a:r>
              <a:rPr lang="en-US" altLang="zh-CN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、</a:t>
            </a:r>
            <a:r>
              <a:rPr lang="en-US" altLang="zh-CN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内训</a:t>
            </a:r>
            <a:r>
              <a:rPr lang="en-US" altLang="zh-CN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（明成祖徐皇后 ）、</a:t>
            </a:r>
            <a:r>
              <a:rPr lang="en-US" altLang="zh-CN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贞烈故事</a:t>
            </a:r>
            <a:r>
              <a:rPr lang="en-US" altLang="zh-CN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、</a:t>
            </a:r>
            <a:r>
              <a:rPr lang="en-US" altLang="zh-CN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女鉴</a:t>
            </a:r>
            <a:r>
              <a:rPr lang="en-US" altLang="zh-CN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（明宪宗王皇后） 、</a:t>
            </a:r>
            <a:r>
              <a:rPr lang="en-US" altLang="zh-CN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女训</a:t>
            </a:r>
            <a:r>
              <a:rPr lang="en-US" altLang="zh-CN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（明世宗母亲章圣太后）。</a:t>
            </a:r>
          </a:p>
          <a:p>
            <a:pPr eaLnBrk="1" hangingPunct="1">
              <a:lnSpc>
                <a:spcPct val="140000"/>
              </a:lnSpc>
            </a:pPr>
            <a:r>
              <a:rPr lang="en-US" altLang="zh-CN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绿窗女史</a:t>
            </a:r>
            <a:r>
              <a:rPr lang="en-US" altLang="zh-CN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、</a:t>
            </a:r>
            <a:r>
              <a:rPr lang="en-US" altLang="zh-CN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闺范</a:t>
            </a:r>
            <a:r>
              <a:rPr lang="en-US" altLang="zh-CN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 </a:t>
            </a:r>
            <a:r>
              <a:rPr lang="zh-CN" altLang="en-US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、</a:t>
            </a:r>
            <a:r>
              <a:rPr lang="en-US" altLang="zh-CN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闺戒</a:t>
            </a:r>
            <a:r>
              <a:rPr lang="en-US" altLang="zh-CN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（吕坤）、</a:t>
            </a:r>
            <a:r>
              <a:rPr lang="en-US" altLang="zh-CN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温氏母训</a:t>
            </a:r>
            <a:r>
              <a:rPr lang="en-US" altLang="zh-CN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（温璜 ）、</a:t>
            </a:r>
            <a:r>
              <a:rPr lang="en-US" altLang="zh-CN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女范</a:t>
            </a:r>
            <a:r>
              <a:rPr lang="en-US" altLang="zh-CN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（朱天球） 、</a:t>
            </a:r>
            <a:r>
              <a:rPr lang="en-US" altLang="zh-CN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女小儿语</a:t>
            </a:r>
            <a:r>
              <a:rPr lang="en-US" altLang="zh-CN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（吕德胜） 、</a:t>
            </a:r>
            <a:r>
              <a:rPr lang="en-US" altLang="zh-CN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女范编</a:t>
            </a:r>
            <a:r>
              <a:rPr lang="en-US" altLang="zh-CN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（黄尚文） 、</a:t>
            </a:r>
            <a:r>
              <a:rPr lang="en-US" altLang="zh-CN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闺范十集</a:t>
            </a:r>
            <a:r>
              <a:rPr lang="en-US" altLang="zh-CN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（黄希周） 、</a:t>
            </a:r>
            <a:r>
              <a:rPr lang="en-US" altLang="zh-CN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贞懿录</a:t>
            </a:r>
            <a:r>
              <a:rPr lang="en-US" altLang="zh-CN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（杨应震） 、</a:t>
            </a:r>
            <a:r>
              <a:rPr lang="en-US" altLang="zh-CN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女儿经注</a:t>
            </a:r>
            <a:r>
              <a:rPr lang="en-US" altLang="zh-CN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（赵南星） 、</a:t>
            </a:r>
            <a:r>
              <a:rPr lang="en-US" altLang="zh-CN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女镜</a:t>
            </a:r>
            <a:r>
              <a:rPr lang="en-US" altLang="zh-CN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（夏树芳） 、</a:t>
            </a:r>
            <a:r>
              <a:rPr lang="en-US" altLang="zh-CN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女范捷录</a:t>
            </a:r>
            <a:r>
              <a:rPr lang="en-US" altLang="zh-CN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25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（王相母刘氏） 。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476250"/>
            <a:ext cx="8540750" cy="65881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zh-CN" altLang="en-US" sz="4000" b="1" smtClean="0">
                <a:ea typeface="隶书" panose="02010509060101010101" pitchFamily="49" charset="-122"/>
              </a:rPr>
              <a:t>女教书</a:t>
            </a:r>
          </a:p>
        </p:txBody>
      </p:sp>
      <p:sp>
        <p:nvSpPr>
          <p:cNvPr id="12185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01625" y="1484313"/>
            <a:ext cx="8662988" cy="4614862"/>
          </a:xfrm>
        </p:spPr>
        <p:txBody>
          <a:bodyPr/>
          <a:lstStyle/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“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不顾节，事不小，拖累受害有多少。她爹娘，她公婆，人说不说都难过。况此事，人人笑，活活羞死她二老。她丈夫，她兄弟，人前说话莫志气。她有儿，她有孙，出不得头说不赢。她亲戚，她家族，都怕把她提起辱。她本身，不消说，未必她还躲得脱。”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333375"/>
            <a:ext cx="8540750" cy="731838"/>
          </a:xfrm>
        </p:spPr>
        <p:txBody>
          <a:bodyPr/>
          <a:lstStyle/>
          <a:p>
            <a:pPr algn="ctr" eaLnBrk="1" hangingPunct="1"/>
            <a:r>
              <a:rPr lang="zh-CN" altLang="en-US" sz="4000" smtClean="0">
                <a:ea typeface="隶书" panose="02010509060101010101" pitchFamily="49" charset="-122"/>
              </a:rPr>
              <a:t>女教书</a:t>
            </a:r>
          </a:p>
        </p:txBody>
      </p:sp>
      <p:pic>
        <p:nvPicPr>
          <p:cNvPr id="122883" name="Picture 3" descr="2009022612356540706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1628775"/>
            <a:ext cx="5691187" cy="437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884" name="Text Box 4"/>
          <p:cNvSpPr txBox="1">
            <a:spLocks noChangeArrowheads="1"/>
          </p:cNvSpPr>
          <p:nvPr/>
        </p:nvSpPr>
        <p:spPr bwMode="auto">
          <a:xfrm>
            <a:off x="395288" y="1628775"/>
            <a:ext cx="2519362" cy="453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即至村姑里妇未尽识字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而一门之内父兄子弟为之陈述故事、讲说遗文，亦必有心领神会随事感发之处。”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476250"/>
            <a:ext cx="8540750" cy="874713"/>
          </a:xfrm>
        </p:spPr>
        <p:txBody>
          <a:bodyPr/>
          <a:lstStyle/>
          <a:p>
            <a:pPr algn="ctr" eaLnBrk="1" hangingPunct="1"/>
            <a:r>
              <a:rPr lang="zh-CN" altLang="en-US" b="1" smtClean="0">
                <a:ea typeface="隶书" panose="02010509060101010101" pitchFamily="49" charset="-122"/>
              </a:rPr>
              <a:t>节烈妇女</a:t>
            </a:r>
          </a:p>
        </p:txBody>
      </p:sp>
      <p:sp>
        <p:nvSpPr>
          <p:cNvPr id="12390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01625" y="1412875"/>
            <a:ext cx="8662988" cy="4686300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徽州詹氏，年二十归王文焯，廿八夫故，遗孤林丰三岁。詹氏纺线赡养病姑，养育儿子，卒年七十，守节四十三年。 </a:t>
            </a:r>
          </a:p>
          <a:p>
            <a:pPr eaLnBrk="1" hangingPunct="1">
              <a:lnSpc>
                <a:spcPct val="13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张氏翠玉，金玉琪妻，夫亡誓不再适，归宁母家，欲夺其志，张度不能自全，遂缢死母家。</a:t>
            </a: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Rot="1" noChangeArrowheads="1"/>
          </p:cNvSpPr>
          <p:nvPr>
            <p:ph idx="1"/>
          </p:nvPr>
        </p:nvSpPr>
        <p:spPr>
          <a:xfrm>
            <a:off x="179388" y="404813"/>
            <a:ext cx="8785225" cy="5616575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zh-CN" altLang="en-US" sz="4000" b="1" smtClean="0">
                <a:ea typeface="隶书" panose="02010509060101010101" pitchFamily="49" charset="-122"/>
              </a:rPr>
              <a:t>历代节烈妇女统计表</a:t>
            </a:r>
          </a:p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分类  隋唐 五代   辽     宋      金     元          明清                      </a:t>
            </a:r>
          </a:p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节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/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人  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32   2     152   359   271   41         9482</a:t>
            </a:r>
          </a:p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烈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/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人  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29   5     122   28     383   8688     2841</a:t>
            </a:r>
          </a:p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endParaRPr lang="en-US" altLang="zh-CN" sz="2800" smtClean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800" smtClean="0">
                <a:ea typeface="华文中宋" panose="02010600040101010101" pitchFamily="2" charset="-122"/>
              </a:rPr>
              <a:t>女子岂容受僮饵，能即饿死，方称吾女。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”</a:t>
            </a:r>
            <a:r>
              <a:rPr lang="zh-CN" altLang="en-US" sz="28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476250"/>
            <a:ext cx="8662988" cy="792163"/>
          </a:xfrm>
        </p:spPr>
        <p:txBody>
          <a:bodyPr/>
          <a:lstStyle/>
          <a:p>
            <a:pPr eaLnBrk="1" hangingPunct="1"/>
            <a:r>
              <a:rPr lang="en-US" altLang="zh-CN" sz="3200" smtClean="0">
                <a:latin typeface="隶书" panose="02010509060101010101" pitchFamily="49" charset="-122"/>
                <a:ea typeface="隶书" panose="02010509060101010101" pitchFamily="49" charset="-122"/>
              </a:rPr>
              <a:t>《</a:t>
            </a:r>
            <a:r>
              <a:rPr lang="zh-CN" altLang="en-US" sz="3200" smtClean="0">
                <a:latin typeface="隶书" panose="02010509060101010101" pitchFamily="49" charset="-122"/>
                <a:ea typeface="隶书" panose="02010509060101010101" pitchFamily="49" charset="-122"/>
              </a:rPr>
              <a:t>儒林外史</a:t>
            </a:r>
            <a:r>
              <a:rPr lang="en-US" altLang="zh-CN" sz="3200" smtClean="0">
                <a:latin typeface="隶书" panose="02010509060101010101" pitchFamily="49" charset="-122"/>
                <a:ea typeface="隶书" panose="02010509060101010101" pitchFamily="49" charset="-122"/>
              </a:rPr>
              <a:t>》</a:t>
            </a:r>
            <a:r>
              <a:rPr lang="zh-CN" altLang="en-US" sz="3200" smtClean="0">
                <a:latin typeface="隶书" panose="02010509060101010101" pitchFamily="49" charset="-122"/>
                <a:ea typeface="隶书" panose="02010509060101010101" pitchFamily="49" charset="-122"/>
              </a:rPr>
              <a:t>第四十八回 </a:t>
            </a:r>
            <a:r>
              <a:rPr lang="zh-CN" altLang="en-US" sz="3200" smtClean="0">
                <a:ea typeface="隶书" panose="02010509060101010101" pitchFamily="49" charset="-122"/>
              </a:rPr>
              <a:t>“</a:t>
            </a:r>
            <a:r>
              <a:rPr lang="zh-CN" altLang="en-US" sz="3200" smtClean="0">
                <a:latin typeface="隶书" panose="02010509060101010101" pitchFamily="49" charset="-122"/>
                <a:ea typeface="隶书" panose="02010509060101010101" pitchFamily="49" charset="-122"/>
              </a:rPr>
              <a:t>徽州府烈妇殉夫</a:t>
            </a:r>
            <a:r>
              <a:rPr lang="zh-CN" altLang="en-US" sz="3200" smtClean="0">
                <a:ea typeface="隶书" panose="02010509060101010101" pitchFamily="49" charset="-122"/>
              </a:rPr>
              <a:t>”</a:t>
            </a:r>
            <a:r>
              <a:rPr lang="zh-CN" altLang="en-US" sz="4000" smtClean="0"/>
              <a:t> </a:t>
            </a:r>
          </a:p>
        </p:txBody>
      </p:sp>
      <p:sp>
        <p:nvSpPr>
          <p:cNvPr id="12595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01625" y="1268413"/>
            <a:ext cx="8540750" cy="5184775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王先生（王玉辉）走了二十里，到了女婿家，看见女婿果然病重，医生在那里看，用着药总不见效。一连过了几天，女婿竟不在了，王玉辉恸哭了一场。见女儿哭的天愁地惨，候着丈夫入过殓，出来拜公婆，和父亲道：“父亲在上，我一个大姐姐死了丈夫，在家累着父亲养活，而今我又死了丈夫，难道又要父亲养活不成？父亲是寒士，也养活不来这许多女儿！”王玉辉道：“你如今要怎样？”三姑娘道：“我而今辞别公婆、父亲，也便寻一条死路，跟着丈夫一处去了！”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1484313"/>
            <a:ext cx="8569325" cy="5113337"/>
          </a:xfrm>
        </p:spPr>
        <p:txBody>
          <a:bodyPr/>
          <a:lstStyle/>
          <a:p>
            <a:pPr eaLnBrk="1" hangingPunct="1">
              <a:lnSpc>
                <a:spcPct val="180000"/>
              </a:lnSpc>
            </a:pPr>
            <a:r>
              <a:rPr lang="zh-CN" altLang="en-US" sz="24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亲属称谓上的反映：</a:t>
            </a:r>
          </a:p>
          <a:p>
            <a:pPr eaLnBrk="1" hangingPunct="1">
              <a:lnSpc>
                <a:spcPct val="180000"/>
              </a:lnSpc>
            </a:pPr>
            <a:r>
              <a:rPr lang="zh-CN" altLang="en-US" sz="24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夏威夷群岛</a:t>
            </a:r>
          </a:p>
          <a:p>
            <a:pPr eaLnBrk="1" hangingPunct="1">
              <a:lnSpc>
                <a:spcPct val="180000"/>
              </a:lnSpc>
            </a:pPr>
            <a:r>
              <a:rPr lang="zh-CN" altLang="en-US" sz="24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云南永宁纳西族</a:t>
            </a:r>
          </a:p>
          <a:p>
            <a:pPr eaLnBrk="1" hangingPunct="1">
              <a:lnSpc>
                <a:spcPct val="180000"/>
              </a:lnSpc>
            </a:pPr>
            <a:r>
              <a:rPr lang="zh-CN" altLang="en-US" sz="24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云南景洪基诺族</a:t>
            </a:r>
          </a:p>
          <a:p>
            <a:pPr eaLnBrk="1" hangingPunct="1">
              <a:lnSpc>
                <a:spcPct val="180000"/>
              </a:lnSpc>
            </a:pPr>
            <a:r>
              <a:rPr lang="zh-CN" altLang="en-US" sz="24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贵州舟溪苗族</a:t>
            </a:r>
          </a:p>
          <a:p>
            <a:pPr eaLnBrk="1" hangingPunct="1">
              <a:lnSpc>
                <a:spcPct val="180000"/>
              </a:lnSpc>
            </a:pPr>
            <a:r>
              <a:rPr lang="zh-CN" altLang="en-US" sz="24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中国古代的称谓：舅、姑</a:t>
            </a:r>
          </a:p>
        </p:txBody>
      </p:sp>
      <p:sp>
        <p:nvSpPr>
          <p:cNvPr id="16387" name="AutoShape 6"/>
          <p:cNvSpPr>
            <a:spLocks/>
          </p:cNvSpPr>
          <p:nvPr/>
        </p:nvSpPr>
        <p:spPr bwMode="auto">
          <a:xfrm>
            <a:off x="3276600" y="2852738"/>
            <a:ext cx="360363" cy="1871662"/>
          </a:xfrm>
          <a:prstGeom prst="rightBrace">
            <a:avLst>
              <a:gd name="adj1" fmla="val 4328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16388" name="Text Box 7"/>
          <p:cNvSpPr txBox="1">
            <a:spLocks noChangeArrowheads="1"/>
          </p:cNvSpPr>
          <p:nvPr/>
        </p:nvSpPr>
        <p:spPr bwMode="auto">
          <a:xfrm>
            <a:off x="3708400" y="3573463"/>
            <a:ext cx="2012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400">
                <a:latin typeface="Tahoma" panose="020B0604030504040204" pitchFamily="34" charset="0"/>
                <a:ea typeface="华文中宋" panose="02010600040101010101" pitchFamily="2" charset="-122"/>
              </a:rPr>
              <a:t>我的孩子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”</a:t>
            </a:r>
            <a:endParaRPr lang="zh-CN" altLang="en-US" sz="2400">
              <a:latin typeface="Tahoma" panose="020B0604030504040204" pitchFamily="34" charset="0"/>
              <a:ea typeface="华文中宋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476250"/>
            <a:ext cx="8540750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zh-CN" sz="3200" smtClean="0">
                <a:latin typeface="隶书" panose="02010509060101010101" pitchFamily="49" charset="-122"/>
                <a:ea typeface="隶书" panose="02010509060101010101" pitchFamily="49" charset="-122"/>
              </a:rPr>
              <a:t>《</a:t>
            </a:r>
            <a:r>
              <a:rPr lang="zh-CN" altLang="en-US" sz="3200" smtClean="0">
                <a:latin typeface="隶书" panose="02010509060101010101" pitchFamily="49" charset="-122"/>
                <a:ea typeface="隶书" panose="02010509060101010101" pitchFamily="49" charset="-122"/>
              </a:rPr>
              <a:t>儒林外史</a:t>
            </a:r>
            <a:r>
              <a:rPr lang="en-US" altLang="zh-CN" sz="3200" smtClean="0">
                <a:latin typeface="隶书" panose="02010509060101010101" pitchFamily="49" charset="-122"/>
                <a:ea typeface="隶书" panose="02010509060101010101" pitchFamily="49" charset="-122"/>
              </a:rPr>
              <a:t>》</a:t>
            </a:r>
            <a:r>
              <a:rPr lang="zh-CN" altLang="en-US" sz="3200" smtClean="0">
                <a:latin typeface="隶书" panose="02010509060101010101" pitchFamily="49" charset="-122"/>
                <a:ea typeface="隶书" panose="02010509060101010101" pitchFamily="49" charset="-122"/>
              </a:rPr>
              <a:t>第四十八回 </a:t>
            </a:r>
            <a:r>
              <a:rPr lang="zh-CN" altLang="en-US" sz="3200" smtClean="0">
                <a:ea typeface="隶书" panose="02010509060101010101" pitchFamily="49" charset="-122"/>
              </a:rPr>
              <a:t>“</a:t>
            </a:r>
            <a:r>
              <a:rPr lang="zh-CN" altLang="en-US" sz="3200" smtClean="0">
                <a:latin typeface="隶书" panose="02010509060101010101" pitchFamily="49" charset="-122"/>
                <a:ea typeface="隶书" panose="02010509060101010101" pitchFamily="49" charset="-122"/>
              </a:rPr>
              <a:t>徽州府烈妇殉夫</a:t>
            </a:r>
            <a:r>
              <a:rPr lang="zh-CN" altLang="en-US" sz="3200" smtClean="0">
                <a:ea typeface="隶书" panose="02010509060101010101" pitchFamily="49" charset="-122"/>
              </a:rPr>
              <a:t>”</a:t>
            </a:r>
            <a:endParaRPr lang="zh-CN" altLang="en-US" sz="3200" smtClean="0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12697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01625" y="1125538"/>
            <a:ext cx="8540750" cy="5472112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公婆两个听见这句话，惊得泪下如雨，说道：“我儿，你气疯了！自古蝼蚁尚且贪生，你怎么讲出这样话来！你生是我家人，死是我家鬼，我做公婆的怎的不养活你，要你父亲养活？快不要如此！”三姑娘道：“爹妈也老了，我做媳妇的不能孝顺爹妈，反累爹妈，我心里不安，只是由着我到这条路上去罢。只是我死还有几天工夫，要求父亲到家替母亲说了，请母亲到这里来，我当面别一别，这是要紧的。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549275"/>
            <a:ext cx="8540750" cy="647700"/>
          </a:xfrm>
        </p:spPr>
        <p:txBody>
          <a:bodyPr/>
          <a:lstStyle/>
          <a:p>
            <a:pPr eaLnBrk="1" hangingPunct="1"/>
            <a:r>
              <a:rPr lang="en-US" altLang="zh-CN" sz="3200" smtClean="0">
                <a:latin typeface="隶书" panose="02010509060101010101" pitchFamily="49" charset="-122"/>
                <a:ea typeface="隶书" panose="02010509060101010101" pitchFamily="49" charset="-122"/>
              </a:rPr>
              <a:t>《</a:t>
            </a:r>
            <a:r>
              <a:rPr lang="zh-CN" altLang="en-US" sz="3200" smtClean="0">
                <a:latin typeface="隶书" panose="02010509060101010101" pitchFamily="49" charset="-122"/>
                <a:ea typeface="隶书" panose="02010509060101010101" pitchFamily="49" charset="-122"/>
              </a:rPr>
              <a:t>儒林外史</a:t>
            </a:r>
            <a:r>
              <a:rPr lang="en-US" altLang="zh-CN" sz="3200" smtClean="0">
                <a:latin typeface="隶书" panose="02010509060101010101" pitchFamily="49" charset="-122"/>
                <a:ea typeface="隶书" panose="02010509060101010101" pitchFamily="49" charset="-122"/>
              </a:rPr>
              <a:t>》</a:t>
            </a:r>
            <a:r>
              <a:rPr lang="zh-CN" altLang="en-US" sz="3200" smtClean="0">
                <a:latin typeface="隶书" panose="02010509060101010101" pitchFamily="49" charset="-122"/>
                <a:ea typeface="隶书" panose="02010509060101010101" pitchFamily="49" charset="-122"/>
              </a:rPr>
              <a:t>第四十八回 </a:t>
            </a:r>
            <a:r>
              <a:rPr lang="zh-CN" altLang="en-US" sz="3200" smtClean="0">
                <a:ea typeface="隶书" panose="02010509060101010101" pitchFamily="49" charset="-122"/>
              </a:rPr>
              <a:t>“</a:t>
            </a:r>
            <a:r>
              <a:rPr lang="zh-CN" altLang="en-US" sz="3200" smtClean="0">
                <a:latin typeface="隶书" panose="02010509060101010101" pitchFamily="49" charset="-122"/>
                <a:ea typeface="隶书" panose="02010509060101010101" pitchFamily="49" charset="-122"/>
              </a:rPr>
              <a:t>徽州府烈妇殉夫</a:t>
            </a:r>
            <a:r>
              <a:rPr lang="zh-CN" altLang="en-US" sz="3200" smtClean="0">
                <a:ea typeface="隶书" panose="02010509060101010101" pitchFamily="49" charset="-122"/>
              </a:rPr>
              <a:t>”</a:t>
            </a:r>
            <a:endParaRPr lang="zh-CN" altLang="en-US" sz="3200" smtClean="0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12800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79388" y="1557338"/>
            <a:ext cx="8785225" cy="4824412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王玉辉道，“亲家，我仔细想来，我这小女要殉节的真切，倒也由着他行罢。自古‘心去意难留’。”因向女儿道：“我儿，你既如此，这是青史上留名的事，我难道反拦阻你？你竟是这样做罢。我今日就回家去，叫你母亲来和你作别。”亲家再三不肯。王玉辉执意，一径来到家里，把这话向老孺人说了。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476250"/>
            <a:ext cx="8540750" cy="649288"/>
          </a:xfrm>
        </p:spPr>
        <p:txBody>
          <a:bodyPr/>
          <a:lstStyle/>
          <a:p>
            <a:pPr eaLnBrk="1" hangingPunct="1"/>
            <a:r>
              <a:rPr lang="en-US" altLang="zh-CN" sz="3200" smtClean="0">
                <a:latin typeface="隶书" panose="02010509060101010101" pitchFamily="49" charset="-122"/>
                <a:ea typeface="隶书" panose="02010509060101010101" pitchFamily="49" charset="-122"/>
              </a:rPr>
              <a:t>《</a:t>
            </a:r>
            <a:r>
              <a:rPr lang="zh-CN" altLang="en-US" sz="3200" smtClean="0">
                <a:latin typeface="隶书" panose="02010509060101010101" pitchFamily="49" charset="-122"/>
                <a:ea typeface="隶书" panose="02010509060101010101" pitchFamily="49" charset="-122"/>
              </a:rPr>
              <a:t>儒林外史</a:t>
            </a:r>
            <a:r>
              <a:rPr lang="en-US" altLang="zh-CN" sz="3200" smtClean="0">
                <a:latin typeface="隶书" panose="02010509060101010101" pitchFamily="49" charset="-122"/>
                <a:ea typeface="隶书" panose="02010509060101010101" pitchFamily="49" charset="-122"/>
              </a:rPr>
              <a:t>》</a:t>
            </a:r>
            <a:r>
              <a:rPr lang="zh-CN" altLang="en-US" sz="3200" smtClean="0">
                <a:latin typeface="隶书" panose="02010509060101010101" pitchFamily="49" charset="-122"/>
                <a:ea typeface="隶书" panose="02010509060101010101" pitchFamily="49" charset="-122"/>
              </a:rPr>
              <a:t>第四十八回 </a:t>
            </a:r>
            <a:r>
              <a:rPr lang="zh-CN" altLang="en-US" sz="3200" smtClean="0">
                <a:ea typeface="隶书" panose="02010509060101010101" pitchFamily="49" charset="-122"/>
              </a:rPr>
              <a:t>“</a:t>
            </a:r>
            <a:r>
              <a:rPr lang="zh-CN" altLang="en-US" sz="3200" smtClean="0">
                <a:latin typeface="隶书" panose="02010509060101010101" pitchFamily="49" charset="-122"/>
                <a:ea typeface="隶书" panose="02010509060101010101" pitchFamily="49" charset="-122"/>
              </a:rPr>
              <a:t>徽州府烈妇殉夫</a:t>
            </a:r>
            <a:r>
              <a:rPr lang="zh-CN" altLang="en-US" sz="3200" smtClean="0">
                <a:ea typeface="隶书" panose="02010509060101010101" pitchFamily="49" charset="-122"/>
              </a:rPr>
              <a:t>”</a:t>
            </a:r>
            <a:endParaRPr lang="zh-CN" altLang="en-US" sz="3200" smtClean="0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12902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1052513"/>
            <a:ext cx="8540750" cy="532765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老孺人道：“你怎的越老越呆了！一个女儿要死，你该劝他，怎么倒叫他死？这是甚么话说！”王玉辉道：“这样事你们是不晓得的。”老孺人听见，痛哭流涕，连忙叫了轿子，去劝女儿，到亲家家去了。王玉辉在家，依旧看书写字，候女儿的信息。老孺人劝女儿，那里劝的转。一般每日梳洗，陪着母亲坐，只是茶饭全然不吃。母亲和婆婆着实劝着，千方百计，总不肯吃。饿到六天上，不能起床。母亲看着，伤心惨目，痛入心脾，也就病倒了，抬了回来，在家睡着。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609600"/>
            <a:ext cx="8540750" cy="587375"/>
          </a:xfrm>
        </p:spPr>
        <p:txBody>
          <a:bodyPr/>
          <a:lstStyle/>
          <a:p>
            <a:pPr eaLnBrk="1" hangingPunct="1"/>
            <a:r>
              <a:rPr lang="en-US" altLang="zh-CN" sz="3200" smtClean="0">
                <a:latin typeface="隶书" panose="02010509060101010101" pitchFamily="49" charset="-122"/>
                <a:ea typeface="隶书" panose="02010509060101010101" pitchFamily="49" charset="-122"/>
              </a:rPr>
              <a:t>《</a:t>
            </a:r>
            <a:r>
              <a:rPr lang="zh-CN" altLang="en-US" sz="3200" smtClean="0">
                <a:latin typeface="隶书" panose="02010509060101010101" pitchFamily="49" charset="-122"/>
                <a:ea typeface="隶书" panose="02010509060101010101" pitchFamily="49" charset="-122"/>
              </a:rPr>
              <a:t>儒林外史</a:t>
            </a:r>
            <a:r>
              <a:rPr lang="en-US" altLang="zh-CN" sz="3200" smtClean="0">
                <a:latin typeface="隶书" panose="02010509060101010101" pitchFamily="49" charset="-122"/>
                <a:ea typeface="隶书" panose="02010509060101010101" pitchFamily="49" charset="-122"/>
              </a:rPr>
              <a:t>》</a:t>
            </a:r>
            <a:r>
              <a:rPr lang="zh-CN" altLang="en-US" sz="3200" smtClean="0">
                <a:latin typeface="隶书" panose="02010509060101010101" pitchFamily="49" charset="-122"/>
                <a:ea typeface="隶书" panose="02010509060101010101" pitchFamily="49" charset="-122"/>
              </a:rPr>
              <a:t>第四十八回 </a:t>
            </a:r>
            <a:r>
              <a:rPr lang="zh-CN" altLang="en-US" sz="3200" smtClean="0">
                <a:ea typeface="隶书" panose="02010509060101010101" pitchFamily="49" charset="-122"/>
              </a:rPr>
              <a:t>“</a:t>
            </a:r>
            <a:r>
              <a:rPr lang="zh-CN" altLang="en-US" sz="3200" smtClean="0">
                <a:latin typeface="隶书" panose="02010509060101010101" pitchFamily="49" charset="-122"/>
                <a:ea typeface="隶书" panose="02010509060101010101" pitchFamily="49" charset="-122"/>
              </a:rPr>
              <a:t>徽州府烈妇殉夫</a:t>
            </a:r>
            <a:r>
              <a:rPr lang="zh-CN" altLang="en-US" sz="3200" smtClean="0">
                <a:ea typeface="隶书" panose="02010509060101010101" pitchFamily="49" charset="-122"/>
              </a:rPr>
              <a:t>”</a:t>
            </a:r>
            <a:endParaRPr lang="zh-CN" altLang="en-US" sz="3200" smtClean="0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13005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1196975"/>
            <a:ext cx="8540750" cy="4897438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zh-CN" altLang="en-US" sz="2800" smtClean="0">
                <a:ea typeface="华文中宋" panose="02010600040101010101" pitchFamily="2" charset="-122"/>
              </a:rPr>
              <a:t>又过了三日，二更天气，几把火把，几个人来打门，报道：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800" smtClean="0">
                <a:ea typeface="华文中宋" panose="02010600040101010101" pitchFamily="2" charset="-122"/>
              </a:rPr>
              <a:t>三姑娘饿了八日，在今日午时去世了！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”</a:t>
            </a:r>
            <a:r>
              <a:rPr lang="zh-CN" altLang="en-US" sz="2800" smtClean="0">
                <a:ea typeface="华文中宋" panose="02010600040101010101" pitchFamily="2" charset="-122"/>
              </a:rPr>
              <a:t>老孺人听见，哭死了过去，灌醒回来，大哭不止。王玉辉走到床面前说道：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800" smtClean="0">
                <a:ea typeface="华文中宋" panose="02010600040101010101" pitchFamily="2" charset="-122"/>
              </a:rPr>
              <a:t>你这老人家真正是个呆子！三女儿他而今已是成了仙了，你哭他怎的？他这死的好，只怕我将来不能像他这一个好题目死哩！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”</a:t>
            </a:r>
            <a:r>
              <a:rPr lang="zh-CN" altLang="en-US" sz="2800" smtClean="0">
                <a:ea typeface="华文中宋" panose="02010600040101010101" pitchFamily="2" charset="-122"/>
              </a:rPr>
              <a:t>因仰天大笑道：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800" smtClean="0">
                <a:ea typeface="华文中宋" panose="02010600040101010101" pitchFamily="2" charset="-122"/>
              </a:rPr>
              <a:t>死的好！死的好！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”</a:t>
            </a:r>
            <a:r>
              <a:rPr lang="zh-CN" altLang="en-US" sz="2800" smtClean="0">
                <a:ea typeface="华文中宋" panose="02010600040101010101" pitchFamily="2" charset="-122"/>
              </a:rPr>
              <a:t>大笑着，走出房门去了。</a:t>
            </a:r>
            <a:r>
              <a:rPr lang="zh-CN" altLang="en-US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476250"/>
            <a:ext cx="8540750" cy="803275"/>
          </a:xfrm>
        </p:spPr>
        <p:txBody>
          <a:bodyPr/>
          <a:lstStyle/>
          <a:p>
            <a:pPr algn="ctr" eaLnBrk="1" hangingPunct="1"/>
            <a:r>
              <a:rPr lang="zh-CN" altLang="en-US" b="1" smtClean="0">
                <a:ea typeface="隶书" panose="02010509060101010101" pitchFamily="49" charset="-122"/>
              </a:rPr>
              <a:t>福建民谣</a:t>
            </a:r>
          </a:p>
        </p:txBody>
      </p:sp>
      <p:sp>
        <p:nvSpPr>
          <p:cNvPr id="13107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84213" y="1484313"/>
            <a:ext cx="8158162" cy="4114800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3200" smtClean="0">
                <a:ea typeface="隶书" panose="02010509060101010101" pitchFamily="49" charset="-122"/>
              </a:rPr>
              <a:t>   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闽风生女半不举，长大期之作烈女。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婿死无端女亦亡，鸩酒在尊绳在梁。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女儿贪生奈逼迫，肠断幽怨在胸臆。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族人欢笑女儿死，请旌藉以传姓氏。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三丈华表朝树门，夜闻新鬼求返魂。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333375"/>
            <a:ext cx="8540750" cy="719138"/>
          </a:xfrm>
        </p:spPr>
        <p:txBody>
          <a:bodyPr/>
          <a:lstStyle/>
          <a:p>
            <a:pPr eaLnBrk="1" hangingPunct="1"/>
            <a:r>
              <a:rPr lang="zh-CN" altLang="en-US" sz="4000" b="1" smtClean="0">
                <a:latin typeface="隶书" panose="02010509060101010101" pitchFamily="49" charset="-122"/>
                <a:ea typeface="隶书" panose="02010509060101010101" pitchFamily="49" charset="-122"/>
              </a:rPr>
              <a:t>第四章  各个时代婚姻的典型特征</a:t>
            </a:r>
          </a:p>
        </p:txBody>
      </p:sp>
      <p:sp>
        <p:nvSpPr>
          <p:cNvPr id="16793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042988" y="1196975"/>
            <a:ext cx="6985000" cy="5329238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一、先秦时期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二、秦汉时期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三、魏晋南北朝时期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四、隋唐五代时期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五、两宋时期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六、元明清时期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7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7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7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7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7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67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67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38" grpId="0"/>
      <p:bldP spid="167939" grpId="0" build="p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333375"/>
            <a:ext cx="8229600" cy="719138"/>
          </a:xfrm>
        </p:spPr>
        <p:txBody>
          <a:bodyPr/>
          <a:lstStyle/>
          <a:p>
            <a:pPr algn="ctr" eaLnBrk="1" hangingPunct="1"/>
            <a:r>
              <a:rPr lang="zh-CN" altLang="en-US" sz="4000" b="1" smtClean="0">
                <a:latin typeface="隶书" panose="02010509060101010101" pitchFamily="49" charset="-122"/>
                <a:ea typeface="隶书" panose="02010509060101010101" pitchFamily="49" charset="-122"/>
              </a:rPr>
              <a:t>一、先秦时期</a:t>
            </a:r>
          </a:p>
        </p:txBody>
      </p:sp>
      <p:sp>
        <p:nvSpPr>
          <p:cNvPr id="13312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1125538"/>
            <a:ext cx="8569325" cy="5472112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媵婚制：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春秋公羊传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庄公十九年：“诸侯取一国，则二国往媵之，以侄娣从。侄者何？兄之子也。娣者何？弟也。诸侯一取九女。” 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收继婚制：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左传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桓公十六年：“初，卫宣公烝于夷姜 ，生急子”。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左传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宣公三年：“（郑）文公报郑子之妃，曰陈妫，生子华、子臧。”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476250"/>
            <a:ext cx="8540750" cy="720725"/>
          </a:xfrm>
        </p:spPr>
        <p:txBody>
          <a:bodyPr/>
          <a:lstStyle/>
          <a:p>
            <a:pPr algn="ctr" eaLnBrk="1" hangingPunct="1"/>
            <a:r>
              <a:rPr lang="zh-CN" altLang="en-US" sz="4000" b="1" smtClean="0">
                <a:latin typeface="隶书" panose="02010509060101010101" pitchFamily="49" charset="-122"/>
                <a:ea typeface="隶书" panose="02010509060101010101" pitchFamily="49" charset="-122"/>
              </a:rPr>
              <a:t>二、秦汉时期</a:t>
            </a:r>
          </a:p>
        </p:txBody>
      </p:sp>
      <p:sp>
        <p:nvSpPr>
          <p:cNvPr id="13414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47700" y="1628775"/>
            <a:ext cx="7848600" cy="4686300"/>
          </a:xfrm>
        </p:spPr>
        <p:txBody>
          <a:bodyPr/>
          <a:lstStyle/>
          <a:p>
            <a:pPr algn="ctr"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黄鹄歌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 </a:t>
            </a: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吾家嫁我兮天一方，远托异国兮乌孙王。</a:t>
            </a: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穹庐为室兮旃为墙，以肉为食兮酪为浆。</a:t>
            </a: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居常思土兮心内伤，愿为黄鹄兮归故乡。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404813"/>
            <a:ext cx="8540750" cy="6477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zh-CN" altLang="en-US" sz="4000" smtClean="0">
                <a:ea typeface="隶书" panose="02010509060101010101" pitchFamily="49" charset="-122"/>
              </a:rPr>
              <a:t>王昭君与青塚</a:t>
            </a:r>
          </a:p>
        </p:txBody>
      </p:sp>
      <p:pic>
        <p:nvPicPr>
          <p:cNvPr id="135171" name="Picture 5" descr="964b2e4e7d82dff3d0c86a7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700213"/>
            <a:ext cx="3263900" cy="496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172" name="Picture 7" descr="504ec7f9278a2a60242df27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2565400"/>
            <a:ext cx="5445125" cy="407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5173" name="Text Box 8"/>
          <p:cNvSpPr txBox="1">
            <a:spLocks noChangeArrowheads="1"/>
          </p:cNvSpPr>
          <p:nvPr/>
        </p:nvSpPr>
        <p:spPr bwMode="auto">
          <a:xfrm>
            <a:off x="3563938" y="1196975"/>
            <a:ext cx="5329237" cy="111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800">
                <a:latin typeface="Arial" panose="020B0604020202020204" pitchFamily="34" charset="0"/>
                <a:ea typeface="华文中宋" panose="02010600040101010101" pitchFamily="2" charset="-122"/>
              </a:rPr>
              <a:t>边城晏闭，牛马布野，三世无犬吠之警，黎庶忘干戈之役。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”</a:t>
            </a:r>
            <a:r>
              <a:rPr lang="zh-CN" altLang="en-US" sz="1800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333375"/>
            <a:ext cx="8540750" cy="935038"/>
          </a:xfrm>
        </p:spPr>
        <p:txBody>
          <a:bodyPr/>
          <a:lstStyle/>
          <a:p>
            <a:pPr algn="ctr" eaLnBrk="1" hangingPunct="1"/>
            <a:r>
              <a:rPr lang="zh-CN" altLang="en-US" b="1" dirty="0" smtClean="0">
                <a:latin typeface="隶书" panose="02010509060101010101" pitchFamily="49" charset="-122"/>
                <a:ea typeface="隶书" panose="02010509060101010101" pitchFamily="49" charset="-122"/>
              </a:rPr>
              <a:t>三、魏晋南北朝时期</a:t>
            </a:r>
          </a:p>
        </p:txBody>
      </p:sp>
      <p:sp>
        <p:nvSpPr>
          <p:cNvPr id="13619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01625" y="1557338"/>
            <a:ext cx="8540750" cy="4541837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侨姓 ：王、谢、袁、萧；</a:t>
            </a:r>
          </a:p>
          <a:p>
            <a:pPr eaLnBrk="1" hangingPunct="1">
              <a:lnSpc>
                <a:spcPct val="130000"/>
              </a:lnSpc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吴姓：朱、张、顾、陆；</a:t>
            </a:r>
          </a:p>
          <a:p>
            <a:pPr eaLnBrk="1" hangingPunct="1">
              <a:lnSpc>
                <a:spcPct val="130000"/>
              </a:lnSpc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郡姓：王、崔、卢、李、郑、韦、裴、柳、  </a:t>
            </a:r>
          </a:p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         薛、杨、杜；</a:t>
            </a:r>
          </a:p>
          <a:p>
            <a:pPr eaLnBrk="1" hangingPunct="1">
              <a:lnSpc>
                <a:spcPct val="130000"/>
              </a:lnSpc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虏姓：元、长孙、宇文、于、陆、源、窦。</a:t>
            </a:r>
          </a:p>
          <a:p>
            <a:pPr eaLnBrk="1" hangingPunct="1">
              <a:lnSpc>
                <a:spcPct val="130000"/>
              </a:lnSpc>
            </a:pPr>
            <a:r>
              <a:rPr lang="zh-CN" altLang="en-US" smtClean="0">
                <a:ea typeface="华文中宋" panose="02010600040101010101" pitchFamily="2" charset="-122"/>
              </a:rPr>
              <a:t>（长孙邃、长孙睿）</a:t>
            </a:r>
            <a:r>
              <a:rPr lang="zh-CN" altLang="en-US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609600"/>
            <a:ext cx="8540750" cy="803275"/>
          </a:xfrm>
        </p:spPr>
        <p:txBody>
          <a:bodyPr/>
          <a:lstStyle/>
          <a:p>
            <a:pPr algn="ctr" eaLnBrk="1" hangingPunct="1"/>
            <a:r>
              <a:rPr lang="en-US" altLang="zh-CN" sz="4000" b="1" smtClean="0">
                <a:latin typeface="华文中宋" panose="02010600040101010101" pitchFamily="2" charset="-122"/>
                <a:ea typeface="隶书" panose="02010509060101010101" pitchFamily="49" charset="-122"/>
              </a:rPr>
              <a:t>“</a:t>
            </a:r>
            <a:r>
              <a:rPr lang="zh-CN" altLang="en-US" sz="4000" b="1" smtClean="0">
                <a:ea typeface="隶书" panose="02010509060101010101" pitchFamily="49" charset="-122"/>
              </a:rPr>
              <a:t>葫芦兄妹</a:t>
            </a:r>
            <a:r>
              <a:rPr lang="zh-CN" altLang="en-US" sz="4000" b="1" smtClean="0">
                <a:latin typeface="华文中宋" panose="02010600040101010101" pitchFamily="2" charset="-122"/>
                <a:ea typeface="隶书" panose="02010509060101010101" pitchFamily="49" charset="-122"/>
              </a:rPr>
              <a:t>”</a:t>
            </a:r>
            <a:r>
              <a:rPr lang="zh-CN" altLang="en-US" sz="4000" b="1" smtClean="0">
                <a:ea typeface="隶书" panose="02010509060101010101" pitchFamily="49" charset="-122"/>
              </a:rPr>
              <a:t>的故事</a:t>
            </a:r>
          </a:p>
        </p:txBody>
      </p:sp>
      <p:sp>
        <p:nvSpPr>
          <p:cNvPr id="1741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1412875"/>
            <a:ext cx="8496300" cy="5184775"/>
          </a:xfrm>
        </p:spPr>
        <p:txBody>
          <a:bodyPr/>
          <a:lstStyle/>
          <a:p>
            <a:pPr eaLnBrk="1" hangingPunct="1"/>
            <a:r>
              <a:rPr lang="zh-CN" altLang="en-US" sz="3200" smtClean="0">
                <a:latin typeface="隶书" panose="02010509060101010101" pitchFamily="49" charset="-122"/>
                <a:ea typeface="隶书" panose="02010509060101010101" pitchFamily="49" charset="-122"/>
              </a:rPr>
              <a:t>怒族的传说：上古，洪水淹没了所有的田地房屋，只有兄妹二人在大葫芦中幸免于难。洪水退后，乌鸦对他们说：</a:t>
            </a:r>
            <a:r>
              <a:rPr lang="zh-CN" altLang="en-US" sz="3200" smtClean="0">
                <a:ea typeface="隶书" panose="02010509060101010101" pitchFamily="49" charset="-122"/>
              </a:rPr>
              <a:t>“</a:t>
            </a:r>
            <a:r>
              <a:rPr lang="zh-CN" altLang="en-US" sz="3200" smtClean="0">
                <a:latin typeface="隶书" panose="02010509060101010101" pitchFamily="49" charset="-122"/>
                <a:ea typeface="隶书" panose="02010509060101010101" pitchFamily="49" charset="-122"/>
              </a:rPr>
              <a:t>所有世人都已经死光，只有你们兄妹二人成婚才能繁殖后代。</a:t>
            </a:r>
            <a:r>
              <a:rPr lang="zh-CN" altLang="en-US" sz="3200" smtClean="0">
                <a:ea typeface="隶书" panose="02010509060101010101" pitchFamily="49" charset="-122"/>
              </a:rPr>
              <a:t>”</a:t>
            </a:r>
            <a:r>
              <a:rPr lang="zh-CN" altLang="en-US" sz="3200" smtClean="0">
                <a:latin typeface="隶书" panose="02010509060101010101" pitchFamily="49" charset="-122"/>
                <a:ea typeface="隶书" panose="02010509060101010101" pitchFamily="49" charset="-122"/>
              </a:rPr>
              <a:t>兄妹二人表示不愿意，分头去找配偶，但均无功而返。无奈，哥哥提出与妹妹成婚，妹妹说：</a:t>
            </a:r>
            <a:r>
              <a:rPr lang="zh-CN" altLang="en-US" sz="3200" smtClean="0">
                <a:ea typeface="隶书" panose="02010509060101010101" pitchFamily="49" charset="-122"/>
              </a:rPr>
              <a:t>“</a:t>
            </a:r>
            <a:r>
              <a:rPr lang="zh-CN" altLang="en-US" sz="3200" smtClean="0">
                <a:latin typeface="隶书" panose="02010509060101010101" pitchFamily="49" charset="-122"/>
                <a:ea typeface="隶书" panose="02010509060101010101" pitchFamily="49" charset="-122"/>
              </a:rPr>
              <a:t>你只有用弓箭射中贝壳的小孔，我才答应。</a:t>
            </a:r>
            <a:r>
              <a:rPr lang="zh-CN" altLang="en-US" sz="3200" smtClean="0">
                <a:ea typeface="隶书" panose="02010509060101010101" pitchFamily="49" charset="-122"/>
              </a:rPr>
              <a:t>”</a:t>
            </a:r>
            <a:r>
              <a:rPr lang="zh-CN" altLang="en-US" sz="3200" smtClean="0">
                <a:latin typeface="隶书" panose="02010509060101010101" pitchFamily="49" charset="-122"/>
                <a:ea typeface="隶书" panose="02010509060101010101" pitchFamily="49" charset="-122"/>
              </a:rPr>
              <a:t>哥哥屡射屡中，兄妹遂结为夫妻，生九男九女，重新繁衍出人类。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75656" y="476672"/>
            <a:ext cx="6347713" cy="1320800"/>
          </a:xfrm>
        </p:spPr>
        <p:txBody>
          <a:bodyPr/>
          <a:lstStyle/>
          <a:p>
            <a:pPr algn="ctr"/>
            <a:r>
              <a:rPr lang="zh-CN" altLang="en-US" b="1" dirty="0">
                <a:latin typeface="隶书" panose="02010509060101010101" pitchFamily="49" charset="-122"/>
                <a:ea typeface="隶书" panose="02010509060101010101" pitchFamily="49" charset="-122"/>
              </a:rPr>
              <a:t>三、魏晋南北朝时期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598" y="1797472"/>
            <a:ext cx="7778825" cy="4243891"/>
          </a:xfrm>
        </p:spPr>
        <p:txBody>
          <a:bodyPr/>
          <a:lstStyle/>
          <a:p>
            <a:r>
              <a:rPr lang="zh-CN" altLang="zh-CN" sz="2800" dirty="0" smtClean="0">
                <a:latin typeface="隶书" panose="02010509060101010101" pitchFamily="49" charset="-122"/>
                <a:ea typeface="隶书" panose="02010509060101010101" pitchFamily="49" charset="-122"/>
              </a:rPr>
              <a:t>诸葛亮</a:t>
            </a:r>
            <a:r>
              <a:rPr lang="zh-CN" altLang="en-US" sz="2800" dirty="0" smtClean="0">
                <a:latin typeface="隶书" panose="02010509060101010101" pitchFamily="49" charset="-122"/>
                <a:ea typeface="隶书" panose="02010509060101010101" pitchFamily="49" charset="-122"/>
              </a:rPr>
              <a:t>（</a:t>
            </a:r>
            <a:r>
              <a:rPr lang="zh-CN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蜀丞相</a:t>
            </a:r>
            <a:r>
              <a:rPr lang="zh-CN" altLang="en-US" sz="2800" dirty="0" smtClean="0">
                <a:latin typeface="隶书" panose="02010509060101010101" pitchFamily="49" charset="-122"/>
                <a:ea typeface="隶书" panose="02010509060101010101" pitchFamily="49" charset="-122"/>
              </a:rPr>
              <a:t>）</a:t>
            </a:r>
            <a:r>
              <a:rPr lang="en-US" altLang="zh-CN" sz="2800" dirty="0" smtClean="0"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诸葛</a:t>
            </a:r>
            <a:r>
              <a:rPr lang="zh-CN" altLang="zh-CN" sz="2800" dirty="0" smtClean="0">
                <a:latin typeface="隶书" panose="02010509060101010101" pitchFamily="49" charset="-122"/>
                <a:ea typeface="隶书" panose="02010509060101010101" pitchFamily="49" charset="-122"/>
              </a:rPr>
              <a:t>瞻</a:t>
            </a:r>
            <a:endParaRPr lang="en-US" altLang="zh-CN" sz="2800" dirty="0" smtClean="0"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r>
              <a:rPr lang="zh-CN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诸葛瑾</a:t>
            </a: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（</a:t>
            </a:r>
            <a:r>
              <a:rPr lang="zh-CN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吴大将军</a:t>
            </a: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）</a:t>
            </a:r>
            <a:r>
              <a:rPr lang="en-US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诸葛恪</a:t>
            </a:r>
            <a:endParaRPr lang="en-US" altLang="zh-CN" sz="2800" dirty="0"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r>
              <a:rPr lang="zh-CN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诸葛诞</a:t>
            </a: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（</a:t>
            </a:r>
            <a:r>
              <a:rPr lang="zh-CN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魏大司空</a:t>
            </a: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）</a:t>
            </a:r>
            <a:r>
              <a:rPr lang="en-US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诸葛靓</a:t>
            </a:r>
            <a:r>
              <a:rPr lang="en-US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诸葛恢</a:t>
            </a:r>
            <a:endParaRPr lang="en-US" altLang="zh-CN" sz="2800" dirty="0"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r>
              <a:rPr lang="zh-CN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谢裒</a:t>
            </a:r>
            <a:r>
              <a:rPr lang="en-US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谢石</a:t>
            </a:r>
            <a:endParaRPr lang="en-US" altLang="zh-CN" sz="2800" dirty="0"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36217993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zh-CN" altLang="en-US" smtClean="0">
                <a:ea typeface="隶书" panose="02010509060101010101" pitchFamily="49" charset="-122"/>
              </a:rPr>
              <a:t>乌衣巷     </a:t>
            </a:r>
            <a:r>
              <a:rPr lang="zh-CN" altLang="en-US" sz="3200" smtClean="0">
                <a:ea typeface="隶书" panose="02010509060101010101" pitchFamily="49" charset="-122"/>
              </a:rPr>
              <a:t>刘禹锡</a:t>
            </a:r>
          </a:p>
        </p:txBody>
      </p:sp>
      <p:sp>
        <p:nvSpPr>
          <p:cNvPr id="13721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555875" y="1905000"/>
            <a:ext cx="4824413" cy="4194175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zh-CN" altLang="en-US" sz="3200" smtClean="0">
                <a:ea typeface="华文中宋" panose="02010600040101010101" pitchFamily="2" charset="-122"/>
              </a:rPr>
              <a:t>朱雀桥边野草花，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3200" smtClean="0">
                <a:ea typeface="华文中宋" panose="02010600040101010101" pitchFamily="2" charset="-122"/>
              </a:rPr>
              <a:t>乌衣巷口夕阳斜。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3200" smtClean="0">
                <a:ea typeface="华文中宋" panose="02010600040101010101" pitchFamily="2" charset="-122"/>
              </a:rPr>
              <a:t>旧时王谢堂前燕，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3200" smtClean="0">
                <a:ea typeface="华文中宋" panose="02010600040101010101" pitchFamily="2" charset="-122"/>
              </a:rPr>
              <a:t>飞入寻常百姓家。</a:t>
            </a:r>
            <a:r>
              <a:rPr lang="zh-CN" altLang="en-US" sz="32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333375"/>
            <a:ext cx="8540750" cy="803275"/>
          </a:xfrm>
        </p:spPr>
        <p:txBody>
          <a:bodyPr/>
          <a:lstStyle/>
          <a:p>
            <a:pPr algn="ctr" eaLnBrk="1" hangingPunct="1"/>
            <a:r>
              <a:rPr lang="zh-CN" altLang="en-US" sz="4000" b="1" smtClean="0">
                <a:latin typeface="隶书" panose="02010509060101010101" pitchFamily="49" charset="-122"/>
                <a:ea typeface="隶书" panose="02010509060101010101" pitchFamily="49" charset="-122"/>
              </a:rPr>
              <a:t>四、隋唐五代时期</a:t>
            </a:r>
          </a:p>
        </p:txBody>
      </p:sp>
      <p:pic>
        <p:nvPicPr>
          <p:cNvPr id="138243" name="Picture 4" descr="566d0fdf704eb1006327989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538" y="1314450"/>
            <a:ext cx="5260975" cy="526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8244" name="Text Box 5"/>
          <p:cNvSpPr txBox="1">
            <a:spLocks noChangeArrowheads="1"/>
          </p:cNvSpPr>
          <p:nvPr/>
        </p:nvSpPr>
        <p:spPr bwMode="auto">
          <a:xfrm>
            <a:off x="241300" y="1700213"/>
            <a:ext cx="136525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6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宇文赟 </a:t>
            </a:r>
          </a:p>
          <a:p>
            <a:pPr eaLnBrk="1" hangingPunct="1">
              <a:lnSpc>
                <a:spcPct val="16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宇文阐 </a:t>
            </a:r>
          </a:p>
          <a:p>
            <a:pPr eaLnBrk="1" hangingPunct="1">
              <a:lnSpc>
                <a:spcPct val="16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尉迟迥 </a:t>
            </a:r>
          </a:p>
          <a:p>
            <a:pPr eaLnBrk="1" hangingPunct="1">
              <a:lnSpc>
                <a:spcPct val="16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韦孝宽 </a:t>
            </a:r>
          </a:p>
          <a:p>
            <a:pPr eaLnBrk="1" hangingPunct="1">
              <a:lnSpc>
                <a:spcPct val="16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独孤颎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 </a:t>
            </a:r>
          </a:p>
        </p:txBody>
      </p:sp>
      <p:sp>
        <p:nvSpPr>
          <p:cNvPr id="138245" name="Text Box 6"/>
          <p:cNvSpPr txBox="1">
            <a:spLocks noChangeArrowheads="1"/>
          </p:cNvSpPr>
          <p:nvPr/>
        </p:nvSpPr>
        <p:spPr bwMode="auto">
          <a:xfrm>
            <a:off x="7019925" y="1720850"/>
            <a:ext cx="2016125" cy="2268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7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>
                <a:latin typeface="Arial" panose="020B0604020202020204" pitchFamily="34" charset="0"/>
                <a:ea typeface="华文中宋" panose="02010600040101010101" pitchFamily="2" charset="-122"/>
              </a:rPr>
              <a:t>政有所失，</a:t>
            </a:r>
          </a:p>
          <a:p>
            <a:pPr eaLnBrk="1" hangingPunct="1">
              <a:lnSpc>
                <a:spcPct val="17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>
                <a:latin typeface="Arial" panose="020B0604020202020204" pitchFamily="34" charset="0"/>
                <a:ea typeface="华文中宋" panose="02010600040101010101" pitchFamily="2" charset="-122"/>
              </a:rPr>
              <a:t>随则匡谏，</a:t>
            </a:r>
          </a:p>
          <a:p>
            <a:pPr eaLnBrk="1" hangingPunct="1">
              <a:lnSpc>
                <a:spcPct val="17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>
                <a:latin typeface="Arial" panose="020B0604020202020204" pitchFamily="34" charset="0"/>
                <a:ea typeface="华文中宋" panose="02010600040101010101" pitchFamily="2" charset="-122"/>
              </a:rPr>
              <a:t>多所弘益。</a:t>
            </a:r>
            <a:r>
              <a:rPr lang="zh-CN" altLang="en-US" sz="1800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476250"/>
            <a:ext cx="8540750" cy="6604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zh-CN" altLang="en-US" sz="4000" b="1" smtClean="0">
                <a:latin typeface="隶书" panose="02010509060101010101" pitchFamily="49" charset="-122"/>
                <a:ea typeface="隶书" panose="02010509060101010101" pitchFamily="49" charset="-122"/>
              </a:rPr>
              <a:t>四、隋唐五代时期</a:t>
            </a:r>
          </a:p>
        </p:txBody>
      </p:sp>
      <p:pic>
        <p:nvPicPr>
          <p:cNvPr id="139267" name="Picture 4" descr="3bc6f7501c0de7721038c2f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1484313"/>
            <a:ext cx="5610225" cy="5037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476250"/>
            <a:ext cx="8540750" cy="731838"/>
          </a:xfrm>
        </p:spPr>
        <p:txBody>
          <a:bodyPr/>
          <a:lstStyle/>
          <a:p>
            <a:pPr algn="ctr" eaLnBrk="1" hangingPunct="1"/>
            <a:r>
              <a:rPr lang="zh-CN" altLang="en-US" sz="4000" smtClean="0">
                <a:ea typeface="隶书" panose="02010509060101010101" pitchFamily="49" charset="-122"/>
              </a:rPr>
              <a:t>武则天</a:t>
            </a:r>
          </a:p>
        </p:txBody>
      </p:sp>
      <p:pic>
        <p:nvPicPr>
          <p:cNvPr id="140291" name="Picture 7" descr="wd07031207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492250"/>
            <a:ext cx="6265863" cy="485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0292" name="Text Box 8"/>
          <p:cNvSpPr txBox="1">
            <a:spLocks noChangeArrowheads="1"/>
          </p:cNvSpPr>
          <p:nvPr/>
        </p:nvSpPr>
        <p:spPr bwMode="auto">
          <a:xfrm>
            <a:off x="395288" y="1484313"/>
            <a:ext cx="1009650" cy="265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李弘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李贤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李显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李旦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14" name="Picture 4" descr="yaonia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333375"/>
            <a:ext cx="3567113" cy="612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1315" name="Text Box 5"/>
          <p:cNvSpPr txBox="1">
            <a:spLocks noChangeArrowheads="1"/>
          </p:cNvSpPr>
          <p:nvPr/>
        </p:nvSpPr>
        <p:spPr bwMode="auto">
          <a:xfrm>
            <a:off x="1831975" y="2087563"/>
            <a:ext cx="854075" cy="183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4400">
                <a:latin typeface="Arial" panose="020B0604020202020204" pitchFamily="34" charset="0"/>
                <a:ea typeface="隶书" panose="02010509060101010101" pitchFamily="49" charset="-122"/>
              </a:rPr>
              <a:t>窅    娘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333375"/>
            <a:ext cx="8540750" cy="1008063"/>
          </a:xfrm>
        </p:spPr>
        <p:txBody>
          <a:bodyPr/>
          <a:lstStyle/>
          <a:p>
            <a:pPr algn="ctr" eaLnBrk="1" hangingPunct="1"/>
            <a:r>
              <a:rPr lang="zh-CN" altLang="en-US" smtClean="0">
                <a:ea typeface="隶书" panose="02010509060101010101" pitchFamily="49" charset="-122"/>
              </a:rPr>
              <a:t>缠足</a:t>
            </a:r>
          </a:p>
        </p:txBody>
      </p:sp>
      <p:pic>
        <p:nvPicPr>
          <p:cNvPr id="142339" name="Picture 5" descr="2009102910563913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484313"/>
            <a:ext cx="7920037" cy="463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900113" y="1268413"/>
            <a:ext cx="865187" cy="419417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zh-CN" altLang="en-US" sz="3600" smtClean="0">
                <a:latin typeface="隶书" panose="02010509060101010101" pitchFamily="49" charset="-122"/>
                <a:ea typeface="隶书" panose="02010509060101010101" pitchFamily="49" charset="-122"/>
              </a:rPr>
              <a:t>缠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zh-CN" altLang="en-US" sz="3600" smtClean="0">
                <a:latin typeface="隶书" panose="02010509060101010101" pitchFamily="49" charset="-122"/>
                <a:ea typeface="隶书" panose="02010509060101010101" pitchFamily="49" charset="-122"/>
              </a:rPr>
              <a:t>足</a:t>
            </a:r>
          </a:p>
        </p:txBody>
      </p:sp>
      <p:pic>
        <p:nvPicPr>
          <p:cNvPr id="143363" name="Picture 5" descr="d43d7e14de37135457c934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476250"/>
            <a:ext cx="4429125" cy="602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258888" y="908050"/>
            <a:ext cx="1152525" cy="419417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zh-CN" altLang="en-US" sz="3600" smtClean="0">
                <a:latin typeface="隶书" panose="02010509060101010101" pitchFamily="49" charset="-122"/>
                <a:ea typeface="隶书" panose="02010509060101010101" pitchFamily="49" charset="-122"/>
              </a:rPr>
              <a:t>缠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zh-CN" altLang="en-US" sz="3600" smtClean="0">
                <a:latin typeface="隶书" panose="02010509060101010101" pitchFamily="49" charset="-122"/>
                <a:ea typeface="隶书" panose="02010509060101010101" pitchFamily="49" charset="-122"/>
              </a:rPr>
              <a:t>足</a:t>
            </a:r>
          </a:p>
        </p:txBody>
      </p:sp>
      <p:pic>
        <p:nvPicPr>
          <p:cNvPr id="144387" name="Picture 5" descr="d43d7e14de37135457cc3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260350"/>
            <a:ext cx="3616325" cy="630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609600"/>
            <a:ext cx="8540750" cy="731838"/>
          </a:xfrm>
        </p:spPr>
        <p:txBody>
          <a:bodyPr/>
          <a:lstStyle/>
          <a:p>
            <a:pPr algn="ctr" eaLnBrk="1" hangingPunct="1"/>
            <a:r>
              <a:rPr lang="zh-CN" altLang="en-US" sz="4000" smtClean="0">
                <a:latin typeface="隶书" panose="02010509060101010101" pitchFamily="49" charset="-122"/>
                <a:ea typeface="隶书" panose="02010509060101010101" pitchFamily="49" charset="-122"/>
              </a:rPr>
              <a:t>五、两宋财婚</a:t>
            </a:r>
          </a:p>
        </p:txBody>
      </p:sp>
      <p:sp>
        <p:nvSpPr>
          <p:cNvPr id="14541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01625" y="1700213"/>
            <a:ext cx="8540750" cy="4752975"/>
          </a:xfrm>
        </p:spPr>
        <p:txBody>
          <a:bodyPr/>
          <a:lstStyle/>
          <a:p>
            <a:pPr eaLnBrk="1" hangingPunct="1">
              <a:lnSpc>
                <a:spcPct val="170000"/>
              </a:lnSpc>
            </a:pP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将娶妇，先问资装之厚薄；将嫁女，先问聘财之多少”</a:t>
            </a:r>
          </a:p>
          <a:p>
            <a:pPr eaLnBrk="1" hangingPunct="1">
              <a:lnSpc>
                <a:spcPct val="17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“明立要约，有同鬻卖”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7813"/>
            <a:ext cx="8229600" cy="1189037"/>
          </a:xfrm>
        </p:spPr>
        <p:txBody>
          <a:bodyPr/>
          <a:lstStyle/>
          <a:p>
            <a:pPr algn="ctr" eaLnBrk="1" hangingPunct="1"/>
            <a:r>
              <a:rPr lang="zh-CN" altLang="en-US" sz="4000" b="1" smtClean="0">
                <a:ea typeface="隶书" panose="02010509060101010101" pitchFamily="49" charset="-122"/>
              </a:rPr>
              <a:t>三、氏族外婚</a:t>
            </a:r>
          </a:p>
        </p:txBody>
      </p:sp>
      <p:sp>
        <p:nvSpPr>
          <p:cNvPr id="4710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2205038"/>
            <a:ext cx="8569325" cy="4248150"/>
          </a:xfrm>
        </p:spPr>
        <p:txBody>
          <a:bodyPr/>
          <a:lstStyle/>
          <a:p>
            <a:pPr eaLnBrk="1" hangingPunct="1">
              <a:lnSpc>
                <a:spcPct val="230000"/>
              </a:lnSpc>
            </a:pP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800" smtClean="0">
                <a:ea typeface="华文中宋" panose="02010600040101010101" pitchFamily="2" charset="-122"/>
              </a:rPr>
              <a:t>普那路亚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”</a:t>
            </a:r>
            <a:r>
              <a:rPr lang="zh-CN" altLang="en-US" sz="2800" smtClean="0">
                <a:ea typeface="华文中宋" panose="02010600040101010101" pitchFamily="2" charset="-122"/>
              </a:rPr>
              <a:t>＝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800" smtClean="0">
                <a:ea typeface="华文中宋" panose="02010600040101010101" pitchFamily="2" charset="-122"/>
              </a:rPr>
              <a:t>亲密的伙伴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”</a:t>
            </a:r>
            <a:endParaRPr lang="zh-CN" altLang="en-US" sz="2800" b="1" smtClean="0">
              <a:ea typeface="华文中宋" panose="02010600040101010101" pitchFamily="2" charset="-122"/>
            </a:endParaRPr>
          </a:p>
        </p:txBody>
      </p:sp>
      <p:sp>
        <p:nvSpPr>
          <p:cNvPr id="18436" name="Oval 5"/>
          <p:cNvSpPr>
            <a:spLocks noChangeArrowheads="1"/>
          </p:cNvSpPr>
          <p:nvPr/>
        </p:nvSpPr>
        <p:spPr bwMode="auto">
          <a:xfrm>
            <a:off x="3924300" y="3933825"/>
            <a:ext cx="1655763" cy="15827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>
                <a:latin typeface="隶书" panose="02010509060101010101" pitchFamily="49" charset="-122"/>
                <a:ea typeface="隶书" panose="02010509060101010101" pitchFamily="49" charset="-122"/>
              </a:rPr>
              <a:t>氏族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800">
                <a:latin typeface="隶书" panose="02010509060101010101" pitchFamily="49" charset="-122"/>
                <a:ea typeface="隶书" panose="02010509060101010101" pitchFamily="49" charset="-122"/>
              </a:rPr>
              <a:t>A</a:t>
            </a:r>
          </a:p>
        </p:txBody>
      </p:sp>
      <p:sp>
        <p:nvSpPr>
          <p:cNvPr id="18437" name="Oval 7"/>
          <p:cNvSpPr>
            <a:spLocks noChangeArrowheads="1"/>
          </p:cNvSpPr>
          <p:nvPr/>
        </p:nvSpPr>
        <p:spPr bwMode="auto">
          <a:xfrm>
            <a:off x="6084888" y="4005263"/>
            <a:ext cx="1584325" cy="1511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>
                <a:latin typeface="Tahoma" panose="020B0604030504040204" pitchFamily="34" charset="0"/>
                <a:ea typeface="隶书" panose="02010509060101010101" pitchFamily="49" charset="-122"/>
              </a:rPr>
              <a:t>氏族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1800">
                <a:latin typeface="Tahoma" panose="020B0604030504040204" pitchFamily="34" charset="0"/>
              </a:rPr>
              <a:t>B</a:t>
            </a:r>
          </a:p>
        </p:txBody>
      </p:sp>
      <p:sp>
        <p:nvSpPr>
          <p:cNvPr id="18438" name="AutoShape 9"/>
          <p:cNvSpPr>
            <a:spLocks noChangeArrowheads="1"/>
          </p:cNvSpPr>
          <p:nvPr/>
        </p:nvSpPr>
        <p:spPr bwMode="auto">
          <a:xfrm>
            <a:off x="5364163" y="4292600"/>
            <a:ext cx="976312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18439" name="AutoShape 10"/>
          <p:cNvSpPr>
            <a:spLocks noChangeArrowheads="1"/>
          </p:cNvSpPr>
          <p:nvPr/>
        </p:nvSpPr>
        <p:spPr bwMode="auto">
          <a:xfrm>
            <a:off x="5292725" y="4797425"/>
            <a:ext cx="976313" cy="485775"/>
          </a:xfrm>
          <a:prstGeom prst="lef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18440" name="Text Box 11"/>
          <p:cNvSpPr txBox="1">
            <a:spLocks noChangeArrowheads="1"/>
          </p:cNvSpPr>
          <p:nvPr/>
        </p:nvSpPr>
        <p:spPr bwMode="auto">
          <a:xfrm>
            <a:off x="900113" y="4330700"/>
            <a:ext cx="2317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>
                <a:latin typeface="Tahoma" panose="020B0604030504040204" pitchFamily="34" charset="0"/>
                <a:ea typeface="华文中宋" panose="02010600040101010101" pitchFamily="2" charset="-122"/>
              </a:rPr>
              <a:t>外婚制示意图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  <p:bldP spid="47107" grpId="0" build="p"/>
    </p:bld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zh-CN" altLang="en-US" smtClean="0">
                <a:latin typeface="隶书" panose="02010509060101010101" pitchFamily="49" charset="-122"/>
                <a:ea typeface="隶书" panose="02010509060101010101" pitchFamily="49" charset="-122"/>
              </a:rPr>
              <a:t>六、元明清时期</a:t>
            </a:r>
          </a:p>
        </p:txBody>
      </p:sp>
      <p:sp>
        <p:nvSpPr>
          <p:cNvPr id="14643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827088" y="2052638"/>
            <a:ext cx="7632700" cy="4195762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800" smtClean="0">
                <a:ea typeface="华文中宋" panose="02010600040101010101" pitchFamily="2" charset="-122"/>
              </a:rPr>
              <a:t>其成亲则婿往妇家，置酒高会，先祭天地，随宴诸亲友。妇家预置一帐房，竖于所居之侧，如贰室然。宴毕，诸亲友皆已散去，时将昏矣。妇则乘骑匿于邻家。婿则乘骑追之，获则挟之同归妇家，不然即追至数百里，一、二日不止也。必欲婿以旷野获之。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”</a:t>
            </a:r>
            <a:r>
              <a:rPr lang="zh-CN" altLang="en-US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zh-CN" altLang="en-US" smtClean="0">
                <a:latin typeface="隶书" panose="02010509060101010101" pitchFamily="49" charset="-122"/>
                <a:ea typeface="隶书" panose="02010509060101010101" pitchFamily="49" charset="-122"/>
              </a:rPr>
              <a:t>六、元明清时期</a:t>
            </a:r>
          </a:p>
        </p:txBody>
      </p:sp>
      <p:sp>
        <p:nvSpPr>
          <p:cNvPr id="14745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84188" y="2052638"/>
            <a:ext cx="8191500" cy="4195762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zh-CN" altLang="en-US" sz="2800" smtClean="0">
                <a:ea typeface="华文中宋" panose="02010600040101010101" pitchFamily="2" charset="-122"/>
              </a:rPr>
              <a:t>有柳氏者，蓟郡人，为户部主事赵野妻。未成婚而野卒，柳哭之尽哀，誓不再嫁。其兄将夺其志，柳曰：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800" smtClean="0">
                <a:ea typeface="华文中宋" panose="02010600040101010101" pitchFamily="2" charset="-122"/>
              </a:rPr>
              <a:t>业已归赵氏，虽未成婚，而夫妇之礼已定矣。虽冻饿死，岂有他志哉！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”</a:t>
            </a:r>
            <a:r>
              <a:rPr lang="zh-CN" altLang="en-US" sz="2800" smtClean="0">
                <a:ea typeface="华文中宋" panose="02010600040101010101" pitchFamily="2" charset="-122"/>
              </a:rPr>
              <a:t>后寝疾，不肯服药，曰：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800" smtClean="0">
                <a:ea typeface="华文中宋" panose="02010600040101010101" pitchFamily="2" charset="-122"/>
              </a:rPr>
              <a:t>我年二十六而寡，今已逾半百，得死此疾幸矣。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”</a:t>
            </a:r>
            <a:r>
              <a:rPr lang="zh-CN" altLang="en-US" sz="2800" smtClean="0">
                <a:ea typeface="华文中宋" panose="02010600040101010101" pitchFamily="2" charset="-122"/>
              </a:rPr>
              <a:t>遂卒。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zh-CN" altLang="en-US" smtClean="0">
                <a:latin typeface="隶书" panose="02010509060101010101" pitchFamily="49" charset="-122"/>
                <a:ea typeface="隶书" panose="02010509060101010101" pitchFamily="49" charset="-122"/>
              </a:rPr>
              <a:t>六、元明清时期</a:t>
            </a:r>
          </a:p>
        </p:txBody>
      </p:sp>
      <p:sp>
        <p:nvSpPr>
          <p:cNvPr id="14848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539750" y="2052638"/>
            <a:ext cx="7920038" cy="4195762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zh-CN" altLang="en-US" sz="3200" smtClean="0">
                <a:ea typeface="华文中宋" panose="02010600040101010101" pitchFamily="2" charset="-122"/>
              </a:rPr>
              <a:t>宋谦妻赵氏，大都人，兵破大都，赵氏子妇温氏、高氏、孙妇高氏、徐氏，皆有姿色，合谋曰：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3200" smtClean="0">
                <a:ea typeface="华文中宋" panose="02010600040101010101" pitchFamily="2" charset="-122"/>
              </a:rPr>
              <a:t>兵且至矣，我等岂可辱身以苟全哉！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”</a:t>
            </a:r>
            <a:r>
              <a:rPr lang="zh-CN" altLang="en-US" sz="3200" smtClean="0">
                <a:ea typeface="华文中宋" panose="02010600040101010101" pitchFamily="2" charset="-122"/>
              </a:rPr>
              <a:t>赵即自经死，诸妇四人、诸孙女六人，众妾三人，皆赴井而死。</a:t>
            </a:r>
          </a:p>
          <a:p>
            <a:pPr eaLnBrk="1" hangingPunct="1">
              <a:lnSpc>
                <a:spcPct val="130000"/>
              </a:lnSpc>
            </a:pPr>
            <a:endParaRPr lang="en-US" altLang="zh-CN" smtClean="0">
              <a:ea typeface="华文中宋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zh-CN" altLang="en-US" smtClean="0">
                <a:latin typeface="隶书" panose="02010509060101010101" pitchFamily="49" charset="-122"/>
                <a:ea typeface="隶书" panose="02010509060101010101" pitchFamily="49" charset="-122"/>
              </a:rPr>
              <a:t>六、元明清时期</a:t>
            </a:r>
          </a:p>
        </p:txBody>
      </p:sp>
      <p:sp>
        <p:nvSpPr>
          <p:cNvPr id="14950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84188" y="2052638"/>
            <a:ext cx="8264525" cy="4195762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zh-CN" altLang="en-US" sz="3200" smtClean="0">
                <a:ea typeface="华文中宋" panose="02010600040101010101" pitchFamily="2" charset="-122"/>
              </a:rPr>
              <a:t>移剌氏，同知湖州路事耶律忽都不花妻也。夫歿，割耳自誓。即葬，庐墓侧，悲号不食死。</a:t>
            </a:r>
          </a:p>
          <a:p>
            <a:pPr eaLnBrk="1" hangingPunct="1">
              <a:lnSpc>
                <a:spcPct val="110000"/>
              </a:lnSpc>
            </a:pPr>
            <a:r>
              <a:rPr lang="zh-CN" altLang="en-US" sz="3200" smtClean="0">
                <a:ea typeface="华文中宋" panose="02010600040101010101" pitchFamily="2" charset="-122"/>
              </a:rPr>
              <a:t>高丽氏，宣慰副使孛罗帖木儿妻也。至正二十七年十二月，其夫死于兵，谓人曰：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3200" smtClean="0">
                <a:ea typeface="华文中宋" panose="02010600040101010101" pitchFamily="2" charset="-122"/>
              </a:rPr>
              <a:t>夫既死矣，吾安能复事人乎！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”</a:t>
            </a:r>
            <a:r>
              <a:rPr lang="zh-CN" altLang="en-US" sz="3200" smtClean="0">
                <a:ea typeface="华文中宋" panose="02010600040101010101" pitchFamily="2" charset="-122"/>
              </a:rPr>
              <a:t>乃积薪塞户，以火自焚而死。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404813"/>
            <a:ext cx="8540750" cy="874712"/>
          </a:xfrm>
        </p:spPr>
        <p:txBody>
          <a:bodyPr/>
          <a:lstStyle/>
          <a:p>
            <a:pPr algn="ctr" eaLnBrk="1" hangingPunct="1"/>
            <a:r>
              <a:rPr lang="zh-CN" altLang="en-US" smtClean="0">
                <a:latin typeface="隶书" panose="02010509060101010101" pitchFamily="49" charset="-122"/>
                <a:ea typeface="隶书" panose="02010509060101010101" pitchFamily="49" charset="-122"/>
              </a:rPr>
              <a:t>六、元明清时期</a:t>
            </a:r>
          </a:p>
        </p:txBody>
      </p:sp>
      <p:sp>
        <p:nvSpPr>
          <p:cNvPr id="15053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827088" y="2052638"/>
            <a:ext cx="7561262" cy="4400550"/>
          </a:xfrm>
        </p:spPr>
        <p:txBody>
          <a:bodyPr/>
          <a:lstStyle/>
          <a:p>
            <a:pPr eaLnBrk="1" hangingPunct="1"/>
            <a:r>
              <a:rPr lang="en-US" altLang="zh-CN" sz="3200" smtClean="0">
                <a:ea typeface="华文中宋" panose="02010600040101010101" pitchFamily="2" charset="-122"/>
              </a:rPr>
              <a:t>《</a:t>
            </a:r>
            <a:r>
              <a:rPr lang="zh-CN" altLang="en-US" sz="3200" smtClean="0">
                <a:ea typeface="华文中宋" panose="02010600040101010101" pitchFamily="2" charset="-122"/>
              </a:rPr>
              <a:t>喻世明言</a:t>
            </a:r>
            <a:r>
              <a:rPr lang="en-US" altLang="zh-CN" sz="3200" smtClean="0">
                <a:ea typeface="华文中宋" panose="02010600040101010101" pitchFamily="2" charset="-122"/>
              </a:rPr>
              <a:t>》</a:t>
            </a:r>
          </a:p>
          <a:p>
            <a:pPr eaLnBrk="1" hangingPunct="1"/>
            <a:r>
              <a:rPr lang="en-US" altLang="zh-CN" sz="3200" smtClean="0">
                <a:ea typeface="华文中宋" panose="02010600040101010101" pitchFamily="2" charset="-122"/>
              </a:rPr>
              <a:t>《</a:t>
            </a:r>
            <a:r>
              <a:rPr lang="zh-CN" altLang="en-US" sz="3200" smtClean="0">
                <a:ea typeface="华文中宋" panose="02010600040101010101" pitchFamily="2" charset="-122"/>
              </a:rPr>
              <a:t>警世通言</a:t>
            </a:r>
            <a:r>
              <a:rPr lang="en-US" altLang="zh-CN" sz="3200" smtClean="0">
                <a:ea typeface="华文中宋" panose="02010600040101010101" pitchFamily="2" charset="-122"/>
              </a:rPr>
              <a:t>》</a:t>
            </a:r>
          </a:p>
          <a:p>
            <a:pPr eaLnBrk="1" hangingPunct="1"/>
            <a:r>
              <a:rPr lang="en-US" altLang="zh-CN" sz="3200" smtClean="0">
                <a:ea typeface="华文中宋" panose="02010600040101010101" pitchFamily="2" charset="-122"/>
              </a:rPr>
              <a:t>《</a:t>
            </a:r>
            <a:r>
              <a:rPr lang="zh-CN" altLang="en-US" sz="3200" smtClean="0">
                <a:ea typeface="华文中宋" panose="02010600040101010101" pitchFamily="2" charset="-122"/>
              </a:rPr>
              <a:t>醒世恒言</a:t>
            </a:r>
            <a:r>
              <a:rPr lang="en-US" altLang="zh-CN" sz="3200" smtClean="0">
                <a:ea typeface="华文中宋" panose="02010600040101010101" pitchFamily="2" charset="-122"/>
              </a:rPr>
              <a:t>》</a:t>
            </a:r>
          </a:p>
          <a:p>
            <a:pPr eaLnBrk="1" hangingPunct="1"/>
            <a:r>
              <a:rPr lang="en-US" altLang="zh-CN" sz="3200" smtClean="0">
                <a:ea typeface="华文中宋" panose="02010600040101010101" pitchFamily="2" charset="-122"/>
              </a:rPr>
              <a:t>《</a:t>
            </a:r>
            <a:r>
              <a:rPr lang="zh-CN" altLang="en-US" sz="3200" smtClean="0">
                <a:ea typeface="华文中宋" panose="02010600040101010101" pitchFamily="2" charset="-122"/>
              </a:rPr>
              <a:t>初刻拍案惊奇</a:t>
            </a:r>
            <a:r>
              <a:rPr lang="en-US" altLang="zh-CN" sz="3200" smtClean="0">
                <a:ea typeface="华文中宋" panose="02010600040101010101" pitchFamily="2" charset="-122"/>
              </a:rPr>
              <a:t>》</a:t>
            </a:r>
          </a:p>
          <a:p>
            <a:pPr eaLnBrk="1" hangingPunct="1"/>
            <a:r>
              <a:rPr lang="en-US" altLang="zh-CN" sz="3200" smtClean="0">
                <a:ea typeface="华文中宋" panose="02010600040101010101" pitchFamily="2" charset="-122"/>
              </a:rPr>
              <a:t>《</a:t>
            </a:r>
            <a:r>
              <a:rPr lang="zh-CN" altLang="en-US" sz="3200" smtClean="0">
                <a:ea typeface="华文中宋" panose="02010600040101010101" pitchFamily="2" charset="-122"/>
              </a:rPr>
              <a:t>二刻拍案惊奇</a:t>
            </a:r>
            <a:r>
              <a:rPr lang="en-US" altLang="zh-CN" sz="3200" smtClean="0">
                <a:ea typeface="华文中宋" panose="02010600040101010101" pitchFamily="2" charset="-122"/>
              </a:rPr>
              <a:t>》</a:t>
            </a:r>
            <a:r>
              <a:rPr lang="en-US" altLang="zh-CN" sz="3200" smtClean="0"/>
              <a:t>  </a:t>
            </a:r>
          </a:p>
          <a:p>
            <a:pPr eaLnBrk="1" hangingPunct="1"/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玉堂春落难逢夫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</a:p>
          <a:p>
            <a:pPr eaLnBrk="1" hangingPunct="1"/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金玉奴棒打薄情郎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 </a:t>
            </a:r>
          </a:p>
        </p:txBody>
      </p:sp>
      <p:sp>
        <p:nvSpPr>
          <p:cNvPr id="150532" name="AutoShape 4"/>
          <p:cNvSpPr>
            <a:spLocks/>
          </p:cNvSpPr>
          <p:nvPr/>
        </p:nvSpPr>
        <p:spPr bwMode="auto">
          <a:xfrm>
            <a:off x="3924300" y="2219325"/>
            <a:ext cx="144463" cy="1439863"/>
          </a:xfrm>
          <a:prstGeom prst="rightBrace">
            <a:avLst>
              <a:gd name="adj1" fmla="val 83058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150533" name="AutoShape 6"/>
          <p:cNvSpPr>
            <a:spLocks/>
          </p:cNvSpPr>
          <p:nvPr/>
        </p:nvSpPr>
        <p:spPr bwMode="auto">
          <a:xfrm>
            <a:off x="4398963" y="4164013"/>
            <a:ext cx="144462" cy="720725"/>
          </a:xfrm>
          <a:prstGeom prst="rightBrace">
            <a:avLst>
              <a:gd name="adj1" fmla="val 41575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150534" name="Text Box 9"/>
          <p:cNvSpPr txBox="1">
            <a:spLocks noChangeArrowheads="1"/>
          </p:cNvSpPr>
          <p:nvPr/>
        </p:nvSpPr>
        <p:spPr bwMode="auto">
          <a:xfrm>
            <a:off x="4379913" y="2665413"/>
            <a:ext cx="2870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800">
                <a:latin typeface="Arial" panose="020B0604020202020204" pitchFamily="34" charset="0"/>
                <a:ea typeface="华文中宋" panose="02010600040101010101" pitchFamily="2" charset="-122"/>
              </a:rPr>
              <a:t>三言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”</a:t>
            </a:r>
            <a:r>
              <a:rPr lang="zh-CN" altLang="en-US" sz="2800">
                <a:latin typeface="Arial" panose="020B0604020202020204" pitchFamily="34" charset="0"/>
                <a:ea typeface="华文中宋" panose="02010600040101010101" pitchFamily="2" charset="-122"/>
              </a:rPr>
              <a:t>  冯梦龙</a:t>
            </a:r>
          </a:p>
        </p:txBody>
      </p:sp>
      <p:sp>
        <p:nvSpPr>
          <p:cNvPr id="150535" name="Text Box 10"/>
          <p:cNvSpPr txBox="1">
            <a:spLocks noChangeArrowheads="1"/>
          </p:cNvSpPr>
          <p:nvPr/>
        </p:nvSpPr>
        <p:spPr bwMode="auto">
          <a:xfrm>
            <a:off x="4716463" y="4265613"/>
            <a:ext cx="28702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800">
                <a:latin typeface="Arial" panose="020B0604020202020204" pitchFamily="34" charset="0"/>
                <a:ea typeface="华文中宋" panose="02010600040101010101" pitchFamily="2" charset="-122"/>
              </a:rPr>
              <a:t>二拍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”</a:t>
            </a:r>
            <a:r>
              <a:rPr lang="zh-CN" altLang="en-US" sz="2800">
                <a:latin typeface="Arial" panose="020B0604020202020204" pitchFamily="34" charset="0"/>
                <a:ea typeface="华文中宋" panose="02010600040101010101" pitchFamily="2" charset="-122"/>
              </a:rPr>
              <a:t>  凌濛初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39750" y="188913"/>
            <a:ext cx="8229600" cy="847725"/>
          </a:xfrm>
        </p:spPr>
        <p:txBody>
          <a:bodyPr/>
          <a:lstStyle/>
          <a:p>
            <a:pPr algn="ctr" eaLnBrk="1" hangingPunct="1"/>
            <a:r>
              <a:rPr lang="zh-CN" altLang="en-US" smtClean="0">
                <a:ea typeface="隶书" panose="02010509060101010101" pitchFamily="49" charset="-122"/>
              </a:rPr>
              <a:t>三言二拍</a:t>
            </a:r>
            <a:r>
              <a:rPr lang="zh-CN" altLang="en-US" smtClean="0">
                <a:hlinkClick r:id="rId2" action="ppaction://hlinksldjump"/>
              </a:rPr>
              <a:t> </a:t>
            </a:r>
            <a:endParaRPr lang="zh-CN" altLang="en-US" smtClean="0"/>
          </a:p>
        </p:txBody>
      </p:sp>
      <p:sp>
        <p:nvSpPr>
          <p:cNvPr id="15155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5076825" y="1341438"/>
            <a:ext cx="3384550" cy="4967287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altLang="zh-CN" sz="2800" smtClean="0">
                <a:latin typeface="宋体" panose="02010600030101010101" pitchFamily="2" charset="-122"/>
              </a:rPr>
              <a:t>《</a:t>
            </a:r>
            <a:r>
              <a:rPr lang="zh-CN" altLang="en-US" sz="2800" smtClean="0">
                <a:latin typeface="宋体" panose="02010600030101010101" pitchFamily="2" charset="-122"/>
              </a:rPr>
              <a:t>喻世明言</a:t>
            </a:r>
            <a:r>
              <a:rPr lang="en-US" altLang="zh-CN" sz="2800" smtClean="0">
                <a:latin typeface="宋体" panose="02010600030101010101" pitchFamily="2" charset="-122"/>
              </a:rPr>
              <a:t>》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zh-CN" sz="2800" smtClean="0">
                <a:latin typeface="宋体" panose="02010600030101010101" pitchFamily="2" charset="-122"/>
              </a:rPr>
              <a:t>《</a:t>
            </a:r>
            <a:r>
              <a:rPr lang="zh-CN" altLang="en-US" sz="2800" smtClean="0">
                <a:latin typeface="宋体" panose="02010600030101010101" pitchFamily="2" charset="-122"/>
              </a:rPr>
              <a:t>警世通言</a:t>
            </a:r>
            <a:r>
              <a:rPr lang="en-US" altLang="zh-CN" sz="2800" smtClean="0">
                <a:latin typeface="宋体" panose="02010600030101010101" pitchFamily="2" charset="-122"/>
              </a:rPr>
              <a:t>》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zh-CN" sz="2800" smtClean="0">
                <a:latin typeface="宋体" panose="02010600030101010101" pitchFamily="2" charset="-122"/>
              </a:rPr>
              <a:t>《</a:t>
            </a:r>
            <a:r>
              <a:rPr lang="zh-CN" altLang="en-US" sz="2800" smtClean="0">
                <a:latin typeface="宋体" panose="02010600030101010101" pitchFamily="2" charset="-122"/>
              </a:rPr>
              <a:t>醒世恒言</a:t>
            </a:r>
            <a:r>
              <a:rPr lang="en-US" altLang="zh-CN" sz="2800" smtClean="0">
                <a:latin typeface="宋体" panose="02010600030101010101" pitchFamily="2" charset="-122"/>
              </a:rPr>
              <a:t>》 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zh-CN" sz="2800" smtClean="0">
                <a:latin typeface="宋体" panose="02010600030101010101" pitchFamily="2" charset="-122"/>
              </a:rPr>
              <a:t>《</a:t>
            </a:r>
            <a:r>
              <a:rPr lang="zh-CN" altLang="en-US" sz="2800" smtClean="0">
                <a:latin typeface="宋体" panose="02010600030101010101" pitchFamily="2" charset="-122"/>
              </a:rPr>
              <a:t>初刻拍案惊奇</a:t>
            </a:r>
            <a:r>
              <a:rPr lang="en-US" altLang="zh-CN" sz="2800" smtClean="0">
                <a:latin typeface="宋体" panose="02010600030101010101" pitchFamily="2" charset="-122"/>
              </a:rPr>
              <a:t>》《</a:t>
            </a:r>
            <a:r>
              <a:rPr lang="zh-CN" altLang="en-US" sz="2800" smtClean="0">
                <a:latin typeface="宋体" panose="02010600030101010101" pitchFamily="2" charset="-122"/>
              </a:rPr>
              <a:t>二刻拍案惊奇</a:t>
            </a:r>
            <a:r>
              <a:rPr lang="en-US" altLang="zh-CN" sz="2800" smtClean="0">
                <a:latin typeface="宋体" panose="02010600030101010101" pitchFamily="2" charset="-122"/>
              </a:rPr>
              <a:t>》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zh-CN" sz="2800" smtClean="0">
                <a:latin typeface="宋体" panose="02010600030101010101" pitchFamily="2" charset="-122"/>
              </a:rPr>
              <a:t>“</a:t>
            </a:r>
            <a:r>
              <a:rPr lang="zh-CN" altLang="en-US" sz="2800" smtClean="0">
                <a:latin typeface="宋体" panose="02010600030101010101" pitchFamily="2" charset="-122"/>
              </a:rPr>
              <a:t>极摹人情世态之歧，备写悲欢离合之致”  </a:t>
            </a:r>
          </a:p>
        </p:txBody>
      </p:sp>
      <p:pic>
        <p:nvPicPr>
          <p:cNvPr id="151556" name="Picture 7" descr="31056459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196975"/>
            <a:ext cx="3921125" cy="532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476250"/>
            <a:ext cx="8540750" cy="947738"/>
          </a:xfrm>
        </p:spPr>
        <p:txBody>
          <a:bodyPr/>
          <a:lstStyle/>
          <a:p>
            <a:pPr algn="ctr" eaLnBrk="1" hangingPunct="1"/>
            <a:r>
              <a:rPr lang="zh-CN" altLang="en-US" smtClean="0">
                <a:latin typeface="隶书" panose="02010509060101010101" pitchFamily="49" charset="-122"/>
                <a:ea typeface="隶书" panose="02010509060101010101" pitchFamily="49" charset="-122"/>
              </a:rPr>
              <a:t>六、元明清时期</a:t>
            </a:r>
          </a:p>
        </p:txBody>
      </p:sp>
      <p:sp>
        <p:nvSpPr>
          <p:cNvPr id="15257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1557338"/>
            <a:ext cx="8540750" cy="4194175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斗筲小人，何足计事，徒失佳偶，空负良缘，不如早日抉择，忍小耻而就大计。” 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“若使夏不妹喜，吴不西施，亦必立而败亡。”</a:t>
            </a:r>
            <a:r>
              <a:rPr lang="zh-CN" altLang="en-US" sz="3200" smtClean="0"/>
              <a:t> </a:t>
            </a:r>
            <a:endParaRPr lang="zh-CN" altLang="en-US" sz="3200" smtClean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“敢倡乱道，惑世诬民”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95288" y="333375"/>
            <a:ext cx="8540750" cy="777875"/>
          </a:xfrm>
        </p:spPr>
        <p:txBody>
          <a:bodyPr/>
          <a:lstStyle/>
          <a:p>
            <a:pPr algn="ctr" eaLnBrk="1" hangingPunct="1"/>
            <a:r>
              <a:rPr lang="zh-CN" altLang="en-US" b="1" smtClean="0">
                <a:latin typeface="隶书" panose="02010509060101010101" pitchFamily="49" charset="-122"/>
                <a:ea typeface="隶书" panose="02010509060101010101" pitchFamily="49" charset="-122"/>
              </a:rPr>
              <a:t>李贽（</a:t>
            </a:r>
            <a:r>
              <a:rPr lang="en-US" altLang="zh-CN" b="1" smtClean="0">
                <a:latin typeface="隶书" panose="02010509060101010101" pitchFamily="49" charset="-122"/>
                <a:ea typeface="隶书" panose="02010509060101010101" pitchFamily="49" charset="-122"/>
              </a:rPr>
              <a:t>1527—1602</a:t>
            </a:r>
            <a:r>
              <a:rPr lang="zh-CN" altLang="en-US" b="1" smtClean="0">
                <a:latin typeface="隶书" panose="02010509060101010101" pitchFamily="49" charset="-122"/>
                <a:ea typeface="隶书" panose="02010509060101010101" pitchFamily="49" charset="-122"/>
              </a:rPr>
              <a:t>）</a:t>
            </a:r>
            <a:r>
              <a:rPr lang="zh-CN" altLang="en-US" smtClean="0">
                <a:latin typeface="隶书" panose="02010509060101010101" pitchFamily="49" charset="-122"/>
                <a:ea typeface="隶书" panose="02010509060101010101" pitchFamily="49" charset="-122"/>
              </a:rPr>
              <a:t> </a:t>
            </a:r>
          </a:p>
        </p:txBody>
      </p:sp>
      <p:pic>
        <p:nvPicPr>
          <p:cNvPr id="153603" name="Picture 5" descr="fc5e5f34f6e40f5d241f14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088" y="1387475"/>
            <a:ext cx="3933825" cy="525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404813"/>
            <a:ext cx="8540750" cy="874712"/>
          </a:xfrm>
        </p:spPr>
        <p:txBody>
          <a:bodyPr/>
          <a:lstStyle/>
          <a:p>
            <a:pPr algn="ctr" eaLnBrk="1" hangingPunct="1"/>
            <a:r>
              <a:rPr lang="zh-CN" altLang="en-US" sz="4000" smtClean="0">
                <a:ea typeface="隶书" panose="02010509060101010101" pitchFamily="49" charset="-122"/>
              </a:rPr>
              <a:t>太平天国</a:t>
            </a:r>
          </a:p>
        </p:txBody>
      </p:sp>
      <p:sp>
        <p:nvSpPr>
          <p:cNvPr id="15462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95288" y="1557338"/>
            <a:ext cx="8540750" cy="4608512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但当创业之初，必先有国而后有家，先公而后私。” 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天条书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第七条：“天堂子女，男有男行，女有女行，不得混杂。凡男人女人奸淫者名为变怪，最大犯天条。凡犯第七天条，如系老兄弟定点天灯，新兄弟斩首示众 ”</a:t>
            </a:r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zh-CN" altLang="en-US" sz="4000" smtClean="0">
                <a:ea typeface="隶书" panose="02010509060101010101" pitchFamily="49" charset="-122"/>
              </a:rPr>
              <a:t>太平天国</a:t>
            </a:r>
          </a:p>
        </p:txBody>
      </p:sp>
      <p:sp>
        <p:nvSpPr>
          <p:cNvPr id="15565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11188" y="2052638"/>
            <a:ext cx="8064500" cy="4195762"/>
          </a:xfrm>
        </p:spPr>
        <p:txBody>
          <a:bodyPr/>
          <a:lstStyle/>
          <a:p>
            <a:pPr eaLnBrk="1" hangingPunct="1">
              <a:lnSpc>
                <a:spcPct val="140000"/>
              </a:lnSpc>
            </a:pPr>
            <a:r>
              <a:rPr lang="en-US" altLang="zh-CN" sz="36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36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秀清，尔好铺排尔一班小弟小妹团聚成家，排得定定叠叠，我天父自有分排也。”</a:t>
            </a: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</a:t>
            </a:r>
          </a:p>
          <a:p>
            <a:pPr eaLnBrk="1" hangingPunct="1"/>
            <a:endParaRPr lang="en-US" altLang="zh-CN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Oval 7"/>
          <p:cNvSpPr>
            <a:spLocks noChangeArrowheads="1"/>
          </p:cNvSpPr>
          <p:nvPr/>
        </p:nvSpPr>
        <p:spPr bwMode="auto">
          <a:xfrm>
            <a:off x="2411413" y="1125538"/>
            <a:ext cx="1201737" cy="1150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>
                <a:latin typeface="隶书" panose="02010509060101010101" pitchFamily="49" charset="-122"/>
                <a:ea typeface="隶书" panose="02010509060101010101" pitchFamily="49" charset="-122"/>
              </a:rPr>
              <a:t>氏族</a:t>
            </a: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A</a:t>
            </a:r>
          </a:p>
        </p:txBody>
      </p:sp>
      <p:sp>
        <p:nvSpPr>
          <p:cNvPr id="19459" name="Oval 8"/>
          <p:cNvSpPr>
            <a:spLocks noChangeArrowheads="1"/>
          </p:cNvSpPr>
          <p:nvPr/>
        </p:nvSpPr>
        <p:spPr bwMode="auto">
          <a:xfrm>
            <a:off x="4284663" y="1125538"/>
            <a:ext cx="1152525" cy="1150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>
                <a:latin typeface="Tahoma" panose="020B0604030504040204" pitchFamily="34" charset="0"/>
                <a:ea typeface="隶书" panose="02010509060101010101" pitchFamily="49" charset="-122"/>
              </a:rPr>
              <a:t>氏族</a:t>
            </a:r>
            <a:r>
              <a:rPr lang="en-US" altLang="zh-CN" sz="2400">
                <a:latin typeface="Tahoma" panose="020B0604030504040204" pitchFamily="34" charset="0"/>
                <a:ea typeface="华文中宋" panose="02010600040101010101" pitchFamily="2" charset="-122"/>
              </a:rPr>
              <a:t>B</a:t>
            </a:r>
            <a:endParaRPr lang="en-US" altLang="zh-CN" sz="1800">
              <a:latin typeface="Tahoma" panose="020B0604030504040204" pitchFamily="34" charset="0"/>
            </a:endParaRPr>
          </a:p>
        </p:txBody>
      </p:sp>
      <p:sp>
        <p:nvSpPr>
          <p:cNvPr id="19460" name="Text Box 9"/>
          <p:cNvSpPr txBox="1">
            <a:spLocks noChangeArrowheads="1"/>
          </p:cNvSpPr>
          <p:nvPr/>
        </p:nvSpPr>
        <p:spPr bwMode="auto">
          <a:xfrm>
            <a:off x="2051050" y="2349500"/>
            <a:ext cx="3917950" cy="333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昭                穆</a:t>
            </a:r>
          </a:p>
          <a:p>
            <a:pPr eaLnBrk="1" hangingPunct="1">
              <a:lnSpc>
                <a:spcPct val="1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父亲             儿子</a:t>
            </a:r>
          </a:p>
          <a:p>
            <a:pPr eaLnBrk="1" hangingPunct="1">
              <a:lnSpc>
                <a:spcPct val="1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孙子             曾孙</a:t>
            </a:r>
          </a:p>
          <a:p>
            <a:pPr eaLnBrk="1" hangingPunct="1">
              <a:lnSpc>
                <a:spcPct val="1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玄孙             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……</a:t>
            </a:r>
          </a:p>
        </p:txBody>
      </p:sp>
      <p:sp>
        <p:nvSpPr>
          <p:cNvPr id="19461" name="AutoShape 10"/>
          <p:cNvSpPr>
            <a:spLocks noChangeArrowheads="1"/>
          </p:cNvSpPr>
          <p:nvPr/>
        </p:nvSpPr>
        <p:spPr bwMode="auto">
          <a:xfrm>
            <a:off x="3492500" y="1484313"/>
            <a:ext cx="976313" cy="269875"/>
          </a:xfrm>
          <a:prstGeom prst="rightArrow">
            <a:avLst>
              <a:gd name="adj1" fmla="val 50000"/>
              <a:gd name="adj2" fmla="val 9044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19462" name="AutoShape 11"/>
          <p:cNvSpPr>
            <a:spLocks noChangeArrowheads="1"/>
          </p:cNvSpPr>
          <p:nvPr/>
        </p:nvSpPr>
        <p:spPr bwMode="auto">
          <a:xfrm>
            <a:off x="3492500" y="1700213"/>
            <a:ext cx="935038" cy="288925"/>
          </a:xfrm>
          <a:prstGeom prst="leftArrow">
            <a:avLst>
              <a:gd name="adj1" fmla="val 50000"/>
              <a:gd name="adj2" fmla="val 8090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19463" name="Text Box 13"/>
          <p:cNvSpPr txBox="1">
            <a:spLocks noChangeArrowheads="1"/>
          </p:cNvSpPr>
          <p:nvPr/>
        </p:nvSpPr>
        <p:spPr bwMode="auto">
          <a:xfrm>
            <a:off x="900113" y="981075"/>
            <a:ext cx="677862" cy="512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3600">
                <a:latin typeface="Tahoma" panose="020B0604030504040204" pitchFamily="34" charset="0"/>
                <a:ea typeface="隶书" panose="02010509060101010101" pitchFamily="49" charset="-122"/>
              </a:rPr>
              <a:t>两合氏族外婚与昭穆制度</a:t>
            </a:r>
          </a:p>
        </p:txBody>
      </p:sp>
      <p:sp>
        <p:nvSpPr>
          <p:cNvPr id="19464" name="Oval 14"/>
          <p:cNvSpPr>
            <a:spLocks noChangeArrowheads="1"/>
          </p:cNvSpPr>
          <p:nvPr/>
        </p:nvSpPr>
        <p:spPr bwMode="auto">
          <a:xfrm>
            <a:off x="7092950" y="1484313"/>
            <a:ext cx="1058863" cy="10572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>
                <a:latin typeface="隶书" panose="02010509060101010101" pitchFamily="49" charset="-122"/>
                <a:ea typeface="隶书" panose="02010509060101010101" pitchFamily="49" charset="-122"/>
              </a:rPr>
              <a:t>氏族</a:t>
            </a:r>
            <a:r>
              <a:rPr lang="en-US" altLang="zh-CN" sz="2400">
                <a:latin typeface="隶书" panose="02010509060101010101" pitchFamily="49" charset="-122"/>
                <a:ea typeface="隶书" panose="02010509060101010101" pitchFamily="49" charset="-122"/>
              </a:rPr>
              <a:t>A</a:t>
            </a:r>
          </a:p>
        </p:txBody>
      </p:sp>
      <p:sp>
        <p:nvSpPr>
          <p:cNvPr id="19465" name="Oval 15"/>
          <p:cNvSpPr>
            <a:spLocks noChangeArrowheads="1"/>
          </p:cNvSpPr>
          <p:nvPr/>
        </p:nvSpPr>
        <p:spPr bwMode="auto">
          <a:xfrm>
            <a:off x="6084888" y="2924175"/>
            <a:ext cx="1079500" cy="10096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>
                <a:latin typeface="Tahoma" panose="020B0604030504040204" pitchFamily="34" charset="0"/>
                <a:ea typeface="隶书" panose="02010509060101010101" pitchFamily="49" charset="-122"/>
              </a:rPr>
              <a:t>氏族</a:t>
            </a:r>
            <a:r>
              <a:rPr lang="en-US" altLang="zh-CN" sz="1800">
                <a:latin typeface="Tahoma" panose="020B0604030504040204" pitchFamily="34" charset="0"/>
              </a:rPr>
              <a:t>C</a:t>
            </a:r>
          </a:p>
        </p:txBody>
      </p:sp>
      <p:sp>
        <p:nvSpPr>
          <p:cNvPr id="19466" name="Oval 16"/>
          <p:cNvSpPr>
            <a:spLocks noChangeArrowheads="1"/>
          </p:cNvSpPr>
          <p:nvPr/>
        </p:nvSpPr>
        <p:spPr bwMode="auto">
          <a:xfrm>
            <a:off x="7885113" y="2924175"/>
            <a:ext cx="1008062" cy="10096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>
                <a:latin typeface="Tahoma" panose="020B0604030504040204" pitchFamily="34" charset="0"/>
                <a:ea typeface="隶书" panose="02010509060101010101" pitchFamily="49" charset="-122"/>
              </a:rPr>
              <a:t>氏族</a:t>
            </a:r>
            <a:r>
              <a:rPr lang="en-US" altLang="zh-CN" sz="1800">
                <a:latin typeface="Tahoma" panose="020B0604030504040204" pitchFamily="34" charset="0"/>
              </a:rPr>
              <a:t>B</a:t>
            </a:r>
          </a:p>
        </p:txBody>
      </p:sp>
      <p:sp>
        <p:nvSpPr>
          <p:cNvPr id="19467" name="Text Box 17"/>
          <p:cNvSpPr txBox="1">
            <a:spLocks noChangeArrowheads="1"/>
          </p:cNvSpPr>
          <p:nvPr/>
        </p:nvSpPr>
        <p:spPr bwMode="auto">
          <a:xfrm>
            <a:off x="6300788" y="4365625"/>
            <a:ext cx="267335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>
                <a:latin typeface="隶书" panose="02010509060101010101" pitchFamily="49" charset="-122"/>
                <a:ea typeface="隶书" panose="02010509060101010101" pitchFamily="49" charset="-122"/>
              </a:rPr>
              <a:t>环 状 联 系 婚</a:t>
            </a:r>
          </a:p>
        </p:txBody>
      </p:sp>
      <p:sp>
        <p:nvSpPr>
          <p:cNvPr id="19468" name="AutoShape 30"/>
          <p:cNvSpPr>
            <a:spLocks noChangeArrowheads="1"/>
          </p:cNvSpPr>
          <p:nvPr/>
        </p:nvSpPr>
        <p:spPr bwMode="auto">
          <a:xfrm>
            <a:off x="6443663" y="2133600"/>
            <a:ext cx="719137" cy="719138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lnTo>
                  <a:pt x="21600" y="6079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69" name="AutoShape 31"/>
          <p:cNvSpPr>
            <a:spLocks noChangeArrowheads="1"/>
          </p:cNvSpPr>
          <p:nvPr/>
        </p:nvSpPr>
        <p:spPr bwMode="auto">
          <a:xfrm rot="5400000">
            <a:off x="8101806" y="2275682"/>
            <a:ext cx="720725" cy="579438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lnTo>
                  <a:pt x="21600" y="6079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70" name="AutoShape 32"/>
          <p:cNvSpPr>
            <a:spLocks noChangeArrowheads="1"/>
          </p:cNvSpPr>
          <p:nvPr/>
        </p:nvSpPr>
        <p:spPr bwMode="auto">
          <a:xfrm rot="10800000">
            <a:off x="7092950" y="3644900"/>
            <a:ext cx="720725" cy="579438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lnTo>
                  <a:pt x="21600" y="6079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609600"/>
            <a:ext cx="8540750" cy="874713"/>
          </a:xfrm>
        </p:spPr>
        <p:txBody>
          <a:bodyPr/>
          <a:lstStyle/>
          <a:p>
            <a:pPr algn="ctr" eaLnBrk="1" hangingPunct="1"/>
            <a:r>
              <a:rPr lang="zh-CN" altLang="en-US" sz="4000" smtClean="0">
                <a:ea typeface="隶书" panose="02010509060101010101" pitchFamily="49" charset="-122"/>
              </a:rPr>
              <a:t>太平天国</a:t>
            </a:r>
          </a:p>
        </p:txBody>
      </p:sp>
      <p:sp>
        <p:nvSpPr>
          <p:cNvPr id="13926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216025" y="1628775"/>
            <a:ext cx="6711950" cy="4195763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lnSpc>
                <a:spcPct val="13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altLang="zh-CN" sz="28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8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妻道在三从，无违尔夫主，牝鸡若司晨，自求家道苦。”</a:t>
            </a:r>
          </a:p>
          <a:p>
            <a:pPr eaLnBrk="1" fontAlgn="auto" hangingPunct="1">
              <a:lnSpc>
                <a:spcPct val="13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zh-CN" altLang="en-US" sz="28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“服侍不虔诚一该打，硬颈不听教二该打，   </a:t>
            </a:r>
            <a:r>
              <a:rPr lang="en-US" altLang="zh-CN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 </a:t>
            </a:r>
            <a:r>
              <a:rPr lang="en-US" altLang="zh-CN" sz="28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r>
              <a:rPr lang="zh-CN" altLang="en-US" sz="28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起眼看丈夫三该打，问王不虔诚四该打，躁气不纯静五该打，讲话极大声六该打，有唤不应声七该打，面情不欢喜八该打，眼左望右望九该打，讲话不悠然十该打。”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260350"/>
            <a:ext cx="8540750" cy="720725"/>
          </a:xfrm>
        </p:spPr>
        <p:txBody>
          <a:bodyPr/>
          <a:lstStyle/>
          <a:p>
            <a:pPr algn="ctr" eaLnBrk="1" hangingPunct="1"/>
            <a:r>
              <a:rPr lang="zh-CN" altLang="en-US" sz="4000" b="1" smtClean="0">
                <a:latin typeface="隶书" panose="02010509060101010101" pitchFamily="49" charset="-122"/>
                <a:ea typeface="隶书" panose="02010509060101010101" pitchFamily="49" charset="-122"/>
              </a:rPr>
              <a:t>第五章  中国古代主要婚姻习俗</a:t>
            </a:r>
          </a:p>
        </p:txBody>
      </p:sp>
      <p:sp>
        <p:nvSpPr>
          <p:cNvPr id="19046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1268413"/>
            <a:ext cx="8569325" cy="5329237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一、盖   头</a:t>
            </a:r>
          </a:p>
          <a:p>
            <a:pPr eaLnBrk="1" hangingPunct="1">
              <a:lnSpc>
                <a:spcPct val="11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二、撒   帐</a:t>
            </a:r>
          </a:p>
          <a:p>
            <a:pPr eaLnBrk="1" hangingPunct="1">
              <a:lnSpc>
                <a:spcPct val="11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三、结   发</a:t>
            </a:r>
          </a:p>
          <a:p>
            <a:pPr eaLnBrk="1" hangingPunct="1">
              <a:lnSpc>
                <a:spcPct val="11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四、闹   房</a:t>
            </a:r>
          </a:p>
          <a:p>
            <a:pPr eaLnBrk="1" hangingPunct="1">
              <a:lnSpc>
                <a:spcPct val="11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五、冥   婚</a:t>
            </a:r>
          </a:p>
          <a:p>
            <a:pPr eaLnBrk="1" hangingPunct="1">
              <a:lnSpc>
                <a:spcPct val="11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六、童养媳</a:t>
            </a:r>
          </a:p>
          <a:p>
            <a:pPr eaLnBrk="1" hangingPunct="1">
              <a:lnSpc>
                <a:spcPct val="11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七、接脚夫</a:t>
            </a:r>
          </a:p>
          <a:p>
            <a:pPr eaLnBrk="1" hangingPunct="1">
              <a:lnSpc>
                <a:spcPct val="11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八、“姻 缘”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0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0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90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90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90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90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90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90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904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66" grpId="0"/>
      <p:bldP spid="190467" grpId="0" build="p"/>
    </p:bld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2" name="Picture 5" descr="ed24d3e2554884871f270ead7c17bd7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260350"/>
            <a:ext cx="4772025" cy="636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8723" name="Rectangle 6"/>
          <p:cNvSpPr>
            <a:spLocks noGrp="1" noRot="1" noChangeArrowheads="1"/>
          </p:cNvSpPr>
          <p:nvPr>
            <p:ph type="title"/>
          </p:nvPr>
        </p:nvSpPr>
        <p:spPr>
          <a:xfrm>
            <a:off x="1042988" y="1341438"/>
            <a:ext cx="792162" cy="2735262"/>
          </a:xfrm>
        </p:spPr>
        <p:txBody>
          <a:bodyPr/>
          <a:lstStyle/>
          <a:p>
            <a:pPr eaLnBrk="1" hangingPunct="1"/>
            <a:r>
              <a:rPr lang="zh-CN" altLang="en-US" smtClean="0">
                <a:ea typeface="隶书" panose="02010509060101010101" pitchFamily="49" charset="-122"/>
              </a:rPr>
              <a:t>盖</a:t>
            </a:r>
            <a:br>
              <a:rPr lang="zh-CN" altLang="en-US" smtClean="0">
                <a:ea typeface="隶书" panose="02010509060101010101" pitchFamily="49" charset="-122"/>
              </a:rPr>
            </a:br>
            <a:r>
              <a:rPr lang="zh-CN" altLang="en-US" smtClean="0">
                <a:ea typeface="隶书" panose="02010509060101010101" pitchFamily="49" charset="-122"/>
              </a:rPr>
              <a:t/>
            </a:r>
            <a:br>
              <a:rPr lang="zh-CN" altLang="en-US" smtClean="0">
                <a:ea typeface="隶书" panose="02010509060101010101" pitchFamily="49" charset="-122"/>
              </a:rPr>
            </a:br>
            <a:r>
              <a:rPr lang="zh-CN" altLang="en-US" smtClean="0">
                <a:ea typeface="隶书" panose="02010509060101010101" pitchFamily="49" charset="-122"/>
              </a:rPr>
              <a:t>头</a:t>
            </a:r>
          </a:p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333375"/>
            <a:ext cx="8540750" cy="803275"/>
          </a:xfrm>
        </p:spPr>
        <p:txBody>
          <a:bodyPr/>
          <a:lstStyle/>
          <a:p>
            <a:pPr algn="ctr" eaLnBrk="1" hangingPunct="1"/>
            <a:r>
              <a:rPr lang="zh-CN" altLang="en-US" smtClean="0">
                <a:ea typeface="隶书" panose="02010509060101010101" pitchFamily="49" charset="-122"/>
              </a:rPr>
              <a:t>一、盖    头</a:t>
            </a:r>
          </a:p>
        </p:txBody>
      </p:sp>
      <p:sp>
        <p:nvSpPr>
          <p:cNvPr id="15974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50825" y="1268413"/>
            <a:ext cx="8569325" cy="4897437"/>
          </a:xfrm>
        </p:spPr>
        <p:txBody>
          <a:bodyPr/>
          <a:lstStyle/>
          <a:p>
            <a:pPr eaLnBrk="1" hangingPunct="1">
              <a:lnSpc>
                <a:spcPct val="16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吴自牧 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梦梁录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·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嫁娶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 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：“其礼官请两新人出房，诣中堂参堂，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……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并立堂前，遂请男女双全女亲，以称或机杼挑盖头，方露花容。” </a:t>
            </a:r>
          </a:p>
          <a:p>
            <a:pPr eaLnBrk="1" hangingPunct="1">
              <a:lnSpc>
                <a:spcPct val="160000"/>
              </a:lnSpc>
            </a:pPr>
            <a:endParaRPr lang="en-US" altLang="zh-CN" smtClean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84188" y="692150"/>
            <a:ext cx="7056437" cy="1160463"/>
          </a:xfrm>
        </p:spPr>
        <p:txBody>
          <a:bodyPr/>
          <a:lstStyle/>
          <a:p>
            <a:pPr algn="ctr" eaLnBrk="1" hangingPunct="1"/>
            <a:r>
              <a:rPr lang="zh-CN" altLang="en-US" smtClean="0">
                <a:ea typeface="隶书" panose="02010509060101010101" pitchFamily="49" charset="-122"/>
              </a:rPr>
              <a:t>一、盖    头</a:t>
            </a:r>
          </a:p>
        </p:txBody>
      </p:sp>
      <p:sp>
        <p:nvSpPr>
          <p:cNvPr id="16077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84188" y="2052638"/>
            <a:ext cx="8120062" cy="4195762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朱轼 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仪礼节略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 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：“（盖头）以锦为方帕，横直四尺，女辞父母，拜毕，即以帕盖头，升车至夫家。交拜，必姆为去之。乃合卺。”</a:t>
            </a:r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4800" y="260350"/>
            <a:ext cx="8515350" cy="720725"/>
          </a:xfrm>
        </p:spPr>
        <p:txBody>
          <a:bodyPr/>
          <a:lstStyle/>
          <a:p>
            <a:pPr algn="ctr" eaLnBrk="1" hangingPunct="1"/>
            <a:r>
              <a:rPr lang="zh-CN" altLang="en-US" sz="4000" b="1" smtClean="0">
                <a:ea typeface="隶书" panose="02010509060101010101" pitchFamily="49" charset="-122"/>
              </a:rPr>
              <a:t>二、撒     帐</a:t>
            </a:r>
          </a:p>
        </p:txBody>
      </p:sp>
      <p:sp>
        <p:nvSpPr>
          <p:cNvPr id="35737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1773238"/>
            <a:ext cx="8640763" cy="4824412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汉武帝内传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 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：“武帝与李夫人共坐帐，宫人遥撒五色同心果，帝与夫人以衣裙受之，云得果多，得子多也。” </a:t>
            </a:r>
          </a:p>
          <a:p>
            <a:pPr eaLnBrk="1" hangingPunct="1">
              <a:lnSpc>
                <a:spcPct val="130000"/>
              </a:lnSpc>
            </a:pPr>
            <a:endParaRPr lang="en-US" altLang="zh-CN" sz="3200" smtClean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161796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532813" y="6237288"/>
            <a:ext cx="322262" cy="333375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57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57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7378" grpId="0"/>
      <p:bldP spid="357379" grpId="0" build="p"/>
    </p:bld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042988" y="476250"/>
            <a:ext cx="7056437" cy="1400175"/>
          </a:xfrm>
        </p:spPr>
        <p:txBody>
          <a:bodyPr/>
          <a:lstStyle/>
          <a:p>
            <a:pPr algn="ctr" eaLnBrk="1" hangingPunct="1"/>
            <a:r>
              <a:rPr lang="zh-CN" altLang="en-US" b="1" smtClean="0">
                <a:ea typeface="隶书" panose="02010509060101010101" pitchFamily="49" charset="-122"/>
              </a:rPr>
              <a:t>撒     帐</a:t>
            </a:r>
          </a:p>
        </p:txBody>
      </p:sp>
      <p:sp>
        <p:nvSpPr>
          <p:cNvPr id="16281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95288" y="2052638"/>
            <a:ext cx="8353425" cy="4195762"/>
          </a:xfrm>
        </p:spPr>
        <p:txBody>
          <a:bodyPr/>
          <a:lstStyle/>
          <a:p>
            <a:pPr eaLnBrk="1" hangingPunct="1">
              <a:lnSpc>
                <a:spcPct val="140000"/>
              </a:lnSpc>
            </a:pP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敦煌掇琐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 “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今夜吉辰，某氏女与某氏儿结亲。伏愿成纳之后，千秋万岁，保守吉昌。五男二女，奴婢成行。男愿总为卿相，女</a:t>
            </a:r>
            <a:r>
              <a:rPr lang="zh-CN" altLang="en-US" sz="3200" smtClean="0">
                <a:ea typeface="华文中宋" panose="02010600040101010101" pitchFamily="2" charset="-122"/>
              </a:rPr>
              <a:t>愿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尽聘公王。从兹祝愿以后，夫妇寿命延长。”</a:t>
            </a:r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333375"/>
            <a:ext cx="8540750" cy="6477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zh-CN" altLang="en-US" sz="4000" b="1" smtClean="0">
                <a:ea typeface="隶书" panose="02010509060101010101" pitchFamily="49" charset="-122"/>
              </a:rPr>
              <a:t>撒     帐</a:t>
            </a:r>
          </a:p>
        </p:txBody>
      </p:sp>
      <p:sp>
        <p:nvSpPr>
          <p:cNvPr id="16384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01625" y="1412875"/>
            <a:ext cx="8540750" cy="511175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altLang="zh-CN" sz="3200" smtClean="0">
                <a:ea typeface="华文中宋" panose="02010600040101010101" pitchFamily="2" charset="-122"/>
              </a:rPr>
              <a:t>《</a:t>
            </a:r>
            <a:r>
              <a:rPr lang="zh-CN" altLang="en-US" sz="3200" smtClean="0">
                <a:ea typeface="华文中宋" panose="02010600040101010101" pitchFamily="2" charset="-122"/>
              </a:rPr>
              <a:t>事林广记</a:t>
            </a:r>
            <a:r>
              <a:rPr lang="en-US" altLang="zh-CN" sz="3200" smtClean="0">
                <a:ea typeface="华文中宋" panose="02010600040101010101" pitchFamily="2" charset="-122"/>
              </a:rPr>
              <a:t>》</a:t>
            </a:r>
            <a:r>
              <a:rPr lang="en-US" altLang="zh-CN" sz="3200" smtClean="0"/>
              <a:t> </a:t>
            </a:r>
            <a:r>
              <a:rPr lang="zh-CN" altLang="en-US" sz="3200" smtClean="0"/>
              <a:t>：</a:t>
            </a:r>
            <a:r>
              <a:rPr lang="zh-CN" altLang="en-US" sz="3200" smtClean="0">
                <a:ea typeface="楷体_GB2312" pitchFamily="49" charset="-122"/>
              </a:rPr>
              <a:t>“撒帐东，宛如神女下巫峰，簇拥仙郎来凤帐，红云揭起一重重。撒帐西，锦带流苏四角垂，揭开便见姮娥面，好与仙郎折一枝。撒帐南，好合情怀乐且耽，凉月好风庭户爽，双双绣带佩宜男。撒帐北，津津一点眉间色，芙蓉帐暖度春宵，月娥喜遇蟾宫客。”</a:t>
            </a:r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042988" y="476250"/>
            <a:ext cx="7056437" cy="1400175"/>
          </a:xfrm>
        </p:spPr>
        <p:txBody>
          <a:bodyPr/>
          <a:lstStyle/>
          <a:p>
            <a:pPr algn="ctr" eaLnBrk="1" hangingPunct="1"/>
            <a:r>
              <a:rPr lang="zh-CN" altLang="en-US" b="1" smtClean="0">
                <a:ea typeface="隶书" panose="02010509060101010101" pitchFamily="49" charset="-122"/>
              </a:rPr>
              <a:t>撒     帐</a:t>
            </a:r>
          </a:p>
        </p:txBody>
      </p:sp>
      <p:sp>
        <p:nvSpPr>
          <p:cNvPr id="16486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2052638"/>
            <a:ext cx="8351838" cy="4195762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altLang="zh-CN" sz="3200" smtClean="0">
                <a:ea typeface="华文中宋" panose="02010600040101010101" pitchFamily="2" charset="-122"/>
              </a:rPr>
              <a:t>《</a:t>
            </a:r>
            <a:r>
              <a:rPr lang="zh-CN" altLang="en-US" sz="3200" smtClean="0">
                <a:ea typeface="华文中宋" panose="02010600040101010101" pitchFamily="2" charset="-122"/>
              </a:rPr>
              <a:t>清平山话本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·</a:t>
            </a:r>
            <a:r>
              <a:rPr lang="zh-CN" altLang="en-US" sz="3200" smtClean="0">
                <a:ea typeface="华文中宋" panose="02010600040101010101" pitchFamily="2" charset="-122"/>
              </a:rPr>
              <a:t>快嘴李翠莲记</a:t>
            </a:r>
            <a:r>
              <a:rPr lang="en-US" altLang="zh-CN" sz="3200" smtClean="0">
                <a:ea typeface="华文中宋" panose="02010600040101010101" pitchFamily="2" charset="-122"/>
              </a:rPr>
              <a:t>》</a:t>
            </a:r>
            <a:r>
              <a:rPr lang="en-US" altLang="zh-CN" sz="3200" smtClean="0"/>
              <a:t> </a:t>
            </a:r>
            <a:r>
              <a:rPr lang="zh-CN" altLang="en-US" sz="3200" smtClean="0"/>
              <a:t>：</a:t>
            </a:r>
            <a:r>
              <a:rPr lang="zh-CN" altLang="en-US" sz="3200" smtClean="0">
                <a:ea typeface="楷体_GB2312" pitchFamily="49" charset="-122"/>
              </a:rPr>
              <a:t>“撒帐前，沉沉非雾亦非烟，香里金虬相隐映，文箫今遇彩鸾仙。撒帐后，夫妇和谐长保守，从来夫唱妇相随，莫作河东狮子吼。”</a:t>
            </a:r>
            <a:endParaRPr lang="zh-CN" altLang="en-US" sz="3200" smtClean="0"/>
          </a:p>
          <a:p>
            <a:pPr eaLnBrk="1" hangingPunct="1"/>
            <a:endParaRPr lang="en-US" altLang="zh-CN" sz="3200" smtClean="0"/>
          </a:p>
        </p:txBody>
      </p:sp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476250"/>
            <a:ext cx="8232775" cy="649288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zh-CN" altLang="en-US" sz="4000" b="1" smtClean="0">
                <a:latin typeface="隶书" panose="02010509060101010101" pitchFamily="49" charset="-122"/>
                <a:ea typeface="隶书" panose="02010509060101010101" pitchFamily="49" charset="-122"/>
              </a:rPr>
              <a:t>三、结   发</a:t>
            </a:r>
          </a:p>
        </p:txBody>
      </p:sp>
      <p:sp>
        <p:nvSpPr>
          <p:cNvPr id="16589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50825" y="1700213"/>
            <a:ext cx="8569325" cy="4248150"/>
          </a:xfrm>
        </p:spPr>
        <p:txBody>
          <a:bodyPr/>
          <a:lstStyle/>
          <a:p>
            <a:pPr eaLnBrk="1" hangingPunct="1">
              <a:lnSpc>
                <a:spcPct val="200000"/>
              </a:lnSpc>
            </a:pP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古诗源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 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：“结发为夫妇，恩爱两不疑。” </a:t>
            </a:r>
          </a:p>
          <a:p>
            <a:pPr eaLnBrk="1" hangingPunct="1">
              <a:lnSpc>
                <a:spcPct val="200000"/>
              </a:lnSpc>
            </a:pP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子夜歌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 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：“侬既剪云鬓，郎亦分丝发。觅问无人处，绾作同心结。”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404813"/>
            <a:ext cx="8518525" cy="722312"/>
          </a:xfrm>
        </p:spPr>
        <p:txBody>
          <a:bodyPr/>
          <a:lstStyle/>
          <a:p>
            <a:pPr algn="ctr" eaLnBrk="1" hangingPunct="1"/>
            <a:r>
              <a:rPr lang="zh-CN" altLang="en-US" sz="4000" b="1" smtClean="0">
                <a:ea typeface="隶书" panose="02010509060101010101" pitchFamily="49" charset="-122"/>
              </a:rPr>
              <a:t>四、对偶婚</a:t>
            </a:r>
          </a:p>
        </p:txBody>
      </p:sp>
      <p:sp>
        <p:nvSpPr>
          <p:cNvPr id="2048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1341438"/>
            <a:ext cx="8569325" cy="5256212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3200" smtClean="0">
                <a:ea typeface="华文中宋" panose="02010600040101010101" pitchFamily="2" charset="-122"/>
              </a:rPr>
              <a:t>   </a:t>
            </a:r>
            <a:r>
              <a:rPr lang="zh-CN" altLang="en-US" sz="3200" smtClean="0">
                <a:ea typeface="华文中宋" panose="02010600040101010101" pitchFamily="2" charset="-122"/>
              </a:rPr>
              <a:t>特征：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3200" smtClean="0">
                <a:ea typeface="华文中宋" panose="02010600040101010101" pitchFamily="2" charset="-122"/>
              </a:rPr>
              <a:t>其一，对偶虽然相对固定，但不受严格的约束，对偶关系很轻易的便可以由一方或双方宣告解除。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3200" smtClean="0">
                <a:ea typeface="华文中宋" panose="02010600040101010101" pitchFamily="2" charset="-122"/>
              </a:rPr>
              <a:t>其二，每对配偶之间只有两性关系，而并没有共同的经济生活。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404813"/>
            <a:ext cx="8540750" cy="731837"/>
          </a:xfrm>
        </p:spPr>
        <p:txBody>
          <a:bodyPr/>
          <a:lstStyle/>
          <a:p>
            <a:pPr algn="ctr" eaLnBrk="1" hangingPunct="1"/>
            <a:r>
              <a:rPr lang="zh-CN" altLang="en-US" sz="4000" b="1" smtClean="0">
                <a:latin typeface="隶书" panose="02010509060101010101" pitchFamily="49" charset="-122"/>
                <a:ea typeface="隶书" panose="02010509060101010101" pitchFamily="49" charset="-122"/>
              </a:rPr>
              <a:t>四、闹   房</a:t>
            </a:r>
          </a:p>
        </p:txBody>
      </p:sp>
      <p:sp>
        <p:nvSpPr>
          <p:cNvPr id="36045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50825" y="1484313"/>
            <a:ext cx="8569325" cy="5113337"/>
          </a:xfrm>
        </p:spPr>
        <p:txBody>
          <a:bodyPr/>
          <a:lstStyle/>
          <a:p>
            <a:pPr eaLnBrk="1" hangingPunct="1">
              <a:lnSpc>
                <a:spcPct val="160000"/>
              </a:lnSpc>
            </a:pPr>
            <a:r>
              <a:rPr lang="en-US" altLang="zh-CN" sz="2800" smtClean="0">
                <a:ea typeface="华文中宋" panose="02010600040101010101" pitchFamily="2" charset="-122"/>
              </a:rPr>
              <a:t>《</a:t>
            </a:r>
            <a:r>
              <a:rPr lang="zh-CN" altLang="en-US" sz="2800" smtClean="0">
                <a:ea typeface="华文中宋" panose="02010600040101010101" pitchFamily="2" charset="-122"/>
              </a:rPr>
              <a:t>抱朴子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·</a:t>
            </a:r>
            <a:r>
              <a:rPr lang="zh-CN" altLang="en-US" sz="2800" smtClean="0">
                <a:ea typeface="华文中宋" panose="02010600040101010101" pitchFamily="2" charset="-122"/>
              </a:rPr>
              <a:t>疾谬篇</a:t>
            </a:r>
            <a:r>
              <a:rPr lang="en-US" altLang="zh-CN" sz="2800" smtClean="0">
                <a:ea typeface="华文中宋" panose="02010600040101010101" pitchFamily="2" charset="-122"/>
              </a:rPr>
              <a:t>》</a:t>
            </a:r>
            <a:r>
              <a:rPr lang="en-US" altLang="zh-CN" sz="2800" smtClean="0"/>
              <a:t> </a:t>
            </a:r>
            <a:r>
              <a:rPr lang="zh-CN" altLang="en-US" sz="2800" smtClean="0"/>
              <a:t>：</a:t>
            </a:r>
            <a:r>
              <a:rPr lang="zh-CN" altLang="en-US" sz="2800" smtClean="0">
                <a:ea typeface="方正楷体" pitchFamily="65" charset="-122"/>
              </a:rPr>
              <a:t>“</a:t>
            </a:r>
            <a:r>
              <a:rPr lang="zh-CN" altLang="en-US" sz="2800" smtClean="0">
                <a:latin typeface="方正楷体" pitchFamily="65" charset="-122"/>
                <a:ea typeface="方正楷体" pitchFamily="65" charset="-122"/>
              </a:rPr>
              <a:t>俗间有戏妇之法，于稠众之中，亲戚之前，问以丑言，责以慢对，甚为鄙黩，不可忍论。或蹙以楚挞，或系脚倒悬，酒客酗酗，不知限制，至有伤于流血踒</a:t>
            </a:r>
            <a:r>
              <a:rPr lang="en-US" altLang="zh-CN" sz="2800" smtClean="0">
                <a:latin typeface="方正楷体" pitchFamily="65" charset="-122"/>
                <a:ea typeface="方正楷体" pitchFamily="65" charset="-122"/>
              </a:rPr>
              <a:t>(wo)</a:t>
            </a:r>
            <a:r>
              <a:rPr lang="zh-CN" altLang="en-US" sz="2800" smtClean="0">
                <a:latin typeface="方正楷体" pitchFamily="65" charset="-122"/>
                <a:ea typeface="方正楷体" pitchFamily="65" charset="-122"/>
              </a:rPr>
              <a:t>折支体者。</a:t>
            </a:r>
            <a:r>
              <a:rPr lang="en-US" altLang="zh-CN" sz="2800" smtClean="0">
                <a:ea typeface="方正楷体" pitchFamily="65" charset="-122"/>
              </a:rPr>
              <a:t>……</a:t>
            </a:r>
            <a:r>
              <a:rPr lang="zh-CN" altLang="en-US" sz="2800" smtClean="0">
                <a:latin typeface="方正楷体" pitchFamily="65" charset="-122"/>
                <a:ea typeface="方正楷体" pitchFamily="65" charset="-122"/>
              </a:rPr>
              <a:t>今此俗世尚多有之，娶妇之家，亲婿避匿，群男子竞作戏调，以弄新妇，谓之谑亲。</a:t>
            </a:r>
            <a:r>
              <a:rPr lang="zh-CN" altLang="en-US" sz="2800" smtClean="0">
                <a:ea typeface="方正楷体" pitchFamily="65" charset="-122"/>
              </a:rPr>
              <a:t>”</a:t>
            </a:r>
            <a:endParaRPr lang="zh-CN" altLang="en-US" sz="2800" smtClean="0">
              <a:latin typeface="方正楷体" pitchFamily="65" charset="-122"/>
              <a:ea typeface="方正楷体" pitchFamily="65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0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60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0450" grpId="0"/>
      <p:bldP spid="360451" grpId="0" build="p"/>
    </p:bld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333375"/>
            <a:ext cx="8540750" cy="935038"/>
          </a:xfrm>
        </p:spPr>
        <p:txBody>
          <a:bodyPr/>
          <a:lstStyle/>
          <a:p>
            <a:pPr algn="ctr" eaLnBrk="1" hangingPunct="1"/>
            <a:r>
              <a:rPr lang="zh-CN" altLang="en-US" b="1" smtClean="0">
                <a:latin typeface="隶书" panose="02010509060101010101" pitchFamily="49" charset="-122"/>
                <a:ea typeface="隶书" panose="02010509060101010101" pitchFamily="49" charset="-122"/>
              </a:rPr>
              <a:t>四、闹   房</a:t>
            </a:r>
          </a:p>
        </p:txBody>
      </p:sp>
      <p:pic>
        <p:nvPicPr>
          <p:cNvPr id="167939" name="Picture 4" descr="fec6fdc1bbbca359318d9d64962a82c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563688"/>
            <a:ext cx="6337300" cy="475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404813"/>
            <a:ext cx="8540750" cy="658812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zh-CN" altLang="en-US" sz="4000" b="1" smtClean="0">
                <a:latin typeface="隶书" panose="02010509060101010101" pitchFamily="49" charset="-122"/>
                <a:ea typeface="隶书" panose="02010509060101010101" pitchFamily="49" charset="-122"/>
              </a:rPr>
              <a:t>闹   房</a:t>
            </a:r>
          </a:p>
        </p:txBody>
      </p:sp>
      <p:pic>
        <p:nvPicPr>
          <p:cNvPr id="168963" name="Picture 5" descr="2008119941155428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341438"/>
            <a:ext cx="7559675" cy="501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404813"/>
            <a:ext cx="8540750" cy="803275"/>
          </a:xfrm>
        </p:spPr>
        <p:txBody>
          <a:bodyPr/>
          <a:lstStyle/>
          <a:p>
            <a:pPr algn="ctr" eaLnBrk="1" hangingPunct="1"/>
            <a:r>
              <a:rPr lang="zh-CN" altLang="en-US" b="1" smtClean="0">
                <a:latin typeface="隶书" panose="02010509060101010101" pitchFamily="49" charset="-122"/>
                <a:ea typeface="隶书" panose="02010509060101010101" pitchFamily="49" charset="-122"/>
              </a:rPr>
              <a:t>闹   房</a:t>
            </a:r>
          </a:p>
        </p:txBody>
      </p:sp>
      <p:pic>
        <p:nvPicPr>
          <p:cNvPr id="169987" name="Picture 4" descr="29BFBA077BF2FBA03BBCD7A56F100A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484313"/>
            <a:ext cx="6146800" cy="482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260350"/>
            <a:ext cx="8540750" cy="63182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zh-CN" altLang="en-US" sz="4000" b="1" smtClean="0">
                <a:latin typeface="隶书" panose="02010509060101010101" pitchFamily="49" charset="-122"/>
                <a:ea typeface="隶书" panose="02010509060101010101" pitchFamily="49" charset="-122"/>
              </a:rPr>
              <a:t>五、冥   婚</a:t>
            </a:r>
          </a:p>
        </p:txBody>
      </p:sp>
      <p:sp>
        <p:nvSpPr>
          <p:cNvPr id="17101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50825" y="1312863"/>
            <a:ext cx="8713788" cy="4995862"/>
          </a:xfrm>
        </p:spPr>
        <p:txBody>
          <a:bodyPr/>
          <a:lstStyle/>
          <a:p>
            <a:pPr eaLnBrk="1" hangingPunct="1"/>
            <a:r>
              <a:rPr lang="en-US" altLang="zh-CN" sz="3200" smtClean="0">
                <a:ea typeface="华文中宋" panose="02010600040101010101" pitchFamily="2" charset="-122"/>
              </a:rPr>
              <a:t>《</a:t>
            </a:r>
            <a:r>
              <a:rPr lang="zh-CN" altLang="en-US" sz="3200" smtClean="0">
                <a:ea typeface="华文中宋" panose="02010600040101010101" pitchFamily="2" charset="-122"/>
              </a:rPr>
              <a:t>昨梦录</a:t>
            </a:r>
            <a:r>
              <a:rPr lang="en-US" altLang="zh-CN" sz="3200" smtClean="0">
                <a:ea typeface="华文中宋" panose="02010600040101010101" pitchFamily="2" charset="-122"/>
              </a:rPr>
              <a:t>》</a:t>
            </a:r>
            <a:r>
              <a:rPr lang="en-US" altLang="zh-CN" sz="3200" smtClean="0"/>
              <a:t> </a:t>
            </a:r>
            <a:r>
              <a:rPr lang="zh-CN" altLang="en-US" sz="3200" smtClean="0"/>
              <a:t>：</a:t>
            </a:r>
            <a:r>
              <a:rPr lang="zh-CN" altLang="en-US" sz="3200" smtClean="0">
                <a:ea typeface="方正楷体" pitchFamily="65" charset="-122"/>
              </a:rPr>
              <a:t>“北俗，男女年当婚嫁，未婚而死者，两家命媒互求之，谓之鬼媒人。通家状细帖，各以父母命，祷而卜之，得卜，即制冥衣，男冠带，女裙帔等毕备。媒者就男墓，备酒果，祭以合婚，设二座相并，各立小幡长尺余者于座后。其未奠也，两幡凝然，直垂不动，奠毕，祝请男女相就，若合卺然。其相喜者，则二幡微动，以致相合。若一不喜者，幡不为动。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Rot="1" noChangeArrowheads="1"/>
          </p:cNvSpPr>
          <p:nvPr>
            <p:ph idx="1"/>
          </p:nvPr>
        </p:nvSpPr>
        <p:spPr>
          <a:xfrm>
            <a:off x="323850" y="836613"/>
            <a:ext cx="8496300" cy="5761037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zh-CN" altLang="en-US" sz="2400" smtClean="0">
                <a:ea typeface="华文中宋" panose="02010600040101010101" pitchFamily="2" charset="-122"/>
              </a:rPr>
              <a:t>男家祭文：</a:t>
            </a:r>
          </a:p>
          <a:p>
            <a:pPr eaLnBrk="1" hangingPunct="1">
              <a:lnSpc>
                <a:spcPct val="130000"/>
              </a:lnSpc>
            </a:pPr>
            <a:r>
              <a:rPr lang="zh-CN" altLang="en-US" sz="2400" smtClean="0">
                <a:latin typeface="方正楷体" pitchFamily="65" charset="-122"/>
                <a:ea typeface="方正楷体" pitchFamily="65" charset="-122"/>
              </a:rPr>
              <a:t>告汝甲乙，汝既早逝，大义未通。独寝幽泉，每移风月。但生者好偶，死亦嫌单。不悟某氏有女，复同霜叶。为汝礼聘，以会幽灵。择卜良辰，礼就合吉 。设祭灵右，众肴备具。 汝宜降神，就席尚飨。</a:t>
            </a:r>
          </a:p>
          <a:p>
            <a:pPr eaLnBrk="1" hangingPunct="1">
              <a:lnSpc>
                <a:spcPct val="130000"/>
              </a:lnSpc>
            </a:pPr>
            <a:r>
              <a:rPr lang="zh-CN" altLang="en-US" sz="2400" smtClean="0">
                <a:ea typeface="华文中宋" panose="02010600040101010101" pitchFamily="2" charset="-122"/>
              </a:rPr>
              <a:t>女家祭文：</a:t>
            </a:r>
          </a:p>
          <a:p>
            <a:pPr eaLnBrk="1" hangingPunct="1">
              <a:lnSpc>
                <a:spcPct val="130000"/>
              </a:lnSpc>
            </a:pPr>
            <a:r>
              <a:rPr lang="zh-CN" altLang="en-US" sz="2400" smtClean="0">
                <a:ea typeface="方正楷体" pitchFamily="65" charset="-122"/>
              </a:rPr>
              <a:t>告汝甲乙，尔既早逝，未有良俦。只寝泉宫，载离男女。未经聘纳，祸钟德门，奄同辞世。今二姓和合，以结冥婚，择卜良时，就今合棺。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058" name="Picture 2" descr="2004111514375457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260350"/>
            <a:ext cx="4603750" cy="640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3059" name="Text Box 3"/>
          <p:cNvSpPr txBox="1">
            <a:spLocks noChangeArrowheads="1"/>
          </p:cNvSpPr>
          <p:nvPr/>
        </p:nvSpPr>
        <p:spPr bwMode="auto">
          <a:xfrm>
            <a:off x="1493838" y="1736725"/>
            <a:ext cx="862012" cy="190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4400" b="1">
                <a:latin typeface="Tahoma" panose="020B0604030504040204" pitchFamily="34" charset="0"/>
                <a:ea typeface="隶书" panose="02010509060101010101" pitchFamily="49" charset="-122"/>
              </a:rPr>
              <a:t>冥  婚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333375"/>
            <a:ext cx="8540750" cy="414338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zh-CN" altLang="en-US" sz="4000" smtClean="0">
                <a:ea typeface="隶书" panose="02010509060101010101" pitchFamily="49" charset="-122"/>
              </a:rPr>
              <a:t>六、童养媳</a:t>
            </a:r>
          </a:p>
        </p:txBody>
      </p:sp>
      <p:sp>
        <p:nvSpPr>
          <p:cNvPr id="17408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50825" y="908050"/>
            <a:ext cx="8569325" cy="5761038"/>
          </a:xfrm>
        </p:spPr>
        <p:txBody>
          <a:bodyPr/>
          <a:lstStyle/>
          <a:p>
            <a:pPr eaLnBrk="1" hangingPunct="1"/>
            <a:r>
              <a:rPr lang="zh-CN" altLang="en-US" sz="2300" smtClean="0">
                <a:ea typeface="华文中宋" panose="02010600040101010101" pitchFamily="2" charset="-122"/>
              </a:rPr>
              <a:t>蔡（男家）：老身蔡婆婆是也，嫡亲三口家属，不幸夫主亡逝已过，只有一个孩儿，年长八岁，俺娘俩个过其日月，家中颇有些钱财。这里一个窦秀才，从去年向我借了二十两银子，如今本利该银四十两。我数次索取，那秀才只说贫难，没有还我。他有一个女儿，生得可喜，长得可爱，我有心看上她与我做个媳妇，就准了这四十两银子，岂不两得其便。他说今日好日晨，亲送女儿到我家来。</a:t>
            </a:r>
            <a:r>
              <a:rPr lang="en-US" altLang="zh-CN" sz="23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……</a:t>
            </a:r>
            <a:endParaRPr lang="en-US" altLang="zh-CN" sz="2300" smtClean="0">
              <a:ea typeface="华文中宋" panose="02010600040101010101" pitchFamily="2" charset="-122"/>
            </a:endParaRPr>
          </a:p>
          <a:p>
            <a:pPr eaLnBrk="1" hangingPunct="1"/>
            <a:r>
              <a:rPr lang="zh-CN" altLang="en-US" sz="2300" smtClean="0">
                <a:ea typeface="华文中宋" panose="02010600040101010101" pitchFamily="2" charset="-122"/>
              </a:rPr>
              <a:t>窦（女家）：小生姓窦，</a:t>
            </a:r>
            <a:r>
              <a:rPr lang="en-US" altLang="zh-CN" sz="23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……</a:t>
            </a:r>
            <a:r>
              <a:rPr lang="zh-CN" altLang="en-US" sz="2300" smtClean="0">
                <a:ea typeface="华文中宋" panose="02010600040101010101" pitchFamily="2" charset="-122"/>
              </a:rPr>
              <a:t>幼习儒业，饱有文章，争奈时运不通，功名未遂。不幸浑家亡化，撇下这个女孩儿，小字端云，从三岁上亡了母亲，如今孩儿七岁了也，小生一贫如洗</a:t>
            </a:r>
            <a:r>
              <a:rPr lang="en-US" altLang="zh-CN" sz="23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……</a:t>
            </a:r>
            <a:r>
              <a:rPr lang="zh-CN" altLang="en-US" sz="2300" smtClean="0">
                <a:ea typeface="华文中宋" panose="02010600040101010101" pitchFamily="2" charset="-122"/>
              </a:rPr>
              <a:t>此间一个蔡婆婆，她家广有财物，小生因无盘缠，曾借了她二十两银子，如今本利该对还她四十两，她数次问小生索取，教我把什么还她。谁想蔡婆婆常常着人来说，要小生女儿做儿媳妇</a:t>
            </a:r>
            <a:r>
              <a:rPr lang="en-US" altLang="zh-CN" sz="23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……</a:t>
            </a:r>
            <a:r>
              <a:rPr lang="zh-CN" altLang="en-US" sz="2300" smtClean="0">
                <a:ea typeface="华文中宋" panose="02010600040101010101" pitchFamily="2" charset="-122"/>
              </a:rPr>
              <a:t>小生出于无奈，只将女儿端云，送与蔡婆婆做儿媳妇去。运晦，这个那里是做媳妇，分明是卖与她一般。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333375"/>
            <a:ext cx="8540750" cy="6477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zh-CN" altLang="en-US" sz="4000" smtClean="0">
                <a:ea typeface="隶书" panose="02010509060101010101" pitchFamily="49" charset="-122"/>
              </a:rPr>
              <a:t>童养媳</a:t>
            </a:r>
          </a:p>
        </p:txBody>
      </p:sp>
      <p:pic>
        <p:nvPicPr>
          <p:cNvPr id="175107" name="Picture 5" descr="AA011229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268413"/>
            <a:ext cx="7272338" cy="520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620713"/>
            <a:ext cx="8540750" cy="1152525"/>
          </a:xfrm>
        </p:spPr>
        <p:txBody>
          <a:bodyPr/>
          <a:lstStyle/>
          <a:p>
            <a:pPr algn="ctr" eaLnBrk="1" hangingPunct="1"/>
            <a:r>
              <a:rPr lang="zh-CN" altLang="en-US" sz="4000" b="1" smtClean="0">
                <a:ea typeface="隶书" panose="02010509060101010101" pitchFamily="49" charset="-122"/>
              </a:rPr>
              <a:t>七、接脚夫</a:t>
            </a:r>
          </a:p>
        </p:txBody>
      </p:sp>
      <p:sp>
        <p:nvSpPr>
          <p:cNvPr id="17613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50825" y="2205038"/>
            <a:ext cx="8569325" cy="4319587"/>
          </a:xfrm>
        </p:spPr>
        <p:txBody>
          <a:bodyPr/>
          <a:lstStyle/>
          <a:p>
            <a:pPr eaLnBrk="1" hangingPunct="1">
              <a:lnSpc>
                <a:spcPct val="140000"/>
              </a:lnSpc>
            </a:pPr>
            <a:r>
              <a:rPr lang="en-US" altLang="zh-CN" sz="3200" b="1" smtClean="0"/>
              <a:t>《</a:t>
            </a:r>
            <a:r>
              <a:rPr lang="zh-CN" altLang="en-US" sz="3200" b="1" smtClean="0"/>
              <a:t>洛阳缙绅旧闻记</a:t>
            </a:r>
            <a:r>
              <a:rPr lang="en-US" altLang="zh-CN" sz="3200" b="1" smtClean="0"/>
              <a:t>》</a:t>
            </a:r>
            <a:r>
              <a:rPr lang="zh-CN" altLang="en-US" sz="3200" smtClean="0"/>
              <a:t>：</a:t>
            </a:r>
            <a:r>
              <a:rPr lang="zh-CN" altLang="en-US" sz="3200" smtClean="0">
                <a:ea typeface="方正楷体" pitchFamily="65" charset="-122"/>
              </a:rPr>
              <a:t>“</a:t>
            </a:r>
            <a:r>
              <a:rPr lang="zh-CN" altLang="en-US" sz="3200" smtClean="0">
                <a:latin typeface="方正楷体" pitchFamily="65" charset="-122"/>
                <a:ea typeface="方正楷体" pitchFamily="65" charset="-122"/>
              </a:rPr>
              <a:t>夫既葬，村人不知礼教，欲纳一人为夫，俚语谓之接脚。</a:t>
            </a:r>
            <a:r>
              <a:rPr lang="zh-CN" altLang="en-US" sz="3200" smtClean="0">
                <a:ea typeface="方正楷体" pitchFamily="65" charset="-122"/>
              </a:rPr>
              <a:t>”</a:t>
            </a:r>
            <a:r>
              <a:rPr lang="zh-CN" altLang="en-US" sz="3200" smtClean="0">
                <a:latin typeface="方正楷体" pitchFamily="65" charset="-122"/>
                <a:ea typeface="方正楷体" pitchFamily="65" charset="-122"/>
              </a:rPr>
              <a:t> </a:t>
            </a:r>
          </a:p>
          <a:p>
            <a:pPr eaLnBrk="1" hangingPunct="1">
              <a:lnSpc>
                <a:spcPct val="140000"/>
              </a:lnSpc>
            </a:pPr>
            <a:endParaRPr lang="en-US" altLang="zh-CN" sz="2800" smtClean="0">
              <a:ea typeface="方正楷体" pitchFamily="65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7" descr="126e17af733g2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476250"/>
            <a:ext cx="6840538" cy="374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ext Box 18"/>
          <p:cNvSpPr txBox="1">
            <a:spLocks noChangeArrowheads="1"/>
          </p:cNvSpPr>
          <p:nvPr/>
        </p:nvSpPr>
        <p:spPr bwMode="auto">
          <a:xfrm>
            <a:off x="250825" y="4365625"/>
            <a:ext cx="8713788" cy="183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600">
                <a:latin typeface="华文中宋" panose="02010600040101010101" pitchFamily="2" charset="-122"/>
                <a:ea typeface="华文中宋" panose="02010600040101010101" pitchFamily="2" charset="-122"/>
              </a:rPr>
              <a:t>      </a:t>
            </a:r>
            <a:r>
              <a:rPr lang="zh-CN" altLang="en-US" sz="2600">
                <a:latin typeface="华文中宋" panose="02010600040101010101" pitchFamily="2" charset="-122"/>
                <a:ea typeface="华文中宋" panose="02010600040101010101" pitchFamily="2" charset="-122"/>
              </a:rPr>
              <a:t>老祖母是一家之主，在家里说了算。老祖母如果过世，则由家中的大女儿掌权。所以，摩梭女孩在成人礼上，都要坐在一头大猪的背上（经过处理的），由四个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600">
                <a:latin typeface="华文中宋" panose="02010600040101010101" pitchFamily="2" charset="-122"/>
                <a:ea typeface="华文中宋" panose="02010600040101010101" pitchFamily="2" charset="-122"/>
              </a:rPr>
              <a:t>小伙子抬着。表示她将要掌握家族大权，掌握财富。 </a:t>
            </a:r>
          </a:p>
        </p:txBody>
      </p:sp>
      <p:sp>
        <p:nvSpPr>
          <p:cNvPr id="21508" name="Text Box 19"/>
          <p:cNvSpPr txBox="1">
            <a:spLocks noChangeArrowheads="1"/>
          </p:cNvSpPr>
          <p:nvPr/>
        </p:nvSpPr>
        <p:spPr bwMode="auto">
          <a:xfrm>
            <a:off x="539750" y="836613"/>
            <a:ext cx="854075" cy="232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4400">
                <a:latin typeface="Arial" panose="020B0604020202020204" pitchFamily="34" charset="0"/>
                <a:ea typeface="隶书" panose="02010509060101010101" pitchFamily="49" charset="-122"/>
              </a:rPr>
              <a:t>摩梭人家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549275"/>
            <a:ext cx="8540750" cy="6477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zh-CN" altLang="en-US" sz="4000" b="1" smtClean="0">
                <a:ea typeface="隶书" panose="02010509060101010101" pitchFamily="49" charset="-122"/>
              </a:rPr>
              <a:t>八、姻  缘</a:t>
            </a:r>
          </a:p>
        </p:txBody>
      </p:sp>
      <p:sp>
        <p:nvSpPr>
          <p:cNvPr id="17715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50825" y="1773238"/>
            <a:ext cx="8642350" cy="4824412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zh-CN" altLang="en-US" sz="2800" b="1" smtClean="0">
                <a:latin typeface="方正宋体" pitchFamily="65" charset="-122"/>
                <a:ea typeface="方正宋体" pitchFamily="65" charset="-122"/>
              </a:rPr>
              <a:t>［唐］李复言</a:t>
            </a:r>
            <a:r>
              <a:rPr lang="en-US" altLang="zh-CN" sz="2800" b="1" smtClean="0">
                <a:latin typeface="方正宋体" pitchFamily="65" charset="-122"/>
                <a:ea typeface="方正宋体" pitchFamily="65" charset="-122"/>
              </a:rPr>
              <a:t>《</a:t>
            </a:r>
            <a:r>
              <a:rPr lang="zh-CN" altLang="en-US" sz="2800" b="1" smtClean="0">
                <a:latin typeface="方正宋体" pitchFamily="65" charset="-122"/>
                <a:ea typeface="方正宋体" pitchFamily="65" charset="-122"/>
              </a:rPr>
              <a:t>续玄怪录</a:t>
            </a:r>
            <a:r>
              <a:rPr lang="en-US" altLang="zh-CN" sz="2800" b="1" smtClean="0">
                <a:latin typeface="方正宋体" pitchFamily="65" charset="-122"/>
                <a:ea typeface="方正宋体" pitchFamily="65" charset="-122"/>
              </a:rPr>
              <a:t>》</a:t>
            </a:r>
            <a:r>
              <a:rPr lang="en-US" altLang="zh-CN" sz="2800" b="1" smtClean="0">
                <a:ea typeface="方正宋体" pitchFamily="65" charset="-122"/>
              </a:rPr>
              <a:t>“</a:t>
            </a:r>
            <a:r>
              <a:rPr lang="zh-CN" altLang="en-US" sz="2800" b="1" smtClean="0">
                <a:latin typeface="方正宋体" pitchFamily="65" charset="-122"/>
                <a:ea typeface="方正宋体" pitchFamily="65" charset="-122"/>
              </a:rPr>
              <a:t>定婚店</a:t>
            </a:r>
            <a:r>
              <a:rPr lang="zh-CN" altLang="en-US" sz="2800" b="1" smtClean="0">
                <a:ea typeface="方正宋体" pitchFamily="65" charset="-122"/>
              </a:rPr>
              <a:t>”</a:t>
            </a:r>
            <a:r>
              <a:rPr lang="zh-CN" altLang="en-US" sz="2800" b="1" smtClean="0">
                <a:latin typeface="方正宋体" pitchFamily="65" charset="-122"/>
                <a:ea typeface="方正宋体" pitchFamily="65" charset="-122"/>
              </a:rPr>
              <a:t>：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b="1" smtClean="0">
                <a:hlinkClick r:id="rId2"/>
              </a:rPr>
              <a:t>http://lianzai.china.com/books/html/311/1236/11443.html</a:t>
            </a:r>
            <a:endParaRPr lang="en-US" altLang="zh-CN" b="1" smtClean="0"/>
          </a:p>
          <a:p>
            <a:pPr eaLnBrk="1" hangingPunct="1">
              <a:lnSpc>
                <a:spcPct val="150000"/>
              </a:lnSpc>
            </a:pPr>
            <a:r>
              <a:rPr lang="en-US" altLang="zh-CN" sz="3200" b="1" smtClean="0"/>
              <a:t>          </a:t>
            </a:r>
            <a:r>
              <a:rPr lang="zh-CN" altLang="en-US" sz="3200" b="1" smtClean="0">
                <a:latin typeface="方正楷体" pitchFamily="65" charset="-122"/>
                <a:ea typeface="方正楷体" pitchFamily="65" charset="-122"/>
              </a:rPr>
              <a:t>愿天下有情人，都成了眷属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3200" b="1" smtClean="0">
                <a:latin typeface="方正楷体" pitchFamily="65" charset="-122"/>
                <a:ea typeface="方正楷体" pitchFamily="65" charset="-122"/>
              </a:rPr>
              <a:t>       是前生注定事，莫错过姻缘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b="1" smtClean="0">
                <a:latin typeface="方正楷体" pitchFamily="65" charset="-122"/>
                <a:ea typeface="方正楷体" pitchFamily="65" charset="-122"/>
              </a:rPr>
              <a:t>          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404813"/>
            <a:ext cx="8540750" cy="720725"/>
          </a:xfrm>
        </p:spPr>
        <p:txBody>
          <a:bodyPr/>
          <a:lstStyle/>
          <a:p>
            <a:pPr algn="ctr" eaLnBrk="1" hangingPunct="1"/>
            <a:r>
              <a:rPr lang="zh-CN" altLang="en-US" sz="4000" b="1" smtClean="0">
                <a:ea typeface="隶书" panose="02010509060101010101" pitchFamily="49" charset="-122"/>
              </a:rPr>
              <a:t>月下老人</a:t>
            </a:r>
          </a:p>
        </p:txBody>
      </p:sp>
      <p:pic>
        <p:nvPicPr>
          <p:cNvPr id="178179" name="Picture 5" descr="a633b0ac4650b3224a36d6d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4"/>
          <a:stretch>
            <a:fillRect/>
          </a:stretch>
        </p:blipFill>
        <p:spPr bwMode="auto">
          <a:xfrm>
            <a:off x="1187450" y="1341438"/>
            <a:ext cx="7021513" cy="518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609600"/>
            <a:ext cx="8540750" cy="658813"/>
          </a:xfrm>
        </p:spPr>
        <p:txBody>
          <a:bodyPr/>
          <a:lstStyle/>
          <a:p>
            <a:pPr eaLnBrk="1" hangingPunct="1"/>
            <a:r>
              <a:rPr lang="zh-CN" altLang="en-US" sz="3600" smtClean="0">
                <a:latin typeface="隶书" panose="02010509060101010101" pitchFamily="49" charset="-122"/>
                <a:ea typeface="隶书" panose="02010509060101010101" pitchFamily="49" charset="-122"/>
              </a:rPr>
              <a:t>第六章  中国传统婚姻家庭的正负面因素</a:t>
            </a:r>
          </a:p>
        </p:txBody>
      </p:sp>
      <p:sp>
        <p:nvSpPr>
          <p:cNvPr id="17920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68313" y="2052638"/>
            <a:ext cx="8374062" cy="4195762"/>
          </a:xfrm>
        </p:spPr>
        <p:txBody>
          <a:bodyPr/>
          <a:lstStyle/>
          <a:p>
            <a:pPr eaLnBrk="1" hangingPunct="1">
              <a:lnSpc>
                <a:spcPct val="160000"/>
              </a:lnSpc>
              <a:buFont typeface="Wingdings" panose="05000000000000000000" pitchFamily="2" charset="2"/>
              <a:buNone/>
            </a:pPr>
            <a:r>
              <a:rPr lang="en-US" altLang="zh-CN" sz="30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30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礼记</a:t>
            </a:r>
            <a:r>
              <a:rPr lang="en-US" altLang="zh-CN" sz="30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·</a:t>
            </a:r>
            <a:r>
              <a:rPr lang="zh-CN" altLang="en-US" sz="30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昏义</a:t>
            </a:r>
            <a:r>
              <a:rPr lang="en-US" altLang="zh-CN" sz="30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30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：“夫妇有义”。</a:t>
            </a:r>
          </a:p>
          <a:p>
            <a:pPr eaLnBrk="1" hangingPunct="1">
              <a:lnSpc>
                <a:spcPct val="160000"/>
              </a:lnSpc>
              <a:buFont typeface="Wingdings" panose="05000000000000000000" pitchFamily="2" charset="2"/>
              <a:buNone/>
            </a:pPr>
            <a:r>
              <a:rPr lang="en-US" altLang="zh-CN" sz="30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30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唐律疏议</a:t>
            </a:r>
            <a:r>
              <a:rPr lang="en-US" altLang="zh-CN" sz="30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30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：“夫妇以义合，义绝则离之。” </a:t>
            </a:r>
          </a:p>
        </p:txBody>
      </p:sp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404813"/>
            <a:ext cx="8713788" cy="1400175"/>
          </a:xfrm>
        </p:spPr>
        <p:txBody>
          <a:bodyPr/>
          <a:lstStyle/>
          <a:p>
            <a:pPr eaLnBrk="1" hangingPunct="1"/>
            <a:r>
              <a:rPr lang="zh-CN" altLang="en-US" sz="3600" smtClean="0">
                <a:latin typeface="隶书" panose="02010509060101010101" pitchFamily="49" charset="-122"/>
                <a:ea typeface="隶书" panose="02010509060101010101" pitchFamily="49" charset="-122"/>
              </a:rPr>
              <a:t>第六章  中国传统婚姻家庭的正负面因素</a:t>
            </a:r>
          </a:p>
        </p:txBody>
      </p:sp>
      <p:sp>
        <p:nvSpPr>
          <p:cNvPr id="18022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50825" y="2052638"/>
            <a:ext cx="8569325" cy="4195762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3200" smtClean="0">
                <a:ea typeface="华文中宋" panose="02010600040101010101" pitchFamily="2" charset="-122"/>
              </a:rPr>
              <a:t>以美女作苟安的城堡，美其名以自欺曰和亲。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”</a:t>
            </a:r>
            <a:endParaRPr lang="zh-CN" altLang="en-US" sz="3200" smtClean="0">
              <a:ea typeface="华文中宋" panose="02010600040101010101" pitchFamily="2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3200" smtClean="0"/>
              <a:t>                       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——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鲁迅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坟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·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灯下漫笔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 </a:t>
            </a:r>
          </a:p>
        </p:txBody>
      </p:sp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609600"/>
            <a:ext cx="8540750" cy="5873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zh-CN" altLang="en-US" sz="3600" smtClean="0">
                <a:latin typeface="隶书" panose="02010509060101010101" pitchFamily="49" charset="-122"/>
                <a:ea typeface="隶书" panose="02010509060101010101" pitchFamily="49" charset="-122"/>
              </a:rPr>
              <a:t>第六章  中国传统婚姻家庭的正负面因素</a:t>
            </a:r>
          </a:p>
        </p:txBody>
      </p:sp>
      <p:sp>
        <p:nvSpPr>
          <p:cNvPr id="18125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41300" y="1773238"/>
            <a:ext cx="8661400" cy="4176712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smtClean="0">
                <a:latin typeface="楷体_GB2312" pitchFamily="49" charset="-122"/>
                <a:ea typeface="楷体_GB2312" pitchFamily="49" charset="-122"/>
              </a:rPr>
              <a:t>         </a:t>
            </a:r>
            <a:r>
              <a:rPr lang="zh-CN" altLang="en-US" sz="3200" smtClean="0">
                <a:latin typeface="隶书" panose="02010509060101010101" pitchFamily="49" charset="-122"/>
                <a:ea typeface="隶书" panose="02010509060101010101" pitchFamily="49" charset="-122"/>
              </a:rPr>
              <a:t>人为什么会堕入情网呢？没有比这更复杂的了，因为这是冬天，因为这是夏天；因为劳累过度，因为闲极无聊；因为软弱，因为刚强；因为需要安全，因为喜欢冒险；因为绝望，因为希望；因为有人爱您，因为有人不爱您。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zh-CN" altLang="en-US" sz="3200" smtClean="0">
                <a:latin typeface="隶书" panose="02010509060101010101" pitchFamily="49" charset="-122"/>
                <a:ea typeface="隶书" panose="02010509060101010101" pitchFamily="49" charset="-122"/>
              </a:rPr>
              <a:t>                      </a:t>
            </a:r>
            <a:r>
              <a:rPr lang="en-US" altLang="zh-CN" sz="3200" smtClean="0"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3200" smtClean="0">
                <a:latin typeface="隶书" panose="02010509060101010101" pitchFamily="49" charset="-122"/>
                <a:ea typeface="隶书" panose="02010509060101010101" pitchFamily="49" charset="-122"/>
              </a:rPr>
              <a:t>西蒙</a:t>
            </a:r>
            <a:r>
              <a:rPr lang="en-US" altLang="zh-CN" sz="3200" smtClean="0">
                <a:latin typeface="隶书" panose="02010509060101010101" pitchFamily="49" charset="-122"/>
                <a:ea typeface="隶书" panose="02010509060101010101" pitchFamily="49" charset="-122"/>
              </a:rPr>
              <a:t>·</a:t>
            </a:r>
            <a:r>
              <a:rPr lang="zh-CN" altLang="en-US" sz="3200" smtClean="0">
                <a:latin typeface="隶书" panose="02010509060101010101" pitchFamily="49" charset="-122"/>
                <a:ea typeface="隶书" panose="02010509060101010101" pitchFamily="49" charset="-122"/>
              </a:rPr>
              <a:t>波娃</a:t>
            </a:r>
          </a:p>
          <a:p>
            <a:pPr eaLnBrk="1" hangingPunct="1"/>
            <a:endParaRPr lang="en-US" altLang="zh-CN" sz="3200" smtClean="0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274" name="Picture 4" descr="author"/>
          <p:cNvPicPr>
            <a:picLocks noChangeAspect="1" noChangeArrowheads="1"/>
          </p:cNvPicPr>
          <p:nvPr/>
        </p:nvPicPr>
        <p:blipFill>
          <a:blip r:embed="rId2">
            <a:lum bright="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1223963"/>
            <a:ext cx="3692525" cy="528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2275" name="内容占位符 1"/>
          <p:cNvSpPr>
            <a:spLocks noGrp="1"/>
          </p:cNvSpPr>
          <p:nvPr>
            <p:ph idx="1"/>
          </p:nvPr>
        </p:nvSpPr>
        <p:spPr>
          <a:xfrm>
            <a:off x="3132138" y="333375"/>
            <a:ext cx="3033712" cy="863600"/>
          </a:xfrm>
        </p:spPr>
        <p:txBody>
          <a:bodyPr/>
          <a:lstStyle/>
          <a:p>
            <a:pPr marL="0" indent="0" algn="ctr" eaLnBrk="1" hangingPunct="1">
              <a:buFont typeface="Wingdings 3" panose="05040102010807070707" pitchFamily="18" charset="2"/>
              <a:buNone/>
            </a:pPr>
            <a:r>
              <a:rPr lang="zh-CN" altLang="en-US" sz="3200" smtClean="0">
                <a:latin typeface="隶书" panose="02010509060101010101" pitchFamily="49" charset="-122"/>
                <a:ea typeface="隶书" panose="02010509060101010101" pitchFamily="49" charset="-122"/>
              </a:rPr>
              <a:t>西蒙</a:t>
            </a:r>
            <a:r>
              <a:rPr lang="en-US" altLang="zh-CN" sz="3200" smtClean="0">
                <a:latin typeface="隶书" panose="02010509060101010101" pitchFamily="49" charset="-122"/>
                <a:ea typeface="隶书" panose="02010509060101010101" pitchFamily="49" charset="-122"/>
              </a:rPr>
              <a:t>·</a:t>
            </a:r>
            <a:r>
              <a:rPr lang="zh-CN" altLang="en-US" sz="3200" smtClean="0">
                <a:latin typeface="隶书" panose="02010509060101010101" pitchFamily="49" charset="-122"/>
                <a:ea typeface="隶书" panose="02010509060101010101" pitchFamily="49" charset="-122"/>
              </a:rPr>
              <a:t>波娃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Rot="1" noChangeArrowheads="1"/>
          </p:cNvSpPr>
          <p:nvPr>
            <p:ph idx="1"/>
          </p:nvPr>
        </p:nvSpPr>
        <p:spPr>
          <a:xfrm>
            <a:off x="457200" y="1484313"/>
            <a:ext cx="8229600" cy="4646612"/>
          </a:xfrm>
        </p:spPr>
        <p:txBody>
          <a:bodyPr/>
          <a:lstStyle/>
          <a:p>
            <a:pPr eaLnBrk="1" hangingPunct="1">
              <a:lnSpc>
                <a:spcPct val="170000"/>
              </a:lnSpc>
              <a:buFont typeface="Wingdings" panose="05000000000000000000" pitchFamily="2" charset="2"/>
              <a:buNone/>
            </a:pPr>
            <a:r>
              <a:rPr lang="en-US" altLang="zh-CN" sz="3200" smtClean="0">
                <a:latin typeface="隶书" panose="02010509060101010101" pitchFamily="49" charset="-122"/>
                <a:ea typeface="隶书" panose="02010509060101010101" pitchFamily="49" charset="-122"/>
              </a:rPr>
              <a:t>   “</a:t>
            </a:r>
            <a:r>
              <a:rPr lang="zh-CN" altLang="en-US" sz="3200" smtClean="0">
                <a:latin typeface="隶书" panose="02010509060101010101" pitchFamily="49" charset="-122"/>
                <a:ea typeface="隶书" panose="02010509060101010101" pitchFamily="49" charset="-122"/>
              </a:rPr>
              <a:t>婚姻是以人为的仪式，用以结合男女为夫妇，在社会公认之下，约定以永久共处的方式来共同负担抚育子女的责任。”</a:t>
            </a:r>
          </a:p>
          <a:p>
            <a:pPr eaLnBrk="1" hangingPunct="1">
              <a:lnSpc>
                <a:spcPct val="170000"/>
              </a:lnSpc>
              <a:buFont typeface="Wingdings" panose="05000000000000000000" pitchFamily="2" charset="2"/>
              <a:buNone/>
            </a:pPr>
            <a:r>
              <a:rPr lang="zh-CN" altLang="en-US" sz="3200" smtClean="0">
                <a:latin typeface="隶书" panose="02010509060101010101" pitchFamily="49" charset="-122"/>
                <a:ea typeface="隶书" panose="02010509060101010101" pitchFamily="49" charset="-122"/>
              </a:rPr>
              <a:t>                       </a:t>
            </a:r>
            <a:r>
              <a:rPr lang="en-US" altLang="zh-CN" sz="3200" smtClean="0">
                <a:latin typeface="隶书" panose="02010509060101010101" pitchFamily="49" charset="-122"/>
                <a:ea typeface="隶书" panose="02010509060101010101" pitchFamily="49" charset="-122"/>
              </a:rPr>
              <a:t>——</a:t>
            </a:r>
            <a:r>
              <a:rPr lang="zh-CN" altLang="en-US" sz="3200" smtClean="0">
                <a:latin typeface="隶书" panose="02010509060101010101" pitchFamily="49" charset="-122"/>
                <a:ea typeface="隶书" panose="02010509060101010101" pitchFamily="49" charset="-122"/>
              </a:rPr>
              <a:t>费孝通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Rot="1" noChangeArrowheads="1"/>
          </p:cNvSpPr>
          <p:nvPr>
            <p:ph idx="1"/>
          </p:nvPr>
        </p:nvSpPr>
        <p:spPr>
          <a:xfrm>
            <a:off x="468313" y="620713"/>
            <a:ext cx="8351837" cy="5400675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altLang="zh-CN" sz="2800" smtClean="0">
                <a:latin typeface="隶书" panose="02010509060101010101" pitchFamily="49" charset="-122"/>
                <a:ea typeface="隶书" panose="02010509060101010101" pitchFamily="49" charset="-122"/>
              </a:rPr>
              <a:t>“</a:t>
            </a:r>
            <a:r>
              <a:rPr lang="zh-CN" altLang="en-US" sz="2800" smtClean="0">
                <a:latin typeface="隶书" panose="02010509060101010101" pitchFamily="49" charset="-122"/>
                <a:ea typeface="隶书" panose="02010509060101010101" pitchFamily="49" charset="-122"/>
              </a:rPr>
              <a:t>生命逝去了，岁月逝去了，青春逝去了，季节逝去了，天上只剩下一件事物：上帝；地上只剩下一件事物：爱情</a:t>
            </a:r>
            <a:r>
              <a:rPr lang="en-US" altLang="zh-CN" sz="2800" smtClean="0">
                <a:latin typeface="隶书" panose="02010509060101010101" pitchFamily="49" charset="-122"/>
                <a:ea typeface="隶书" panose="02010509060101010101" pitchFamily="49" charset="-122"/>
              </a:rPr>
              <a:t>……</a:t>
            </a:r>
            <a:r>
              <a:rPr lang="zh-CN" altLang="en-US" sz="2800" smtClean="0">
                <a:latin typeface="隶书" panose="02010509060101010101" pitchFamily="49" charset="-122"/>
                <a:ea typeface="隶书" panose="02010509060101010101" pitchFamily="49" charset="-122"/>
              </a:rPr>
              <a:t>，有一天，当我们展开心灵的翅膀，飞翔在天空时，我们将看到身后是我们相爱过的大地，前方是我们即将相爱的天国。在爱情里，这种光明如此令人赞美，大地和天国将融为一体。”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latin typeface="隶书" panose="02010509060101010101" pitchFamily="49" charset="-122"/>
                <a:ea typeface="隶书" panose="02010509060101010101" pitchFamily="49" charset="-122"/>
              </a:rPr>
              <a:t>                     </a:t>
            </a:r>
            <a:r>
              <a:rPr lang="en-US" altLang="zh-CN" sz="2800" smtClean="0">
                <a:latin typeface="隶书" panose="02010509060101010101" pitchFamily="49" charset="-122"/>
                <a:ea typeface="隶书" panose="02010509060101010101" pitchFamily="49" charset="-122"/>
              </a:rPr>
              <a:t>———</a:t>
            </a:r>
            <a:r>
              <a:rPr lang="zh-CN" altLang="en-US" sz="2800" smtClean="0">
                <a:latin typeface="隶书" panose="02010509060101010101" pitchFamily="49" charset="-122"/>
                <a:ea typeface="隶书" panose="02010509060101010101" pitchFamily="49" charset="-122"/>
              </a:rPr>
              <a:t>雨果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476250"/>
            <a:ext cx="8540750" cy="792163"/>
          </a:xfrm>
        </p:spPr>
        <p:txBody>
          <a:bodyPr/>
          <a:lstStyle/>
          <a:p>
            <a:pPr eaLnBrk="1" hangingPunct="1"/>
            <a:r>
              <a:rPr lang="en-US" altLang="zh-CN" smtClean="0">
                <a:solidFill>
                  <a:schemeClr val="hlink"/>
                </a:solidFill>
                <a:ea typeface="隶书" panose="02010509060101010101" pitchFamily="49" charset="-122"/>
              </a:rPr>
              <a:t>《</a:t>
            </a:r>
            <a:r>
              <a:rPr lang="zh-CN" altLang="en-US" smtClean="0">
                <a:solidFill>
                  <a:schemeClr val="hlink"/>
                </a:solidFill>
                <a:ea typeface="隶书" panose="02010509060101010101" pitchFamily="49" charset="-122"/>
              </a:rPr>
              <a:t>诗经</a:t>
            </a:r>
            <a:r>
              <a:rPr lang="en-US" altLang="zh-CN" smtClean="0">
                <a:solidFill>
                  <a:schemeClr val="hlink"/>
                </a:solidFill>
                <a:ea typeface="隶书" panose="02010509060101010101" pitchFamily="49" charset="-122"/>
              </a:rPr>
              <a:t>·</a:t>
            </a:r>
            <a:r>
              <a:rPr lang="zh-CN" altLang="en-US" smtClean="0">
                <a:solidFill>
                  <a:schemeClr val="hlink"/>
                </a:solidFill>
                <a:ea typeface="隶书" panose="02010509060101010101" pitchFamily="49" charset="-122"/>
              </a:rPr>
              <a:t>郑风</a:t>
            </a:r>
            <a:r>
              <a:rPr lang="en-US" altLang="zh-CN" smtClean="0">
                <a:solidFill>
                  <a:schemeClr val="hlink"/>
                </a:solidFill>
                <a:ea typeface="隶书" panose="02010509060101010101" pitchFamily="49" charset="-122"/>
              </a:rPr>
              <a:t>·</a:t>
            </a:r>
            <a:r>
              <a:rPr lang="zh-CN" altLang="en-US" smtClean="0">
                <a:solidFill>
                  <a:schemeClr val="hlink"/>
                </a:solidFill>
                <a:ea typeface="隶书" panose="02010509060101010101" pitchFamily="49" charset="-122"/>
              </a:rPr>
              <a:t>子衿</a:t>
            </a:r>
            <a:r>
              <a:rPr lang="en-US" altLang="zh-CN" smtClean="0">
                <a:solidFill>
                  <a:schemeClr val="hlink"/>
                </a:solidFill>
                <a:ea typeface="隶书" panose="02010509060101010101" pitchFamily="49" charset="-122"/>
              </a:rPr>
              <a:t>》</a:t>
            </a:r>
            <a:r>
              <a:rPr lang="en-US" altLang="zh-CN" smtClean="0"/>
              <a:t> </a:t>
            </a:r>
          </a:p>
        </p:txBody>
      </p:sp>
      <p:sp>
        <p:nvSpPr>
          <p:cNvPr id="18534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979613" y="1412875"/>
            <a:ext cx="5905500" cy="4535488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zh-CN" altLang="en-US" smtClean="0"/>
              <a:t>青青子衿，悠悠我心。 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zh-CN" altLang="en-US" smtClean="0"/>
              <a:t>纵我不往，子宁不嗣音？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zh-CN" altLang="en-US" smtClean="0"/>
              <a:t>青青子佩，悠悠我思。 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zh-CN" altLang="en-US" smtClean="0"/>
              <a:t>纵我不往，子宁不来？ 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zh-CN" altLang="en-US" smtClean="0"/>
              <a:t>挑兮达兮，在城阙兮。 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zh-CN" altLang="en-US" smtClean="0"/>
              <a:t>一日不见，如三月兮。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609600"/>
            <a:ext cx="8540750" cy="1019175"/>
          </a:xfrm>
        </p:spPr>
        <p:txBody>
          <a:bodyPr/>
          <a:lstStyle/>
          <a:p>
            <a:pPr eaLnBrk="1" hangingPunct="1"/>
            <a:r>
              <a:rPr lang="en-US" altLang="zh-CN" smtClean="0">
                <a:solidFill>
                  <a:schemeClr val="hlink"/>
                </a:solidFill>
                <a:ea typeface="隶书" panose="02010509060101010101" pitchFamily="49" charset="-122"/>
              </a:rPr>
              <a:t>《</a:t>
            </a:r>
            <a:r>
              <a:rPr lang="zh-CN" altLang="en-US" smtClean="0">
                <a:solidFill>
                  <a:schemeClr val="hlink"/>
                </a:solidFill>
                <a:ea typeface="隶书" panose="02010509060101010101" pitchFamily="49" charset="-122"/>
              </a:rPr>
              <a:t>诗经</a:t>
            </a:r>
            <a:r>
              <a:rPr lang="en-US" altLang="zh-CN" smtClean="0">
                <a:solidFill>
                  <a:schemeClr val="hlink"/>
                </a:solidFill>
                <a:ea typeface="隶书" panose="02010509060101010101" pitchFamily="49" charset="-122"/>
              </a:rPr>
              <a:t>·</a:t>
            </a:r>
            <a:r>
              <a:rPr lang="zh-CN" altLang="en-US" smtClean="0">
                <a:solidFill>
                  <a:schemeClr val="hlink"/>
                </a:solidFill>
                <a:ea typeface="隶书" panose="02010509060101010101" pitchFamily="49" charset="-122"/>
              </a:rPr>
              <a:t>邶风</a:t>
            </a:r>
            <a:r>
              <a:rPr lang="en-US" altLang="zh-CN" smtClean="0">
                <a:solidFill>
                  <a:schemeClr val="hlink"/>
                </a:solidFill>
                <a:ea typeface="隶书" panose="02010509060101010101" pitchFamily="49" charset="-122"/>
              </a:rPr>
              <a:t>·</a:t>
            </a:r>
            <a:r>
              <a:rPr lang="zh-CN" altLang="en-US" smtClean="0">
                <a:solidFill>
                  <a:schemeClr val="hlink"/>
                </a:solidFill>
                <a:ea typeface="隶书" panose="02010509060101010101" pitchFamily="49" charset="-122"/>
              </a:rPr>
              <a:t>击鼓</a:t>
            </a:r>
            <a:r>
              <a:rPr lang="en-US" altLang="zh-CN" smtClean="0">
                <a:solidFill>
                  <a:schemeClr val="hlink"/>
                </a:solidFill>
                <a:ea typeface="隶书" panose="02010509060101010101" pitchFamily="49" charset="-122"/>
              </a:rPr>
              <a:t>》</a:t>
            </a:r>
          </a:p>
        </p:txBody>
      </p:sp>
      <p:sp>
        <p:nvSpPr>
          <p:cNvPr id="18637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95288" y="1700213"/>
            <a:ext cx="8424862" cy="4541837"/>
          </a:xfrm>
        </p:spPr>
        <p:txBody>
          <a:bodyPr/>
          <a:lstStyle/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zh-CN" altLang="en-US" smtClean="0">
                <a:latin typeface="宋体" panose="02010600030101010101" pitchFamily="2" charset="-122"/>
              </a:rPr>
              <a:t>击鼓其镗，踊跃用兵。土国城漕，我独南行。 </a:t>
            </a: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zh-CN" altLang="en-US" smtClean="0">
                <a:latin typeface="宋体" panose="02010600030101010101" pitchFamily="2" charset="-122"/>
              </a:rPr>
              <a:t>从孙子仲，平陈与宋。不我以归，忧心有忡。</a:t>
            </a: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zh-CN" altLang="en-US" smtClean="0">
                <a:latin typeface="宋体" panose="02010600030101010101" pitchFamily="2" charset="-122"/>
              </a:rPr>
              <a:t>爰居爰处？爰丧其马？于以求之？于林之下。 </a:t>
            </a: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zh-CN" altLang="en-US" smtClean="0">
                <a:latin typeface="宋体" panose="02010600030101010101" pitchFamily="2" charset="-122"/>
              </a:rPr>
              <a:t>死生契阔，与子成说。执子之手，与子偕老。 </a:t>
            </a: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zh-CN" altLang="en-US" smtClean="0">
                <a:latin typeface="宋体" panose="02010600030101010101" pitchFamily="2" charset="-122"/>
              </a:rPr>
              <a:t>于嗟阔兮，不我活兮。于嗟洵兮，不我信兮。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5" descr="126e1793c45g2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476250"/>
            <a:ext cx="6192837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ext Box 6"/>
          <p:cNvSpPr txBox="1">
            <a:spLocks noChangeArrowheads="1"/>
          </p:cNvSpPr>
          <p:nvPr/>
        </p:nvSpPr>
        <p:spPr bwMode="auto">
          <a:xfrm>
            <a:off x="323850" y="4365625"/>
            <a:ext cx="8569325" cy="218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500">
                <a:latin typeface="华文中宋" panose="02010600040101010101" pitchFamily="2" charset="-122"/>
                <a:ea typeface="华文中宋" panose="02010600040101010101" pitchFamily="2" charset="-122"/>
              </a:rPr>
              <a:t>      </a:t>
            </a:r>
            <a:r>
              <a:rPr lang="zh-CN" altLang="en-US" sz="2500">
                <a:latin typeface="华文中宋" panose="02010600040101010101" pitchFamily="2" charset="-122"/>
                <a:ea typeface="华文中宋" panose="02010600040101010101" pitchFamily="2" charset="-122"/>
              </a:rPr>
              <a:t>村长兄妹五人，哥哥和弟弟在外面工作，有一个还是国家公务员。家中只有他、姐姐和妹妹以及年迈的老母亲（老祖母）。村里人都知道他的孩子是谁，但他不负责抚养。他只有晚上才去那个家里，白天他在母亲这边。他当村长已经好几年了，村里的大事小情都是他出面来解决。 </a:t>
            </a:r>
          </a:p>
        </p:txBody>
      </p:sp>
      <p:sp>
        <p:nvSpPr>
          <p:cNvPr id="22532" name="Text Box 8"/>
          <p:cNvSpPr txBox="1">
            <a:spLocks noChangeArrowheads="1"/>
          </p:cNvSpPr>
          <p:nvPr/>
        </p:nvSpPr>
        <p:spPr bwMode="auto">
          <a:xfrm>
            <a:off x="722313" y="1006475"/>
            <a:ext cx="793750" cy="212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4000">
                <a:latin typeface="Arial" panose="020B0604020202020204" pitchFamily="34" charset="0"/>
                <a:ea typeface="隶书" panose="02010509060101010101" pitchFamily="49" charset="-122"/>
              </a:rPr>
              <a:t>摩梭人家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476250"/>
            <a:ext cx="8540750" cy="865188"/>
          </a:xfrm>
        </p:spPr>
        <p:txBody>
          <a:bodyPr/>
          <a:lstStyle/>
          <a:p>
            <a:pPr eaLnBrk="1" hangingPunct="1"/>
            <a:r>
              <a:rPr lang="en-US" altLang="zh-CN" smtClean="0">
                <a:solidFill>
                  <a:schemeClr val="hlink"/>
                </a:solidFill>
                <a:ea typeface="隶书" panose="02010509060101010101" pitchFamily="49" charset="-122"/>
              </a:rPr>
              <a:t>《</a:t>
            </a:r>
            <a:r>
              <a:rPr lang="zh-CN" altLang="en-US" smtClean="0">
                <a:solidFill>
                  <a:schemeClr val="hlink"/>
                </a:solidFill>
                <a:ea typeface="隶书" panose="02010509060101010101" pitchFamily="49" charset="-122"/>
              </a:rPr>
              <a:t>汉乐府</a:t>
            </a:r>
            <a:r>
              <a:rPr lang="en-US" altLang="zh-CN" smtClean="0">
                <a:solidFill>
                  <a:schemeClr val="hlink"/>
                </a:solidFill>
                <a:ea typeface="隶书" panose="02010509060101010101" pitchFamily="49" charset="-122"/>
              </a:rPr>
              <a:t>·</a:t>
            </a:r>
            <a:r>
              <a:rPr lang="zh-CN" altLang="en-US" smtClean="0">
                <a:solidFill>
                  <a:schemeClr val="hlink"/>
                </a:solidFill>
                <a:ea typeface="隶书" panose="02010509060101010101" pitchFamily="49" charset="-122"/>
              </a:rPr>
              <a:t>上邪</a:t>
            </a:r>
            <a:r>
              <a:rPr lang="en-US" altLang="zh-CN" smtClean="0">
                <a:solidFill>
                  <a:schemeClr val="hlink"/>
                </a:solidFill>
                <a:ea typeface="隶书" panose="02010509060101010101" pitchFamily="49" charset="-122"/>
              </a:rPr>
              <a:t>》</a:t>
            </a:r>
          </a:p>
        </p:txBody>
      </p:sp>
      <p:sp>
        <p:nvSpPr>
          <p:cNvPr id="18739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619250" y="1412875"/>
            <a:ext cx="6697663" cy="4895850"/>
          </a:xfrm>
        </p:spPr>
        <p:txBody>
          <a:bodyPr/>
          <a:lstStyle/>
          <a:p>
            <a:pPr eaLnBrk="1" hangingPunct="1">
              <a:lnSpc>
                <a:spcPct val="160000"/>
              </a:lnSpc>
              <a:buFont typeface="Wingdings" panose="05000000000000000000" pitchFamily="2" charset="2"/>
              <a:buNone/>
            </a:pPr>
            <a:r>
              <a:rPr lang="en-US" altLang="zh-CN" smtClean="0"/>
              <a:t>   </a:t>
            </a:r>
            <a:r>
              <a:rPr lang="zh-CN" altLang="en-US" smtClean="0"/>
              <a:t>上邪！ </a:t>
            </a:r>
            <a:br>
              <a:rPr lang="zh-CN" altLang="en-US" smtClean="0"/>
            </a:br>
            <a:r>
              <a:rPr lang="zh-CN" altLang="en-US" smtClean="0"/>
              <a:t>我欲与君相知，长命无绝衰。 </a:t>
            </a:r>
            <a:br>
              <a:rPr lang="zh-CN" altLang="en-US" smtClean="0"/>
            </a:br>
            <a:r>
              <a:rPr lang="zh-CN" altLang="en-US" smtClean="0"/>
              <a:t>山无陵，江水为竭， </a:t>
            </a:r>
            <a:br>
              <a:rPr lang="zh-CN" altLang="en-US" smtClean="0"/>
            </a:br>
            <a:r>
              <a:rPr lang="zh-CN" altLang="en-US" smtClean="0"/>
              <a:t>冬雷震震，夏雨雪，天地合， </a:t>
            </a:r>
            <a:br>
              <a:rPr lang="zh-CN" altLang="en-US" smtClean="0"/>
            </a:br>
            <a:r>
              <a:rPr lang="zh-CN" altLang="en-US" smtClean="0"/>
              <a:t>乃敢与君绝！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609600"/>
            <a:ext cx="8540750" cy="874713"/>
          </a:xfrm>
        </p:spPr>
        <p:txBody>
          <a:bodyPr/>
          <a:lstStyle/>
          <a:p>
            <a:pPr eaLnBrk="1" hangingPunct="1"/>
            <a:r>
              <a:rPr lang="en-US" altLang="zh-CN" smtClean="0">
                <a:solidFill>
                  <a:schemeClr val="hlink"/>
                </a:solidFill>
                <a:ea typeface="隶书" panose="02010509060101010101" pitchFamily="49" charset="-122"/>
              </a:rPr>
              <a:t>《</a:t>
            </a:r>
            <a:r>
              <a:rPr lang="zh-CN" altLang="en-US" smtClean="0">
                <a:solidFill>
                  <a:schemeClr val="hlink"/>
                </a:solidFill>
                <a:ea typeface="隶书" panose="02010509060101010101" pitchFamily="49" charset="-122"/>
              </a:rPr>
              <a:t>敦煌曲子词</a:t>
            </a:r>
            <a:r>
              <a:rPr lang="en-US" altLang="zh-CN" smtClean="0">
                <a:solidFill>
                  <a:schemeClr val="hlink"/>
                </a:solidFill>
                <a:ea typeface="隶书" panose="02010509060101010101" pitchFamily="49" charset="-122"/>
              </a:rPr>
              <a:t>·</a:t>
            </a:r>
            <a:r>
              <a:rPr lang="zh-CN" altLang="en-US" smtClean="0">
                <a:solidFill>
                  <a:schemeClr val="hlink"/>
                </a:solidFill>
                <a:ea typeface="隶书" panose="02010509060101010101" pitchFamily="49" charset="-122"/>
              </a:rPr>
              <a:t>菩萨蛮</a:t>
            </a:r>
            <a:r>
              <a:rPr lang="en-US" altLang="zh-CN" smtClean="0">
                <a:solidFill>
                  <a:schemeClr val="hlink"/>
                </a:solidFill>
                <a:ea typeface="隶书" panose="02010509060101010101" pitchFamily="49" charset="-122"/>
              </a:rPr>
              <a:t>》</a:t>
            </a:r>
          </a:p>
        </p:txBody>
      </p:sp>
      <p:sp>
        <p:nvSpPr>
          <p:cNvPr id="188419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60000"/>
              </a:lnSpc>
              <a:buFont typeface="Wingdings" panose="05000000000000000000" pitchFamily="2" charset="2"/>
              <a:buNone/>
            </a:pPr>
            <a:r>
              <a:rPr lang="en-US" altLang="zh-CN" smtClean="0"/>
              <a:t>   </a:t>
            </a: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枕前发尽千般愿，要休且待青山烂。</a:t>
            </a:r>
            <a:b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</a:b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水面上秤锤浮，直待黄河彻底枯。 </a:t>
            </a:r>
            <a:b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</a:b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白日参辰现，北斗回南面。</a:t>
            </a:r>
            <a:b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</a:b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休即未能休，且待三更见日头。</a:t>
            </a:r>
            <a:b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</a:br>
            <a:endParaRPr lang="zh-CN" altLang="en-US" smtClean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404813"/>
            <a:ext cx="8540750" cy="874712"/>
          </a:xfrm>
        </p:spPr>
        <p:txBody>
          <a:bodyPr/>
          <a:lstStyle/>
          <a:p>
            <a:pPr eaLnBrk="1" hangingPunct="1"/>
            <a:r>
              <a:rPr lang="zh-CN" altLang="en-US" b="1" smtClean="0">
                <a:ea typeface="隶书" panose="02010509060101010101" pitchFamily="49" charset="-122"/>
              </a:rPr>
              <a:t>人生若只如初见</a:t>
            </a:r>
          </a:p>
        </p:txBody>
      </p:sp>
      <p:sp>
        <p:nvSpPr>
          <p:cNvPr id="18944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1484313"/>
            <a:ext cx="8540750" cy="4410075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zh-CN" altLang="en-US" smtClean="0"/>
              <a:t>人生若只如初见，何事秋风悲画扇？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mtClean="0"/>
              <a:t>等闲变却故人心，却道故人心易变。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mtClean="0"/>
              <a:t>骊山语罢清宵半，夜雨霖铃终不怨。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mtClean="0"/>
              <a:t>何如薄幸锦衣儿，比翼连枝当日愿。 </a:t>
            </a:r>
          </a:p>
        </p:txBody>
      </p:sp>
    </p:spTree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95288" y="765175"/>
            <a:ext cx="8469312" cy="731838"/>
          </a:xfrm>
        </p:spPr>
        <p:txBody>
          <a:bodyPr/>
          <a:lstStyle/>
          <a:p>
            <a:pPr eaLnBrk="1" hangingPunct="1"/>
            <a:r>
              <a:rPr lang="en-US" altLang="zh-CN" smtClean="0">
                <a:solidFill>
                  <a:schemeClr val="hlink"/>
                </a:solidFill>
                <a:ea typeface="隶书" panose="02010509060101010101" pitchFamily="49" charset="-122"/>
              </a:rPr>
              <a:t>《</a:t>
            </a:r>
            <a:r>
              <a:rPr lang="zh-CN" altLang="en-US" smtClean="0">
                <a:solidFill>
                  <a:schemeClr val="hlink"/>
                </a:solidFill>
                <a:ea typeface="隶书" panose="02010509060101010101" pitchFamily="49" charset="-122"/>
              </a:rPr>
              <a:t>唐铜官窑瓷器题诗</a:t>
            </a:r>
            <a:r>
              <a:rPr lang="en-US" altLang="zh-CN" smtClean="0">
                <a:solidFill>
                  <a:schemeClr val="hlink"/>
                </a:solidFill>
                <a:ea typeface="隶书" panose="02010509060101010101" pitchFamily="49" charset="-122"/>
              </a:rPr>
              <a:t>·</a:t>
            </a:r>
            <a:r>
              <a:rPr lang="zh-CN" altLang="en-US" smtClean="0">
                <a:solidFill>
                  <a:schemeClr val="hlink"/>
                </a:solidFill>
                <a:ea typeface="隶书" panose="02010509060101010101" pitchFamily="49" charset="-122"/>
              </a:rPr>
              <a:t>君生我未生</a:t>
            </a:r>
            <a:r>
              <a:rPr lang="en-US" altLang="zh-CN" smtClean="0">
                <a:solidFill>
                  <a:schemeClr val="hlink"/>
                </a:solidFill>
                <a:ea typeface="隶书" panose="02010509060101010101" pitchFamily="49" charset="-122"/>
              </a:rPr>
              <a:t>》</a:t>
            </a:r>
            <a:r>
              <a:rPr lang="en-US" altLang="zh-CN" sz="4000" smtClean="0"/>
              <a:t> </a:t>
            </a:r>
          </a:p>
        </p:txBody>
      </p:sp>
      <p:sp>
        <p:nvSpPr>
          <p:cNvPr id="19046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331913" y="1989138"/>
            <a:ext cx="6623050" cy="2519362"/>
          </a:xfrm>
        </p:spPr>
        <p:txBody>
          <a:bodyPr/>
          <a:lstStyle/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en-US" altLang="zh-CN" smtClean="0"/>
              <a:t>  </a:t>
            </a:r>
            <a:r>
              <a:rPr lang="zh-CN" altLang="en-US" sz="36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君生我未生，我生君已老。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zh-CN" altLang="en-US" sz="36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君恨我生迟，我恨君生早。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476250"/>
            <a:ext cx="8540750" cy="720725"/>
          </a:xfrm>
        </p:spPr>
        <p:txBody>
          <a:bodyPr/>
          <a:lstStyle/>
          <a:p>
            <a:pPr eaLnBrk="1" hangingPunct="1"/>
            <a:r>
              <a:rPr lang="zh-CN" altLang="en-US" smtClean="0">
                <a:solidFill>
                  <a:schemeClr val="hlink"/>
                </a:solidFill>
                <a:ea typeface="隶书" panose="02010509060101010101" pitchFamily="49" charset="-122"/>
              </a:rPr>
              <a:t>君生我未生</a:t>
            </a:r>
          </a:p>
        </p:txBody>
      </p:sp>
      <p:sp>
        <p:nvSpPr>
          <p:cNvPr id="19149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547813" y="1628775"/>
            <a:ext cx="6192837" cy="4470400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mtClean="0"/>
              <a:t>   </a:t>
            </a: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君生我未生，我生君已老。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君恨我生迟，我恨君生早。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君生我未生，我生君已老。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恨不生同时，日日与君好。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zh-CN" altLang="en-US" smtClean="0"/>
              <a:t>   </a:t>
            </a:r>
          </a:p>
        </p:txBody>
      </p:sp>
    </p:spTree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692150"/>
            <a:ext cx="8540750" cy="731838"/>
          </a:xfrm>
        </p:spPr>
        <p:txBody>
          <a:bodyPr/>
          <a:lstStyle/>
          <a:p>
            <a:pPr eaLnBrk="1" hangingPunct="1"/>
            <a:r>
              <a:rPr lang="zh-CN" altLang="en-US" smtClean="0">
                <a:solidFill>
                  <a:schemeClr val="hlink"/>
                </a:solidFill>
                <a:ea typeface="隶书" panose="02010509060101010101" pitchFamily="49" charset="-122"/>
              </a:rPr>
              <a:t>我生君未生</a:t>
            </a:r>
          </a:p>
        </p:txBody>
      </p:sp>
      <p:sp>
        <p:nvSpPr>
          <p:cNvPr id="19251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01625" y="1628775"/>
            <a:ext cx="8540750" cy="4105275"/>
          </a:xfrm>
        </p:spPr>
        <p:txBody>
          <a:bodyPr/>
          <a:lstStyle/>
          <a:p>
            <a:pPr algn="ctr"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mtClean="0"/>
              <a:t>   </a:t>
            </a: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我生君未生，君生我已老。</a:t>
            </a:r>
          </a:p>
          <a:p>
            <a:pPr algn="ctr"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我离君天涯，君隔我海角。</a:t>
            </a:r>
          </a:p>
          <a:p>
            <a:pPr algn="ctr"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我生君未生，君生我已老。</a:t>
            </a:r>
          </a:p>
          <a:p>
            <a:pPr algn="ctr"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化蝶去寻花，夜夜栖芳草。</a:t>
            </a:r>
          </a:p>
          <a:p>
            <a:pPr algn="ctr" eaLnBrk="1" hangingPunct="1"/>
            <a:endParaRPr lang="en-US" altLang="zh-CN" smtClean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404813"/>
            <a:ext cx="8540750" cy="6477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zh-CN" smtClean="0">
                <a:solidFill>
                  <a:schemeClr val="hlink"/>
                </a:solidFill>
                <a:ea typeface="隶书" panose="02010509060101010101" pitchFamily="49" charset="-122"/>
              </a:rPr>
              <a:t>《</a:t>
            </a:r>
            <a:r>
              <a:rPr lang="zh-CN" altLang="en-US" smtClean="0">
                <a:solidFill>
                  <a:schemeClr val="hlink"/>
                </a:solidFill>
                <a:ea typeface="隶书" panose="02010509060101010101" pitchFamily="49" charset="-122"/>
              </a:rPr>
              <a:t>节妇吟</a:t>
            </a:r>
            <a:r>
              <a:rPr lang="en-US" altLang="zh-CN" smtClean="0">
                <a:solidFill>
                  <a:schemeClr val="hlink"/>
                </a:solidFill>
                <a:ea typeface="隶书" panose="02010509060101010101" pitchFamily="49" charset="-122"/>
              </a:rPr>
              <a:t>》</a:t>
            </a:r>
            <a:r>
              <a:rPr lang="zh-CN" altLang="en-US" smtClean="0">
                <a:solidFill>
                  <a:schemeClr val="hlink"/>
                </a:solidFill>
                <a:ea typeface="隶书" panose="02010509060101010101" pitchFamily="49" charset="-122"/>
              </a:rPr>
              <a:t>张籍</a:t>
            </a:r>
            <a:r>
              <a:rPr lang="zh-CN" altLang="en-US" sz="4000" smtClean="0"/>
              <a:t> </a:t>
            </a:r>
          </a:p>
        </p:txBody>
      </p:sp>
      <p:sp>
        <p:nvSpPr>
          <p:cNvPr id="19353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258888" y="1341438"/>
            <a:ext cx="7200900" cy="467995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mtClean="0"/>
              <a:t>君知妾有夫，赠妾双明珠。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mtClean="0"/>
              <a:t>感君缠绵意，系在红罗褥。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mtClean="0"/>
              <a:t>妾家高楼连苑起，良人持戟明光里。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mtClean="0"/>
              <a:t>知君用心如明月，事夫誓拟同生死。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mtClean="0"/>
              <a:t>还君明珠双泪垂，恨不相逢未嫁时。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333375"/>
            <a:ext cx="8540750" cy="660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zh-CN" sz="4000" smtClean="0">
                <a:solidFill>
                  <a:schemeClr val="hlink"/>
                </a:solidFill>
                <a:ea typeface="隶书" panose="02010509060101010101" pitchFamily="49" charset="-122"/>
              </a:rPr>
              <a:t>《</a:t>
            </a:r>
            <a:r>
              <a:rPr lang="zh-CN" altLang="en-US" sz="4000" smtClean="0">
                <a:solidFill>
                  <a:schemeClr val="hlink"/>
                </a:solidFill>
                <a:ea typeface="隶书" panose="02010509060101010101" pitchFamily="49" charset="-122"/>
              </a:rPr>
              <a:t>七事诗</a:t>
            </a:r>
            <a:r>
              <a:rPr lang="en-US" altLang="zh-CN" sz="4000" smtClean="0">
                <a:solidFill>
                  <a:schemeClr val="hlink"/>
                </a:solidFill>
                <a:ea typeface="隶书" panose="02010509060101010101" pitchFamily="49" charset="-122"/>
              </a:rPr>
              <a:t>》</a:t>
            </a:r>
            <a:r>
              <a:rPr lang="en-US" altLang="zh-CN" sz="4000" smtClean="0"/>
              <a:t> </a:t>
            </a:r>
          </a:p>
        </p:txBody>
      </p:sp>
      <p:sp>
        <p:nvSpPr>
          <p:cNvPr id="19661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116013" y="1196975"/>
            <a:ext cx="7200900" cy="5256213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n-US" altLang="zh-CN" sz="2800" smtClean="0"/>
              <a:t>    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教你当家不当家，及至当家乱如麻！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开得门来七件事，柴米油盐酱醋茶。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柴米油盐酱醋茶，般般都在别人家；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岁暮清闲无一事，竹堂寺里看梅花。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 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 前门索债乱如麻，柴米油盐酱醋茶，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 我亦管他娘不得，后门逸出看梅花。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zh-CN" altLang="en-US" sz="2800" smtClean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 恭喜郎君又有她，侬今洗手不当家。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 开门诸事都交付，柴米油盐酱与茶。</a:t>
            </a:r>
          </a:p>
        </p:txBody>
      </p:sp>
    </p:spTree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79388" y="549275"/>
            <a:ext cx="8540750" cy="5159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zh-CN" sz="4000" smtClean="0">
                <a:solidFill>
                  <a:schemeClr val="hlink"/>
                </a:solidFill>
                <a:ea typeface="隶书" panose="02010509060101010101" pitchFamily="49" charset="-122"/>
              </a:rPr>
              <a:t>《</a:t>
            </a:r>
            <a:r>
              <a:rPr lang="zh-CN" altLang="en-US" sz="4000" smtClean="0">
                <a:solidFill>
                  <a:schemeClr val="hlink"/>
                </a:solidFill>
                <a:ea typeface="隶书" panose="02010509060101010101" pitchFamily="49" charset="-122"/>
              </a:rPr>
              <a:t>江城子</a:t>
            </a:r>
            <a:r>
              <a:rPr lang="en-US" altLang="zh-CN" sz="4000" smtClean="0">
                <a:solidFill>
                  <a:schemeClr val="hlink"/>
                </a:solidFill>
                <a:ea typeface="隶书" panose="02010509060101010101" pitchFamily="49" charset="-122"/>
              </a:rPr>
              <a:t>·</a:t>
            </a:r>
            <a:r>
              <a:rPr lang="zh-CN" altLang="en-US" sz="4000" smtClean="0">
                <a:solidFill>
                  <a:schemeClr val="hlink"/>
                </a:solidFill>
                <a:ea typeface="隶书" panose="02010509060101010101" pitchFamily="49" charset="-122"/>
              </a:rPr>
              <a:t>乙卯正月二十日记梦</a:t>
            </a:r>
            <a:r>
              <a:rPr lang="en-US" altLang="zh-CN" sz="4000" smtClean="0">
                <a:solidFill>
                  <a:schemeClr val="hlink"/>
                </a:solidFill>
                <a:ea typeface="隶书" panose="02010509060101010101" pitchFamily="49" charset="-122"/>
              </a:rPr>
              <a:t>》</a:t>
            </a:r>
            <a:r>
              <a:rPr lang="zh-CN" altLang="en-US" sz="4000" smtClean="0">
                <a:solidFill>
                  <a:schemeClr val="hlink"/>
                </a:solidFill>
                <a:ea typeface="隶书" panose="02010509060101010101" pitchFamily="49" charset="-122"/>
              </a:rPr>
              <a:t>苏轼</a:t>
            </a:r>
            <a:r>
              <a:rPr lang="zh-CN" altLang="en-US" sz="4000" smtClean="0"/>
              <a:t> </a:t>
            </a:r>
          </a:p>
        </p:txBody>
      </p:sp>
      <p:sp>
        <p:nvSpPr>
          <p:cNvPr id="1955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539750" y="1341438"/>
            <a:ext cx="8064500" cy="48244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mtClean="0"/>
              <a:t>   </a:t>
            </a: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十年生死两茫茫，不思量，自难忘。 </a:t>
            </a:r>
            <a:b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</a:b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/>
            </a:r>
            <a:b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</a:b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千里孤坟，无处话凄凉。 </a:t>
            </a:r>
            <a:b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</a:b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/>
            </a:r>
            <a:b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</a:b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纵使相逢应不识，尘满面，鬓如霜。 </a:t>
            </a:r>
            <a:b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</a:b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/>
            </a:r>
            <a:b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</a:b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夜来幽梦忽还乡，小轩窗，正梳妆。 </a:t>
            </a:r>
            <a:b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</a:b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/>
            </a:r>
            <a:b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</a:b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相顾无言，惟有泪千行。 </a:t>
            </a:r>
            <a:b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</a:b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/>
            </a:r>
            <a:b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</a:b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料得年年肠断处，明月夜，短松冈。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620713"/>
            <a:ext cx="8540750" cy="936625"/>
          </a:xfrm>
        </p:spPr>
        <p:txBody>
          <a:bodyPr/>
          <a:lstStyle/>
          <a:p>
            <a:pPr eaLnBrk="1" hangingPunct="1"/>
            <a:r>
              <a:rPr lang="en-US" altLang="zh-CN" sz="4000" smtClean="0">
                <a:solidFill>
                  <a:schemeClr val="hlink"/>
                </a:solidFill>
                <a:ea typeface="隶书" panose="02010509060101010101" pitchFamily="49" charset="-122"/>
              </a:rPr>
              <a:t>《</a:t>
            </a:r>
            <a:r>
              <a:rPr lang="zh-CN" altLang="en-US" sz="4000" smtClean="0">
                <a:solidFill>
                  <a:schemeClr val="hlink"/>
                </a:solidFill>
                <a:ea typeface="隶书" panose="02010509060101010101" pitchFamily="49" charset="-122"/>
              </a:rPr>
              <a:t>鹧鸪天</a:t>
            </a:r>
            <a:r>
              <a:rPr lang="en-US" altLang="zh-CN" sz="4000" smtClean="0">
                <a:solidFill>
                  <a:schemeClr val="hlink"/>
                </a:solidFill>
                <a:ea typeface="隶书" panose="02010509060101010101" pitchFamily="49" charset="-122"/>
              </a:rPr>
              <a:t>·</a:t>
            </a:r>
            <a:r>
              <a:rPr lang="zh-CN" altLang="en-US" sz="4000" smtClean="0">
                <a:solidFill>
                  <a:schemeClr val="hlink"/>
                </a:solidFill>
                <a:ea typeface="隶书" panose="02010509060101010101" pitchFamily="49" charset="-122"/>
              </a:rPr>
              <a:t>半死桐</a:t>
            </a:r>
            <a:r>
              <a:rPr lang="en-US" altLang="zh-CN" sz="4000" smtClean="0">
                <a:solidFill>
                  <a:schemeClr val="hlink"/>
                </a:solidFill>
                <a:ea typeface="隶书" panose="02010509060101010101" pitchFamily="49" charset="-122"/>
              </a:rPr>
              <a:t>》</a:t>
            </a:r>
            <a:r>
              <a:rPr lang="zh-CN" altLang="en-US" sz="4000" smtClean="0">
                <a:solidFill>
                  <a:schemeClr val="hlink"/>
                </a:solidFill>
                <a:ea typeface="隶书" panose="02010509060101010101" pitchFamily="49" charset="-122"/>
              </a:rPr>
              <a:t>贺铸</a:t>
            </a:r>
          </a:p>
        </p:txBody>
      </p:sp>
      <p:sp>
        <p:nvSpPr>
          <p:cNvPr id="19661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900113" y="1628775"/>
            <a:ext cx="7416800" cy="4176713"/>
          </a:xfrm>
        </p:spPr>
        <p:txBody>
          <a:bodyPr/>
          <a:lstStyle/>
          <a:p>
            <a:pPr eaLnBrk="1" hangingPunct="1">
              <a:lnSpc>
                <a:spcPct val="170000"/>
              </a:lnSpc>
              <a:buFont typeface="Wingdings" panose="05000000000000000000" pitchFamily="2" charset="2"/>
              <a:buNone/>
            </a:pP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重过阊门万事非，同来何事不同归？ </a:t>
            </a:r>
          </a:p>
          <a:p>
            <a:pPr eaLnBrk="1" hangingPunct="1">
              <a:lnSpc>
                <a:spcPct val="170000"/>
              </a:lnSpc>
              <a:buFont typeface="Wingdings" panose="05000000000000000000" pitchFamily="2" charset="2"/>
              <a:buNone/>
            </a:pP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梧桐半死清霜后，头白鸳鸯失伴飞。 </a:t>
            </a:r>
          </a:p>
          <a:p>
            <a:pPr eaLnBrk="1" hangingPunct="1">
              <a:lnSpc>
                <a:spcPct val="170000"/>
              </a:lnSpc>
              <a:buFont typeface="Wingdings" panose="05000000000000000000" pitchFamily="2" charset="2"/>
              <a:buNone/>
            </a:pP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原上草，露初晞，旧栖新垅两依依。</a:t>
            </a:r>
          </a:p>
          <a:p>
            <a:pPr eaLnBrk="1" hangingPunct="1">
              <a:lnSpc>
                <a:spcPct val="170000"/>
              </a:lnSpc>
              <a:buFont typeface="Wingdings" panose="05000000000000000000" pitchFamily="2" charset="2"/>
              <a:buNone/>
            </a:pP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空床卧听南窗雨，谁复挑灯夜补衣！</a:t>
            </a:r>
            <a:r>
              <a:rPr lang="zh-CN" altLang="en-US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609600"/>
            <a:ext cx="8540750" cy="731838"/>
          </a:xfrm>
        </p:spPr>
        <p:txBody>
          <a:bodyPr/>
          <a:lstStyle/>
          <a:p>
            <a:pPr algn="ctr" eaLnBrk="1" hangingPunct="1"/>
            <a:r>
              <a:rPr lang="zh-CN" altLang="en-US" sz="4000" smtClean="0">
                <a:solidFill>
                  <a:schemeClr val="hlink"/>
                </a:solidFill>
                <a:ea typeface="隶书" panose="02010509060101010101" pitchFamily="49" charset="-122"/>
              </a:rPr>
              <a:t>专偶婚</a:t>
            </a:r>
          </a:p>
        </p:txBody>
      </p:sp>
      <p:sp>
        <p:nvSpPr>
          <p:cNvPr id="2355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01625" y="1557338"/>
            <a:ext cx="8540750" cy="4541837"/>
          </a:xfrm>
        </p:spPr>
        <p:txBody>
          <a:bodyPr/>
          <a:lstStyle/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en-US" altLang="zh-CN" sz="3200" smtClean="0"/>
              <a:t>“</a:t>
            </a:r>
            <a:r>
              <a:rPr lang="zh-CN" altLang="en-US" sz="3200" smtClean="0"/>
              <a:t>个体婚制是一个伟大的历史进步，但同时它和</a:t>
            </a:r>
          </a:p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altLang="en-US" sz="3200" smtClean="0"/>
              <a:t>奴隶制和私有财富一起，却开辟了一个一直延</a:t>
            </a:r>
          </a:p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altLang="en-US" sz="3200" smtClean="0"/>
              <a:t>续到今天的时代，在这个时代中，任何进步同</a:t>
            </a:r>
          </a:p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altLang="en-US" sz="3200" smtClean="0"/>
              <a:t>时也是相对的退步，一些人的幸福和发展是通</a:t>
            </a:r>
          </a:p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altLang="en-US" sz="3200" smtClean="0"/>
              <a:t>过另一些人的痛苦和受压抑而实现的。”</a:t>
            </a:r>
          </a:p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altLang="en-US" sz="3200" smtClean="0"/>
              <a:t>       </a:t>
            </a:r>
            <a:r>
              <a:rPr lang="en-US" altLang="zh-CN" sz="3200" smtClean="0"/>
              <a:t>——</a:t>
            </a:r>
            <a:r>
              <a:rPr lang="zh-CN" altLang="en-US" sz="3200" smtClean="0"/>
              <a:t>恩格斯</a:t>
            </a:r>
            <a:r>
              <a:rPr lang="en-US" altLang="zh-CN" sz="3200" smtClean="0"/>
              <a:t>《</a:t>
            </a:r>
            <a:r>
              <a:rPr lang="zh-CN" altLang="en-US" sz="3200" smtClean="0"/>
              <a:t>家庭私有制和国家的起源</a:t>
            </a:r>
            <a:r>
              <a:rPr lang="en-US" altLang="zh-CN" sz="3200" smtClean="0"/>
              <a:t>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333375"/>
            <a:ext cx="8540750" cy="647700"/>
          </a:xfrm>
        </p:spPr>
        <p:txBody>
          <a:bodyPr/>
          <a:lstStyle/>
          <a:p>
            <a:pPr eaLnBrk="1" hangingPunct="1"/>
            <a:r>
              <a:rPr lang="en-US" altLang="zh-CN" smtClean="0">
                <a:solidFill>
                  <a:schemeClr val="hlink"/>
                </a:solidFill>
                <a:ea typeface="隶书" panose="02010509060101010101" pitchFamily="49" charset="-122"/>
              </a:rPr>
              <a:t>《</a:t>
            </a:r>
            <a:r>
              <a:rPr lang="zh-CN" altLang="en-US" smtClean="0">
                <a:solidFill>
                  <a:schemeClr val="hlink"/>
                </a:solidFill>
                <a:ea typeface="隶书" panose="02010509060101010101" pitchFamily="49" charset="-122"/>
              </a:rPr>
              <a:t>摸鱼儿</a:t>
            </a:r>
            <a:r>
              <a:rPr lang="en-US" altLang="zh-CN" smtClean="0">
                <a:solidFill>
                  <a:schemeClr val="hlink"/>
                </a:solidFill>
                <a:ea typeface="隶书" panose="02010509060101010101" pitchFamily="49" charset="-122"/>
              </a:rPr>
              <a:t>·</a:t>
            </a:r>
            <a:r>
              <a:rPr lang="zh-CN" altLang="en-US" smtClean="0">
                <a:solidFill>
                  <a:schemeClr val="hlink"/>
                </a:solidFill>
                <a:ea typeface="隶书" panose="02010509060101010101" pitchFamily="49" charset="-122"/>
              </a:rPr>
              <a:t>雁丘词</a:t>
            </a:r>
            <a:r>
              <a:rPr lang="en-US" altLang="zh-CN" smtClean="0">
                <a:solidFill>
                  <a:schemeClr val="hlink"/>
                </a:solidFill>
                <a:ea typeface="隶书" panose="02010509060101010101" pitchFamily="49" charset="-122"/>
              </a:rPr>
              <a:t>》</a:t>
            </a:r>
            <a:r>
              <a:rPr lang="zh-CN" altLang="en-US" smtClean="0">
                <a:solidFill>
                  <a:schemeClr val="hlink"/>
                </a:solidFill>
                <a:ea typeface="隶书" panose="02010509060101010101" pitchFamily="49" charset="-122"/>
              </a:rPr>
              <a:t>元好问</a:t>
            </a:r>
          </a:p>
        </p:txBody>
      </p:sp>
      <p:sp>
        <p:nvSpPr>
          <p:cNvPr id="19968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692275" y="1125538"/>
            <a:ext cx="6983413" cy="5472112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n-US" altLang="zh-CN" smtClean="0"/>
              <a:t>  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问世间情是何物，直教生死相许？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天南地北双飞客，老翅几回寒暑。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欢乐趣，离别苦，就中更有痴儿女，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君应有语：渺万里层云，千山暮雪，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只影为谁去？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横汾路，寂寞当年萧鼓，荒烟依旧平楚。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招魂楚些何嗟及，山鬼自啼风雨。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天也妒，未信与，莺儿燕子俱黄土。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千秋万古，为留待骚人，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狂歌痛饮，来访雁丘处。</a:t>
            </a:r>
            <a:r>
              <a:rPr lang="zh-CN" altLang="en-US" sz="2800" smtClean="0">
                <a:latin typeface="宋体" panose="02010600030101010101" pitchFamily="2" charset="-122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476250"/>
            <a:ext cx="8540750" cy="792163"/>
          </a:xfrm>
        </p:spPr>
        <p:txBody>
          <a:bodyPr/>
          <a:lstStyle/>
          <a:p>
            <a:pPr eaLnBrk="1" hangingPunct="1"/>
            <a:r>
              <a:rPr lang="en-US" altLang="zh-CN" smtClean="0">
                <a:solidFill>
                  <a:schemeClr val="hlink"/>
                </a:solidFill>
                <a:ea typeface="隶书" panose="02010509060101010101" pitchFamily="49" charset="-122"/>
              </a:rPr>
              <a:t>《</a:t>
            </a:r>
            <a:r>
              <a:rPr lang="zh-CN" altLang="en-US" smtClean="0">
                <a:solidFill>
                  <a:schemeClr val="hlink"/>
                </a:solidFill>
                <a:ea typeface="隶书" panose="02010509060101010101" pitchFamily="49" charset="-122"/>
              </a:rPr>
              <a:t>沈园三首</a:t>
            </a:r>
            <a:r>
              <a:rPr lang="en-US" altLang="zh-CN" smtClean="0">
                <a:solidFill>
                  <a:schemeClr val="hlink"/>
                </a:solidFill>
                <a:ea typeface="隶书" panose="02010509060101010101" pitchFamily="49" charset="-122"/>
              </a:rPr>
              <a:t>》</a:t>
            </a:r>
            <a:r>
              <a:rPr lang="zh-CN" altLang="en-US" smtClean="0">
                <a:solidFill>
                  <a:schemeClr val="hlink"/>
                </a:solidFill>
                <a:ea typeface="隶书" panose="02010509060101010101" pitchFamily="49" charset="-122"/>
              </a:rPr>
              <a:t>陆游</a:t>
            </a:r>
          </a:p>
        </p:txBody>
      </p:sp>
      <p:sp>
        <p:nvSpPr>
          <p:cNvPr id="19865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258888" y="1700213"/>
            <a:ext cx="7127875" cy="388937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城上斜阳画角哀，沈园非复旧池台。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伤心桥下春波绿，曾是惊鸿照影来。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梦断香消四十年，沈园柳老不吹绵。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此身行作稽山土，犹吊遗踪一泫然。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zh-CN" altLang="en-US" smtClean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zh-CN" smtClean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609600"/>
            <a:ext cx="8540750" cy="731838"/>
          </a:xfrm>
        </p:spPr>
        <p:txBody>
          <a:bodyPr/>
          <a:lstStyle/>
          <a:p>
            <a:pPr eaLnBrk="1" hangingPunct="1"/>
            <a:r>
              <a:rPr lang="en-US" altLang="zh-CN" sz="4000" smtClean="0">
                <a:ea typeface="隶书" panose="02010509060101010101" pitchFamily="49" charset="-122"/>
              </a:rPr>
              <a:t>《</a:t>
            </a:r>
            <a:r>
              <a:rPr lang="zh-CN" altLang="en-US" sz="4000" smtClean="0">
                <a:ea typeface="隶书" panose="02010509060101010101" pitchFamily="49" charset="-122"/>
              </a:rPr>
              <a:t>梦游沈园</a:t>
            </a:r>
            <a:r>
              <a:rPr lang="en-US" altLang="zh-CN" sz="4000" smtClean="0">
                <a:ea typeface="隶书" panose="02010509060101010101" pitchFamily="49" charset="-122"/>
              </a:rPr>
              <a:t>》</a:t>
            </a:r>
          </a:p>
        </p:txBody>
      </p:sp>
      <p:sp>
        <p:nvSpPr>
          <p:cNvPr id="19968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50825" y="1557338"/>
            <a:ext cx="8540750" cy="374332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en-US" altLang="zh-CN" b="1" smtClean="0"/>
          </a:p>
          <a:p>
            <a:pPr eaLnBrk="1" hangingPunct="1"/>
            <a:r>
              <a:rPr lang="zh-CN" altLang="en-US" b="1" smtClean="0"/>
              <a:t>　　</a:t>
            </a: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路近城南已怕行，沈家园里更伤情； </a:t>
            </a:r>
          </a:p>
          <a:p>
            <a:pPr eaLnBrk="1" hangingPunct="1"/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　　香穿客袖梅花在，绿蘸寺桥春水生。</a:t>
            </a:r>
          </a:p>
          <a:p>
            <a:pPr eaLnBrk="1" hangingPunct="1"/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　　</a:t>
            </a:r>
          </a:p>
          <a:p>
            <a:pPr eaLnBrk="1" hangingPunct="1"/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　　城南小陌又逢春，只见梅花不见人； </a:t>
            </a:r>
          </a:p>
          <a:p>
            <a:pPr eaLnBrk="1" hangingPunct="1"/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　　玉骨久沉泉下土，墨痕犹锁壁间尘。</a:t>
            </a:r>
          </a:p>
        </p:txBody>
      </p:sp>
    </p:spTree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mtClean="0">
                <a:ea typeface="隶书" panose="02010509060101010101" pitchFamily="49" charset="-122"/>
              </a:rPr>
              <a:t>《</a:t>
            </a:r>
            <a:r>
              <a:rPr lang="zh-CN" altLang="en-US" smtClean="0">
                <a:ea typeface="隶书" panose="02010509060101010101" pitchFamily="49" charset="-122"/>
              </a:rPr>
              <a:t>春游</a:t>
            </a:r>
            <a:r>
              <a:rPr lang="en-US" altLang="zh-CN" smtClean="0">
                <a:ea typeface="隶书" panose="02010509060101010101" pitchFamily="49" charset="-122"/>
              </a:rPr>
              <a:t>》</a:t>
            </a:r>
            <a:r>
              <a:rPr lang="en-US" altLang="zh-CN" smtClean="0"/>
              <a:t> </a:t>
            </a:r>
          </a:p>
        </p:txBody>
      </p:sp>
      <p:sp>
        <p:nvSpPr>
          <p:cNvPr id="20070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84213" y="1916113"/>
            <a:ext cx="7366000" cy="4194175"/>
          </a:xfrm>
        </p:spPr>
        <p:txBody>
          <a:bodyPr/>
          <a:lstStyle/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沈家园里花如锦，半是当年识放翁；</a:t>
            </a:r>
          </a:p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也信美人终作土，不堪幽梦太匆匆。</a:t>
            </a:r>
          </a:p>
        </p:txBody>
      </p:sp>
    </p:spTree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260350"/>
            <a:ext cx="8540750" cy="865188"/>
          </a:xfrm>
        </p:spPr>
        <p:txBody>
          <a:bodyPr/>
          <a:lstStyle/>
          <a:p>
            <a:pPr eaLnBrk="1" hangingPunct="1"/>
            <a:r>
              <a:rPr lang="zh-CN" altLang="en-US" b="1" smtClean="0">
                <a:solidFill>
                  <a:schemeClr val="hlink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弃妇词  顾况</a:t>
            </a:r>
            <a:r>
              <a:rPr lang="zh-CN" altLang="en-US" smtClean="0"/>
              <a:t> </a:t>
            </a:r>
          </a:p>
        </p:txBody>
      </p:sp>
      <p:sp>
        <p:nvSpPr>
          <p:cNvPr id="20173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50825" y="1196975"/>
            <a:ext cx="8893175" cy="5472113"/>
          </a:xfrm>
        </p:spPr>
        <p:txBody>
          <a:bodyPr/>
          <a:lstStyle/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ea typeface="华文中宋" panose="02010600040101010101" pitchFamily="2" charset="-122"/>
              </a:rPr>
              <a:t>古人虽弃妇，弃妇有归处。今日妾辞君，辞君欲何去。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ea typeface="华文中宋" panose="02010600040101010101" pitchFamily="2" charset="-122"/>
              </a:rPr>
              <a:t>本家零落尽，恸哭来时路。忆昔未嫁君，闻君甚周旋。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ea typeface="华文中宋" panose="02010600040101010101" pitchFamily="2" charset="-122"/>
              </a:rPr>
              <a:t>及与同结发，值君适幽燕。孤魂托飞鸟，两眼如流泉。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ea typeface="华文中宋" panose="02010600040101010101" pitchFamily="2" charset="-122"/>
              </a:rPr>
              <a:t>流泉咽不燥，万里关山道。及至见君归，君归妾已老。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ea typeface="华文中宋" panose="02010600040101010101" pitchFamily="2" charset="-122"/>
              </a:rPr>
              <a:t>物情弃衰歇，新宠方妍好。拭泪出故房，伤心剧秋草。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ea typeface="华文中宋" panose="02010600040101010101" pitchFamily="2" charset="-122"/>
              </a:rPr>
              <a:t>妾以憔悴捐，羞将旧物还。馀生欲有寄，谁肯相留连。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ea typeface="华文中宋" panose="02010600040101010101" pitchFamily="2" charset="-122"/>
              </a:rPr>
              <a:t>空床对虚牖，不觉尘埃厚。寒水芙蓉花，秋风堕杨柳。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ea typeface="华文中宋" panose="02010600040101010101" pitchFamily="2" charset="-122"/>
              </a:rPr>
              <a:t>记得初嫁君，小姑始扶床。今日君弃妾，小姑如妾长。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ea typeface="华文中宋" panose="02010600040101010101" pitchFamily="2" charset="-122"/>
              </a:rPr>
              <a:t>回头语小姑，莫嫁如兄夫。</a:t>
            </a:r>
          </a:p>
        </p:txBody>
      </p:sp>
    </p:spTree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333375"/>
            <a:ext cx="8540750" cy="5746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zh-CN" altLang="en-US" sz="4000" b="1" smtClean="0">
                <a:solidFill>
                  <a:schemeClr val="hlink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一棵开花的树  席慕容</a:t>
            </a:r>
            <a:r>
              <a:rPr lang="zh-CN" altLang="en-US" sz="4000" smtClean="0"/>
              <a:t> </a:t>
            </a:r>
          </a:p>
        </p:txBody>
      </p:sp>
      <p:sp>
        <p:nvSpPr>
          <p:cNvPr id="20275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01625" y="1196975"/>
            <a:ext cx="8540750" cy="5472113"/>
          </a:xfrm>
        </p:spPr>
        <p:txBody>
          <a:bodyPr/>
          <a:lstStyle/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如何，让你遇见我，在我最美丽的时刻，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为这，我已在佛前求了五百年，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求佛让我们结一段尘缘。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佛于是把我化做一棵树，长在你必经的路旁，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阳光下慎重地开满了花，朵朵都是我前世的盼望。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当你走近，请你细听，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那颤抖的叶，是我等待的热情。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而当你终于无视地走过，在你身后落了一地的，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朋友啊，那不是花瓣，那是我凋零的心。</a:t>
            </a:r>
          </a:p>
        </p:txBody>
      </p:sp>
    </p:spTree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765175"/>
            <a:ext cx="8540750" cy="1079500"/>
          </a:xfrm>
        </p:spPr>
        <p:txBody>
          <a:bodyPr/>
          <a:lstStyle/>
          <a:p>
            <a:pPr eaLnBrk="1" hangingPunct="1"/>
            <a:r>
              <a:rPr lang="en-US" altLang="zh-CN" smtClean="0">
                <a:solidFill>
                  <a:schemeClr val="hlink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《</a:t>
            </a:r>
            <a:r>
              <a:rPr lang="zh-CN" altLang="en-US" smtClean="0">
                <a:solidFill>
                  <a:schemeClr val="hlink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长相思</a:t>
            </a:r>
            <a:r>
              <a:rPr lang="en-US" altLang="zh-CN" smtClean="0">
                <a:solidFill>
                  <a:schemeClr val="hlink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》</a:t>
            </a:r>
            <a:r>
              <a:rPr lang="zh-CN" altLang="en-US" smtClean="0">
                <a:solidFill>
                  <a:schemeClr val="hlink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白居易</a:t>
            </a:r>
            <a:r>
              <a:rPr lang="zh-CN" altLang="en-US" sz="4000" smtClean="0"/>
              <a:t> </a:t>
            </a:r>
          </a:p>
        </p:txBody>
      </p:sp>
      <p:sp>
        <p:nvSpPr>
          <p:cNvPr id="20377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042988" y="1916113"/>
            <a:ext cx="7632700" cy="4465637"/>
          </a:xfrm>
        </p:spPr>
        <p:txBody>
          <a:bodyPr/>
          <a:lstStyle/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mtClean="0"/>
              <a:t>   </a:t>
            </a: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汴水流，泗水流，流到瓜洲古渡头，</a:t>
            </a: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吴山点点愁。</a:t>
            </a: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思悠悠，恨悠悠，恨到归时方始休，</a:t>
            </a: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月明人倚楼。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476250"/>
            <a:ext cx="8540750" cy="1008063"/>
          </a:xfrm>
        </p:spPr>
        <p:txBody>
          <a:bodyPr/>
          <a:lstStyle/>
          <a:p>
            <a:pPr eaLnBrk="1" hangingPunct="1"/>
            <a:r>
              <a:rPr lang="en-US" altLang="zh-CN" smtClean="0">
                <a:solidFill>
                  <a:schemeClr val="hlink"/>
                </a:solidFill>
                <a:ea typeface="隶书" panose="02010509060101010101" pitchFamily="49" charset="-122"/>
              </a:rPr>
              <a:t>《</a:t>
            </a:r>
            <a:r>
              <a:rPr lang="zh-CN" altLang="en-US" smtClean="0">
                <a:solidFill>
                  <a:schemeClr val="hlink"/>
                </a:solidFill>
                <a:ea typeface="隶书" panose="02010509060101010101" pitchFamily="49" charset="-122"/>
              </a:rPr>
              <a:t>长相思</a:t>
            </a:r>
            <a:r>
              <a:rPr lang="en-US" altLang="zh-CN" smtClean="0">
                <a:solidFill>
                  <a:schemeClr val="hlink"/>
                </a:solidFill>
                <a:ea typeface="隶书" panose="02010509060101010101" pitchFamily="49" charset="-122"/>
              </a:rPr>
              <a:t>》</a:t>
            </a:r>
            <a:r>
              <a:rPr lang="zh-CN" altLang="en-US" smtClean="0">
                <a:solidFill>
                  <a:schemeClr val="hlink"/>
                </a:solidFill>
                <a:ea typeface="隶书" panose="02010509060101010101" pitchFamily="49" charset="-122"/>
              </a:rPr>
              <a:t>林逋</a:t>
            </a:r>
          </a:p>
        </p:txBody>
      </p:sp>
      <p:sp>
        <p:nvSpPr>
          <p:cNvPr id="20480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755650" y="1628775"/>
            <a:ext cx="7848600" cy="4248150"/>
          </a:xfrm>
        </p:spPr>
        <p:txBody>
          <a:bodyPr/>
          <a:lstStyle/>
          <a:p>
            <a:pPr eaLnBrk="1" hangingPunct="1">
              <a:lnSpc>
                <a:spcPct val="160000"/>
              </a:lnSpc>
              <a:buFont typeface="Wingdings" panose="05000000000000000000" pitchFamily="2" charset="2"/>
              <a:buNone/>
            </a:pP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吴山青，越山青，两岸青山相送迎，</a:t>
            </a:r>
          </a:p>
          <a:p>
            <a:pPr eaLnBrk="1" hangingPunct="1">
              <a:lnSpc>
                <a:spcPct val="160000"/>
              </a:lnSpc>
              <a:buFont typeface="Wingdings" panose="05000000000000000000" pitchFamily="2" charset="2"/>
              <a:buNone/>
            </a:pP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谁知离别情？</a:t>
            </a:r>
          </a:p>
          <a:p>
            <a:pPr eaLnBrk="1" hangingPunct="1">
              <a:lnSpc>
                <a:spcPct val="160000"/>
              </a:lnSpc>
              <a:buFont typeface="Wingdings" panose="05000000000000000000" pitchFamily="2" charset="2"/>
              <a:buNone/>
            </a:pP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君泪盈，妾泪盈，罗带同心结未成，</a:t>
            </a:r>
          </a:p>
          <a:p>
            <a:pPr eaLnBrk="1" hangingPunct="1">
              <a:lnSpc>
                <a:spcPct val="160000"/>
              </a:lnSpc>
              <a:buFont typeface="Wingdings" panose="05000000000000000000" pitchFamily="2" charset="2"/>
              <a:buNone/>
            </a:pP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江头潮已平。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692150"/>
            <a:ext cx="8540750" cy="658813"/>
          </a:xfrm>
        </p:spPr>
        <p:txBody>
          <a:bodyPr/>
          <a:lstStyle/>
          <a:p>
            <a:pPr eaLnBrk="1" hangingPunct="1"/>
            <a:r>
              <a:rPr lang="en-US" altLang="zh-CN" smtClean="0">
                <a:solidFill>
                  <a:schemeClr val="hlink"/>
                </a:solidFill>
                <a:ea typeface="隶书" panose="02010509060101010101" pitchFamily="49" charset="-122"/>
              </a:rPr>
              <a:t>《</a:t>
            </a:r>
            <a:r>
              <a:rPr lang="zh-CN" altLang="en-US" smtClean="0">
                <a:solidFill>
                  <a:schemeClr val="hlink"/>
                </a:solidFill>
                <a:ea typeface="隶书" panose="02010509060101010101" pitchFamily="49" charset="-122"/>
              </a:rPr>
              <a:t>离思</a:t>
            </a:r>
            <a:r>
              <a:rPr lang="en-US" altLang="zh-CN" smtClean="0">
                <a:solidFill>
                  <a:schemeClr val="hlink"/>
                </a:solidFill>
                <a:ea typeface="隶书" panose="02010509060101010101" pitchFamily="49" charset="-122"/>
              </a:rPr>
              <a:t>》</a:t>
            </a:r>
            <a:r>
              <a:rPr lang="zh-CN" altLang="en-US" smtClean="0">
                <a:solidFill>
                  <a:schemeClr val="hlink"/>
                </a:solidFill>
                <a:ea typeface="隶书" panose="02010509060101010101" pitchFamily="49" charset="-122"/>
              </a:rPr>
              <a:t>元稹</a:t>
            </a:r>
          </a:p>
        </p:txBody>
      </p:sp>
      <p:sp>
        <p:nvSpPr>
          <p:cNvPr id="20582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132138" y="1628775"/>
            <a:ext cx="4321175" cy="4194175"/>
          </a:xfrm>
        </p:spPr>
        <p:txBody>
          <a:bodyPr/>
          <a:lstStyle/>
          <a:p>
            <a:pPr eaLnBrk="1" hangingPunct="1">
              <a:lnSpc>
                <a:spcPct val="170000"/>
              </a:lnSpc>
              <a:buFont typeface="Wingdings" panose="05000000000000000000" pitchFamily="2" charset="2"/>
              <a:buNone/>
            </a:pPr>
            <a:r>
              <a:rPr lang="zh-CN" altLang="en-US" smtClean="0"/>
              <a:t>曾经沧海难为水，</a:t>
            </a:r>
          </a:p>
          <a:p>
            <a:pPr eaLnBrk="1" hangingPunct="1">
              <a:lnSpc>
                <a:spcPct val="170000"/>
              </a:lnSpc>
              <a:buFont typeface="Wingdings" panose="05000000000000000000" pitchFamily="2" charset="2"/>
              <a:buNone/>
            </a:pPr>
            <a:r>
              <a:rPr lang="zh-CN" altLang="en-US" smtClean="0"/>
              <a:t>除却巫山不是云。</a:t>
            </a:r>
          </a:p>
          <a:p>
            <a:pPr eaLnBrk="1" hangingPunct="1">
              <a:lnSpc>
                <a:spcPct val="170000"/>
              </a:lnSpc>
              <a:buFont typeface="Wingdings" panose="05000000000000000000" pitchFamily="2" charset="2"/>
              <a:buNone/>
            </a:pPr>
            <a:r>
              <a:rPr lang="zh-CN" altLang="en-US" smtClean="0"/>
              <a:t>取次花丛懒回顾，</a:t>
            </a:r>
          </a:p>
          <a:p>
            <a:pPr eaLnBrk="1" hangingPunct="1">
              <a:lnSpc>
                <a:spcPct val="170000"/>
              </a:lnSpc>
              <a:buFont typeface="Wingdings" panose="05000000000000000000" pitchFamily="2" charset="2"/>
              <a:buNone/>
            </a:pPr>
            <a:r>
              <a:rPr lang="zh-CN" altLang="en-US" smtClean="0"/>
              <a:t>半缘修道半缘君。 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620713"/>
            <a:ext cx="7921625" cy="792162"/>
          </a:xfrm>
        </p:spPr>
        <p:txBody>
          <a:bodyPr/>
          <a:lstStyle/>
          <a:p>
            <a:pPr eaLnBrk="1" hangingPunct="1"/>
            <a:r>
              <a:rPr lang="en-US" altLang="zh-CN" smtClean="0">
                <a:solidFill>
                  <a:schemeClr val="hlink"/>
                </a:solidFill>
                <a:ea typeface="隶书" panose="02010509060101010101" pitchFamily="49" charset="-122"/>
              </a:rPr>
              <a:t>《</a:t>
            </a:r>
            <a:r>
              <a:rPr lang="zh-CN" altLang="en-US" smtClean="0">
                <a:solidFill>
                  <a:schemeClr val="hlink"/>
                </a:solidFill>
                <a:ea typeface="隶书" panose="02010509060101010101" pitchFamily="49" charset="-122"/>
              </a:rPr>
              <a:t>无题</a:t>
            </a:r>
            <a:r>
              <a:rPr lang="en-US" altLang="zh-CN" smtClean="0">
                <a:solidFill>
                  <a:schemeClr val="hlink"/>
                </a:solidFill>
                <a:ea typeface="隶书" panose="02010509060101010101" pitchFamily="49" charset="-122"/>
              </a:rPr>
              <a:t>》</a:t>
            </a:r>
            <a:r>
              <a:rPr lang="zh-CN" altLang="en-US" smtClean="0">
                <a:solidFill>
                  <a:schemeClr val="hlink"/>
                </a:solidFill>
                <a:ea typeface="隶书" panose="02010509060101010101" pitchFamily="49" charset="-122"/>
              </a:rPr>
              <a:t>李商隐</a:t>
            </a:r>
          </a:p>
        </p:txBody>
      </p:sp>
      <p:sp>
        <p:nvSpPr>
          <p:cNvPr id="20685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900113" y="1844675"/>
            <a:ext cx="7704137" cy="4249738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smtClean="0"/>
              <a:t>   </a:t>
            </a:r>
            <a:r>
              <a:rPr lang="zh-CN" altLang="en-US" smtClean="0">
                <a:latin typeface="宋体" panose="02010600030101010101" pitchFamily="2" charset="-122"/>
              </a:rPr>
              <a:t>昨夜星辰昨夜风，画楼西畔桂堂东。 </a:t>
            </a:r>
            <a:br>
              <a:rPr lang="zh-CN" altLang="en-US" smtClean="0">
                <a:latin typeface="宋体" panose="02010600030101010101" pitchFamily="2" charset="-122"/>
              </a:rPr>
            </a:br>
            <a:r>
              <a:rPr lang="zh-CN" altLang="en-US" smtClean="0">
                <a:latin typeface="宋体" panose="02010600030101010101" pitchFamily="2" charset="-122"/>
              </a:rPr>
              <a:t/>
            </a:r>
            <a:br>
              <a:rPr lang="zh-CN" altLang="en-US" smtClean="0">
                <a:latin typeface="宋体" panose="02010600030101010101" pitchFamily="2" charset="-122"/>
              </a:rPr>
            </a:br>
            <a:r>
              <a:rPr lang="zh-CN" altLang="en-US" smtClean="0">
                <a:latin typeface="宋体" panose="02010600030101010101" pitchFamily="2" charset="-122"/>
              </a:rPr>
              <a:t>身无彩凤双飞翼，心有灵犀一点通。 </a:t>
            </a:r>
            <a:br>
              <a:rPr lang="zh-CN" altLang="en-US" smtClean="0">
                <a:latin typeface="宋体" panose="02010600030101010101" pitchFamily="2" charset="-122"/>
              </a:rPr>
            </a:br>
            <a:r>
              <a:rPr lang="zh-CN" altLang="en-US" smtClean="0">
                <a:latin typeface="宋体" panose="02010600030101010101" pitchFamily="2" charset="-122"/>
              </a:rPr>
              <a:t/>
            </a:r>
            <a:br>
              <a:rPr lang="zh-CN" altLang="en-US" smtClean="0">
                <a:latin typeface="宋体" panose="02010600030101010101" pitchFamily="2" charset="-122"/>
              </a:rPr>
            </a:br>
            <a:r>
              <a:rPr lang="zh-CN" altLang="en-US" smtClean="0">
                <a:latin typeface="宋体" panose="02010600030101010101" pitchFamily="2" charset="-122"/>
              </a:rPr>
              <a:t>隔座送钩春酒暖，分曹射覆蜡灯红。</a:t>
            </a:r>
            <a:br>
              <a:rPr lang="zh-CN" altLang="en-US" smtClean="0">
                <a:latin typeface="宋体" panose="02010600030101010101" pitchFamily="2" charset="-122"/>
              </a:rPr>
            </a:br>
            <a:r>
              <a:rPr lang="zh-CN" altLang="en-US" smtClean="0">
                <a:latin typeface="宋体" panose="02010600030101010101" pitchFamily="2" charset="-122"/>
              </a:rPr>
              <a:t> </a:t>
            </a:r>
            <a:br>
              <a:rPr lang="zh-CN" altLang="en-US" smtClean="0">
                <a:latin typeface="宋体" panose="02010600030101010101" pitchFamily="2" charset="-122"/>
              </a:rPr>
            </a:br>
            <a:r>
              <a:rPr lang="zh-CN" altLang="en-US" smtClean="0">
                <a:latin typeface="宋体" panose="02010600030101010101" pitchFamily="2" charset="-122"/>
              </a:rPr>
              <a:t>嗟余听鼓应官去，走马兰台类转蓬。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3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333375"/>
            <a:ext cx="8229600" cy="8636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zh-CN" altLang="en-US" sz="5100" b="1" dirty="0" smtClean="0">
                <a:ea typeface="隶书" panose="02010509060101010101" pitchFamily="49" charset="-122"/>
              </a:rPr>
              <a:t>中国古代婚姻史</a:t>
            </a:r>
          </a:p>
        </p:txBody>
      </p:sp>
      <p:sp>
        <p:nvSpPr>
          <p:cNvPr id="31437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57200" y="1268413"/>
            <a:ext cx="8229600" cy="5113337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zh-CN" altLang="en-US" sz="28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序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8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第一章  人类婚姻形态的演进历程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8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第二章  中国古代婚姻制度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8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第三章  古代妇女在婚姻中的地位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8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第四章  各个时代婚姻的典型特征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8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第五章  中国古代主要婚姻习俗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8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第六章  中国传统婚姻家庭的正负面因素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8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婚恋诗欣赏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4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4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4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4370" grpId="0"/>
      <p:bldP spid="314371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609600"/>
            <a:ext cx="8540750" cy="874713"/>
          </a:xfrm>
        </p:spPr>
        <p:txBody>
          <a:bodyPr/>
          <a:lstStyle/>
          <a:p>
            <a:pPr algn="ctr" eaLnBrk="1" hangingPunct="1"/>
            <a:r>
              <a:rPr lang="en-US" altLang="zh-CN" smtClean="0">
                <a:ea typeface="隶书" panose="02010509060101010101" pitchFamily="49" charset="-122"/>
              </a:rPr>
              <a:t>《</a:t>
            </a:r>
            <a:r>
              <a:rPr lang="zh-CN" altLang="en-US" smtClean="0">
                <a:ea typeface="隶书" panose="02010509060101010101" pitchFamily="49" charset="-122"/>
              </a:rPr>
              <a:t>周易</a:t>
            </a:r>
            <a:r>
              <a:rPr lang="en-US" altLang="zh-CN" smtClean="0">
                <a:ea typeface="隶书" panose="02010509060101010101" pitchFamily="49" charset="-122"/>
              </a:rPr>
              <a:t>·</a:t>
            </a:r>
            <a:r>
              <a:rPr lang="zh-CN" altLang="en-US" smtClean="0">
                <a:ea typeface="隶书" panose="02010509060101010101" pitchFamily="49" charset="-122"/>
              </a:rPr>
              <a:t>屯卦</a:t>
            </a:r>
            <a:r>
              <a:rPr lang="en-US" altLang="zh-CN" smtClean="0">
                <a:ea typeface="隶书" panose="02010509060101010101" pitchFamily="49" charset="-122"/>
              </a:rPr>
              <a:t>》</a:t>
            </a:r>
            <a:r>
              <a:rPr lang="en-US" altLang="zh-CN" smtClean="0"/>
              <a:t> </a:t>
            </a:r>
          </a:p>
        </p:txBody>
      </p:sp>
      <p:sp>
        <p:nvSpPr>
          <p:cNvPr id="2457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827088" y="2052638"/>
            <a:ext cx="7777162" cy="4195762"/>
          </a:xfrm>
        </p:spPr>
        <p:txBody>
          <a:bodyPr/>
          <a:lstStyle/>
          <a:p>
            <a:pPr eaLnBrk="1" hangingPunct="1">
              <a:lnSpc>
                <a:spcPct val="160000"/>
              </a:lnSpc>
            </a:pP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屯如邅如，乘马班如，匪寇，婚媾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……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乘马班如，泣血涟如” 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>
                <a:ea typeface="隶书" panose="02010509060101010101" pitchFamily="49" charset="-122"/>
              </a:rPr>
              <a:t>无  题</a:t>
            </a:r>
          </a:p>
        </p:txBody>
      </p:sp>
      <p:sp>
        <p:nvSpPr>
          <p:cNvPr id="20787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843213" y="1905000"/>
            <a:ext cx="4897437" cy="4194175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恭喜郎君又有她，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侬今洗手不理家，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开门七事都付与，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柴米油盐酱与茶。  </a:t>
            </a:r>
          </a:p>
        </p:txBody>
      </p:sp>
    </p:spTree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79388" y="620713"/>
            <a:ext cx="8540750" cy="874712"/>
          </a:xfrm>
        </p:spPr>
        <p:txBody>
          <a:bodyPr/>
          <a:lstStyle/>
          <a:p>
            <a:pPr eaLnBrk="1" hangingPunct="1"/>
            <a:r>
              <a:rPr lang="en-US" altLang="zh-CN" smtClean="0">
                <a:solidFill>
                  <a:schemeClr val="hlink"/>
                </a:solidFill>
                <a:ea typeface="隶书" panose="02010509060101010101" pitchFamily="49" charset="-122"/>
              </a:rPr>
              <a:t>《</a:t>
            </a:r>
            <a:r>
              <a:rPr lang="zh-CN" altLang="en-US" smtClean="0">
                <a:solidFill>
                  <a:schemeClr val="hlink"/>
                </a:solidFill>
                <a:ea typeface="隶书" panose="02010509060101010101" pitchFamily="49" charset="-122"/>
              </a:rPr>
              <a:t>锦瑟</a:t>
            </a:r>
            <a:r>
              <a:rPr lang="en-US" altLang="zh-CN" smtClean="0">
                <a:solidFill>
                  <a:schemeClr val="hlink"/>
                </a:solidFill>
                <a:ea typeface="隶书" panose="02010509060101010101" pitchFamily="49" charset="-122"/>
              </a:rPr>
              <a:t>》</a:t>
            </a:r>
            <a:r>
              <a:rPr lang="zh-CN" altLang="en-US" smtClean="0">
                <a:solidFill>
                  <a:schemeClr val="hlink"/>
                </a:solidFill>
                <a:ea typeface="隶书" panose="02010509060101010101" pitchFamily="49" charset="-122"/>
              </a:rPr>
              <a:t>李商隐</a:t>
            </a:r>
          </a:p>
        </p:txBody>
      </p:sp>
      <p:sp>
        <p:nvSpPr>
          <p:cNvPr id="20889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042988" y="1773238"/>
            <a:ext cx="7561262" cy="4194175"/>
          </a:xfrm>
        </p:spPr>
        <p:txBody>
          <a:bodyPr/>
          <a:lstStyle/>
          <a:p>
            <a:pPr eaLnBrk="1" hangingPunct="1">
              <a:lnSpc>
                <a:spcPct val="180000"/>
              </a:lnSpc>
              <a:buFont typeface="Wingdings" panose="05000000000000000000" pitchFamily="2" charset="2"/>
              <a:buNone/>
            </a:pPr>
            <a:r>
              <a:rPr lang="en-US" altLang="zh-CN" smtClean="0"/>
              <a:t>   </a:t>
            </a:r>
            <a:r>
              <a:rPr lang="zh-CN" altLang="en-US" smtClean="0"/>
              <a:t>锦瑟无端五十弦，一弦一柱思华年。</a:t>
            </a:r>
            <a:br>
              <a:rPr lang="zh-CN" altLang="en-US" smtClean="0"/>
            </a:br>
            <a:r>
              <a:rPr lang="zh-CN" altLang="en-US" smtClean="0"/>
              <a:t>庄生晓梦迷蝴蝶，望帝春心托杜鹃。</a:t>
            </a:r>
            <a:br>
              <a:rPr lang="zh-CN" altLang="en-US" smtClean="0"/>
            </a:br>
            <a:r>
              <a:rPr lang="zh-CN" altLang="en-US" smtClean="0"/>
              <a:t>沧海月明珠有泪，蓝田日暖玉生烟。</a:t>
            </a:r>
            <a:br>
              <a:rPr lang="zh-CN" altLang="en-US" smtClean="0"/>
            </a:br>
            <a:r>
              <a:rPr lang="zh-CN" altLang="en-US" smtClean="0"/>
              <a:t>此情可待成追忆，只是当时已惘然。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549275"/>
            <a:ext cx="8540750" cy="935038"/>
          </a:xfrm>
        </p:spPr>
        <p:txBody>
          <a:bodyPr/>
          <a:lstStyle/>
          <a:p>
            <a:pPr eaLnBrk="1" hangingPunct="1"/>
            <a:r>
              <a:rPr lang="en-US" altLang="zh-CN" sz="4800" smtClean="0">
                <a:solidFill>
                  <a:schemeClr val="hlink"/>
                </a:solidFill>
                <a:ea typeface="隶书" panose="02010509060101010101" pitchFamily="49" charset="-122"/>
              </a:rPr>
              <a:t>《</a:t>
            </a:r>
            <a:r>
              <a:rPr lang="zh-CN" altLang="en-US" sz="4800" smtClean="0">
                <a:solidFill>
                  <a:schemeClr val="hlink"/>
                </a:solidFill>
                <a:ea typeface="隶书" panose="02010509060101010101" pitchFamily="49" charset="-122"/>
              </a:rPr>
              <a:t>卜算子</a:t>
            </a:r>
            <a:r>
              <a:rPr lang="en-US" altLang="zh-CN" sz="4800" smtClean="0">
                <a:solidFill>
                  <a:schemeClr val="hlink"/>
                </a:solidFill>
                <a:ea typeface="隶书" panose="02010509060101010101" pitchFamily="49" charset="-122"/>
              </a:rPr>
              <a:t>》</a:t>
            </a:r>
            <a:r>
              <a:rPr lang="zh-CN" altLang="en-US" sz="4800" smtClean="0">
                <a:solidFill>
                  <a:schemeClr val="hlink"/>
                </a:solidFill>
                <a:ea typeface="隶书" panose="02010509060101010101" pitchFamily="49" charset="-122"/>
              </a:rPr>
              <a:t>李之仪</a:t>
            </a:r>
            <a:r>
              <a:rPr lang="zh-CN" altLang="en-US" smtClean="0"/>
              <a:t> </a:t>
            </a:r>
          </a:p>
        </p:txBody>
      </p:sp>
      <p:sp>
        <p:nvSpPr>
          <p:cNvPr id="20992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908175" y="1700213"/>
            <a:ext cx="6553200" cy="4248150"/>
          </a:xfrm>
        </p:spPr>
        <p:txBody>
          <a:bodyPr/>
          <a:lstStyle/>
          <a:p>
            <a:pPr eaLnBrk="1" hangingPunct="1">
              <a:lnSpc>
                <a:spcPct val="160000"/>
              </a:lnSpc>
              <a:buFont typeface="Wingdings" panose="05000000000000000000" pitchFamily="2" charset="2"/>
              <a:buNone/>
            </a:pPr>
            <a:r>
              <a:rPr lang="zh-CN" altLang="en-US" smtClean="0"/>
              <a:t>我住长江头，君住长江尾。 </a:t>
            </a:r>
          </a:p>
          <a:p>
            <a:pPr eaLnBrk="1" hangingPunct="1">
              <a:lnSpc>
                <a:spcPct val="160000"/>
              </a:lnSpc>
              <a:buFont typeface="Wingdings" panose="05000000000000000000" pitchFamily="2" charset="2"/>
              <a:buNone/>
            </a:pPr>
            <a:r>
              <a:rPr lang="zh-CN" altLang="en-US" smtClean="0"/>
              <a:t>日日思君不见君，共饮长江水。 </a:t>
            </a:r>
          </a:p>
          <a:p>
            <a:pPr eaLnBrk="1" hangingPunct="1">
              <a:lnSpc>
                <a:spcPct val="160000"/>
              </a:lnSpc>
              <a:buFont typeface="Wingdings" panose="05000000000000000000" pitchFamily="2" charset="2"/>
              <a:buNone/>
            </a:pPr>
            <a:r>
              <a:rPr lang="zh-CN" altLang="en-US" smtClean="0"/>
              <a:t>此水几时休？ 此恨何时已？ </a:t>
            </a:r>
          </a:p>
          <a:p>
            <a:pPr eaLnBrk="1" hangingPunct="1">
              <a:lnSpc>
                <a:spcPct val="160000"/>
              </a:lnSpc>
              <a:buFont typeface="Wingdings" panose="05000000000000000000" pitchFamily="2" charset="2"/>
              <a:buNone/>
            </a:pPr>
            <a:r>
              <a:rPr lang="zh-CN" altLang="en-US" smtClean="0"/>
              <a:t>只愿君心似我心，定不负相思意。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609600"/>
            <a:ext cx="8540750" cy="731838"/>
          </a:xfrm>
        </p:spPr>
        <p:txBody>
          <a:bodyPr/>
          <a:lstStyle/>
          <a:p>
            <a:pPr eaLnBrk="1" hangingPunct="1"/>
            <a:r>
              <a:rPr lang="en-US" altLang="zh-CN" smtClean="0">
                <a:solidFill>
                  <a:schemeClr val="hlink"/>
                </a:solidFill>
                <a:ea typeface="隶书" panose="02010509060101010101" pitchFamily="49" charset="-122"/>
              </a:rPr>
              <a:t>《</a:t>
            </a:r>
            <a:r>
              <a:rPr lang="zh-CN" altLang="en-US" smtClean="0">
                <a:solidFill>
                  <a:schemeClr val="hlink"/>
                </a:solidFill>
                <a:ea typeface="隶书" panose="02010509060101010101" pitchFamily="49" charset="-122"/>
              </a:rPr>
              <a:t>蝶恋花</a:t>
            </a:r>
            <a:r>
              <a:rPr lang="en-US" altLang="zh-CN" smtClean="0">
                <a:solidFill>
                  <a:schemeClr val="hlink"/>
                </a:solidFill>
                <a:ea typeface="隶书" panose="02010509060101010101" pitchFamily="49" charset="-122"/>
              </a:rPr>
              <a:t>》</a:t>
            </a:r>
            <a:r>
              <a:rPr lang="zh-CN" altLang="en-US" smtClean="0">
                <a:solidFill>
                  <a:schemeClr val="hlink"/>
                </a:solidFill>
                <a:ea typeface="隶书" panose="02010509060101010101" pitchFamily="49" charset="-122"/>
              </a:rPr>
              <a:t>柳永</a:t>
            </a:r>
            <a:r>
              <a:rPr lang="zh-CN" altLang="en-US" sz="4000" smtClean="0"/>
              <a:t> </a:t>
            </a:r>
          </a:p>
        </p:txBody>
      </p:sp>
      <p:sp>
        <p:nvSpPr>
          <p:cNvPr id="21094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331913" y="1557338"/>
            <a:ext cx="7200900" cy="4541837"/>
          </a:xfrm>
        </p:spPr>
        <p:txBody>
          <a:bodyPr/>
          <a:lstStyle/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en-US" altLang="zh-CN" smtClean="0"/>
              <a:t>   </a:t>
            </a:r>
            <a:r>
              <a:rPr lang="zh-CN" altLang="en-US" smtClean="0"/>
              <a:t>伫倚危楼风细细，</a:t>
            </a:r>
          </a:p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altLang="en-US" smtClean="0"/>
              <a:t>   望极春愁，黯黯生天际。</a:t>
            </a:r>
          </a:p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altLang="en-US" smtClean="0"/>
              <a:t>   草色烟光残照里，无言谁会凭栏意。</a:t>
            </a:r>
          </a:p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altLang="en-US" smtClean="0"/>
              <a:t>   拟把疏狂图一醉，</a:t>
            </a:r>
          </a:p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altLang="en-US" smtClean="0"/>
              <a:t>   对酒当歌，强乐还无味。</a:t>
            </a:r>
          </a:p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altLang="en-US" smtClean="0"/>
              <a:t>   衣带渐宽终不悔，为伊消得人憔悴。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609600"/>
            <a:ext cx="8540750" cy="803275"/>
          </a:xfrm>
        </p:spPr>
        <p:txBody>
          <a:bodyPr/>
          <a:lstStyle/>
          <a:p>
            <a:pPr eaLnBrk="1" hangingPunct="1"/>
            <a:r>
              <a:rPr lang="en-US" altLang="zh-CN" smtClean="0">
                <a:solidFill>
                  <a:schemeClr val="hlink"/>
                </a:solidFill>
                <a:ea typeface="隶书" panose="02010509060101010101" pitchFamily="49" charset="-122"/>
              </a:rPr>
              <a:t>《</a:t>
            </a:r>
            <a:r>
              <a:rPr lang="zh-CN" altLang="en-US" smtClean="0">
                <a:solidFill>
                  <a:schemeClr val="hlink"/>
                </a:solidFill>
                <a:ea typeface="隶书" panose="02010509060101010101" pitchFamily="49" charset="-122"/>
              </a:rPr>
              <a:t>鹊桥仙</a:t>
            </a:r>
            <a:r>
              <a:rPr lang="en-US" altLang="zh-CN" smtClean="0">
                <a:solidFill>
                  <a:schemeClr val="hlink"/>
                </a:solidFill>
                <a:ea typeface="隶书" panose="02010509060101010101" pitchFamily="49" charset="-122"/>
              </a:rPr>
              <a:t>》</a:t>
            </a:r>
            <a:r>
              <a:rPr lang="zh-CN" altLang="en-US" smtClean="0">
                <a:solidFill>
                  <a:schemeClr val="hlink"/>
                </a:solidFill>
                <a:ea typeface="隶书" panose="02010509060101010101" pitchFamily="49" charset="-122"/>
              </a:rPr>
              <a:t>秦观</a:t>
            </a:r>
            <a:r>
              <a:rPr lang="zh-CN" altLang="en-US" sz="4000" smtClean="0"/>
              <a:t> </a:t>
            </a:r>
          </a:p>
        </p:txBody>
      </p:sp>
      <p:sp>
        <p:nvSpPr>
          <p:cNvPr id="21197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755650" y="1557338"/>
            <a:ext cx="7704138" cy="4541837"/>
          </a:xfrm>
        </p:spPr>
        <p:txBody>
          <a:bodyPr/>
          <a:lstStyle/>
          <a:p>
            <a:pPr eaLnBrk="1" hangingPunct="1">
              <a:lnSpc>
                <a:spcPct val="160000"/>
              </a:lnSpc>
              <a:buFont typeface="Wingdings" panose="05000000000000000000" pitchFamily="2" charset="2"/>
              <a:buNone/>
            </a:pPr>
            <a:r>
              <a:rPr lang="en-US" altLang="zh-CN" smtClean="0"/>
              <a:t>    </a:t>
            </a:r>
            <a:r>
              <a:rPr lang="zh-CN" altLang="en-US" smtClean="0">
                <a:latin typeface="宋体" panose="02010600030101010101" pitchFamily="2" charset="-122"/>
              </a:rPr>
              <a:t>纤云弄巧，飞星传恨，银汉迢迢暗度。</a:t>
            </a:r>
          </a:p>
          <a:p>
            <a:pPr eaLnBrk="1" hangingPunct="1">
              <a:lnSpc>
                <a:spcPct val="160000"/>
              </a:lnSpc>
              <a:buFont typeface="Wingdings" panose="05000000000000000000" pitchFamily="2" charset="2"/>
              <a:buNone/>
            </a:pPr>
            <a:r>
              <a:rPr lang="zh-CN" altLang="en-US" smtClean="0">
                <a:latin typeface="宋体" panose="02010600030101010101" pitchFamily="2" charset="-122"/>
              </a:rPr>
              <a:t>  金风玉露一相逢，便胜却人间无数。</a:t>
            </a:r>
          </a:p>
          <a:p>
            <a:pPr eaLnBrk="1" hangingPunct="1">
              <a:lnSpc>
                <a:spcPct val="160000"/>
              </a:lnSpc>
              <a:buFont typeface="Wingdings" panose="05000000000000000000" pitchFamily="2" charset="2"/>
              <a:buNone/>
            </a:pPr>
            <a:r>
              <a:rPr lang="zh-CN" altLang="en-US" smtClean="0">
                <a:latin typeface="宋体" panose="02010600030101010101" pitchFamily="2" charset="-122"/>
              </a:rPr>
              <a:t>  柔情似水，佳期如梦，忍顾鹊桥归路。</a:t>
            </a:r>
          </a:p>
          <a:p>
            <a:pPr eaLnBrk="1" hangingPunct="1">
              <a:lnSpc>
                <a:spcPct val="160000"/>
              </a:lnSpc>
              <a:buFont typeface="Wingdings" panose="05000000000000000000" pitchFamily="2" charset="2"/>
              <a:buNone/>
            </a:pPr>
            <a:r>
              <a:rPr lang="zh-CN" altLang="en-US" smtClean="0">
                <a:latin typeface="宋体" panose="02010600030101010101" pitchFamily="2" charset="-122"/>
              </a:rPr>
              <a:t>  两情若是久长时，又岂在朝朝暮暮！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>
                <a:latin typeface="隶书" panose="02010509060101010101" pitchFamily="49" charset="-122"/>
                <a:ea typeface="隶书" panose="02010509060101010101" pitchFamily="49" charset="-122"/>
              </a:rPr>
              <a:t>女冠子  韦庄</a:t>
            </a:r>
          </a:p>
        </p:txBody>
      </p:sp>
      <p:sp>
        <p:nvSpPr>
          <p:cNvPr id="212995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60000"/>
              </a:lnSpc>
            </a:pPr>
            <a:r>
              <a:rPr lang="zh-CN" altLang="en-US" smtClean="0">
                <a:latin typeface="宋体" panose="02010600030101010101" pitchFamily="2" charset="-122"/>
              </a:rPr>
              <a:t>四月十七，正是去年今日，别君时。</a:t>
            </a:r>
            <a:br>
              <a:rPr lang="zh-CN" altLang="en-US" smtClean="0">
                <a:latin typeface="宋体" panose="02010600030101010101" pitchFamily="2" charset="-122"/>
              </a:rPr>
            </a:br>
            <a:r>
              <a:rPr lang="zh-CN" altLang="en-US" smtClean="0">
                <a:latin typeface="宋体" panose="02010600030101010101" pitchFamily="2" charset="-122"/>
              </a:rPr>
              <a:t>忍泪佯低面，含羞半敛眉。</a:t>
            </a:r>
            <a:br>
              <a:rPr lang="zh-CN" altLang="en-US" smtClean="0">
                <a:latin typeface="宋体" panose="02010600030101010101" pitchFamily="2" charset="-122"/>
              </a:rPr>
            </a:br>
            <a:r>
              <a:rPr lang="zh-CN" altLang="en-US" smtClean="0">
                <a:latin typeface="宋体" panose="02010600030101010101" pitchFamily="2" charset="-122"/>
              </a:rPr>
              <a:t>不知魂已断，空有梦相随。</a:t>
            </a:r>
            <a:br>
              <a:rPr lang="zh-CN" altLang="en-US" smtClean="0">
                <a:latin typeface="宋体" panose="02010600030101010101" pitchFamily="2" charset="-122"/>
              </a:rPr>
            </a:br>
            <a:r>
              <a:rPr lang="zh-CN" altLang="en-US" smtClean="0">
                <a:latin typeface="宋体" panose="02010600030101010101" pitchFamily="2" charset="-122"/>
              </a:rPr>
              <a:t>除却天边月，没人知。 </a:t>
            </a:r>
          </a:p>
        </p:txBody>
      </p:sp>
    </p:spTree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>
                <a:latin typeface="隶书" panose="02010509060101010101" pitchFamily="49" charset="-122"/>
                <a:ea typeface="隶书" panose="02010509060101010101" pitchFamily="49" charset="-122"/>
              </a:rPr>
              <a:t>玉楼春</a:t>
            </a:r>
            <a:r>
              <a:rPr lang="en-US" altLang="zh-CN" smtClean="0">
                <a:ea typeface="隶书" panose="02010509060101010101" pitchFamily="49" charset="-122"/>
              </a:rPr>
              <a:t>·</a:t>
            </a:r>
            <a:r>
              <a:rPr lang="zh-CN" altLang="en-US" smtClean="0">
                <a:latin typeface="隶书" panose="02010509060101010101" pitchFamily="49" charset="-122"/>
                <a:ea typeface="隶书" panose="02010509060101010101" pitchFamily="49" charset="-122"/>
              </a:rPr>
              <a:t>木兰花  欧阳修</a:t>
            </a:r>
          </a:p>
        </p:txBody>
      </p:sp>
      <p:sp>
        <p:nvSpPr>
          <p:cNvPr id="214019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　　别后不知君远近，触目凄凉多少闷！ </a:t>
            </a:r>
          </a:p>
          <a:p>
            <a:pPr eaLnBrk="1" hangingPunct="1">
              <a:lnSpc>
                <a:spcPct val="140000"/>
              </a:lnSpc>
            </a:pPr>
            <a:r>
              <a:rPr lang="zh-CN" altLang="en-US" smtClean="0"/>
              <a:t>　　渐行渐远渐无书，水阔鱼沉何处问？ </a:t>
            </a:r>
          </a:p>
          <a:p>
            <a:pPr eaLnBrk="1" hangingPunct="1">
              <a:lnSpc>
                <a:spcPct val="140000"/>
              </a:lnSpc>
            </a:pPr>
            <a:r>
              <a:rPr lang="zh-CN" altLang="en-US" smtClean="0"/>
              <a:t>　　夜深风竹敲秋韵，万叶千声皆是恨。 </a:t>
            </a:r>
          </a:p>
          <a:p>
            <a:pPr eaLnBrk="1" hangingPunct="1">
              <a:lnSpc>
                <a:spcPct val="140000"/>
              </a:lnSpc>
            </a:pPr>
            <a:r>
              <a:rPr lang="zh-CN" altLang="en-US" smtClean="0"/>
              <a:t>　　故欹单枕梦中寻，梦又不成灯又烬。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8350" y="6165850"/>
            <a:ext cx="252413" cy="287338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25603" name="Text Box 8"/>
          <p:cNvSpPr txBox="1">
            <a:spLocks noChangeArrowheads="1"/>
          </p:cNvSpPr>
          <p:nvPr/>
        </p:nvSpPr>
        <p:spPr bwMode="auto">
          <a:xfrm>
            <a:off x="611188" y="1125538"/>
            <a:ext cx="793750" cy="331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4000">
                <a:latin typeface="隶书" panose="02010509060101010101" pitchFamily="49" charset="-122"/>
                <a:ea typeface="隶书" panose="02010509060101010101" pitchFamily="49" charset="-122"/>
              </a:rPr>
              <a:t>抢  婚</a:t>
            </a:r>
          </a:p>
        </p:txBody>
      </p:sp>
      <p:pic>
        <p:nvPicPr>
          <p:cNvPr id="25604" name="Picture 9" descr="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04"/>
          <a:stretch>
            <a:fillRect/>
          </a:stretch>
        </p:blipFill>
        <p:spPr bwMode="auto">
          <a:xfrm>
            <a:off x="2124075" y="1052513"/>
            <a:ext cx="6048375" cy="527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7" descr="38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484313"/>
            <a:ext cx="6696075" cy="473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Text Box 10"/>
          <p:cNvSpPr txBox="1">
            <a:spLocks noChangeArrowheads="1"/>
          </p:cNvSpPr>
          <p:nvPr/>
        </p:nvSpPr>
        <p:spPr bwMode="auto">
          <a:xfrm>
            <a:off x="1979613" y="476250"/>
            <a:ext cx="56165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3600" b="1">
                <a:latin typeface="Tahoma" panose="020B0604030504040204" pitchFamily="34" charset="0"/>
                <a:ea typeface="隶书" panose="02010509060101010101" pitchFamily="49" charset="-122"/>
              </a:rPr>
              <a:t>居住地的改变</a:t>
            </a:r>
            <a:r>
              <a:rPr lang="en-US" altLang="zh-CN" sz="3600" b="1">
                <a:latin typeface="Arial" panose="020B0604020202020204" pitchFamily="34" charset="0"/>
                <a:ea typeface="隶书" panose="02010509060101010101" pitchFamily="49" charset="-122"/>
              </a:rPr>
              <a:t>——</a:t>
            </a:r>
            <a:r>
              <a:rPr lang="zh-CN" altLang="en-US" sz="3600" b="1">
                <a:latin typeface="Tahoma" panose="020B0604030504040204" pitchFamily="34" charset="0"/>
                <a:ea typeface="隶书" panose="02010509060101010101" pitchFamily="49" charset="-122"/>
              </a:rPr>
              <a:t>从夫居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549275"/>
            <a:ext cx="8229600" cy="1150938"/>
          </a:xfrm>
        </p:spPr>
        <p:txBody>
          <a:bodyPr/>
          <a:lstStyle/>
          <a:p>
            <a:pPr eaLnBrk="1" hangingPunct="1"/>
            <a:r>
              <a:rPr lang="zh-CN" altLang="en-US" b="1" smtClean="0">
                <a:latin typeface="隶书" panose="02010509060101010101" pitchFamily="49" charset="-122"/>
                <a:ea typeface="隶书" panose="02010509060101010101" pitchFamily="49" charset="-122"/>
              </a:rPr>
              <a:t>第二章  中国古代婚姻制度</a:t>
            </a:r>
          </a:p>
        </p:txBody>
      </p:sp>
      <p:sp>
        <p:nvSpPr>
          <p:cNvPr id="2765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1989138"/>
            <a:ext cx="8496300" cy="4248150"/>
          </a:xfrm>
        </p:spPr>
        <p:txBody>
          <a:bodyPr/>
          <a:lstStyle/>
          <a:p>
            <a:pPr eaLnBrk="1" hangingPunct="1">
              <a:lnSpc>
                <a:spcPct val="190000"/>
              </a:lnSpc>
            </a:pPr>
            <a:r>
              <a:rPr lang="zh-CN" altLang="en-US" sz="3200" smtClean="0">
                <a:ea typeface="华文中宋" panose="02010600040101010101" pitchFamily="2" charset="-122"/>
              </a:rPr>
              <a:t>一、婚姻观念和政策</a:t>
            </a:r>
          </a:p>
          <a:p>
            <a:pPr eaLnBrk="1" hangingPunct="1">
              <a:lnSpc>
                <a:spcPct val="190000"/>
              </a:lnSpc>
            </a:pPr>
            <a:r>
              <a:rPr lang="zh-CN" altLang="en-US" sz="3200" smtClean="0">
                <a:ea typeface="华文中宋" panose="02010600040101010101" pitchFamily="2" charset="-122"/>
              </a:rPr>
              <a:t>二、结婚制度</a:t>
            </a:r>
          </a:p>
          <a:p>
            <a:pPr eaLnBrk="1" hangingPunct="1">
              <a:lnSpc>
                <a:spcPct val="190000"/>
              </a:lnSpc>
            </a:pPr>
            <a:r>
              <a:rPr lang="zh-CN" altLang="en-US" sz="3200" smtClean="0">
                <a:ea typeface="华文中宋" panose="02010600040101010101" pitchFamily="2" charset="-122"/>
              </a:rPr>
              <a:t>三、离婚制度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7813"/>
            <a:ext cx="8218488" cy="630237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zh-CN" altLang="en-US" sz="4000" b="1" smtClean="0">
                <a:ea typeface="隶书" panose="02010509060101010101" pitchFamily="49" charset="-122"/>
              </a:rPr>
              <a:t>婚姻观念</a:t>
            </a:r>
          </a:p>
        </p:txBody>
      </p:sp>
      <p:sp>
        <p:nvSpPr>
          <p:cNvPr id="2662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50825" y="981075"/>
            <a:ext cx="8642350" cy="5184775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n-US" altLang="zh-CN" sz="28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</a:t>
            </a:r>
            <a:r>
              <a:rPr lang="zh-CN" altLang="en-US" sz="28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结婚观念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zh-CN" altLang="en-US" sz="28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重视婚姻：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zh-CN" altLang="en-US" sz="28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“婚礼者，礼之本也。” 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zh-CN" altLang="en-US" sz="28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                        </a:t>
            </a:r>
            <a:r>
              <a:rPr lang="en-US" altLang="zh-CN" sz="28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——《</a:t>
            </a:r>
            <a:r>
              <a:rPr lang="zh-CN" altLang="en-US" sz="28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礼记</a:t>
            </a:r>
            <a:r>
              <a:rPr lang="en-US" altLang="zh-CN" sz="28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·</a:t>
            </a:r>
            <a:r>
              <a:rPr lang="zh-CN" altLang="en-US" sz="28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昏义</a:t>
            </a:r>
            <a:r>
              <a:rPr lang="en-US" altLang="zh-CN" sz="28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n-US" altLang="zh-CN" sz="28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8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夫婚礼，万世之始也。” 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zh-CN" altLang="en-US" sz="28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                        </a:t>
            </a:r>
            <a:r>
              <a:rPr lang="en-US" altLang="zh-CN" sz="28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——《</a:t>
            </a:r>
            <a:r>
              <a:rPr lang="zh-CN" altLang="en-US" sz="28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礼记</a:t>
            </a:r>
            <a:r>
              <a:rPr lang="en-US" altLang="zh-CN" sz="28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·</a:t>
            </a:r>
            <a:r>
              <a:rPr lang="zh-CN" altLang="en-US" sz="28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郊特牲</a:t>
            </a:r>
            <a:r>
              <a:rPr lang="en-US" altLang="zh-CN" sz="28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n-US" altLang="zh-CN" sz="28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8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君子之道，造端乎夫妇。”。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zh-CN" altLang="en-US" sz="28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                        </a:t>
            </a:r>
            <a:r>
              <a:rPr lang="en-US" altLang="zh-CN" sz="28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——《</a:t>
            </a:r>
            <a:r>
              <a:rPr lang="zh-CN" altLang="en-US" sz="28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礼记</a:t>
            </a:r>
            <a:r>
              <a:rPr lang="en-US" altLang="zh-CN" sz="28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·</a:t>
            </a:r>
            <a:r>
              <a:rPr lang="zh-CN" altLang="en-US" sz="28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中庸</a:t>
            </a:r>
            <a:r>
              <a:rPr lang="en-US" altLang="zh-CN" sz="28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 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n-US" altLang="zh-CN" sz="28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8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上以事宗庙，而下以继后世。”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zh-CN" altLang="en-US" sz="28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                        </a:t>
            </a:r>
            <a:r>
              <a:rPr lang="en-US" altLang="zh-CN" sz="28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—— 《</a:t>
            </a:r>
            <a:r>
              <a:rPr lang="zh-CN" altLang="en-US" sz="28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礼记</a:t>
            </a:r>
            <a:r>
              <a:rPr lang="en-US" altLang="zh-CN" sz="28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·</a:t>
            </a:r>
            <a:r>
              <a:rPr lang="zh-CN" altLang="en-US" sz="28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昏义</a:t>
            </a:r>
            <a:r>
              <a:rPr lang="en-US" altLang="zh-CN" sz="28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1412875"/>
            <a:ext cx="8496300" cy="4895850"/>
          </a:xfrm>
        </p:spPr>
        <p:txBody>
          <a:bodyPr/>
          <a:lstStyle/>
          <a:p>
            <a:pPr eaLnBrk="1" hangingPunct="1">
              <a:lnSpc>
                <a:spcPct val="160000"/>
              </a:lnSpc>
              <a:buFont typeface="Wingdings" panose="05000000000000000000" pitchFamily="2" charset="2"/>
              <a:buNone/>
            </a:pPr>
            <a:r>
              <a:rPr lang="en-US" altLang="zh-CN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阴阳观念</a:t>
            </a:r>
          </a:p>
          <a:p>
            <a:pPr eaLnBrk="1" hangingPunct="1">
              <a:lnSpc>
                <a:spcPct val="160000"/>
              </a:lnSpc>
              <a:buFont typeface="Wingdings" panose="05000000000000000000" pitchFamily="2" charset="2"/>
              <a:buNone/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“因缘”观念：</a:t>
            </a:r>
          </a:p>
          <a:p>
            <a:pPr eaLnBrk="1" hangingPunct="1">
              <a:lnSpc>
                <a:spcPct val="160000"/>
              </a:lnSpc>
              <a:buFont typeface="Wingdings" panose="05000000000000000000" pitchFamily="2" charset="2"/>
              <a:buNone/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“自古姻缘天定，不由人力谋求，有缘千里也相留，对面无缘不偶。”</a:t>
            </a:r>
          </a:p>
        </p:txBody>
      </p:sp>
      <p:sp>
        <p:nvSpPr>
          <p:cNvPr id="29699" name="Text Box 6"/>
          <p:cNvSpPr txBox="1">
            <a:spLocks noChangeArrowheads="1"/>
          </p:cNvSpPr>
          <p:nvPr/>
        </p:nvSpPr>
        <p:spPr bwMode="auto">
          <a:xfrm>
            <a:off x="3492500" y="404813"/>
            <a:ext cx="29527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4400" b="1">
                <a:solidFill>
                  <a:schemeClr val="tx2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婚姻观念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1557338"/>
            <a:ext cx="8496300" cy="4895850"/>
          </a:xfrm>
        </p:spPr>
        <p:txBody>
          <a:bodyPr/>
          <a:lstStyle/>
          <a:p>
            <a:pPr eaLnBrk="1" hangingPunct="1">
              <a:lnSpc>
                <a:spcPct val="20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离婚观念</a:t>
            </a:r>
          </a:p>
          <a:p>
            <a:pPr eaLnBrk="1" hangingPunct="1">
              <a:lnSpc>
                <a:spcPct val="20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允许离婚主义：</a:t>
            </a:r>
          </a:p>
          <a:p>
            <a:pPr eaLnBrk="1" hangingPunct="1">
              <a:lnSpc>
                <a:spcPct val="20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“夫妇之道，有义则合，无义则去。”</a:t>
            </a:r>
          </a:p>
          <a:p>
            <a:pPr eaLnBrk="1" hangingPunct="1">
              <a:lnSpc>
                <a:spcPct val="20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“夫妇以义合，义绝则离之。” </a:t>
            </a:r>
          </a:p>
        </p:txBody>
      </p:sp>
      <p:sp>
        <p:nvSpPr>
          <p:cNvPr id="30723" name="Text Box 6"/>
          <p:cNvSpPr txBox="1">
            <a:spLocks noChangeArrowheads="1"/>
          </p:cNvSpPr>
          <p:nvPr/>
        </p:nvSpPr>
        <p:spPr bwMode="auto">
          <a:xfrm>
            <a:off x="3635375" y="404813"/>
            <a:ext cx="24257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4400" b="1">
                <a:solidFill>
                  <a:schemeClr val="tx2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婚姻观念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908050"/>
            <a:ext cx="8569325" cy="5400675"/>
          </a:xfrm>
        </p:spPr>
        <p:txBody>
          <a:bodyPr/>
          <a:lstStyle/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专权离婚主义：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“蝉鬓加意梳，蛾眉用心扫，几度晓妆成，君看不言好。妾身重同穴，君意轻偕老。”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                    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——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白居易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妇人苦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子甚宜其妻，父母不悦，出；子不宜其妻，父母曰是善事我，子行夫妇之礼焉，没身不衰。” 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                                      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——《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礼记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·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内则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限制离婚主义：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过错原则</a:t>
            </a:r>
            <a:endParaRPr lang="zh-CN" altLang="en-US" sz="2800" smtClean="0">
              <a:ea typeface="华文中宋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620713"/>
            <a:ext cx="8229600" cy="1295400"/>
          </a:xfrm>
        </p:spPr>
        <p:txBody>
          <a:bodyPr/>
          <a:lstStyle/>
          <a:p>
            <a:pPr algn="ctr" eaLnBrk="1" hangingPunct="1"/>
            <a:r>
              <a:rPr lang="zh-CN" altLang="en-US" b="1" smtClean="0">
                <a:ea typeface="隶书" panose="02010509060101010101" pitchFamily="49" charset="-122"/>
              </a:rPr>
              <a:t>婚姻政策</a:t>
            </a:r>
          </a:p>
        </p:txBody>
      </p:sp>
      <p:sp>
        <p:nvSpPr>
          <p:cNvPr id="3277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01625" y="2465388"/>
            <a:ext cx="8540750" cy="3633787"/>
          </a:xfrm>
        </p:spPr>
        <p:txBody>
          <a:bodyPr/>
          <a:lstStyle/>
          <a:p>
            <a:pPr eaLnBrk="1" hangingPunct="1">
              <a:lnSpc>
                <a:spcPct val="20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一般婚姻政策</a:t>
            </a:r>
          </a:p>
          <a:p>
            <a:pPr eaLnBrk="1" hangingPunct="1">
              <a:lnSpc>
                <a:spcPct val="20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特殊婚姻政策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333375"/>
            <a:ext cx="8529638" cy="6477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zh-CN" altLang="en-US" sz="4000" b="1" smtClean="0">
                <a:latin typeface="隶书" panose="02010509060101010101" pitchFamily="49" charset="-122"/>
                <a:ea typeface="隶书" panose="02010509060101010101" pitchFamily="49" charset="-122"/>
              </a:rPr>
              <a:t>一般婚姻政策</a:t>
            </a:r>
          </a:p>
        </p:txBody>
      </p:sp>
      <p:sp>
        <p:nvSpPr>
          <p:cNvPr id="3379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50825" y="1341438"/>
            <a:ext cx="8569325" cy="5256212"/>
          </a:xfrm>
        </p:spPr>
        <p:txBody>
          <a:bodyPr/>
          <a:lstStyle/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一般婚姻政策</a:t>
            </a: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1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、导民婚姻，及时嫁娶：</a:t>
            </a: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周礼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·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地官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·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媒氏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：“中春之月，令会男女。于是时也，奔者不禁。”</a:t>
            </a: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管子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·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入国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：“凡国都皆有掌媒，丈夫无妻曰鳏，妇人无夫曰寡，取鳏寡而合和之，予田宅而家室之，三年然后事之，此之谓合独”。 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endParaRPr lang="en-US" altLang="zh-CN" sz="2800" smtClean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333375"/>
            <a:ext cx="8529638" cy="792163"/>
          </a:xfrm>
        </p:spPr>
        <p:txBody>
          <a:bodyPr/>
          <a:lstStyle/>
          <a:p>
            <a:pPr algn="ctr" eaLnBrk="1" hangingPunct="1"/>
            <a:r>
              <a:rPr lang="zh-CN" altLang="en-US" b="1" smtClean="0">
                <a:latin typeface="隶书" panose="02010509060101010101" pitchFamily="49" charset="-122"/>
                <a:ea typeface="隶书" panose="02010509060101010101" pitchFamily="49" charset="-122"/>
              </a:rPr>
              <a:t>序</a:t>
            </a:r>
          </a:p>
        </p:txBody>
      </p:sp>
      <p:sp>
        <p:nvSpPr>
          <p:cNvPr id="3379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1341438"/>
            <a:ext cx="8497888" cy="4897437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lnSpc>
                <a:spcPct val="14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周易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·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序卦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：“有天地然后有万物，有万物然后</a:t>
            </a:r>
          </a:p>
          <a:p>
            <a:pPr eaLnBrk="1" fontAlgn="auto" hangingPunct="1">
              <a:lnSpc>
                <a:spcPct val="14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有男女，有男女然后有夫妇，有夫妇然后有父子，有</a:t>
            </a:r>
          </a:p>
          <a:p>
            <a:pPr eaLnBrk="1" fontAlgn="auto" hangingPunct="1">
              <a:lnSpc>
                <a:spcPct val="14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父子然后有君臣，有君臣然后有上下，有上下然后礼</a:t>
            </a:r>
          </a:p>
          <a:p>
            <a:pPr eaLnBrk="1" fontAlgn="auto" hangingPunct="1">
              <a:lnSpc>
                <a:spcPct val="14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仪有所错。” </a:t>
            </a:r>
          </a:p>
          <a:p>
            <a:pPr eaLnBrk="1" fontAlgn="auto" hangingPunct="1">
              <a:lnSpc>
                <a:spcPct val="14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礼记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·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婚义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：“男女有别而后夫妇有义，夫妇有</a:t>
            </a:r>
          </a:p>
          <a:p>
            <a:pPr eaLnBrk="1" fontAlgn="auto" hangingPunct="1">
              <a:lnSpc>
                <a:spcPct val="14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义而后父子有亲，父子有亲而后君臣有正。故曰：婚</a:t>
            </a:r>
          </a:p>
          <a:p>
            <a:pPr eaLnBrk="1" fontAlgn="auto" hangingPunct="1">
              <a:lnSpc>
                <a:spcPct val="14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礼者，礼之本也。”</a:t>
            </a:r>
            <a:r>
              <a:rPr lang="zh-CN" altLang="en-US" sz="24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  <p:bldP spid="3379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333375"/>
            <a:ext cx="8540750" cy="803275"/>
          </a:xfrm>
        </p:spPr>
        <p:txBody>
          <a:bodyPr/>
          <a:lstStyle/>
          <a:p>
            <a:pPr algn="ctr" eaLnBrk="1" hangingPunct="1"/>
            <a:r>
              <a:rPr lang="zh-CN" altLang="en-US" b="1" smtClean="0">
                <a:latin typeface="隶书" panose="02010509060101010101" pitchFamily="49" charset="-122"/>
                <a:ea typeface="隶书" panose="02010509060101010101" pitchFamily="49" charset="-122"/>
              </a:rPr>
              <a:t>一般婚姻政策</a:t>
            </a:r>
          </a:p>
        </p:txBody>
      </p:sp>
      <p:sp>
        <p:nvSpPr>
          <p:cNvPr id="3481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01625" y="1341438"/>
            <a:ext cx="8540750" cy="4757737"/>
          </a:xfrm>
        </p:spPr>
        <p:txBody>
          <a:bodyPr/>
          <a:lstStyle/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2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、</a:t>
            </a:r>
            <a:r>
              <a:rPr lang="zh-CN" altLang="en-US" sz="2800" smtClean="0">
                <a:ea typeface="华文中宋" panose="02010600040101010101" pitchFamily="2" charset="-122"/>
              </a:rPr>
              <a:t>别良贱，重等级：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ea typeface="华文中宋" panose="02010600040101010101" pitchFamily="2" charset="-122"/>
              </a:rPr>
              <a:t>北魏文成帝和平四年（</a:t>
            </a:r>
            <a:r>
              <a:rPr lang="en-US" altLang="zh-CN" sz="2800" smtClean="0">
                <a:ea typeface="华文中宋" panose="02010600040101010101" pitchFamily="2" charset="-122"/>
              </a:rPr>
              <a:t>463</a:t>
            </a:r>
            <a:r>
              <a:rPr lang="zh-CN" altLang="en-US" sz="2800" smtClean="0">
                <a:ea typeface="华文中宋" panose="02010600040101010101" pitchFamily="2" charset="-122"/>
              </a:rPr>
              <a:t>年）诏：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800" smtClean="0">
                <a:ea typeface="华文中宋" panose="02010600040101010101" pitchFamily="2" charset="-122"/>
              </a:rPr>
              <a:t>夫婚姻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ea typeface="华文中宋" panose="02010600040101010101" pitchFamily="2" charset="-122"/>
              </a:rPr>
              <a:t>者，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……</a:t>
            </a:r>
            <a:r>
              <a:rPr lang="zh-CN" altLang="en-US" sz="2800" smtClean="0">
                <a:ea typeface="华文中宋" panose="02010600040101010101" pitchFamily="2" charset="-122"/>
              </a:rPr>
              <a:t>尊卑高下宜令区别。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……</a:t>
            </a:r>
            <a:r>
              <a:rPr lang="zh-CN" altLang="en-US" sz="2800" smtClean="0">
                <a:ea typeface="华文中宋" panose="02010600040101010101" pitchFamily="2" charset="-122"/>
              </a:rPr>
              <a:t>今制皇族、师傅、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ea typeface="华文中宋" panose="02010600040101010101" pitchFamily="2" charset="-122"/>
              </a:rPr>
              <a:t>王公、侯伯及士民之家不得与百工技巧卑姓为婚，犯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ea typeface="华文中宋" panose="02010600040101010101" pitchFamily="2" charset="-122"/>
              </a:rPr>
              <a:t>者加罪。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”</a:t>
            </a:r>
            <a:endParaRPr lang="zh-CN" altLang="en-US" sz="2800" smtClean="0">
              <a:ea typeface="华文中宋" panose="02010600040101010101" pitchFamily="2" charset="-122"/>
            </a:endParaRP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ea typeface="华文中宋" panose="02010600040101010101" pitchFamily="2" charset="-122"/>
              </a:rPr>
              <a:t>北魏孝文帝太和二年（</a:t>
            </a:r>
            <a:r>
              <a:rPr lang="en-US" altLang="zh-CN" sz="2800" smtClean="0">
                <a:ea typeface="华文中宋" panose="02010600040101010101" pitchFamily="2" charset="-122"/>
              </a:rPr>
              <a:t>478</a:t>
            </a:r>
            <a:r>
              <a:rPr lang="zh-CN" altLang="en-US" sz="2800" smtClean="0">
                <a:ea typeface="华文中宋" panose="02010600040101010101" pitchFamily="2" charset="-122"/>
              </a:rPr>
              <a:t>年）诏：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800" smtClean="0">
                <a:ea typeface="华文中宋" panose="02010600040101010101" pitchFamily="2" charset="-122"/>
              </a:rPr>
              <a:t>皇族贵戚及士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ea typeface="华文中宋" panose="02010600040101010101" pitchFamily="2" charset="-122"/>
              </a:rPr>
              <a:t>民之家不得与非类婚配。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”</a:t>
            </a:r>
            <a:endParaRPr lang="zh-CN" altLang="en-US" sz="2800" smtClean="0">
              <a:ea typeface="华文中宋" panose="02010600040101010101" pitchFamily="2" charset="-122"/>
            </a:endParaRPr>
          </a:p>
          <a:p>
            <a:pPr eaLnBrk="1" hangingPunct="1">
              <a:lnSpc>
                <a:spcPct val="90000"/>
              </a:lnSpc>
            </a:pPr>
            <a:endParaRPr lang="en-US" altLang="zh-CN" sz="2800" smtClean="0">
              <a:ea typeface="华文中宋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333375"/>
            <a:ext cx="8232775" cy="863600"/>
          </a:xfrm>
        </p:spPr>
        <p:txBody>
          <a:bodyPr/>
          <a:lstStyle/>
          <a:p>
            <a:pPr algn="ctr" eaLnBrk="1" hangingPunct="1"/>
            <a:r>
              <a:rPr lang="zh-CN" altLang="en-US" sz="4000" b="1" smtClean="0">
                <a:latin typeface="隶书" panose="02010509060101010101" pitchFamily="49" charset="-122"/>
                <a:ea typeface="隶书" panose="02010509060101010101" pitchFamily="49" charset="-122"/>
              </a:rPr>
              <a:t>特殊婚姻政策</a:t>
            </a:r>
          </a:p>
        </p:txBody>
      </p:sp>
      <p:sp>
        <p:nvSpPr>
          <p:cNvPr id="3584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755650" y="1844675"/>
            <a:ext cx="3311525" cy="4537075"/>
          </a:xfrm>
        </p:spPr>
        <p:txBody>
          <a:bodyPr/>
          <a:lstStyle/>
          <a:p>
            <a:pPr eaLnBrk="1" hangingPunct="1">
              <a:lnSpc>
                <a:spcPct val="210000"/>
              </a:lnSpc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特殊婚姻政策：</a:t>
            </a:r>
          </a:p>
          <a:p>
            <a:pPr eaLnBrk="1" hangingPunct="1">
              <a:lnSpc>
                <a:spcPct val="210000"/>
              </a:lnSpc>
            </a:pP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1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、政治联姻</a:t>
            </a:r>
          </a:p>
          <a:p>
            <a:pPr eaLnBrk="1" hangingPunct="1">
              <a:lnSpc>
                <a:spcPct val="210000"/>
              </a:lnSpc>
            </a:pP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2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、外交联姻</a:t>
            </a:r>
          </a:p>
        </p:txBody>
      </p:sp>
      <p:pic>
        <p:nvPicPr>
          <p:cNvPr id="35844" name="Picture 4" descr="https://timgsa.baidu.com/timg?image&amp;quality=80&amp;size=b9999_10000&amp;sec=1488803443&amp;di=1bfc3893204f68300abc72c09f8dae5f&amp;imgtype=jpg&amp;er=1&amp;src=http%3A%2F%2Fwww.solarzoom.com%2Fdata%2Fattachment%2Fforum%2F20090330_a059afcd78b63fadbf59hFXZOZwrjcT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701800"/>
            <a:ext cx="3600450" cy="482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5613" y="615950"/>
            <a:ext cx="8232775" cy="865188"/>
          </a:xfrm>
        </p:spPr>
        <p:txBody>
          <a:bodyPr/>
          <a:lstStyle/>
          <a:p>
            <a:pPr algn="ctr" eaLnBrk="1" hangingPunct="1"/>
            <a:r>
              <a:rPr lang="zh-CN" altLang="en-US" b="1" smtClean="0">
                <a:ea typeface="隶书" panose="02010509060101010101" pitchFamily="49" charset="-122"/>
              </a:rPr>
              <a:t>二、结婚制度</a:t>
            </a:r>
          </a:p>
        </p:txBody>
      </p:sp>
      <p:sp>
        <p:nvSpPr>
          <p:cNvPr id="3686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01625" y="1844675"/>
            <a:ext cx="8540750" cy="4254500"/>
          </a:xfrm>
        </p:spPr>
        <p:txBody>
          <a:bodyPr/>
          <a:lstStyle/>
          <a:p>
            <a:pPr eaLnBrk="1" hangingPunct="1">
              <a:lnSpc>
                <a:spcPct val="170000"/>
              </a:lnSpc>
              <a:defRPr/>
            </a:pPr>
            <a:r>
              <a:rPr lang="en-US" altLang="zh-CN" sz="3200" dirty="0" smtClean="0">
                <a:latin typeface="+mn-ea"/>
                <a:ea typeface="+mn-ea"/>
              </a:rPr>
              <a:t>1</a:t>
            </a:r>
            <a:r>
              <a:rPr lang="zh-CN" altLang="en-US" sz="3200" dirty="0" smtClean="0">
                <a:latin typeface="+mn-ea"/>
                <a:ea typeface="+mn-ea"/>
              </a:rPr>
              <a:t>、结婚的实质要件</a:t>
            </a:r>
          </a:p>
          <a:p>
            <a:pPr eaLnBrk="1" hangingPunct="1">
              <a:lnSpc>
                <a:spcPct val="170000"/>
              </a:lnSpc>
              <a:defRPr/>
            </a:pPr>
            <a:r>
              <a:rPr lang="en-US" altLang="zh-CN" sz="3200" dirty="0" smtClean="0">
                <a:latin typeface="+mn-ea"/>
                <a:ea typeface="+mn-ea"/>
              </a:rPr>
              <a:t>2</a:t>
            </a:r>
            <a:r>
              <a:rPr lang="zh-CN" altLang="en-US" sz="3200" dirty="0" smtClean="0">
                <a:latin typeface="+mn-ea"/>
                <a:ea typeface="+mn-ea"/>
              </a:rPr>
              <a:t>、结婚的程序要件</a:t>
            </a:r>
          </a:p>
          <a:p>
            <a:pPr eaLnBrk="1" hangingPunct="1">
              <a:lnSpc>
                <a:spcPct val="170000"/>
              </a:lnSpc>
              <a:defRPr/>
            </a:pPr>
            <a:r>
              <a:rPr lang="en-US" altLang="zh-CN" sz="3200" dirty="0" smtClean="0">
                <a:latin typeface="+mn-ea"/>
                <a:ea typeface="+mn-ea"/>
              </a:rPr>
              <a:t>3</a:t>
            </a:r>
            <a:r>
              <a:rPr lang="zh-CN" altLang="en-US" sz="3200" dirty="0" smtClean="0">
                <a:latin typeface="+mn-ea"/>
                <a:ea typeface="+mn-ea"/>
              </a:rPr>
              <a:t>、准婚姻行为</a:t>
            </a:r>
            <a:r>
              <a:rPr lang="en-US" altLang="zh-CN" sz="3200" dirty="0" smtClean="0">
                <a:latin typeface="+mn-ea"/>
                <a:ea typeface="+mn-ea"/>
              </a:rPr>
              <a:t>——</a:t>
            </a:r>
            <a:r>
              <a:rPr lang="zh-CN" altLang="en-US" sz="3200" dirty="0" smtClean="0">
                <a:latin typeface="+mn-ea"/>
                <a:ea typeface="+mn-ea"/>
              </a:rPr>
              <a:t>纳妾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549275"/>
            <a:ext cx="8229600" cy="936625"/>
          </a:xfrm>
        </p:spPr>
        <p:txBody>
          <a:bodyPr/>
          <a:lstStyle/>
          <a:p>
            <a:pPr algn="ctr" eaLnBrk="1" hangingPunct="1"/>
            <a:r>
              <a:rPr lang="en-US" altLang="zh-CN" b="1" smtClean="0">
                <a:ea typeface="隶书" panose="02010509060101010101" pitchFamily="49" charset="-122"/>
              </a:rPr>
              <a:t>1</a:t>
            </a:r>
            <a:r>
              <a:rPr lang="zh-CN" altLang="en-US" b="1" smtClean="0">
                <a:ea typeface="隶书" panose="02010509060101010101" pitchFamily="49" charset="-122"/>
              </a:rPr>
              <a:t>、结婚的实质要件</a:t>
            </a:r>
          </a:p>
        </p:txBody>
      </p:sp>
      <p:sp>
        <p:nvSpPr>
          <p:cNvPr id="3789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95288" y="2060575"/>
            <a:ext cx="8291512" cy="4070350"/>
          </a:xfrm>
        </p:spPr>
        <p:txBody>
          <a:bodyPr/>
          <a:lstStyle/>
          <a:p>
            <a:pPr eaLnBrk="1" hangingPunct="1">
              <a:lnSpc>
                <a:spcPct val="18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主婚与媒妁</a:t>
            </a:r>
          </a:p>
          <a:p>
            <a:pPr eaLnBrk="1" hangingPunct="1">
              <a:lnSpc>
                <a:spcPct val="18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适婚年龄 </a:t>
            </a:r>
          </a:p>
          <a:p>
            <a:pPr eaLnBrk="1" hangingPunct="1">
              <a:lnSpc>
                <a:spcPct val="18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婚姻禁忌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476250"/>
            <a:ext cx="8229600" cy="649288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zh-CN" altLang="en-US" sz="4000" b="1" smtClean="0">
                <a:latin typeface="隶书" panose="02010509060101010101" pitchFamily="49" charset="-122"/>
                <a:ea typeface="隶书" panose="02010509060101010101" pitchFamily="49" charset="-122"/>
              </a:rPr>
              <a:t>主婚与媒妁</a:t>
            </a:r>
          </a:p>
        </p:txBody>
      </p:sp>
      <p:sp>
        <p:nvSpPr>
          <p:cNvPr id="3891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50825" y="1557338"/>
            <a:ext cx="8642350" cy="4752975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艺麻如之何？横纵其亩；娶妻如之何？必告父母。”“析薪如之何？匪斧不克；娶妻如之何？匪媒不得。” 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                                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——《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诗经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·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齐风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·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南山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不待父母之命，媒妁之言，钻穴隙相窥，逾墙相从，则父母国人皆贱之。” 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                                ——《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孟子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·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滕文公下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50825" y="908050"/>
            <a:ext cx="8642350" cy="5473700"/>
          </a:xfrm>
        </p:spPr>
        <p:txBody>
          <a:bodyPr/>
          <a:lstStyle/>
          <a:p>
            <a:pPr eaLnBrk="1" hangingPunct="1">
              <a:lnSpc>
                <a:spcPct val="180000"/>
              </a:lnSpc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主婚制要点：</a:t>
            </a:r>
          </a:p>
          <a:p>
            <a:pPr eaLnBrk="1" hangingPunct="1">
              <a:lnSpc>
                <a:spcPct val="180000"/>
              </a:lnSpc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其一，主婚人的范围及顺序。</a:t>
            </a:r>
          </a:p>
          <a:p>
            <a:pPr eaLnBrk="1" hangingPunct="1">
              <a:lnSpc>
                <a:spcPct val="180000"/>
              </a:lnSpc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其二，主婚人的合法性。</a:t>
            </a:r>
          </a:p>
          <a:p>
            <a:pPr eaLnBrk="1" hangingPunct="1">
              <a:lnSpc>
                <a:spcPct val="180000"/>
              </a:lnSpc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其三，主婚人的责任。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50825" y="836613"/>
            <a:ext cx="8642350" cy="5688012"/>
          </a:xfrm>
        </p:spPr>
        <p:txBody>
          <a:bodyPr/>
          <a:lstStyle/>
          <a:p>
            <a:pPr eaLnBrk="1" hangingPunct="1">
              <a:lnSpc>
                <a:spcPct val="180000"/>
              </a:lnSpc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媒妁：</a:t>
            </a:r>
          </a:p>
          <a:p>
            <a:pPr eaLnBrk="1" hangingPunct="1">
              <a:lnSpc>
                <a:spcPct val="180000"/>
              </a:lnSpc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“媒，谋也，谋合二姓者也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……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妁，酌也，斟酌二姓者也。”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—— 《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说文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</a:p>
          <a:p>
            <a:pPr eaLnBrk="1" hangingPunct="1">
              <a:lnSpc>
                <a:spcPct val="180000"/>
              </a:lnSpc>
            </a:pP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男女非有行媒，不相知名；非受币，不交不亲。” 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——《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礼记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·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曲礼上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609600"/>
            <a:ext cx="8540750" cy="65881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zh-CN" altLang="en-US" sz="4000" smtClean="0">
                <a:solidFill>
                  <a:schemeClr val="hlink"/>
                </a:solidFill>
                <a:ea typeface="隶书" panose="02010509060101010101" pitchFamily="49" charset="-122"/>
              </a:rPr>
              <a:t>媒   妁</a:t>
            </a:r>
          </a:p>
        </p:txBody>
      </p:sp>
      <p:sp>
        <p:nvSpPr>
          <p:cNvPr id="419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01625" y="1412875"/>
            <a:ext cx="8540750" cy="4686300"/>
          </a:xfrm>
        </p:spPr>
        <p:txBody>
          <a:bodyPr/>
          <a:lstStyle/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妇人之求夫家也，必用媒而后家可成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……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求夫家而不用媒，则丑耻而不信也。故曰：自媒之女，丑而不信。” 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——《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管子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·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形势篇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 </a:t>
            </a: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不待父母之命，媒妁之言，钻穴隙相窥，逾墙相从，则父母国人皆贱之。” 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                                ——《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孟子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·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滕文公下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</a:p>
          <a:p>
            <a:pPr eaLnBrk="1" hangingPunct="1">
              <a:lnSpc>
                <a:spcPct val="140000"/>
              </a:lnSpc>
            </a:pPr>
            <a:endParaRPr lang="en-US" altLang="zh-CN" sz="2800" smtClean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82663" y="665163"/>
            <a:ext cx="7104062" cy="795337"/>
          </a:xfrm>
        </p:spPr>
        <p:txBody>
          <a:bodyPr/>
          <a:lstStyle/>
          <a:p>
            <a:pPr eaLnBrk="1" hangingPunct="1"/>
            <a:r>
              <a:rPr lang="zh-CN" altLang="en-US" sz="3400" smtClean="0">
                <a:latin typeface="隶书" panose="02010509060101010101" pitchFamily="49" charset="-122"/>
                <a:ea typeface="隶书" panose="02010509060101010101" pitchFamily="49" charset="-122"/>
              </a:rPr>
              <a:t>媒婆说亲图</a:t>
            </a:r>
            <a:r>
              <a:rPr lang="en-US" altLang="zh-CN" sz="3400" smtClean="0">
                <a:ea typeface="隶书" panose="02010509060101010101" pitchFamily="49" charset="-122"/>
              </a:rPr>
              <a:t>——</a:t>
            </a:r>
            <a:r>
              <a:rPr lang="zh-CN" altLang="en-US" sz="3400" smtClean="0">
                <a:latin typeface="隶书" panose="02010509060101010101" pitchFamily="49" charset="-122"/>
                <a:ea typeface="隶书" panose="02010509060101010101" pitchFamily="49" charset="-122"/>
              </a:rPr>
              <a:t>农民画中的媒婆形象</a:t>
            </a:r>
          </a:p>
        </p:txBody>
      </p:sp>
      <p:pic>
        <p:nvPicPr>
          <p:cNvPr id="43011" name="Picture 3" descr="200511913595958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lum bright="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844675"/>
            <a:ext cx="6913562" cy="458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692150"/>
            <a:ext cx="3095625" cy="554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1835150" y="1412875"/>
            <a:ext cx="671513" cy="415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3200">
                <a:latin typeface="Tahoma" panose="020B0604030504040204" pitchFamily="34" charset="0"/>
                <a:ea typeface="隶书" panose="02010509060101010101" pitchFamily="49" charset="-122"/>
              </a:rPr>
              <a:t>舞台艺术中的媒婆形象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476250"/>
            <a:ext cx="8540750" cy="731838"/>
          </a:xfrm>
        </p:spPr>
        <p:txBody>
          <a:bodyPr/>
          <a:lstStyle/>
          <a:p>
            <a:pPr algn="ctr" eaLnBrk="1" hangingPunct="1"/>
            <a:r>
              <a:rPr lang="zh-CN" altLang="en-US" b="1" smtClean="0">
                <a:latin typeface="隶书" panose="02010509060101010101" pitchFamily="49" charset="-122"/>
                <a:ea typeface="隶书" panose="02010509060101010101" pitchFamily="49" charset="-122"/>
              </a:rPr>
              <a:t>序</a:t>
            </a:r>
          </a:p>
        </p:txBody>
      </p:sp>
      <p:sp>
        <p:nvSpPr>
          <p:cNvPr id="819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1484313"/>
            <a:ext cx="8467725" cy="4194175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婚姻的特性：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1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、</a:t>
            </a:r>
            <a:r>
              <a:rPr lang="zh-CN" altLang="en-US" sz="2800" smtClean="0">
                <a:ea typeface="华文中宋" panose="02010600040101010101" pitchFamily="2" charset="-122"/>
              </a:rPr>
              <a:t>婚姻是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历史范畴的现象；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2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、</a:t>
            </a:r>
            <a:r>
              <a:rPr lang="zh-CN" altLang="en-US" sz="2800" smtClean="0">
                <a:ea typeface="华文中宋" panose="02010600040101010101" pitchFamily="2" charset="-122"/>
              </a:rPr>
              <a:t>婚姻是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特殊的规范化的人际关系；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婚姻概念：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自群婚出现以来的一切规范化的两性关系。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404813"/>
            <a:ext cx="8540750" cy="792162"/>
          </a:xfrm>
        </p:spPr>
        <p:txBody>
          <a:bodyPr/>
          <a:lstStyle/>
          <a:p>
            <a:pPr algn="ctr" eaLnBrk="1" hangingPunct="1"/>
            <a:r>
              <a:rPr lang="zh-CN" altLang="en-US" smtClean="0">
                <a:solidFill>
                  <a:schemeClr val="hlink"/>
                </a:solidFill>
                <a:ea typeface="隶书" panose="02010509060101010101" pitchFamily="49" charset="-122"/>
              </a:rPr>
              <a:t>媒   妁</a:t>
            </a:r>
          </a:p>
        </p:txBody>
      </p:sp>
      <p:sp>
        <p:nvSpPr>
          <p:cNvPr id="4505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01625" y="1484313"/>
            <a:ext cx="8540750" cy="4614862"/>
          </a:xfrm>
        </p:spPr>
        <p:txBody>
          <a:bodyPr/>
          <a:lstStyle/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三姑者，尼姑、道姑、卦姑。六婆者，牙婆（人</a:t>
            </a:r>
          </a:p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贩子）、媒婆、师婆（巫婆）、虔婆（鸨母）、药婆</a:t>
            </a:r>
          </a:p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卖药者）、稳婆（接生婆）也。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……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人家有一于此，</a:t>
            </a:r>
          </a:p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而不至于奸盗者，几希也。若能谨而远之，如避蝎</a:t>
            </a:r>
          </a:p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蛭，庶几净宅之法。”</a:t>
            </a:r>
          </a:p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                 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——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陶宗仪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辍耕录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·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三姑六婆 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46088" y="476250"/>
            <a:ext cx="8229600" cy="649288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zh-CN" altLang="en-US" sz="4000" b="1" smtClean="0">
                <a:latin typeface="隶书" panose="02010509060101010101" pitchFamily="49" charset="-122"/>
                <a:ea typeface="隶书" panose="02010509060101010101" pitchFamily="49" charset="-122"/>
              </a:rPr>
              <a:t>适婚年龄</a:t>
            </a:r>
          </a:p>
        </p:txBody>
      </p:sp>
      <p:pic>
        <p:nvPicPr>
          <p:cNvPr id="46083" name="Picture 7" descr="2006020815381211352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1412875"/>
            <a:ext cx="5473700" cy="463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4" name="Text Box 9"/>
          <p:cNvSpPr txBox="1">
            <a:spLocks noChangeArrowheads="1"/>
          </p:cNvSpPr>
          <p:nvPr/>
        </p:nvSpPr>
        <p:spPr bwMode="auto">
          <a:xfrm>
            <a:off x="684213" y="1412875"/>
            <a:ext cx="671512" cy="449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3200" b="1">
                <a:latin typeface="Tahoma" panose="020B0604030504040204" pitchFamily="34" charset="0"/>
                <a:ea typeface="隶书" panose="02010509060101010101" pitchFamily="49" charset="-122"/>
              </a:rPr>
              <a:t>彝族少女成人礼</a:t>
            </a:r>
            <a:r>
              <a:rPr lang="zh-CN" altLang="en-US" sz="3200" b="1">
                <a:latin typeface="Arial" panose="020B0604020202020204" pitchFamily="34" charset="0"/>
                <a:ea typeface="隶书" panose="02010509060101010101" pitchFamily="49" charset="-122"/>
              </a:rPr>
              <a:t>“</a:t>
            </a:r>
            <a:r>
              <a:rPr lang="zh-CN" altLang="en-US" sz="3200" b="1">
                <a:latin typeface="Tahoma" panose="020B0604030504040204" pitchFamily="34" charset="0"/>
                <a:ea typeface="隶书" panose="02010509060101010101" pitchFamily="49" charset="-122"/>
              </a:rPr>
              <a:t>换裙子</a:t>
            </a:r>
            <a:r>
              <a:rPr lang="zh-CN" altLang="en-US" sz="3200" b="1">
                <a:latin typeface="Arial" panose="020B0604020202020204" pitchFamily="34" charset="0"/>
                <a:ea typeface="隶书" panose="02010509060101010101" pitchFamily="49" charset="-122"/>
              </a:rPr>
              <a:t>”</a:t>
            </a:r>
            <a:endParaRPr lang="zh-CN" altLang="en-US" sz="3200" b="1">
              <a:latin typeface="Tahoma" panose="020B0604030504040204" pitchFamily="34" charset="0"/>
              <a:ea typeface="隶书" panose="020105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981075"/>
            <a:ext cx="8496300" cy="5327650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zh-CN" sz="3200" b="1" smtClean="0">
                <a:latin typeface="隶书" panose="02010509060101010101" pitchFamily="49" charset="-122"/>
                <a:ea typeface="隶书" panose="02010509060101010101" pitchFamily="49" charset="-122"/>
              </a:rPr>
              <a:t>《</a:t>
            </a:r>
            <a:r>
              <a:rPr lang="zh-CN" altLang="en-US" sz="3200" b="1" smtClean="0">
                <a:latin typeface="隶书" panose="02010509060101010101" pitchFamily="49" charset="-122"/>
                <a:ea typeface="隶书" panose="02010509060101010101" pitchFamily="49" charset="-122"/>
              </a:rPr>
              <a:t>河中之水歌</a:t>
            </a:r>
            <a:r>
              <a:rPr lang="en-US" altLang="zh-CN" sz="3200" b="1" smtClean="0">
                <a:latin typeface="隶书" panose="02010509060101010101" pitchFamily="49" charset="-122"/>
                <a:ea typeface="隶书" panose="02010509060101010101" pitchFamily="49" charset="-122"/>
              </a:rPr>
              <a:t>》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sz="3200" smtClean="0">
                <a:latin typeface="隶书" panose="02010509060101010101" pitchFamily="49" charset="-122"/>
                <a:ea typeface="隶书" panose="02010509060101010101" pitchFamily="49" charset="-122"/>
              </a:rPr>
              <a:t>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sz="3200" smtClean="0">
                <a:latin typeface="隶书" panose="02010509060101010101" pitchFamily="49" charset="-122"/>
                <a:ea typeface="隶书" panose="02010509060101010101" pitchFamily="49" charset="-122"/>
              </a:rPr>
              <a:t>  </a:t>
            </a:r>
            <a:r>
              <a:rPr lang="zh-CN" altLang="en-US" sz="3200" smtClean="0">
                <a:latin typeface="隶书" panose="02010509060101010101" pitchFamily="49" charset="-122"/>
                <a:ea typeface="隶书" panose="02010509060101010101" pitchFamily="49" charset="-122"/>
              </a:rPr>
              <a:t>河中之水向东流，洛阳女儿名莫愁。莫愁十三能织绮，十四采桑南阳头。十五嫁为卢郎妇，十六生儿字阿侯。卢家兰室桂为梁，中有郁金苏合香。头上金钗十二行，足下丝履五文章。珊瑚桂镜烂生光，平头奴子擎履箱。人生富贵何所望，恨不早嫁东家王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609600"/>
            <a:ext cx="8540750" cy="731838"/>
          </a:xfrm>
        </p:spPr>
        <p:txBody>
          <a:bodyPr/>
          <a:lstStyle/>
          <a:p>
            <a:pPr algn="ctr" eaLnBrk="1" hangingPunct="1"/>
            <a:r>
              <a:rPr lang="zh-CN" altLang="en-US" sz="4000" smtClean="0">
                <a:ea typeface="隶书" panose="02010509060101010101" pitchFamily="49" charset="-122"/>
              </a:rPr>
              <a:t>唐中期以后婚龄非正常回升</a:t>
            </a:r>
            <a:r>
              <a:rPr lang="zh-CN" altLang="en-US" sz="4000" smtClean="0"/>
              <a:t> </a:t>
            </a:r>
          </a:p>
        </p:txBody>
      </p:sp>
      <p:sp>
        <p:nvSpPr>
          <p:cNvPr id="4813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01625" y="2060575"/>
            <a:ext cx="8540750" cy="4038600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夔州妇女发半华，四十五十无夫家。”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                           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——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杜甫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杂赋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三十男有室，二十女求归，近代多离乱，婚姻多过期。”   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                           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——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白居易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赠友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 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549275"/>
            <a:ext cx="8496300" cy="597535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袁采对早婚的批评：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2800" smtClean="0">
                <a:ea typeface="华文中宋" panose="02010600040101010101" pitchFamily="2" charset="-122"/>
              </a:rPr>
              <a:t>人之男女，不可于幼小之时便议婚姻。大抵女欲得托，男欲得嫁，若论目前，悔必在后。盖富贵盛衰，更迭不常，男女之贤否须年长乃可得见。若早议婚姻，事无变异固为甚善，或昔富而今贫，或昔贵而今贱，或所议之婿浪荡不孝，或所议之女狼戾不检。从其前约则难保家，背其前约则为薄义。而争讼由之而兴，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可不诫欤 ？”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——</a:t>
            </a:r>
            <a:r>
              <a:rPr lang="en-US" altLang="zh-CN" sz="2800" smtClean="0">
                <a:ea typeface="华文中宋" panose="02010600040101010101" pitchFamily="2" charset="-122"/>
              </a:rPr>
              <a:t>《</a:t>
            </a:r>
            <a:r>
              <a:rPr lang="zh-CN" altLang="en-US" sz="2800" smtClean="0">
                <a:ea typeface="华文中宋" panose="02010600040101010101" pitchFamily="2" charset="-122"/>
              </a:rPr>
              <a:t>袁氏世范</a:t>
            </a:r>
            <a:r>
              <a:rPr lang="en-US" altLang="zh-CN" sz="2800" smtClean="0">
                <a:ea typeface="华文中宋" panose="02010600040101010101" pitchFamily="2" charset="-122"/>
              </a:rPr>
              <a:t>》</a:t>
            </a:r>
            <a:r>
              <a:rPr lang="en-US" altLang="zh-CN" sz="28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5613" y="620713"/>
            <a:ext cx="8232775" cy="1079500"/>
          </a:xfrm>
        </p:spPr>
        <p:txBody>
          <a:bodyPr/>
          <a:lstStyle/>
          <a:p>
            <a:pPr algn="ctr" eaLnBrk="1" hangingPunct="1"/>
            <a:r>
              <a:rPr lang="zh-CN" altLang="en-US" b="1" smtClean="0">
                <a:latin typeface="隶书" panose="02010509060101010101" pitchFamily="49" charset="-122"/>
                <a:ea typeface="隶书" panose="02010509060101010101" pitchFamily="49" charset="-122"/>
              </a:rPr>
              <a:t>婚姻禁忌</a:t>
            </a:r>
          </a:p>
        </p:txBody>
      </p:sp>
      <p:sp>
        <p:nvSpPr>
          <p:cNvPr id="5017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827088" y="1844675"/>
            <a:ext cx="8066087" cy="4321175"/>
          </a:xfrm>
        </p:spPr>
        <p:txBody>
          <a:bodyPr/>
          <a:lstStyle/>
          <a:p>
            <a:pPr eaLnBrk="1" hangingPunct="1">
              <a:lnSpc>
                <a:spcPct val="140000"/>
              </a:lnSpc>
            </a:pPr>
            <a:r>
              <a:rPr lang="zh-CN" altLang="en-US" sz="3200" smtClean="0">
                <a:ea typeface="华文中宋" panose="02010600040101010101" pitchFamily="2" charset="-122"/>
              </a:rPr>
              <a:t>同姓不婚</a:t>
            </a:r>
          </a:p>
          <a:p>
            <a:pPr eaLnBrk="1" hangingPunct="1">
              <a:lnSpc>
                <a:spcPct val="140000"/>
              </a:lnSpc>
            </a:pPr>
            <a:r>
              <a:rPr lang="zh-CN" altLang="en-US" sz="3200" smtClean="0">
                <a:ea typeface="华文中宋" panose="02010600040101010101" pitchFamily="2" charset="-122"/>
              </a:rPr>
              <a:t>尊卑不婚</a:t>
            </a:r>
          </a:p>
          <a:p>
            <a:pPr eaLnBrk="1" hangingPunct="1">
              <a:lnSpc>
                <a:spcPct val="140000"/>
              </a:lnSpc>
            </a:pPr>
            <a:r>
              <a:rPr lang="zh-CN" altLang="en-US" sz="3200" smtClean="0">
                <a:ea typeface="华文中宋" panose="02010600040101010101" pitchFamily="2" charset="-122"/>
              </a:rPr>
              <a:t>禁有妻更娶</a:t>
            </a:r>
          </a:p>
          <a:p>
            <a:pPr eaLnBrk="1" hangingPunct="1">
              <a:lnSpc>
                <a:spcPct val="140000"/>
              </a:lnSpc>
            </a:pPr>
            <a:r>
              <a:rPr lang="zh-CN" altLang="en-US" sz="3200" smtClean="0">
                <a:ea typeface="华文中宋" panose="02010600040101010101" pitchFamily="2" charset="-122"/>
              </a:rPr>
              <a:t>禁娶亲属妻妾</a:t>
            </a:r>
          </a:p>
          <a:p>
            <a:pPr eaLnBrk="1" hangingPunct="1">
              <a:lnSpc>
                <a:spcPct val="140000"/>
              </a:lnSpc>
            </a:pPr>
            <a:r>
              <a:rPr lang="zh-CN" altLang="en-US" sz="3200" smtClean="0">
                <a:ea typeface="华文中宋" panose="02010600040101010101" pitchFamily="2" charset="-122"/>
              </a:rPr>
              <a:t>其他婚姻禁例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476250"/>
            <a:ext cx="8540750" cy="58737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zh-CN" altLang="en-US" sz="4000" b="1" smtClean="0">
                <a:ea typeface="隶书" panose="02010509060101010101" pitchFamily="49" charset="-122"/>
              </a:rPr>
              <a:t>同姓不婚</a:t>
            </a:r>
          </a:p>
        </p:txBody>
      </p:sp>
      <p:sp>
        <p:nvSpPr>
          <p:cNvPr id="5120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50825" y="1412875"/>
            <a:ext cx="8569325" cy="5184775"/>
          </a:xfrm>
        </p:spPr>
        <p:txBody>
          <a:bodyPr/>
          <a:lstStyle/>
          <a:p>
            <a:pPr eaLnBrk="1" hangingPunct="1">
              <a:lnSpc>
                <a:spcPct val="140000"/>
              </a:lnSpc>
            </a:pP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礼记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·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曲礼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：“娶妻不娶同姓，故买妾不知其姓则卜之。” </a:t>
            </a:r>
          </a:p>
          <a:p>
            <a:pPr eaLnBrk="1" hangingPunct="1">
              <a:lnSpc>
                <a:spcPct val="140000"/>
              </a:lnSpc>
            </a:pP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左传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：“男女同姓，其生不蕃”。</a:t>
            </a:r>
          </a:p>
          <a:p>
            <a:pPr eaLnBrk="1" hangingPunct="1">
              <a:lnSpc>
                <a:spcPct val="140000"/>
              </a:lnSpc>
            </a:pP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国语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：“同姓则同德，同德则同心，同心则同志。同志虽远，男女不相及，畏黩敬也。黩则生怨，怨乱毓灾，毓灾灭性。故娶妻避其同姓，畏灾乱也。”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476250"/>
            <a:ext cx="8496300" cy="5832475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lnSpc>
                <a:spcPct val="14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zh-CN" altLang="en-US" sz="24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清唐化经杀妻案刑部批文： </a:t>
            </a:r>
          </a:p>
          <a:p>
            <a:pPr eaLnBrk="1" fontAlgn="auto" hangingPunct="1">
              <a:lnSpc>
                <a:spcPct val="14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zh-CN" altLang="en-US" sz="24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同姓为婚律载妇女离异者，原属礼不娶同姓之正义。但愚民不谙例禁，穷乡僻壤娶同姓不宗妇女者往往有之。固不得因无知易犯遽废违律之成规，尤不得因违律婚娶之轻罪而转置夫妻名分于不论。其嫁娶违例罪不致死之案，自仍应按律断令离异，至遇有亲属被伤罪至于凌迟斩绞重辟者，即应按亲属已定名分本律科断。若因系同姓为婚，不问所犯罪情轻重，概以凡人定拟，设遇此等违律婚娶之案已成婚多年，生有子女，夫妻翁姑子孙名分久定，若其妇某故杀夫并夫之祖父母父母，概拘律应离异之文而只科以致毙凡人之罪，似非所以重名分而整纲纪。”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zh-CN" altLang="en-US" b="1" smtClean="0">
                <a:ea typeface="隶书" panose="02010509060101010101" pitchFamily="49" charset="-122"/>
              </a:rPr>
              <a:t>同姓不婚</a:t>
            </a:r>
          </a:p>
        </p:txBody>
      </p:sp>
      <p:sp>
        <p:nvSpPr>
          <p:cNvPr id="5325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827088" y="2052638"/>
            <a:ext cx="7777162" cy="4195762"/>
          </a:xfrm>
        </p:spPr>
        <p:txBody>
          <a:bodyPr/>
          <a:lstStyle/>
          <a:p>
            <a:pPr eaLnBrk="1" hangingPunct="1">
              <a:lnSpc>
                <a:spcPct val="160000"/>
              </a:lnSpc>
            </a:pPr>
            <a:r>
              <a:rPr lang="en-US" altLang="zh-CN" sz="3200" smtClean="0"/>
              <a:t>《</a:t>
            </a:r>
            <a:r>
              <a:rPr lang="zh-CN" altLang="en-US" sz="3200" smtClean="0"/>
              <a:t>大清律例汇辑便览</a:t>
            </a:r>
            <a:r>
              <a:rPr lang="en-US" altLang="zh-CN" sz="3200" smtClean="0"/>
              <a:t>》</a:t>
            </a:r>
            <a:r>
              <a:rPr lang="zh-CN" altLang="en-US" sz="3200" smtClean="0"/>
              <a:t>：“同姓者重在同宗，如非同宗，当援情定罪，不必拘文。” 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609600"/>
            <a:ext cx="8540750" cy="658813"/>
          </a:xfrm>
        </p:spPr>
        <p:txBody>
          <a:bodyPr/>
          <a:lstStyle/>
          <a:p>
            <a:pPr algn="ctr" eaLnBrk="1" hangingPunct="1"/>
            <a:r>
              <a:rPr lang="zh-CN" altLang="en-US" b="1" smtClean="0">
                <a:ea typeface="隶书" panose="02010509060101010101" pitchFamily="49" charset="-122"/>
              </a:rPr>
              <a:t>尊卑不婚</a:t>
            </a:r>
          </a:p>
        </p:txBody>
      </p:sp>
      <p:sp>
        <p:nvSpPr>
          <p:cNvPr id="5427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1484313"/>
            <a:ext cx="8496300" cy="5040312"/>
          </a:xfrm>
        </p:spPr>
        <p:txBody>
          <a:bodyPr/>
          <a:lstStyle/>
          <a:p>
            <a:pPr eaLnBrk="1" hangingPunct="1">
              <a:lnSpc>
                <a:spcPct val="140000"/>
              </a:lnSpc>
            </a:pPr>
            <a:r>
              <a:rPr lang="en-US" altLang="zh-CN" sz="2800" smtClean="0">
                <a:ea typeface="华文中宋" panose="02010600040101010101" pitchFamily="2" charset="-122"/>
              </a:rPr>
              <a:t>《</a:t>
            </a:r>
            <a:r>
              <a:rPr lang="zh-CN" altLang="en-US" sz="2800" smtClean="0">
                <a:ea typeface="华文中宋" panose="02010600040101010101" pitchFamily="2" charset="-122"/>
              </a:rPr>
              <a:t>唐律疏议</a:t>
            </a:r>
            <a:r>
              <a:rPr lang="en-US" altLang="zh-CN" sz="2800" smtClean="0">
                <a:ea typeface="华文中宋" panose="02010600040101010101" pitchFamily="2" charset="-122"/>
              </a:rPr>
              <a:t>》</a:t>
            </a:r>
            <a:r>
              <a:rPr lang="zh-CN" altLang="en-US" sz="2800" smtClean="0">
                <a:ea typeface="华文中宋" panose="02010600040101010101" pitchFamily="2" charset="-122"/>
              </a:rPr>
              <a:t>的规定：</a:t>
            </a:r>
          </a:p>
          <a:p>
            <a:pPr eaLnBrk="1" hangingPunct="1">
              <a:lnSpc>
                <a:spcPct val="140000"/>
              </a:lnSpc>
            </a:pPr>
            <a:r>
              <a:rPr lang="zh-CN" altLang="en-US" sz="2800" smtClean="0">
                <a:ea typeface="华文中宋" panose="02010600040101010101" pitchFamily="2" charset="-122"/>
              </a:rPr>
              <a:t>其一，若与外祖父母、舅、姨及妻之父母为婚，或娶同母异父的姊妹，或前夫之女，以奸罪论处。</a:t>
            </a:r>
          </a:p>
          <a:p>
            <a:pPr eaLnBrk="1" hangingPunct="1">
              <a:lnSpc>
                <a:spcPct val="140000"/>
              </a:lnSpc>
            </a:pPr>
            <a:r>
              <a:rPr lang="zh-CN" altLang="en-US" sz="2800" smtClean="0">
                <a:ea typeface="华文中宋" panose="02010600040101010101" pitchFamily="2" charset="-122"/>
              </a:rPr>
              <a:t>其二，若与父母之姑、舅、两姨姊妹及姨或堂姨，或母之姑、堂姑，或自己之堂姨及再从姨、堂外甥女、女婿的姊妹为婚者，男女双方皆杖一百，并判处离异。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5613" y="615950"/>
            <a:ext cx="8232775" cy="936625"/>
          </a:xfrm>
        </p:spPr>
        <p:txBody>
          <a:bodyPr/>
          <a:lstStyle/>
          <a:p>
            <a:pPr eaLnBrk="1" hangingPunct="1"/>
            <a:r>
              <a:rPr lang="zh-CN" altLang="en-US" b="1" smtClean="0">
                <a:latin typeface="隶书" panose="02010509060101010101" pitchFamily="49" charset="-122"/>
                <a:ea typeface="隶书" panose="02010509060101010101" pitchFamily="49" charset="-122"/>
              </a:rPr>
              <a:t>第一章  人类婚姻形态的演进历程</a:t>
            </a:r>
          </a:p>
        </p:txBody>
      </p:sp>
      <p:sp>
        <p:nvSpPr>
          <p:cNvPr id="3277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57200" y="1844675"/>
            <a:ext cx="8229600" cy="4679950"/>
          </a:xfrm>
        </p:spPr>
        <p:txBody>
          <a:bodyPr/>
          <a:lstStyle/>
          <a:p>
            <a:pPr eaLnBrk="1" hangingPunct="1">
              <a:lnSpc>
                <a:spcPct val="140000"/>
              </a:lnSpc>
            </a:pPr>
            <a:r>
              <a:rPr lang="zh-CN" altLang="en-US" sz="3600" smtClean="0">
                <a:ea typeface="华文中宋" panose="02010600040101010101" pitchFamily="2" charset="-122"/>
              </a:rPr>
              <a:t>一、非规范两性关系</a:t>
            </a:r>
          </a:p>
          <a:p>
            <a:pPr eaLnBrk="1" hangingPunct="1">
              <a:lnSpc>
                <a:spcPct val="140000"/>
              </a:lnSpc>
            </a:pPr>
            <a:r>
              <a:rPr lang="zh-CN" altLang="en-US" sz="3600" smtClean="0">
                <a:ea typeface="华文中宋" panose="02010600040101010101" pitchFamily="2" charset="-122"/>
              </a:rPr>
              <a:t>二、血缘群婚</a:t>
            </a:r>
          </a:p>
          <a:p>
            <a:pPr eaLnBrk="1" hangingPunct="1">
              <a:lnSpc>
                <a:spcPct val="140000"/>
              </a:lnSpc>
            </a:pPr>
            <a:r>
              <a:rPr lang="zh-CN" altLang="en-US" sz="3600" smtClean="0">
                <a:ea typeface="华文中宋" panose="02010600040101010101" pitchFamily="2" charset="-122"/>
              </a:rPr>
              <a:t>三、氏族外婚</a:t>
            </a:r>
          </a:p>
          <a:p>
            <a:pPr eaLnBrk="1" hangingPunct="1">
              <a:lnSpc>
                <a:spcPct val="140000"/>
              </a:lnSpc>
            </a:pPr>
            <a:r>
              <a:rPr lang="zh-CN" altLang="en-US" sz="3600" smtClean="0">
                <a:ea typeface="华文中宋" panose="02010600040101010101" pitchFamily="2" charset="-122"/>
              </a:rPr>
              <a:t>四、对偶婚</a:t>
            </a:r>
          </a:p>
          <a:p>
            <a:pPr eaLnBrk="1" hangingPunct="1">
              <a:lnSpc>
                <a:spcPct val="140000"/>
              </a:lnSpc>
            </a:pPr>
            <a:r>
              <a:rPr lang="zh-CN" altLang="en-US" sz="3600" smtClean="0">
                <a:ea typeface="华文中宋" panose="02010600040101010101" pitchFamily="2" charset="-122"/>
              </a:rPr>
              <a:t>五、专偶婚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1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609600"/>
            <a:ext cx="8540750" cy="993775"/>
          </a:xfrm>
        </p:spPr>
        <p:txBody>
          <a:bodyPr/>
          <a:lstStyle/>
          <a:p>
            <a:pPr algn="ctr" eaLnBrk="1" hangingPunct="1"/>
            <a:r>
              <a:rPr lang="zh-CN" altLang="en-US" smtClean="0">
                <a:ea typeface="隶书" panose="02010509060101010101" pitchFamily="49" charset="-122"/>
              </a:rPr>
              <a:t>唐律疏议</a:t>
            </a:r>
          </a:p>
        </p:txBody>
      </p:sp>
      <p:pic>
        <p:nvPicPr>
          <p:cNvPr id="55299" name="Picture 4" descr="a12[1]"/>
          <p:cNvPicPr>
            <a:picLocks noChangeAspect="1" noChangeArrowheads="1"/>
          </p:cNvPicPr>
          <p:nvPr/>
        </p:nvPicPr>
        <p:blipFill>
          <a:blip r:embed="rId2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682750"/>
            <a:ext cx="6192838" cy="464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zh-CN" altLang="en-US" sz="3800" b="1" smtClean="0">
                <a:ea typeface="隶书" panose="02010509060101010101" pitchFamily="49" charset="-122"/>
              </a:rPr>
              <a:t>禁娶亲属妻妾</a:t>
            </a:r>
          </a:p>
        </p:txBody>
      </p:sp>
      <p:sp>
        <p:nvSpPr>
          <p:cNvPr id="5632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11188" y="1773238"/>
            <a:ext cx="7777162" cy="4195762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《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唐律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·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户婚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：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“诸尝为袒免亲之妻，而嫁娶者，各杖一百；缌麻及舅甥妻，徒一年；小功以上，以奸论。妾，各减二等。并离之。”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zh-CN" altLang="en-US" smtClean="0">
                <a:ea typeface="隶书" panose="02010509060101010101" pitchFamily="49" charset="-122"/>
              </a:rPr>
              <a:t>缌麻、小功</a:t>
            </a:r>
          </a:p>
        </p:txBody>
      </p:sp>
      <p:sp>
        <p:nvSpPr>
          <p:cNvPr id="5734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49263" y="1885950"/>
            <a:ext cx="8135937" cy="4195763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zh-CN" altLang="en-US" sz="3200" smtClean="0">
                <a:ea typeface="华文中宋" panose="02010600040101010101" pitchFamily="2" charset="-122"/>
              </a:rPr>
              <a:t>缌麻、小功是根据服制确定的亲属范围。缌麻亲是指男性同一高祖父母之下的亲属，小功亲是指同一曾祖父母之下的亲属，大功亲是指同一祖父母之下的亲属。</a:t>
            </a:r>
            <a:r>
              <a:rPr lang="zh-CN" altLang="en-US" sz="3200" smtClean="0"/>
              <a:t> 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260350"/>
            <a:ext cx="8540750" cy="704850"/>
          </a:xfrm>
        </p:spPr>
        <p:txBody>
          <a:bodyPr/>
          <a:lstStyle/>
          <a:p>
            <a:pPr algn="ctr" eaLnBrk="1" hangingPunct="1"/>
            <a:r>
              <a:rPr lang="zh-CN" altLang="en-US" sz="3600" b="1" smtClean="0">
                <a:ea typeface="隶书" panose="02010509060101010101" pitchFamily="49" charset="-122"/>
              </a:rPr>
              <a:t>禁娶亲属妻</a:t>
            </a:r>
            <a:r>
              <a:rPr lang="zh-CN" altLang="en-US" sz="3400" b="1" smtClean="0">
                <a:ea typeface="隶书" panose="02010509060101010101" pitchFamily="49" charset="-122"/>
              </a:rPr>
              <a:t>妾</a:t>
            </a:r>
          </a:p>
        </p:txBody>
      </p:sp>
      <p:sp>
        <p:nvSpPr>
          <p:cNvPr id="5837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1052513"/>
            <a:ext cx="8496300" cy="5545137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zh-CN" altLang="en-US" sz="24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清史灵科案：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4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“宛平县民史灵科，年六十，嘉庆三年因弟亡故，收弟妇史李氏为妻，当时曾与李氏之弟相商，并告知地保，均未拦阻。后史李氏被史灵科之子史从志及媳勒死，命案到官。官以按律兄收弟妻当绞决离异，婚姻关系不能成立，子媳自不应以谋杀继母论罪，应仍按侄及侄妇杀婶母处罪。奉旨谋杀部分准如所议。兄收弟妻一案自应处绞，但以该犯未娶时曾与李氏之弟商明，并告知地保。按其情节属实乡愿不知例禁，并无先奸后娶情事。若与兄奸弟妻者一律绞决，未免无所区别，着改为绞监候，入于明年朝审情实。嗣后有似此兄收弟妻审实系乡愚无知误蹈渎伦之罪者，俱着照此案办理。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404813"/>
            <a:ext cx="8540750" cy="1223962"/>
          </a:xfrm>
        </p:spPr>
        <p:txBody>
          <a:bodyPr/>
          <a:lstStyle/>
          <a:p>
            <a:pPr algn="ctr" eaLnBrk="1" hangingPunct="1"/>
            <a:r>
              <a:rPr lang="zh-CN" altLang="en-US" sz="4000" b="1" smtClean="0">
                <a:ea typeface="隶书" panose="02010509060101010101" pitchFamily="49" charset="-122"/>
              </a:rPr>
              <a:t>禁有妻更娶</a:t>
            </a:r>
          </a:p>
        </p:txBody>
      </p:sp>
      <p:sp>
        <p:nvSpPr>
          <p:cNvPr id="59395" name="Text Box 7"/>
          <p:cNvSpPr txBox="1">
            <a:spLocks noChangeArrowheads="1"/>
          </p:cNvSpPr>
          <p:nvPr/>
        </p:nvSpPr>
        <p:spPr bwMode="auto">
          <a:xfrm>
            <a:off x="468313" y="1700213"/>
            <a:ext cx="8280400" cy="252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800">
                <a:latin typeface="Arial" panose="020B0604020202020204" pitchFamily="34" charset="0"/>
                <a:ea typeface="华文中宋" panose="02010600040101010101" pitchFamily="2" charset="-122"/>
              </a:rPr>
              <a:t>《</a:t>
            </a:r>
            <a:r>
              <a:rPr lang="zh-CN" altLang="en-US" sz="2800">
                <a:latin typeface="Arial" panose="020B0604020202020204" pitchFamily="34" charset="0"/>
                <a:ea typeface="华文中宋" panose="02010600040101010101" pitchFamily="2" charset="-122"/>
              </a:rPr>
              <a:t>唐律</a:t>
            </a:r>
            <a:r>
              <a:rPr lang="en-US" altLang="zh-CN" sz="2800">
                <a:latin typeface="Arial" panose="020B0604020202020204" pitchFamily="34" charset="0"/>
                <a:ea typeface="华文中宋" panose="02010600040101010101" pitchFamily="2" charset="-122"/>
              </a:rPr>
              <a:t>》</a:t>
            </a:r>
            <a:r>
              <a:rPr lang="zh-CN" altLang="en-US" sz="2800">
                <a:latin typeface="Arial" panose="020B0604020202020204" pitchFamily="34" charset="0"/>
                <a:ea typeface="华文中宋" panose="02010600040101010101" pitchFamily="2" charset="-122"/>
              </a:rPr>
              <a:t>规定：</a:t>
            </a:r>
          </a:p>
          <a:p>
            <a:pPr eaLnBrk="1" hangingPunct="1">
              <a:lnSpc>
                <a:spcPct val="1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“诸有妻更娶妻者，徒一年，女家减一等；若欺妄  </a:t>
            </a:r>
          </a:p>
          <a:p>
            <a:pPr eaLnBrk="1" hangingPunct="1">
              <a:lnSpc>
                <a:spcPct val="1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 而娶者，徒一年半，女家不坐。各离之。”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5613" y="615950"/>
            <a:ext cx="8232775" cy="1008063"/>
          </a:xfrm>
        </p:spPr>
        <p:txBody>
          <a:bodyPr/>
          <a:lstStyle/>
          <a:p>
            <a:pPr algn="ctr" eaLnBrk="1" hangingPunct="1"/>
            <a:r>
              <a:rPr lang="zh-CN" altLang="en-US" sz="4000" b="1" smtClean="0">
                <a:ea typeface="隶书" panose="02010509060101010101" pitchFamily="49" charset="-122"/>
              </a:rPr>
              <a:t>其他婚姻禁忌</a:t>
            </a:r>
          </a:p>
        </p:txBody>
      </p:sp>
      <p:sp>
        <p:nvSpPr>
          <p:cNvPr id="6041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50825" y="1989138"/>
            <a:ext cx="8642350" cy="3744912"/>
          </a:xfrm>
        </p:spPr>
        <p:txBody>
          <a:bodyPr/>
          <a:lstStyle/>
          <a:p>
            <a:pPr eaLnBrk="1" hangingPunct="1">
              <a:lnSpc>
                <a:spcPct val="200000"/>
              </a:lnSpc>
            </a:pPr>
            <a:r>
              <a:rPr lang="zh-CN" altLang="en-US" sz="2800" smtClean="0">
                <a:ea typeface="华文中宋" panose="02010600040101010101" pitchFamily="2" charset="-122"/>
              </a:rPr>
              <a:t>第一，居丧不婚（唐邑侯陈季须） </a:t>
            </a:r>
          </a:p>
          <a:p>
            <a:pPr eaLnBrk="1" hangingPunct="1">
              <a:lnSpc>
                <a:spcPct val="200000"/>
              </a:lnSpc>
            </a:pPr>
            <a:r>
              <a:rPr lang="zh-CN" altLang="en-US" sz="2800" smtClean="0">
                <a:ea typeface="华文中宋" panose="02010600040101010101" pitchFamily="2" charset="-122"/>
              </a:rPr>
              <a:t>第二，通奸不婚</a:t>
            </a:r>
          </a:p>
          <a:p>
            <a:pPr eaLnBrk="1" hangingPunct="1">
              <a:lnSpc>
                <a:spcPct val="200000"/>
              </a:lnSpc>
            </a:pPr>
            <a:r>
              <a:rPr lang="zh-CN" altLang="en-US" sz="2800" smtClean="0">
                <a:ea typeface="华文中宋" panose="02010600040101010101" pitchFamily="2" charset="-122"/>
              </a:rPr>
              <a:t>第三，异族不婚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765175"/>
            <a:ext cx="8229600" cy="1079500"/>
          </a:xfrm>
        </p:spPr>
        <p:txBody>
          <a:bodyPr/>
          <a:lstStyle/>
          <a:p>
            <a:pPr algn="ctr" eaLnBrk="1" hangingPunct="1"/>
            <a:r>
              <a:rPr lang="en-US" altLang="zh-CN" b="1" smtClean="0">
                <a:ea typeface="隶书" panose="02010509060101010101" pitchFamily="49" charset="-122"/>
              </a:rPr>
              <a:t>2</a:t>
            </a:r>
            <a:r>
              <a:rPr lang="zh-CN" altLang="en-US" b="1" smtClean="0">
                <a:ea typeface="隶书" panose="02010509060101010101" pitchFamily="49" charset="-122"/>
              </a:rPr>
              <a:t>、结婚的程序要件</a:t>
            </a:r>
          </a:p>
        </p:txBody>
      </p:sp>
      <p:sp>
        <p:nvSpPr>
          <p:cNvPr id="6144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187450" y="2205038"/>
            <a:ext cx="5527675" cy="3600450"/>
          </a:xfrm>
        </p:spPr>
        <p:txBody>
          <a:bodyPr/>
          <a:lstStyle/>
          <a:p>
            <a:pPr eaLnBrk="1" hangingPunct="1">
              <a:lnSpc>
                <a:spcPct val="21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婚  礼 </a:t>
            </a:r>
          </a:p>
          <a:p>
            <a:pPr eaLnBrk="1" hangingPunct="1">
              <a:lnSpc>
                <a:spcPct val="21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婚  书</a:t>
            </a:r>
          </a:p>
          <a:p>
            <a:pPr eaLnBrk="1" hangingPunct="1">
              <a:lnSpc>
                <a:spcPct val="21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聘  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609600"/>
            <a:ext cx="8540750" cy="777875"/>
          </a:xfrm>
        </p:spPr>
        <p:txBody>
          <a:bodyPr/>
          <a:lstStyle/>
          <a:p>
            <a:pPr algn="ctr" eaLnBrk="1" hangingPunct="1"/>
            <a:r>
              <a:rPr lang="zh-CN" altLang="en-US" b="1" smtClean="0">
                <a:latin typeface="隶书" panose="02010509060101010101" pitchFamily="49" charset="-122"/>
                <a:ea typeface="隶书" panose="02010509060101010101" pitchFamily="49" charset="-122"/>
              </a:rPr>
              <a:t>六   礼</a:t>
            </a:r>
          </a:p>
        </p:txBody>
      </p:sp>
      <p:sp>
        <p:nvSpPr>
          <p:cNvPr id="6246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1773238"/>
            <a:ext cx="3816350" cy="4176712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zh-CN" altLang="en-US" sz="3200" smtClean="0">
                <a:ea typeface="华文中宋" panose="02010600040101010101" pitchFamily="2" charset="-122"/>
                <a:hlinkClick r:id="rId2" action="ppaction://hlinksldjump"/>
              </a:rPr>
              <a:t>纳    采</a:t>
            </a:r>
            <a:r>
              <a:rPr lang="zh-CN" altLang="en-US" sz="3200" smtClean="0">
                <a:ea typeface="华文中宋" panose="02010600040101010101" pitchFamily="2" charset="-122"/>
              </a:rPr>
              <a:t>（委禽）</a:t>
            </a:r>
          </a:p>
          <a:p>
            <a:pPr eaLnBrk="1" hangingPunct="1">
              <a:lnSpc>
                <a:spcPct val="11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问    名</a:t>
            </a:r>
          </a:p>
          <a:p>
            <a:pPr eaLnBrk="1" hangingPunct="1">
              <a:lnSpc>
                <a:spcPct val="11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纳    吉</a:t>
            </a:r>
          </a:p>
          <a:p>
            <a:pPr eaLnBrk="1" hangingPunct="1">
              <a:lnSpc>
                <a:spcPct val="11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纳    征（纳币）</a:t>
            </a:r>
          </a:p>
          <a:p>
            <a:pPr eaLnBrk="1" hangingPunct="1">
              <a:lnSpc>
                <a:spcPct val="110000"/>
              </a:lnSpc>
            </a:pPr>
            <a:r>
              <a:rPr lang="zh-CN" altLang="en-US" sz="3200" smtClean="0">
                <a:ea typeface="华文中宋" panose="02010600040101010101" pitchFamily="2" charset="-122"/>
              </a:rPr>
              <a:t>请    期</a:t>
            </a:r>
          </a:p>
          <a:p>
            <a:pPr eaLnBrk="1" hangingPunct="1">
              <a:lnSpc>
                <a:spcPct val="110000"/>
              </a:lnSpc>
            </a:pPr>
            <a:r>
              <a:rPr lang="zh-CN" altLang="en-US" sz="3200" smtClean="0">
                <a:ea typeface="华文中宋" panose="02010600040101010101" pitchFamily="2" charset="-122"/>
              </a:rPr>
              <a:t>亲    迎</a:t>
            </a:r>
          </a:p>
        </p:txBody>
      </p:sp>
      <p:pic>
        <p:nvPicPr>
          <p:cNvPr id="62468" name="Picture 6" descr="8cf0d51310f83b30dc540164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2205038"/>
            <a:ext cx="4835525" cy="357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7" descr="xin_570302201044437975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692150"/>
            <a:ext cx="65532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1" name="Text Box 8"/>
          <p:cNvSpPr txBox="1">
            <a:spLocks noChangeArrowheads="1"/>
          </p:cNvSpPr>
          <p:nvPr/>
        </p:nvSpPr>
        <p:spPr bwMode="auto">
          <a:xfrm>
            <a:off x="2195513" y="5549900"/>
            <a:ext cx="619283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latin typeface="隶书" panose="02010509060101010101" pitchFamily="49" charset="-122"/>
                <a:ea typeface="隶书" panose="02010509060101010101" pitchFamily="49" charset="-122"/>
              </a:rPr>
              <a:t>二次大战前，日本根据</a:t>
            </a:r>
            <a:r>
              <a:rPr lang="zh-CN" altLang="en-US" sz="2400" b="1">
                <a:latin typeface="Arial" panose="020B0604020202020204" pitchFamily="34" charset="0"/>
                <a:ea typeface="隶书" panose="02010509060101010101" pitchFamily="49" charset="-122"/>
              </a:rPr>
              <a:t>“</a:t>
            </a:r>
            <a:r>
              <a:rPr lang="zh-CN" altLang="en-US" sz="2400" b="1">
                <a:latin typeface="隶书" panose="02010509060101010101" pitchFamily="49" charset="-122"/>
                <a:ea typeface="隶书" panose="02010509060101010101" pitchFamily="49" charset="-122"/>
              </a:rPr>
              <a:t>皇室亲族令</a:t>
            </a:r>
            <a:r>
              <a:rPr lang="zh-CN" altLang="en-US" sz="2400" b="1">
                <a:latin typeface="Arial" panose="020B0604020202020204" pitchFamily="34" charset="0"/>
                <a:ea typeface="隶书" panose="02010509060101010101" pitchFamily="49" charset="-122"/>
              </a:rPr>
              <a:t>”</a:t>
            </a:r>
            <a:r>
              <a:rPr lang="zh-CN" altLang="en-US" sz="2400" b="1">
                <a:latin typeface="隶书" panose="02010509060101010101" pitchFamily="49" charset="-122"/>
                <a:ea typeface="隶书" panose="02010509060101010101" pitchFamily="49" charset="-122"/>
              </a:rPr>
              <a:t>等确立了这一制度。 </a:t>
            </a:r>
          </a:p>
        </p:txBody>
      </p:sp>
      <p:sp>
        <p:nvSpPr>
          <p:cNvPr id="63492" name="Text Box 10"/>
          <p:cNvSpPr txBox="1">
            <a:spLocks noChangeArrowheads="1"/>
          </p:cNvSpPr>
          <p:nvPr/>
        </p:nvSpPr>
        <p:spPr bwMode="auto">
          <a:xfrm>
            <a:off x="684213" y="1196975"/>
            <a:ext cx="611187" cy="3951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latin typeface="Tahoma" panose="020B0604030504040204" pitchFamily="34" charset="0"/>
                <a:ea typeface="隶书" panose="02010509060101010101" pitchFamily="49" charset="-122"/>
              </a:rPr>
              <a:t>日本纪宫公主的纳采仪式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zh-CN" altLang="en-US" smtClean="0">
                <a:ea typeface="隶书" panose="02010509060101010101" pitchFamily="49" charset="-122"/>
              </a:rPr>
              <a:t>昏  礼</a:t>
            </a:r>
          </a:p>
        </p:txBody>
      </p:sp>
      <p:sp>
        <p:nvSpPr>
          <p:cNvPr id="6451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827088" y="2052638"/>
            <a:ext cx="7848600" cy="4195762"/>
          </a:xfrm>
        </p:spPr>
        <p:txBody>
          <a:bodyPr/>
          <a:lstStyle/>
          <a:p>
            <a:pPr eaLnBrk="1" hangingPunct="1">
              <a:lnSpc>
                <a:spcPct val="160000"/>
              </a:lnSpc>
            </a:pP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嫁女之家三夜不熄烛，思相离也；娶妇之家三日不举乐，思嗣亲也。” </a:t>
            </a:r>
          </a:p>
          <a:p>
            <a:pPr eaLnBrk="1" hangingPunct="1">
              <a:lnSpc>
                <a:spcPct val="16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                     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——《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礼记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·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曾子问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609600"/>
            <a:ext cx="8540750" cy="922338"/>
          </a:xfrm>
        </p:spPr>
        <p:txBody>
          <a:bodyPr/>
          <a:lstStyle/>
          <a:p>
            <a:pPr algn="ctr" eaLnBrk="1" hangingPunct="1"/>
            <a:r>
              <a:rPr lang="zh-CN" altLang="en-US" sz="3800" b="1" smtClean="0">
                <a:ea typeface="隶书" panose="02010509060101010101" pitchFamily="49" charset="-122"/>
              </a:rPr>
              <a:t>一、非规范两性关系</a:t>
            </a:r>
          </a:p>
        </p:txBody>
      </p:sp>
      <p:pic>
        <p:nvPicPr>
          <p:cNvPr id="10243" name="Picture 25" descr="Image1"/>
          <p:cNvPicPr>
            <a:picLocks noChangeAspect="1" noChangeArrowheads="1"/>
          </p:cNvPicPr>
          <p:nvPr/>
        </p:nvPicPr>
        <p:blipFill>
          <a:blip r:embed="rId2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844675"/>
            <a:ext cx="6049963" cy="453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Text Box 27"/>
          <p:cNvSpPr txBox="1">
            <a:spLocks noChangeArrowheads="1"/>
          </p:cNvSpPr>
          <p:nvPr/>
        </p:nvSpPr>
        <p:spPr bwMode="auto">
          <a:xfrm>
            <a:off x="611188" y="2997200"/>
            <a:ext cx="733425" cy="14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3600">
                <a:latin typeface="Tahoma" panose="020B0604030504040204" pitchFamily="34" charset="0"/>
                <a:ea typeface="隶书" panose="02010509060101010101" pitchFamily="49" charset="-122"/>
              </a:rPr>
              <a:t>原始群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476250"/>
            <a:ext cx="8540750" cy="731838"/>
          </a:xfrm>
        </p:spPr>
        <p:txBody>
          <a:bodyPr/>
          <a:lstStyle/>
          <a:p>
            <a:pPr algn="ctr" eaLnBrk="1" hangingPunct="1"/>
            <a:r>
              <a:rPr lang="zh-CN" altLang="en-US" sz="4000" b="1" smtClean="0">
                <a:latin typeface="隶书" panose="02010509060101010101" pitchFamily="49" charset="-122"/>
                <a:ea typeface="隶书" panose="02010509060101010101" pitchFamily="49" charset="-122"/>
              </a:rPr>
              <a:t>婚    书</a:t>
            </a:r>
          </a:p>
        </p:txBody>
      </p:sp>
      <p:sp>
        <p:nvSpPr>
          <p:cNvPr id="6553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1412875"/>
            <a:ext cx="8540750" cy="4194175"/>
          </a:xfrm>
        </p:spPr>
        <p:txBody>
          <a:bodyPr/>
          <a:lstStyle/>
          <a:p>
            <a:pPr eaLnBrk="1" hangingPunct="1">
              <a:lnSpc>
                <a:spcPct val="140000"/>
              </a:lnSpc>
            </a:pP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唐律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·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户婚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：“诸许嫁女，已报婚书及有私约而辄悔者，杖六十。”</a:t>
            </a:r>
          </a:p>
          <a:p>
            <a:pPr eaLnBrk="1" hangingPunct="1">
              <a:lnSpc>
                <a:spcPct val="140000"/>
              </a:lnSpc>
            </a:pP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唐律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·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户婚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：“虽无许婚之书，但受聘财亦是。”</a:t>
            </a:r>
          </a:p>
          <a:p>
            <a:pPr eaLnBrk="1" hangingPunct="1">
              <a:lnSpc>
                <a:spcPct val="140000"/>
              </a:lnSpc>
            </a:pP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唐律疏议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：“许嫁女已报婚书者，谓男家致书礼请，女氏答书许讫。”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50825" y="620713"/>
            <a:ext cx="8569325" cy="5759450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男家</a:t>
            </a:r>
            <a:r>
              <a:rPr lang="zh-CN" altLang="en-US" sz="2800" smtClean="0">
                <a:ea typeface="华文中宋" panose="02010600040101010101" pitchFamily="2" charset="-122"/>
              </a:rPr>
              <a:t>婚书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格式</a:t>
            </a:r>
          </a:p>
          <a:p>
            <a:pPr eaLnBrk="1" hangingPunct="1"/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某州某县某处某姓，今凭某人为媒，某人保亲，以某某男名某，现年几岁，与某处某人第几令爱名某姐，现年几岁，缔亲备到纳聘礼若干。自聘定后，择日成亲，所愿夫妻偕老，琴瑟和谐。今立婚书为用者。</a:t>
            </a:r>
          </a:p>
          <a:p>
            <a:pPr eaLnBrk="1" hangingPunct="1"/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                       年    月    日</a:t>
            </a:r>
          </a:p>
          <a:p>
            <a:pPr eaLnBrk="1" hangingPunct="1"/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                       婚主姓    某押  启</a:t>
            </a:r>
          </a:p>
          <a:p>
            <a:pPr eaLnBrk="1" hangingPunct="1"/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                       女婿姓    某押</a:t>
            </a:r>
          </a:p>
          <a:p>
            <a:pPr eaLnBrk="1" hangingPunct="1"/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                       保亲姓    某押</a:t>
            </a:r>
          </a:p>
          <a:p>
            <a:pPr eaLnBrk="1" hangingPunct="1"/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                       媒人姓    某押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549275"/>
            <a:ext cx="8496300" cy="5761038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女家</a:t>
            </a:r>
            <a:r>
              <a:rPr lang="zh-CN" altLang="en-US" sz="2800" smtClean="0">
                <a:ea typeface="华文中宋" panose="02010600040101010101" pitchFamily="2" charset="-122"/>
              </a:rPr>
              <a:t>婚书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格式</a:t>
            </a:r>
          </a:p>
          <a:p>
            <a:pPr eaLnBrk="1" hangingPunct="1"/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具乡（里）（籍）贯姓某，今凭某人为媒，某人保亲，以某第几女名某姐，现年几岁，与某处某人几男名某，现年几岁，结亲，领讫财礼若干。自受聘后，一任择日成亲，所愿夫妻保守，囗续繁昌。今立婚书为用者。</a:t>
            </a:r>
          </a:p>
          <a:p>
            <a:pPr eaLnBrk="1" hangingPunct="1"/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                       年    月    日</a:t>
            </a:r>
          </a:p>
          <a:p>
            <a:pPr eaLnBrk="1" hangingPunct="1"/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                       婚主姓  某押  启</a:t>
            </a:r>
          </a:p>
          <a:p>
            <a:pPr eaLnBrk="1" hangingPunct="1"/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                       女姓    某押</a:t>
            </a:r>
          </a:p>
          <a:p>
            <a:pPr eaLnBrk="1" hangingPunct="1"/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                       保亲姓  某押</a:t>
            </a:r>
          </a:p>
          <a:p>
            <a:pPr eaLnBrk="1" hangingPunct="1"/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                       媒人姓  某押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609600"/>
            <a:ext cx="8540750" cy="65881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zh-CN" altLang="en-US" sz="4000" smtClean="0">
                <a:ea typeface="隶书" panose="02010509060101010101" pitchFamily="49" charset="-122"/>
              </a:rPr>
              <a:t>解约条件</a:t>
            </a:r>
          </a:p>
        </p:txBody>
      </p:sp>
      <p:sp>
        <p:nvSpPr>
          <p:cNvPr id="6861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01625" y="1628775"/>
            <a:ext cx="8540750" cy="4470400"/>
          </a:xfrm>
        </p:spPr>
        <p:txBody>
          <a:bodyPr/>
          <a:lstStyle/>
          <a:p>
            <a:pPr eaLnBrk="1" hangingPunct="1">
              <a:lnSpc>
                <a:spcPct val="140000"/>
              </a:lnSpc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第一，订婚后一方亡故的。</a:t>
            </a:r>
          </a:p>
          <a:p>
            <a:pPr eaLnBrk="1" hangingPunct="1">
              <a:lnSpc>
                <a:spcPct val="140000"/>
              </a:lnSpc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第二，出现双重婚约的。</a:t>
            </a:r>
          </a:p>
          <a:p>
            <a:pPr eaLnBrk="1" hangingPunct="1">
              <a:lnSpc>
                <a:spcPct val="140000"/>
              </a:lnSpc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第三，订婚后男方犯罪或者女方通奸的。</a:t>
            </a:r>
          </a:p>
          <a:p>
            <a:pPr eaLnBrk="1" hangingPunct="1">
              <a:lnSpc>
                <a:spcPct val="140000"/>
              </a:lnSpc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第四，超过婚约的有效期的。</a:t>
            </a:r>
          </a:p>
          <a:p>
            <a:pPr eaLnBrk="1" hangingPunct="1">
              <a:lnSpc>
                <a:spcPct val="140000"/>
              </a:lnSpc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第五，婚约欺诈的。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333375"/>
            <a:ext cx="8229600" cy="6477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zh-CN" altLang="en-US" sz="4000" b="1" smtClean="0">
                <a:latin typeface="隶书" panose="02010509060101010101" pitchFamily="49" charset="-122"/>
                <a:ea typeface="隶书" panose="02010509060101010101" pitchFamily="49" charset="-122"/>
              </a:rPr>
              <a:t>聘   礼</a:t>
            </a:r>
          </a:p>
        </p:txBody>
      </p:sp>
      <p:pic>
        <p:nvPicPr>
          <p:cNvPr id="69635" name="Picture 4" descr="200682410525077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1484313"/>
            <a:ext cx="5327650" cy="191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6" name="Picture 5" descr="200682410531277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3716338"/>
            <a:ext cx="5327650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7" name="Text Box 6"/>
          <p:cNvSpPr txBox="1">
            <a:spLocks noChangeArrowheads="1"/>
          </p:cNvSpPr>
          <p:nvPr/>
        </p:nvSpPr>
        <p:spPr bwMode="auto">
          <a:xfrm>
            <a:off x="755650" y="2060575"/>
            <a:ext cx="5921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3200" b="1">
                <a:latin typeface="Tahoma" panose="020B0604030504040204" pitchFamily="34" charset="0"/>
                <a:ea typeface="隶书" panose="02010509060101010101" pitchFamily="49" charset="-122"/>
              </a:rPr>
              <a:t>圭</a:t>
            </a:r>
          </a:p>
        </p:txBody>
      </p:sp>
      <p:sp>
        <p:nvSpPr>
          <p:cNvPr id="69638" name="Text Box 7"/>
          <p:cNvSpPr txBox="1">
            <a:spLocks noChangeArrowheads="1"/>
          </p:cNvSpPr>
          <p:nvPr/>
        </p:nvSpPr>
        <p:spPr bwMode="auto">
          <a:xfrm>
            <a:off x="684213" y="4365625"/>
            <a:ext cx="59213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3200" b="1">
                <a:latin typeface="Tahoma" panose="020B0604030504040204" pitchFamily="34" charset="0"/>
                <a:ea typeface="隶书" panose="02010509060101010101" pitchFamily="49" charset="-122"/>
              </a:rPr>
              <a:t>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609600"/>
            <a:ext cx="8540750" cy="731838"/>
          </a:xfrm>
        </p:spPr>
        <p:txBody>
          <a:bodyPr/>
          <a:lstStyle/>
          <a:p>
            <a:pPr algn="ctr" eaLnBrk="1" hangingPunct="1"/>
            <a:r>
              <a:rPr lang="zh-CN" altLang="en-US" sz="4000" b="1" smtClean="0">
                <a:latin typeface="隶书" panose="02010509060101010101" pitchFamily="49" charset="-122"/>
                <a:ea typeface="隶书" panose="02010509060101010101" pitchFamily="49" charset="-122"/>
              </a:rPr>
              <a:t>玄纁束帛</a:t>
            </a:r>
          </a:p>
        </p:txBody>
      </p:sp>
      <p:pic>
        <p:nvPicPr>
          <p:cNvPr id="70659" name="Picture 7" descr="re0607120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2276475"/>
            <a:ext cx="2260600" cy="410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0" name="Picture 11" descr="45993011194546028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2247900"/>
            <a:ext cx="5832475" cy="407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333375"/>
            <a:ext cx="8540750" cy="649288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zh-CN" altLang="en-US" sz="4000" smtClean="0">
                <a:ea typeface="隶书" panose="02010509060101010101" pitchFamily="49" charset="-122"/>
              </a:rPr>
              <a:t>合欢铃</a:t>
            </a:r>
            <a:r>
              <a:rPr lang="zh-CN" altLang="en-US" sz="4000" smtClean="0"/>
              <a:t> </a:t>
            </a:r>
          </a:p>
        </p:txBody>
      </p:sp>
      <p:pic>
        <p:nvPicPr>
          <p:cNvPr id="71683" name="Picture 9" descr="c83d70cf3bc79f3d448ad48ebaa1cd11728b292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125538"/>
            <a:ext cx="3887787" cy="518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476250"/>
            <a:ext cx="8540750" cy="649288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zh-CN" altLang="en-US" sz="4000" smtClean="0">
                <a:ea typeface="隶书" panose="02010509060101010101" pitchFamily="49" charset="-122"/>
              </a:rPr>
              <a:t>蒲 苇</a:t>
            </a:r>
            <a:r>
              <a:rPr lang="zh-CN" altLang="en-US" sz="4000" smtClean="0"/>
              <a:t> </a:t>
            </a:r>
          </a:p>
        </p:txBody>
      </p:sp>
      <p:pic>
        <p:nvPicPr>
          <p:cNvPr id="72707" name="Picture 7" descr="3474609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484313"/>
            <a:ext cx="6624638" cy="48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zh-CN" altLang="en-US" smtClean="0">
                <a:ea typeface="隶书" panose="02010509060101010101" pitchFamily="49" charset="-122"/>
              </a:rPr>
              <a:t>蒲苇、双石</a:t>
            </a:r>
            <a:r>
              <a:rPr lang="zh-CN" altLang="en-US" smtClean="0"/>
              <a:t> </a:t>
            </a:r>
          </a:p>
        </p:txBody>
      </p:sp>
      <p:sp>
        <p:nvSpPr>
          <p:cNvPr id="7373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916238" y="2133600"/>
            <a:ext cx="4032250" cy="3527425"/>
          </a:xfrm>
        </p:spPr>
        <p:txBody>
          <a:bodyPr/>
          <a:lstStyle/>
          <a:p>
            <a:pPr eaLnBrk="1" hangingPunct="1">
              <a:lnSpc>
                <a:spcPct val="140000"/>
              </a:lnSpc>
            </a:pPr>
            <a:r>
              <a:rPr lang="zh-CN" altLang="en-US" sz="3200" smtClean="0">
                <a:ea typeface="华文中宋" panose="02010600040101010101" pitchFamily="2" charset="-122"/>
              </a:rPr>
              <a:t>君当作磐石，</a:t>
            </a:r>
          </a:p>
          <a:p>
            <a:pPr eaLnBrk="1" hangingPunct="1">
              <a:lnSpc>
                <a:spcPct val="140000"/>
              </a:lnSpc>
            </a:pPr>
            <a:r>
              <a:rPr lang="zh-CN" altLang="en-US" sz="3200" smtClean="0">
                <a:ea typeface="华文中宋" panose="02010600040101010101" pitchFamily="2" charset="-122"/>
              </a:rPr>
              <a:t>妾当作蒲苇。</a:t>
            </a:r>
          </a:p>
          <a:p>
            <a:pPr eaLnBrk="1" hangingPunct="1">
              <a:lnSpc>
                <a:spcPct val="140000"/>
              </a:lnSpc>
            </a:pPr>
            <a:r>
              <a:rPr lang="zh-CN" altLang="en-US" sz="3200" smtClean="0">
                <a:ea typeface="华文中宋" panose="02010600040101010101" pitchFamily="2" charset="-122"/>
              </a:rPr>
              <a:t>蒲苇韧如丝，</a:t>
            </a:r>
          </a:p>
          <a:p>
            <a:pPr eaLnBrk="1" hangingPunct="1">
              <a:lnSpc>
                <a:spcPct val="140000"/>
              </a:lnSpc>
            </a:pPr>
            <a:r>
              <a:rPr lang="zh-CN" altLang="en-US" sz="3200" smtClean="0">
                <a:ea typeface="华文中宋" panose="02010600040101010101" pitchFamily="2" charset="-122"/>
              </a:rPr>
              <a:t>磐石无转移。</a:t>
            </a:r>
            <a:r>
              <a:rPr lang="zh-CN" altLang="en-US" sz="3200" smtClean="0"/>
              <a:t> 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zh-CN" altLang="en-US" b="1" smtClean="0">
                <a:latin typeface="隶书" panose="02010509060101010101" pitchFamily="49" charset="-122"/>
                <a:ea typeface="隶书" panose="02010509060101010101" pitchFamily="49" charset="-122"/>
              </a:rPr>
              <a:t>聘   礼</a:t>
            </a:r>
          </a:p>
        </p:txBody>
      </p:sp>
      <p:pic>
        <p:nvPicPr>
          <p:cNvPr id="74755" name="Picture 5" descr="85D693A6-625F-4EF4-8E38-E55E739D46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989138"/>
            <a:ext cx="4033837" cy="344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6" name="Picture 7" descr="1103999i5r3yb_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989138"/>
            <a:ext cx="3743325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7" name="Text Box 9"/>
          <p:cNvSpPr txBox="1">
            <a:spLocks noChangeArrowheads="1"/>
          </p:cNvSpPr>
          <p:nvPr/>
        </p:nvSpPr>
        <p:spPr bwMode="auto">
          <a:xfrm>
            <a:off x="3708400" y="5516563"/>
            <a:ext cx="16732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3200">
                <a:latin typeface="Arial" panose="020B0604020202020204" pitchFamily="34" charset="0"/>
                <a:ea typeface="隶书" panose="02010509060101010101" pitchFamily="49" charset="-122"/>
              </a:rPr>
              <a:t>银      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1557338"/>
            <a:ext cx="8496300" cy="4679950"/>
          </a:xfrm>
        </p:spPr>
        <p:txBody>
          <a:bodyPr/>
          <a:lstStyle/>
          <a:p>
            <a:pPr eaLnBrk="1" hangingPunct="1">
              <a:lnSpc>
                <a:spcPct val="140000"/>
              </a:lnSpc>
            </a:pP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每个男子属于每个女子，同样，每个女子也属于每个男子。”</a:t>
            </a: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       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——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恩格斯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家庭、私有制和国家的起源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</a:p>
          <a:p>
            <a:pPr eaLnBrk="1" hangingPunct="1">
              <a:lnSpc>
                <a:spcPct val="140000"/>
              </a:lnSpc>
            </a:pP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昔上古尝无君矣，其民聚生群处，知母不知父，无亲戚、兄弟、夫妻、男女之别，无上下长幼之道。”</a:t>
            </a: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       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—— 《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吕氏春秋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·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恃君览 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</a:p>
        </p:txBody>
      </p:sp>
      <p:sp>
        <p:nvSpPr>
          <p:cNvPr id="11267" name="Text Box 13"/>
          <p:cNvSpPr txBox="1">
            <a:spLocks noChangeArrowheads="1"/>
          </p:cNvSpPr>
          <p:nvPr/>
        </p:nvSpPr>
        <p:spPr bwMode="auto">
          <a:xfrm>
            <a:off x="2627313" y="665163"/>
            <a:ext cx="33845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3600">
                <a:solidFill>
                  <a:schemeClr val="hlink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非规范两性关系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404813"/>
            <a:ext cx="8540750" cy="658812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zh-CN" altLang="en-US" sz="4000" b="1" smtClean="0">
                <a:latin typeface="隶书" panose="02010509060101010101" pitchFamily="49" charset="-122"/>
                <a:ea typeface="隶书" panose="02010509060101010101" pitchFamily="49" charset="-122"/>
              </a:rPr>
              <a:t>聘   礼</a:t>
            </a:r>
          </a:p>
        </p:txBody>
      </p:sp>
      <p:pic>
        <p:nvPicPr>
          <p:cNvPr id="75779" name="Picture 12" descr="eb0e0bd30b36fd0b3af3cfb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800" y="1484313"/>
            <a:ext cx="2959100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0" name="Picture 14" descr="xin_470604111630062288791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484313"/>
            <a:ext cx="2087562" cy="458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1" name="Picture 18" descr="78d80b7a48b901e62e73b3b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1484313"/>
            <a:ext cx="2352675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2" name="Text Box 19"/>
          <p:cNvSpPr txBox="1">
            <a:spLocks noChangeArrowheads="1"/>
          </p:cNvSpPr>
          <p:nvPr/>
        </p:nvSpPr>
        <p:spPr bwMode="auto">
          <a:xfrm>
            <a:off x="3779838" y="6021388"/>
            <a:ext cx="189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3200">
                <a:latin typeface="Arial" panose="020B0604020202020204" pitchFamily="34" charset="0"/>
                <a:ea typeface="隶书" panose="02010509060101010101" pitchFamily="49" charset="-122"/>
              </a:rPr>
              <a:t>金        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5613" y="615950"/>
            <a:ext cx="8232775" cy="868363"/>
          </a:xfrm>
        </p:spPr>
        <p:txBody>
          <a:bodyPr/>
          <a:lstStyle/>
          <a:p>
            <a:pPr algn="ctr" eaLnBrk="1" hangingPunct="1"/>
            <a:r>
              <a:rPr lang="en-US" altLang="zh-CN" b="1" smtClean="0">
                <a:ea typeface="隶书" panose="02010509060101010101" pitchFamily="49" charset="-122"/>
              </a:rPr>
              <a:t>3</a:t>
            </a:r>
            <a:r>
              <a:rPr lang="zh-CN" altLang="en-US" b="1" smtClean="0">
                <a:ea typeface="隶书" panose="02010509060101010101" pitchFamily="49" charset="-122"/>
              </a:rPr>
              <a:t>、准婚姻行为</a:t>
            </a:r>
            <a:r>
              <a:rPr lang="en-US" altLang="zh-CN" b="1" smtClean="0">
                <a:latin typeface="华文中宋" panose="02010600040101010101" pitchFamily="2" charset="-122"/>
                <a:ea typeface="隶书" panose="02010509060101010101" pitchFamily="49" charset="-122"/>
              </a:rPr>
              <a:t>——</a:t>
            </a:r>
            <a:r>
              <a:rPr lang="zh-CN" altLang="en-US" b="1" smtClean="0">
                <a:ea typeface="隶书" panose="02010509060101010101" pitchFamily="49" charset="-122"/>
              </a:rPr>
              <a:t>纳妾</a:t>
            </a:r>
          </a:p>
        </p:txBody>
      </p:sp>
      <p:sp>
        <p:nvSpPr>
          <p:cNvPr id="7680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060450" y="1916113"/>
            <a:ext cx="6680200" cy="3097212"/>
          </a:xfrm>
        </p:spPr>
        <p:txBody>
          <a:bodyPr/>
          <a:lstStyle/>
          <a:p>
            <a:pPr eaLnBrk="1" hangingPunct="1">
              <a:lnSpc>
                <a:spcPct val="21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妾的起源</a:t>
            </a:r>
          </a:p>
          <a:p>
            <a:pPr eaLnBrk="1" hangingPunct="1">
              <a:lnSpc>
                <a:spcPct val="21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纳妾的条件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50825" y="1628775"/>
            <a:ext cx="8642350" cy="4248150"/>
          </a:xfrm>
        </p:spPr>
        <p:txBody>
          <a:bodyPr/>
          <a:lstStyle/>
          <a:p>
            <a:pPr eaLnBrk="1" hangingPunct="1">
              <a:lnSpc>
                <a:spcPct val="160000"/>
              </a:lnSpc>
            </a:pPr>
            <a:r>
              <a:rPr lang="en-US" altLang="zh-CN" sz="2800" smtClean="0">
                <a:ea typeface="华文中宋" panose="02010600040101010101" pitchFamily="2" charset="-122"/>
              </a:rPr>
              <a:t>《</a:t>
            </a:r>
            <a:r>
              <a:rPr lang="zh-CN" altLang="en-US" sz="2800" smtClean="0">
                <a:ea typeface="华文中宋" panose="02010600040101010101" pitchFamily="2" charset="-122"/>
              </a:rPr>
              <a:t>说文</a:t>
            </a:r>
            <a:r>
              <a:rPr lang="en-US" altLang="zh-CN" sz="2800" smtClean="0">
                <a:ea typeface="华文中宋" panose="02010600040101010101" pitchFamily="2" charset="-122"/>
              </a:rPr>
              <a:t>》</a:t>
            </a:r>
            <a:r>
              <a:rPr lang="zh-CN" altLang="en-US" sz="2800" smtClean="0">
                <a:ea typeface="华文中宋" panose="02010600040101010101" pitchFamily="2" charset="-122"/>
              </a:rPr>
              <a:t>：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800" smtClean="0">
                <a:ea typeface="华文中宋" panose="02010600040101010101" pitchFamily="2" charset="-122"/>
              </a:rPr>
              <a:t>妾，有罪女子，给事之得接于君者。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”</a:t>
            </a:r>
            <a:endParaRPr lang="zh-CN" altLang="en-US" sz="2800" smtClean="0">
              <a:ea typeface="华文中宋" panose="02010600040101010101" pitchFamily="2" charset="-122"/>
            </a:endParaRPr>
          </a:p>
          <a:p>
            <a:pPr eaLnBrk="1" hangingPunct="1">
              <a:lnSpc>
                <a:spcPct val="160000"/>
              </a:lnSpc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800" smtClean="0">
                <a:ea typeface="华文中宋" panose="02010600040101010101" pitchFamily="2" charset="-122"/>
              </a:rPr>
              <a:t>姬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”</a:t>
            </a:r>
            <a:r>
              <a:rPr lang="zh-CN" altLang="en-US" sz="2800" smtClean="0">
                <a:ea typeface="华文中宋" panose="02010600040101010101" pitchFamily="2" charset="-122"/>
              </a:rPr>
              <a:t>、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800" smtClean="0">
                <a:ea typeface="华文中宋" panose="02010600040101010101" pitchFamily="2" charset="-122"/>
              </a:rPr>
              <a:t>小妻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”</a:t>
            </a:r>
            <a:r>
              <a:rPr lang="zh-CN" altLang="en-US" sz="2800" smtClean="0">
                <a:ea typeface="华文中宋" panose="02010600040101010101" pitchFamily="2" charset="-122"/>
              </a:rPr>
              <a:t>、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800" smtClean="0">
                <a:ea typeface="华文中宋" panose="02010600040101010101" pitchFamily="2" charset="-122"/>
              </a:rPr>
              <a:t>旁妻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”</a:t>
            </a:r>
            <a:r>
              <a:rPr lang="zh-CN" altLang="en-US" sz="2800" smtClean="0">
                <a:ea typeface="华文中宋" panose="02010600040101010101" pitchFamily="2" charset="-122"/>
              </a:rPr>
              <a:t>、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800" smtClean="0">
                <a:ea typeface="华文中宋" panose="02010600040101010101" pitchFamily="2" charset="-122"/>
              </a:rPr>
              <a:t>下妻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”</a:t>
            </a:r>
            <a:r>
              <a:rPr lang="zh-CN" altLang="en-US" sz="2800" smtClean="0">
                <a:ea typeface="华文中宋" panose="02010600040101010101" pitchFamily="2" charset="-122"/>
              </a:rPr>
              <a:t>、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800" smtClean="0">
                <a:ea typeface="华文中宋" panose="02010600040101010101" pitchFamily="2" charset="-122"/>
              </a:rPr>
              <a:t>少妻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”</a:t>
            </a:r>
            <a:r>
              <a:rPr lang="zh-CN" altLang="en-US" sz="2800" smtClean="0">
                <a:ea typeface="华文中宋" panose="02010600040101010101" pitchFamily="2" charset="-122"/>
              </a:rPr>
              <a:t>、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800" smtClean="0">
                <a:ea typeface="华文中宋" panose="02010600040101010101" pitchFamily="2" charset="-122"/>
              </a:rPr>
              <a:t>如夫人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”</a:t>
            </a:r>
            <a:r>
              <a:rPr lang="zh-CN" altLang="en-US" sz="2800" smtClean="0">
                <a:ea typeface="华文中宋" panose="02010600040101010101" pitchFamily="2" charset="-122"/>
              </a:rPr>
              <a:t>、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800" smtClean="0">
                <a:ea typeface="华文中宋" panose="02010600040101010101" pitchFamily="2" charset="-122"/>
              </a:rPr>
              <a:t>侧室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”</a:t>
            </a:r>
            <a:r>
              <a:rPr lang="zh-CN" altLang="en-US" sz="2800" smtClean="0">
                <a:ea typeface="华文中宋" panose="02010600040101010101" pitchFamily="2" charset="-122"/>
              </a:rPr>
              <a:t>、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800" smtClean="0">
                <a:ea typeface="华文中宋" panose="02010600040101010101" pitchFamily="2" charset="-122"/>
              </a:rPr>
              <a:t>偏房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”</a:t>
            </a:r>
            <a:r>
              <a:rPr lang="zh-CN" altLang="en-US" sz="2800" smtClean="0">
                <a:ea typeface="华文中宋" panose="02010600040101010101" pitchFamily="2" charset="-122"/>
              </a:rPr>
              <a:t> 、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800" smtClean="0">
                <a:ea typeface="华文中宋" panose="02010600040101010101" pitchFamily="2" charset="-122"/>
              </a:rPr>
              <a:t>小星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”</a:t>
            </a:r>
            <a:r>
              <a:rPr lang="zh-CN" altLang="en-US" sz="2800" smtClean="0">
                <a:ea typeface="华文中宋" panose="02010600040101010101" pitchFamily="2" charset="-122"/>
              </a:rPr>
              <a:t>  。</a:t>
            </a:r>
          </a:p>
        </p:txBody>
      </p:sp>
      <p:sp>
        <p:nvSpPr>
          <p:cNvPr id="77827" name="Text Box 5"/>
          <p:cNvSpPr txBox="1">
            <a:spLocks noChangeArrowheads="1"/>
          </p:cNvSpPr>
          <p:nvPr/>
        </p:nvSpPr>
        <p:spPr bwMode="auto">
          <a:xfrm>
            <a:off x="3492500" y="404813"/>
            <a:ext cx="331152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4400" b="1">
                <a:latin typeface="Arial" panose="020B0604020202020204" pitchFamily="34" charset="0"/>
                <a:ea typeface="隶书" panose="02010509060101010101" pitchFamily="49" charset="-122"/>
              </a:rPr>
              <a:t>妾的起源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1052513"/>
            <a:ext cx="8569325" cy="5614987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en-US" altLang="zh-CN" sz="2300" smtClean="0">
                <a:ea typeface="华文中宋" panose="02010600040101010101" pitchFamily="2" charset="-122"/>
              </a:rPr>
              <a:t>《</a:t>
            </a:r>
            <a:r>
              <a:rPr lang="zh-CN" altLang="en-US" sz="2300" smtClean="0">
                <a:ea typeface="华文中宋" panose="02010600040101010101" pitchFamily="2" charset="-122"/>
              </a:rPr>
              <a:t>家庭、私有制和国家的起源</a:t>
            </a:r>
            <a:r>
              <a:rPr lang="en-US" altLang="zh-CN" sz="2300" smtClean="0">
                <a:ea typeface="华文中宋" panose="02010600040101010101" pitchFamily="2" charset="-122"/>
              </a:rPr>
              <a:t>》</a:t>
            </a:r>
            <a:r>
              <a:rPr lang="zh-CN" altLang="en-US" sz="2300" smtClean="0">
                <a:ea typeface="华文中宋" panose="02010600040101010101" pitchFamily="2" charset="-122"/>
              </a:rPr>
              <a:t>：</a:t>
            </a:r>
            <a:r>
              <a:rPr lang="zh-CN" altLang="en-US" sz="23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300" smtClean="0">
                <a:ea typeface="华文中宋" panose="02010600040101010101" pitchFamily="2" charset="-122"/>
              </a:rPr>
              <a:t>荷马的史诗每提到一个重要的英雄，都要讲到同他共享帐篷和枕席的被俘的姑娘。这些姑娘也被带回胜利者的故乡和家里去同居。例如在埃斯库罗斯的作品中，阿伽门农对伽桑德拉就是这样做的；同这些女奴隶所生的儿子可以得到父亲遗产的一小部分，并被认为是自由民。</a:t>
            </a:r>
            <a:r>
              <a:rPr lang="en-US" altLang="zh-CN" sz="23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……</a:t>
            </a:r>
            <a:r>
              <a:rPr lang="zh-CN" altLang="en-US" sz="2300" smtClean="0">
                <a:ea typeface="华文中宋" panose="02010600040101010101" pitchFamily="2" charset="-122"/>
              </a:rPr>
              <a:t>对于正式的妻子，则要求她容忍这一切，要求她自己严格保持贞操和夫妻的忠诚。</a:t>
            </a:r>
            <a:r>
              <a:rPr lang="en-US" altLang="zh-CN" sz="23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……</a:t>
            </a:r>
            <a:r>
              <a:rPr lang="zh-CN" altLang="en-US" sz="2300" smtClean="0">
                <a:ea typeface="华文中宋" panose="02010600040101010101" pitchFamily="2" charset="-122"/>
              </a:rPr>
              <a:t>他可以随意纳这些女奴隶为妾，而且事实上他也是这样做的。正是奴隶制与一夫一妻制的并存，正是完全受男子支配的年轻貌美的女奴隶的存在，使一夫一妻制从一开始就具有了它的特殊性质，使它成了只是对妇女而不是对男子的一夫一妻制。</a:t>
            </a:r>
            <a:r>
              <a:rPr lang="zh-CN" altLang="en-US" sz="23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”</a:t>
            </a:r>
            <a:endParaRPr lang="zh-CN" altLang="en-US" sz="2300" smtClean="0">
              <a:ea typeface="华文中宋" panose="02010600040101010101" pitchFamily="2" charset="-122"/>
            </a:endParaRPr>
          </a:p>
        </p:txBody>
      </p:sp>
      <p:sp>
        <p:nvSpPr>
          <p:cNvPr id="78851" name="Text Box 5"/>
          <p:cNvSpPr txBox="1">
            <a:spLocks noChangeArrowheads="1"/>
          </p:cNvSpPr>
          <p:nvPr/>
        </p:nvSpPr>
        <p:spPr bwMode="auto">
          <a:xfrm>
            <a:off x="3635375" y="260350"/>
            <a:ext cx="33321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3600" b="1">
                <a:latin typeface="隶书" panose="02010509060101010101" pitchFamily="49" charset="-122"/>
                <a:ea typeface="隶书" panose="02010509060101010101" pitchFamily="49" charset="-122"/>
              </a:rPr>
              <a:t>妾的起源</a:t>
            </a:r>
          </a:p>
        </p:txBody>
      </p:sp>
      <p:sp>
        <p:nvSpPr>
          <p:cNvPr id="78852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8350" y="6237288"/>
            <a:ext cx="287338" cy="287337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260350"/>
            <a:ext cx="8540750" cy="792163"/>
          </a:xfrm>
        </p:spPr>
        <p:txBody>
          <a:bodyPr/>
          <a:lstStyle/>
          <a:p>
            <a:pPr algn="ctr" eaLnBrk="1" hangingPunct="1"/>
            <a:r>
              <a:rPr lang="zh-CN" altLang="en-US" sz="3800" b="1" smtClean="0">
                <a:latin typeface="隶书" panose="02010509060101010101" pitchFamily="49" charset="-122"/>
                <a:ea typeface="隶书" panose="02010509060101010101" pitchFamily="49" charset="-122"/>
              </a:rPr>
              <a:t>纳妾的条件</a:t>
            </a:r>
          </a:p>
        </p:txBody>
      </p:sp>
      <p:sp>
        <p:nvSpPr>
          <p:cNvPr id="7782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836613"/>
            <a:ext cx="8569325" cy="5545137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lnSpc>
                <a:spcPct val="11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en-US" altLang="zh-CN" sz="2800" smtClean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禁居父母丧纳妾，或居夫丧作妾嫁人，违者较娶妻减三等论处，并判离异。</a:t>
            </a: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禁在祖父母或父母被囚期间纳妾，或嫁人为妾，奉祖父母、父母之命纳妾者除外。</a:t>
            </a: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禁纳同姓为妾。</a:t>
            </a: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禁纳本家亲属及舅甥之妻妾为妾。</a:t>
            </a: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禁纳犯罪逃亡妇女为妾。</a:t>
            </a: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禁牢狱长官及其亲属纳被囚女子为妾。</a:t>
            </a: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禁纳有夫之妇为妾。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609600"/>
            <a:ext cx="8540750" cy="803275"/>
          </a:xfrm>
        </p:spPr>
        <p:txBody>
          <a:bodyPr/>
          <a:lstStyle/>
          <a:p>
            <a:pPr algn="ctr" eaLnBrk="1" hangingPunct="1"/>
            <a:r>
              <a:rPr lang="zh-CN" altLang="en-US" smtClean="0">
                <a:ea typeface="隶书" panose="02010509060101010101" pitchFamily="49" charset="-122"/>
              </a:rPr>
              <a:t>纳   妾</a:t>
            </a:r>
          </a:p>
        </p:txBody>
      </p:sp>
      <p:sp>
        <p:nvSpPr>
          <p:cNvPr id="8089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539750" y="2060575"/>
            <a:ext cx="7993063" cy="4195763"/>
          </a:xfrm>
        </p:spPr>
        <p:txBody>
          <a:bodyPr/>
          <a:lstStyle/>
          <a:p>
            <a:pPr eaLnBrk="1" hangingPunct="1">
              <a:lnSpc>
                <a:spcPct val="140000"/>
              </a:lnSpc>
            </a:pP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卫人有夫妻祷者，而祝曰：使我无故得百束布。其夫曰：何少也？对曰：益是，子将以买妾。” 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——《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韩非子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333375"/>
            <a:ext cx="8540750" cy="6477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zh-CN" altLang="en-US" sz="4000" b="1" smtClean="0">
                <a:solidFill>
                  <a:schemeClr val="tx1"/>
                </a:solidFill>
                <a:ea typeface="隶书" panose="02010509060101010101" pitchFamily="49" charset="-122"/>
              </a:rPr>
              <a:t>探春与赵姨娘</a:t>
            </a:r>
          </a:p>
        </p:txBody>
      </p:sp>
      <p:pic>
        <p:nvPicPr>
          <p:cNvPr id="81923" name="Picture 5" descr="《红楼梦》中的赵姨娘对探春的影响有多大？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268413"/>
            <a:ext cx="8353425" cy="333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24" name="Text Box 6"/>
          <p:cNvSpPr txBox="1">
            <a:spLocks noChangeArrowheads="1"/>
          </p:cNvSpPr>
          <p:nvPr/>
        </p:nvSpPr>
        <p:spPr bwMode="auto">
          <a:xfrm>
            <a:off x="468313" y="4797425"/>
            <a:ext cx="8229600" cy="129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400">
                <a:latin typeface="Arial" panose="020B0604020202020204" pitchFamily="34" charset="0"/>
                <a:ea typeface="华文中宋" panose="02010600040101010101" pitchFamily="2" charset="-122"/>
              </a:rPr>
              <a:t>何苦来！谁不知道我是姨娘养的，必要过两三个月寻出由头来，彻底翻腾一阵，怕人不知道，故意表白表白！也不知道谁难谁没脸！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” </a:t>
            </a:r>
            <a:r>
              <a:rPr lang="zh-CN" altLang="en-US" sz="1800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476250"/>
            <a:ext cx="8232775" cy="792163"/>
          </a:xfrm>
        </p:spPr>
        <p:txBody>
          <a:bodyPr/>
          <a:lstStyle/>
          <a:p>
            <a:pPr algn="ctr" eaLnBrk="1" hangingPunct="1"/>
            <a:r>
              <a:rPr lang="zh-CN" altLang="en-US" b="1" smtClean="0">
                <a:ea typeface="隶书" panose="02010509060101010101" pitchFamily="49" charset="-122"/>
              </a:rPr>
              <a:t>三、离婚制度</a:t>
            </a:r>
          </a:p>
        </p:txBody>
      </p:sp>
      <p:sp>
        <p:nvSpPr>
          <p:cNvPr id="8294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900113" y="1628775"/>
            <a:ext cx="6573837" cy="3902075"/>
          </a:xfrm>
        </p:spPr>
        <p:txBody>
          <a:bodyPr/>
          <a:lstStyle/>
          <a:p>
            <a:pPr eaLnBrk="1" hangingPunct="1">
              <a:lnSpc>
                <a:spcPct val="16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出   妻 </a:t>
            </a:r>
          </a:p>
          <a:p>
            <a:pPr eaLnBrk="1" hangingPunct="1">
              <a:lnSpc>
                <a:spcPct val="16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义   绝</a:t>
            </a:r>
            <a:endParaRPr lang="en-US" altLang="zh-CN" sz="3200" smtClean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eaLnBrk="1" hangingPunct="1">
              <a:lnSpc>
                <a:spcPct val="16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和离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404813"/>
            <a:ext cx="8229600" cy="649287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zh-CN" altLang="en-US" sz="4000" b="1" smtClean="0">
                <a:latin typeface="隶书" panose="02010509060101010101" pitchFamily="49" charset="-122"/>
                <a:ea typeface="隶书" panose="02010509060101010101" pitchFamily="49" charset="-122"/>
              </a:rPr>
              <a:t>七    出</a:t>
            </a:r>
          </a:p>
        </p:txBody>
      </p:sp>
      <p:sp>
        <p:nvSpPr>
          <p:cNvPr id="8397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755650" y="1196975"/>
            <a:ext cx="6264275" cy="511175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一，无子</a:t>
            </a:r>
          </a:p>
          <a:p>
            <a:pPr eaLnBrk="1" hangingPunct="1">
              <a:lnSpc>
                <a:spcPct val="11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二，淫佚</a:t>
            </a:r>
          </a:p>
          <a:p>
            <a:pPr eaLnBrk="1" hangingPunct="1">
              <a:lnSpc>
                <a:spcPct val="11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三，</a:t>
            </a:r>
            <a:r>
              <a:rPr lang="zh-CN" altLang="en-US" sz="3200" b="1" smtClean="0">
                <a:latin typeface="隶书" panose="02010509060101010101" pitchFamily="49" charset="-122"/>
                <a:ea typeface="隶书" panose="02010509060101010101" pitchFamily="49" charset="-122"/>
              </a:rPr>
              <a:t>不事舅姑</a:t>
            </a:r>
            <a:endParaRPr lang="zh-CN" altLang="en-US" sz="3200" b="1" smtClean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eaLnBrk="1" hangingPunct="1">
              <a:lnSpc>
                <a:spcPct val="11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四，</a:t>
            </a:r>
            <a:r>
              <a:rPr lang="zh-CN" altLang="en-US" sz="3200" b="1" smtClean="0">
                <a:latin typeface="隶书" panose="02010509060101010101" pitchFamily="49" charset="-122"/>
                <a:ea typeface="隶书" panose="02010509060101010101" pitchFamily="49" charset="-122"/>
              </a:rPr>
              <a:t>口舌</a:t>
            </a:r>
            <a:endParaRPr lang="zh-CN" altLang="en-US" sz="3200" b="1" smtClean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eaLnBrk="1" hangingPunct="1">
              <a:lnSpc>
                <a:spcPct val="11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五，</a:t>
            </a:r>
            <a:r>
              <a:rPr lang="zh-CN" altLang="en-US" sz="3200" b="1" smtClean="0">
                <a:latin typeface="隶书" panose="02010509060101010101" pitchFamily="49" charset="-122"/>
                <a:ea typeface="隶书" panose="02010509060101010101" pitchFamily="49" charset="-122"/>
              </a:rPr>
              <a:t>盗窃</a:t>
            </a:r>
          </a:p>
          <a:p>
            <a:pPr eaLnBrk="1" hangingPunct="1">
              <a:lnSpc>
                <a:spcPct val="11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六，</a:t>
            </a:r>
            <a:r>
              <a:rPr lang="zh-CN" altLang="en-US" sz="3200" b="1" smtClean="0">
                <a:latin typeface="隶书" panose="02010509060101010101" pitchFamily="49" charset="-122"/>
                <a:ea typeface="隶书" panose="02010509060101010101" pitchFamily="49" charset="-122"/>
              </a:rPr>
              <a:t>妒忌</a:t>
            </a:r>
            <a:endParaRPr lang="zh-CN" altLang="en-US" sz="3200" b="1" smtClean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eaLnBrk="1" hangingPunct="1">
              <a:lnSpc>
                <a:spcPct val="11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七，恶疾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333375"/>
            <a:ext cx="8540750" cy="725488"/>
          </a:xfrm>
        </p:spPr>
        <p:txBody>
          <a:bodyPr/>
          <a:lstStyle/>
          <a:p>
            <a:pPr algn="ctr" eaLnBrk="1" hangingPunct="1"/>
            <a:r>
              <a:rPr lang="zh-CN" altLang="en-US" sz="3800" b="1" smtClean="0">
                <a:latin typeface="隶书" panose="02010509060101010101" pitchFamily="49" charset="-122"/>
                <a:ea typeface="隶书" panose="02010509060101010101" pitchFamily="49" charset="-122"/>
              </a:rPr>
              <a:t>不事舅姑</a:t>
            </a:r>
          </a:p>
        </p:txBody>
      </p:sp>
      <p:sp>
        <p:nvSpPr>
          <p:cNvPr id="8499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1125538"/>
            <a:ext cx="8820150" cy="4968875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蒸藜不熟”（先秦曾参）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“姑前叱狗”（后汉鲍永）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800" smtClean="0">
                <a:ea typeface="华文中宋" panose="02010600040101010101" pitchFamily="2" charset="-122"/>
              </a:rPr>
              <a:t>汲水未归</a:t>
            </a:r>
            <a:r>
              <a:rPr lang="zh-CN" altLang="en-US" smtClean="0"/>
              <a:t> 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”（后汉姜诗） 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白香山文集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：“某乙出妻，妻上诉曰：‘我无失妇道，不应出’。某乙曰：‘父母不悦，即应当出，何必有过？’官判曰：‘孝敬父母，惟命是从。侍奉舅姑，舅姑不悦即应出之。某乙身为人子，父母不悦其妻，即应出妻，妻无上诉之理。’”</a:t>
            </a:r>
            <a:r>
              <a:rPr lang="zh-CN" altLang="en-US" sz="36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1700213"/>
            <a:ext cx="8496300" cy="4321175"/>
          </a:xfrm>
        </p:spPr>
        <p:txBody>
          <a:bodyPr/>
          <a:lstStyle/>
          <a:p>
            <a:pPr eaLnBrk="1" hangingPunct="1">
              <a:lnSpc>
                <a:spcPct val="160000"/>
              </a:lnSpc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印地安赤北韦人、加勒比人、爱尔兰塞尔特人 </a:t>
            </a:r>
          </a:p>
          <a:p>
            <a:pPr eaLnBrk="1" hangingPunct="1">
              <a:lnSpc>
                <a:spcPct val="160000"/>
              </a:lnSpc>
            </a:pP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汉书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、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吕氏春秋 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、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史记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、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楚辞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</a:p>
        </p:txBody>
      </p:sp>
      <p:sp>
        <p:nvSpPr>
          <p:cNvPr id="12291" name="Text Box 7"/>
          <p:cNvSpPr txBox="1">
            <a:spLocks noChangeArrowheads="1"/>
          </p:cNvSpPr>
          <p:nvPr/>
        </p:nvSpPr>
        <p:spPr bwMode="auto">
          <a:xfrm>
            <a:off x="1187450" y="549275"/>
            <a:ext cx="7129463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4400">
                <a:solidFill>
                  <a:schemeClr val="hlink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非规范两性关系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609600"/>
            <a:ext cx="8540750" cy="874713"/>
          </a:xfrm>
        </p:spPr>
        <p:txBody>
          <a:bodyPr/>
          <a:lstStyle/>
          <a:p>
            <a:pPr algn="ctr" eaLnBrk="1" hangingPunct="1"/>
            <a:r>
              <a:rPr lang="zh-CN" altLang="en-US" smtClean="0">
                <a:ea typeface="隶书" panose="02010509060101010101" pitchFamily="49" charset="-122"/>
              </a:rPr>
              <a:t>藜</a:t>
            </a:r>
            <a:r>
              <a:rPr lang="zh-CN" altLang="en-US" smtClean="0">
                <a:latin typeface="华文中宋" panose="02010600040101010101" pitchFamily="2" charset="-122"/>
                <a:ea typeface="隶书" panose="02010509060101010101" pitchFamily="49" charset="-122"/>
              </a:rPr>
              <a:t>蒸不熟</a:t>
            </a:r>
          </a:p>
        </p:txBody>
      </p:sp>
      <p:sp>
        <p:nvSpPr>
          <p:cNvPr id="8601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50825" y="1700213"/>
            <a:ext cx="8540750" cy="4194175"/>
          </a:xfrm>
        </p:spPr>
        <p:txBody>
          <a:bodyPr/>
          <a:lstStyle/>
          <a:p>
            <a:pPr eaLnBrk="1" hangingPunct="1">
              <a:lnSpc>
                <a:spcPct val="140000"/>
              </a:lnSpc>
            </a:pP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曾参，南武城人，后母遇之无恩，而供养不衰，及其妻以藜烝不熟而出之。” </a:t>
            </a:r>
          </a:p>
          <a:p>
            <a:pPr eaLnBrk="1" hangingPunct="1">
              <a:lnSpc>
                <a:spcPct val="14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      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——《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孔子家语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·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七十二弟子解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609600"/>
            <a:ext cx="8540750" cy="731838"/>
          </a:xfrm>
        </p:spPr>
        <p:txBody>
          <a:bodyPr/>
          <a:lstStyle/>
          <a:p>
            <a:pPr algn="ctr" eaLnBrk="1" hangingPunct="1"/>
            <a:r>
              <a:rPr lang="zh-CN" altLang="en-US" sz="4000" smtClean="0">
                <a:latin typeface="隶书" panose="02010509060101010101" pitchFamily="49" charset="-122"/>
                <a:ea typeface="隶书" panose="02010509060101010101" pitchFamily="49" charset="-122"/>
              </a:rPr>
              <a:t>汲水未归</a:t>
            </a:r>
          </a:p>
        </p:txBody>
      </p:sp>
      <p:sp>
        <p:nvSpPr>
          <p:cNvPr id="8704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1628775"/>
            <a:ext cx="8640763" cy="3965575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广汉姜诗妻者，同郡庞盛之女也。诗事母至孝，妻奉顺尤笃。母好饮江水，水去舍六七里，妻常溯流而汲。后值风，不时得还，母渴，诗责而遣之。”               </a:t>
            </a:r>
          </a:p>
          <a:p>
            <a:pPr eaLnBrk="1" hangingPunct="1">
              <a:lnSpc>
                <a:spcPct val="13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                 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——《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后汉书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·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列女传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zh-CN" altLang="en-US" smtClean="0">
                <a:latin typeface="隶书" panose="02010509060101010101" pitchFamily="49" charset="-122"/>
                <a:ea typeface="隶书" panose="02010509060101010101" pitchFamily="49" charset="-122"/>
              </a:rPr>
              <a:t>姑前叱狗</a:t>
            </a:r>
          </a:p>
        </p:txBody>
      </p:sp>
      <p:sp>
        <p:nvSpPr>
          <p:cNvPr id="8806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50825" y="2205038"/>
            <a:ext cx="8540750" cy="3435350"/>
          </a:xfrm>
        </p:spPr>
        <p:txBody>
          <a:bodyPr/>
          <a:lstStyle/>
          <a:p>
            <a:pPr eaLnBrk="1" hangingPunct="1">
              <a:lnSpc>
                <a:spcPct val="180000"/>
              </a:lnSpc>
              <a:buFont typeface="Wingdings" panose="05000000000000000000" pitchFamily="2" charset="2"/>
              <a:buNone/>
            </a:pPr>
            <a:r>
              <a:rPr lang="en-US" altLang="zh-CN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（鲍）永事后母至孝。妻尝于母前叱狗，而永即去之。”</a:t>
            </a:r>
          </a:p>
          <a:p>
            <a:pPr eaLnBrk="1" hangingPunct="1">
              <a:lnSpc>
                <a:spcPct val="180000"/>
              </a:lnSpc>
              <a:buFont typeface="Wingdings" panose="05000000000000000000" pitchFamily="2" charset="2"/>
              <a:buNone/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                         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——《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后汉书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·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鲍永传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188913"/>
            <a:ext cx="8540750" cy="792162"/>
          </a:xfrm>
        </p:spPr>
        <p:txBody>
          <a:bodyPr/>
          <a:lstStyle/>
          <a:p>
            <a:pPr algn="ctr" eaLnBrk="1" hangingPunct="1"/>
            <a:r>
              <a:rPr lang="zh-CN" altLang="en-US" sz="4000" b="1" smtClean="0">
                <a:latin typeface="隶书" panose="02010509060101010101" pitchFamily="49" charset="-122"/>
                <a:ea typeface="隶书" panose="02010509060101010101" pitchFamily="49" charset="-122"/>
              </a:rPr>
              <a:t>盗    窃</a:t>
            </a:r>
            <a:r>
              <a:rPr lang="zh-CN" altLang="en-US" sz="4000" smtClean="0"/>
              <a:t> </a:t>
            </a:r>
          </a:p>
        </p:txBody>
      </p:sp>
      <p:pic>
        <p:nvPicPr>
          <p:cNvPr id="89091" name="Picture 4" descr="26635477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47813" y="1125538"/>
            <a:ext cx="6913562" cy="26654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9092" name="Text Box 6"/>
          <p:cNvSpPr txBox="1">
            <a:spLocks noChangeArrowheads="1"/>
          </p:cNvSpPr>
          <p:nvPr/>
        </p:nvSpPr>
        <p:spPr bwMode="auto">
          <a:xfrm>
            <a:off x="250825" y="3789363"/>
            <a:ext cx="8713788" cy="290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文门江氏原籍河南省博爱县朱村二甲人，光绪十年因遭天祸自身逃难来到山西，举目无亲，经邻说合嫁入文门。圆房之后只生一女。去年七月十七日偶遇原籍老乡得知老家父母病重非要回家省亲，岂料回来之后一改昔日面目，整天走东窜西招惹闲言非语，近日又把家中财物盗出不知送往何处，为此特书休书，自即日起逐出文门，日后任其自便，文门上下均不讯问，立字存照。立休书人：文天才，族长：文启明。”  </a:t>
            </a:r>
          </a:p>
        </p:txBody>
      </p:sp>
      <p:sp>
        <p:nvSpPr>
          <p:cNvPr id="89093" name="Text Box 8"/>
          <p:cNvSpPr txBox="1">
            <a:spLocks noChangeArrowheads="1"/>
          </p:cNvSpPr>
          <p:nvPr/>
        </p:nvSpPr>
        <p:spPr bwMode="auto">
          <a:xfrm>
            <a:off x="611188" y="1125538"/>
            <a:ext cx="549275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>
                <a:latin typeface="Arial" panose="020B0604020202020204" pitchFamily="34" charset="0"/>
                <a:ea typeface="隶书" panose="02010509060101010101" pitchFamily="49" charset="-122"/>
              </a:rPr>
              <a:t>清光绪十四年休书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549275"/>
            <a:ext cx="8229600" cy="1008063"/>
          </a:xfrm>
        </p:spPr>
        <p:txBody>
          <a:bodyPr/>
          <a:lstStyle/>
          <a:p>
            <a:pPr algn="ctr" eaLnBrk="1" hangingPunct="1"/>
            <a:r>
              <a:rPr lang="zh-CN" altLang="en-US" b="1" smtClean="0">
                <a:latin typeface="隶书" panose="02010509060101010101" pitchFamily="49" charset="-122"/>
                <a:ea typeface="隶书" panose="02010509060101010101" pitchFamily="49" charset="-122"/>
              </a:rPr>
              <a:t>妒  忌</a:t>
            </a:r>
          </a:p>
        </p:txBody>
      </p:sp>
      <p:sp>
        <p:nvSpPr>
          <p:cNvPr id="9011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50825" y="1773238"/>
            <a:ext cx="8642350" cy="3382962"/>
          </a:xfrm>
        </p:spPr>
        <p:txBody>
          <a:bodyPr/>
          <a:lstStyle/>
          <a:p>
            <a:pPr eaLnBrk="1" hangingPunct="1">
              <a:lnSpc>
                <a:spcPct val="140000"/>
              </a:lnSpc>
            </a:pP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后汉书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·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冯衍传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：“不去此妇，则家不宁；不去此妇，则家不清；不去此妇，则福不生；不去此妇，则事不成。”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476250"/>
            <a:ext cx="8540750" cy="722313"/>
          </a:xfrm>
        </p:spPr>
        <p:txBody>
          <a:bodyPr/>
          <a:lstStyle/>
          <a:p>
            <a:pPr algn="ctr" eaLnBrk="1" hangingPunct="1"/>
            <a:r>
              <a:rPr lang="zh-CN" altLang="en-US" b="1" smtClean="0">
                <a:latin typeface="隶书" panose="02010509060101010101" pitchFamily="49" charset="-122"/>
                <a:ea typeface="隶书" panose="02010509060101010101" pitchFamily="49" charset="-122"/>
              </a:rPr>
              <a:t>口  舌</a:t>
            </a:r>
          </a:p>
        </p:txBody>
      </p:sp>
      <p:sp>
        <p:nvSpPr>
          <p:cNvPr id="9113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57200" y="1557338"/>
            <a:ext cx="8229600" cy="45735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3200" smtClean="0"/>
              <a:t>   </a:t>
            </a:r>
            <a:r>
              <a:rPr lang="zh-CN" altLang="en-US" sz="3200" smtClean="0">
                <a:ea typeface="隶书" panose="02010509060101010101" pitchFamily="49" charset="-122"/>
              </a:rPr>
              <a:t>李充字大逊，陈留人也。家贫，兄弟六人同食递衣。妻窃谓充曰：“今贫居如此，难以久安，妾有私财，愿思分异。”充伪酬之曰：“如欲别居，当酝洒具会，请呼乡里内外，共议其事。”妇从充置酒宴客。充于坐中前跪白母曰：“此妇无状，而教充离间母兄，罪合遣斥。”便呵叱其妇，逐令出门，妇衔涕而去。</a:t>
            </a:r>
            <a:r>
              <a:rPr lang="en-US" altLang="zh-CN" sz="3200" smtClean="0">
                <a:ea typeface="隶书" panose="02010509060101010101" pitchFamily="49" charset="-122"/>
              </a:rPr>
              <a:t>——《</a:t>
            </a:r>
            <a:r>
              <a:rPr lang="zh-CN" altLang="en-US" sz="3200" smtClean="0">
                <a:ea typeface="隶书" panose="02010509060101010101" pitchFamily="49" charset="-122"/>
              </a:rPr>
              <a:t>后汉书</a:t>
            </a:r>
            <a:r>
              <a:rPr lang="en-US" altLang="zh-CN" sz="3200" smtClean="0">
                <a:ea typeface="隶书" panose="02010509060101010101" pitchFamily="49" charset="-122"/>
              </a:rPr>
              <a:t>·</a:t>
            </a:r>
            <a:r>
              <a:rPr lang="zh-CN" altLang="en-US" sz="3200" smtClean="0">
                <a:ea typeface="隶书" panose="02010509060101010101" pitchFamily="49" charset="-122"/>
              </a:rPr>
              <a:t>独行传</a:t>
            </a:r>
            <a:r>
              <a:rPr lang="en-US" altLang="zh-CN" sz="3200" smtClean="0">
                <a:ea typeface="隶书" panose="02010509060101010101" pitchFamily="49" charset="-122"/>
              </a:rPr>
              <a:t>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333375"/>
            <a:ext cx="8232775" cy="863600"/>
          </a:xfrm>
        </p:spPr>
        <p:txBody>
          <a:bodyPr/>
          <a:lstStyle/>
          <a:p>
            <a:pPr algn="ctr" eaLnBrk="1" hangingPunct="1"/>
            <a:r>
              <a:rPr lang="zh-CN" altLang="en-US" b="1" smtClean="0">
                <a:latin typeface="隶书" panose="02010509060101010101" pitchFamily="49" charset="-122"/>
                <a:ea typeface="隶书" panose="02010509060101010101" pitchFamily="49" charset="-122"/>
              </a:rPr>
              <a:t>出妻的特点</a:t>
            </a:r>
          </a:p>
        </p:txBody>
      </p:sp>
      <p:sp>
        <p:nvSpPr>
          <p:cNvPr id="9216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1484313"/>
            <a:ext cx="8569325" cy="4681537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夫者妻之天也”，“天固不可逃，夫固不可离也 ”，“夫有恶行，妻不得去之”。</a:t>
            </a:r>
          </a:p>
          <a:p>
            <a:pPr eaLnBrk="1" hangingPunct="1">
              <a:lnSpc>
                <a:spcPct val="130000"/>
              </a:lnSpc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唐律：妻妾擅自离家出走者，徒二年；离家出走且改嫁者，徒三年。</a:t>
            </a:r>
          </a:p>
          <a:p>
            <a:pPr eaLnBrk="1" hangingPunct="1">
              <a:lnSpc>
                <a:spcPct val="130000"/>
              </a:lnSpc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元律：妻妾擅自背夫出家为尼者，杖六十七，还其夫。</a:t>
            </a:r>
          </a:p>
          <a:p>
            <a:pPr eaLnBrk="1" hangingPunct="1">
              <a:lnSpc>
                <a:spcPct val="130000"/>
              </a:lnSpc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明清律：妻妾擅自改嫁者，绞。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8613" y="549275"/>
            <a:ext cx="8540750" cy="936625"/>
          </a:xfrm>
        </p:spPr>
        <p:txBody>
          <a:bodyPr/>
          <a:lstStyle/>
          <a:p>
            <a:pPr algn="ctr" eaLnBrk="1" hangingPunct="1"/>
            <a:r>
              <a:rPr lang="zh-CN" altLang="en-US" b="1" smtClean="0">
                <a:latin typeface="隶书" panose="02010509060101010101" pitchFamily="49" charset="-122"/>
                <a:ea typeface="隶书" panose="02010509060101010101" pitchFamily="49" charset="-122"/>
              </a:rPr>
              <a:t>七    出</a:t>
            </a:r>
          </a:p>
        </p:txBody>
      </p:sp>
      <p:sp>
        <p:nvSpPr>
          <p:cNvPr id="931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1700213"/>
            <a:ext cx="8640763" cy="4194175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唐律：“诸妻无七出及义绝之状而出之者，徒一年半”。</a:t>
            </a:r>
          </a:p>
          <a:p>
            <a:pPr eaLnBrk="1" hangingPunct="1">
              <a:lnSpc>
                <a:spcPct val="13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清律：“凡妻无应出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……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之状而出之者，杖八十”。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Rot="1" noChangeArrowheads="1"/>
          </p:cNvSpPr>
          <p:nvPr>
            <p:ph idx="1"/>
          </p:nvPr>
        </p:nvSpPr>
        <p:spPr>
          <a:xfrm>
            <a:off x="323850" y="1412875"/>
            <a:ext cx="8496300" cy="4608513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尝更三年之丧，不去，不忘恩也；贱取贵，不去，不背德也；有所受无所归，不去，不穷穷也。</a:t>
            </a:r>
            <a:r>
              <a:rPr lang="zh-CN" altLang="en-US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唐律：“虽犯七出，有三不去而出之者，杖一百，追还合。”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清律：“凡妻无应出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……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之状而出之者，杖八十；虽犯七出，有三不去而出之者减二等，追还完聚。” </a:t>
            </a:r>
          </a:p>
        </p:txBody>
      </p:sp>
      <p:sp>
        <p:nvSpPr>
          <p:cNvPr id="94211" name="Text Box 3"/>
          <p:cNvSpPr txBox="1">
            <a:spLocks noChangeArrowheads="1"/>
          </p:cNvSpPr>
          <p:nvPr/>
        </p:nvSpPr>
        <p:spPr bwMode="auto">
          <a:xfrm>
            <a:off x="3492500" y="404813"/>
            <a:ext cx="21717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4400">
                <a:latin typeface="Arial" panose="020B0604020202020204" pitchFamily="34" charset="0"/>
                <a:ea typeface="隶书" panose="02010509060101010101" pitchFamily="49" charset="-122"/>
              </a:rPr>
              <a:t>三 不 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333375"/>
            <a:ext cx="8540750" cy="6477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zh-CN" altLang="en-US" sz="4000" b="1" smtClean="0">
                <a:latin typeface="隶书" panose="02010509060101010101" pitchFamily="49" charset="-122"/>
                <a:ea typeface="隶书" panose="02010509060101010101" pitchFamily="49" charset="-122"/>
              </a:rPr>
              <a:t>义   绝</a:t>
            </a:r>
          </a:p>
        </p:txBody>
      </p:sp>
      <p:sp>
        <p:nvSpPr>
          <p:cNvPr id="9523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1125538"/>
            <a:ext cx="8496300" cy="5327650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zh-CN" altLang="en-US" sz="2800" smtClean="0">
                <a:ea typeface="华文中宋" panose="02010600040101010101" pitchFamily="2" charset="-122"/>
              </a:rPr>
              <a:t>唐律：</a:t>
            </a:r>
            <a:r>
              <a:rPr lang="en-US" altLang="zh-CN" sz="2800" smtClean="0">
                <a:ea typeface="华文中宋" panose="02010600040101010101" pitchFamily="2" charset="-122"/>
              </a:rPr>
              <a:t>1</a:t>
            </a:r>
            <a:r>
              <a:rPr lang="zh-CN" altLang="en-US" sz="2800" smtClean="0">
                <a:ea typeface="华文中宋" panose="02010600040101010101" pitchFamily="2" charset="-122"/>
              </a:rPr>
              <a:t>、殴妻之祖父母、父母；</a:t>
            </a:r>
            <a:r>
              <a:rPr lang="en-US" altLang="zh-CN" sz="2800" smtClean="0">
                <a:ea typeface="华文中宋" panose="02010600040101010101" pitchFamily="2" charset="-122"/>
              </a:rPr>
              <a:t>2</a:t>
            </a:r>
            <a:r>
              <a:rPr lang="zh-CN" altLang="en-US" sz="2800" smtClean="0">
                <a:ea typeface="华文中宋" panose="02010600040101010101" pitchFamily="2" charset="-122"/>
              </a:rPr>
              <a:t>、杀妻外祖父母、伯叔父母、兄弟、姑、姊妹；</a:t>
            </a:r>
            <a:r>
              <a:rPr lang="en-US" altLang="zh-CN" sz="2800" smtClean="0">
                <a:ea typeface="华文中宋" panose="02010600040101010101" pitchFamily="2" charset="-122"/>
              </a:rPr>
              <a:t>3</a:t>
            </a:r>
            <a:r>
              <a:rPr lang="zh-CN" altLang="en-US" sz="2800" smtClean="0">
                <a:ea typeface="华文中宋" panose="02010600040101010101" pitchFamily="2" charset="-122"/>
              </a:rPr>
              <a:t>、夫妻祖父母、父母、外祖父母、伯叔父母、兄弟、姑、姊妹自相杀；</a:t>
            </a:r>
            <a:r>
              <a:rPr lang="en-US" altLang="zh-CN" sz="2800" smtClean="0">
                <a:ea typeface="华文中宋" panose="02010600040101010101" pitchFamily="2" charset="-122"/>
              </a:rPr>
              <a:t>4</a:t>
            </a:r>
            <a:r>
              <a:rPr lang="zh-CN" altLang="en-US" sz="2800" smtClean="0">
                <a:ea typeface="华文中宋" panose="02010600040101010101" pitchFamily="2" charset="-122"/>
              </a:rPr>
              <a:t>、妻殴詈夫之祖父母、父母， </a:t>
            </a:r>
            <a:r>
              <a:rPr lang="en-US" altLang="zh-CN" sz="2800" smtClean="0">
                <a:ea typeface="华文中宋" panose="02010600040101010101" pitchFamily="2" charset="-122"/>
              </a:rPr>
              <a:t>5</a:t>
            </a:r>
            <a:r>
              <a:rPr lang="zh-CN" altLang="en-US" sz="2800" smtClean="0">
                <a:ea typeface="华文中宋" panose="02010600040101010101" pitchFamily="2" charset="-122"/>
              </a:rPr>
              <a:t>、妻杀伤夫外祖父母、伯叔父母、兄弟、姑、姊妹； </a:t>
            </a:r>
            <a:r>
              <a:rPr lang="en-US" altLang="zh-CN" sz="2800" smtClean="0">
                <a:ea typeface="华文中宋" panose="02010600040101010101" pitchFamily="2" charset="-122"/>
              </a:rPr>
              <a:t>6</a:t>
            </a:r>
            <a:r>
              <a:rPr lang="zh-CN" altLang="en-US" sz="2800" smtClean="0">
                <a:ea typeface="华文中宋" panose="02010600040101010101" pitchFamily="2" charset="-122"/>
              </a:rPr>
              <a:t>、妻与夫之缌麻以上亲若妻母奸；</a:t>
            </a:r>
            <a:r>
              <a:rPr lang="en-US" altLang="zh-CN" sz="2800" smtClean="0">
                <a:ea typeface="华文中宋" panose="02010600040101010101" pitchFamily="2" charset="-122"/>
              </a:rPr>
              <a:t>7</a:t>
            </a:r>
            <a:r>
              <a:rPr lang="zh-CN" altLang="en-US" sz="2800" smtClean="0">
                <a:ea typeface="华文中宋" panose="02010600040101010101" pitchFamily="2" charset="-122"/>
              </a:rPr>
              <a:t>、妻欲害夫者，虽会赦，皆为义绝。</a:t>
            </a:r>
          </a:p>
          <a:p>
            <a:pPr eaLnBrk="1" hangingPunct="1">
              <a:lnSpc>
                <a:spcPct val="130000"/>
              </a:lnSpc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元律：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1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、夫之父调戏、非礼儿媳；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2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、夫嫁卖妻及迫妻为娼；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3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、夫虐妻损伤身体 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609600"/>
            <a:ext cx="8529638" cy="777875"/>
          </a:xfrm>
        </p:spPr>
        <p:txBody>
          <a:bodyPr/>
          <a:lstStyle/>
          <a:p>
            <a:pPr algn="ctr" eaLnBrk="1" hangingPunct="1"/>
            <a:r>
              <a:rPr lang="zh-CN" altLang="en-US" sz="4000" b="1" smtClean="0">
                <a:ea typeface="隶书" panose="02010509060101010101" pitchFamily="49" charset="-122"/>
              </a:rPr>
              <a:t>二、血缘群婚</a:t>
            </a:r>
          </a:p>
        </p:txBody>
      </p:sp>
      <p:sp>
        <p:nvSpPr>
          <p:cNvPr id="13315" name="Oval 5"/>
          <p:cNvSpPr>
            <a:spLocks noChangeArrowheads="1"/>
          </p:cNvSpPr>
          <p:nvPr/>
        </p:nvSpPr>
        <p:spPr bwMode="auto">
          <a:xfrm>
            <a:off x="4500563" y="2276475"/>
            <a:ext cx="3529012" cy="3529013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>
                <a:latin typeface="隶书" panose="02010509060101010101" pitchFamily="49" charset="-122"/>
                <a:ea typeface="隶书" panose="02010509060101010101" pitchFamily="49" charset="-122"/>
              </a:rPr>
              <a:t>兄 弟        姐 妹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>
                <a:latin typeface="隶书" panose="02010509060101010101" pitchFamily="49" charset="-122"/>
                <a:ea typeface="隶书" panose="02010509060101010101" pitchFamily="49" charset="-122"/>
              </a:rPr>
              <a:t>丈 夫        妻 子</a:t>
            </a:r>
          </a:p>
        </p:txBody>
      </p:sp>
      <p:sp>
        <p:nvSpPr>
          <p:cNvPr id="13316" name="Line 7"/>
          <p:cNvSpPr>
            <a:spLocks noChangeShapeType="1"/>
          </p:cNvSpPr>
          <p:nvPr/>
        </p:nvSpPr>
        <p:spPr bwMode="auto">
          <a:xfrm>
            <a:off x="6300788" y="2276475"/>
            <a:ext cx="0" cy="35290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17" name="AutoShape 9"/>
          <p:cNvSpPr>
            <a:spLocks noChangeArrowheads="1"/>
          </p:cNvSpPr>
          <p:nvPr/>
        </p:nvSpPr>
        <p:spPr bwMode="auto">
          <a:xfrm>
            <a:off x="5724525" y="3644900"/>
            <a:ext cx="1223963" cy="288925"/>
          </a:xfrm>
          <a:prstGeom prst="rightArrow">
            <a:avLst>
              <a:gd name="adj1" fmla="val 50000"/>
              <a:gd name="adj2" fmla="val 10590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13318" name="AutoShape 10"/>
          <p:cNvSpPr>
            <a:spLocks noChangeArrowheads="1"/>
          </p:cNvSpPr>
          <p:nvPr/>
        </p:nvSpPr>
        <p:spPr bwMode="auto">
          <a:xfrm>
            <a:off x="5651500" y="4292600"/>
            <a:ext cx="1225550" cy="288925"/>
          </a:xfrm>
          <a:prstGeom prst="leftArrow">
            <a:avLst>
              <a:gd name="adj1" fmla="val 50000"/>
              <a:gd name="adj2" fmla="val 10604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13319" name="Text Box 12"/>
          <p:cNvSpPr txBox="1">
            <a:spLocks noChangeArrowheads="1"/>
          </p:cNvSpPr>
          <p:nvPr/>
        </p:nvSpPr>
        <p:spPr bwMode="auto">
          <a:xfrm>
            <a:off x="5364163" y="5876925"/>
            <a:ext cx="1784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>
                <a:latin typeface="隶书" panose="02010509060101010101" pitchFamily="49" charset="-122"/>
                <a:ea typeface="隶书" panose="02010509060101010101" pitchFamily="49" charset="-122"/>
              </a:rPr>
              <a:t>血缘集团</a:t>
            </a:r>
            <a:r>
              <a:rPr lang="en-US" altLang="zh-CN" sz="2800">
                <a:latin typeface="隶书" panose="02010509060101010101" pitchFamily="49" charset="-122"/>
                <a:ea typeface="隶书" panose="02010509060101010101" pitchFamily="49" charset="-122"/>
              </a:rPr>
              <a:t>A</a:t>
            </a:r>
          </a:p>
        </p:txBody>
      </p:sp>
      <p:sp>
        <p:nvSpPr>
          <p:cNvPr id="13320" name="Text Box 13"/>
          <p:cNvSpPr txBox="1">
            <a:spLocks noChangeArrowheads="1"/>
          </p:cNvSpPr>
          <p:nvPr/>
        </p:nvSpPr>
        <p:spPr bwMode="auto">
          <a:xfrm>
            <a:off x="1692275" y="2708275"/>
            <a:ext cx="671513" cy="293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3200">
                <a:latin typeface="Tahoma" panose="020B0604030504040204" pitchFamily="34" charset="0"/>
                <a:ea typeface="隶书" panose="02010509060101010101" pitchFamily="49" charset="-122"/>
              </a:rPr>
              <a:t>血缘群婚示意图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333375"/>
            <a:ext cx="8540750" cy="704850"/>
          </a:xfrm>
        </p:spPr>
        <p:txBody>
          <a:bodyPr/>
          <a:lstStyle/>
          <a:p>
            <a:pPr algn="ctr" eaLnBrk="1" hangingPunct="1"/>
            <a:r>
              <a:rPr lang="zh-CN" altLang="en-US" b="1" smtClean="0">
                <a:latin typeface="隶书" panose="02010509060101010101" pitchFamily="49" charset="-122"/>
                <a:ea typeface="隶书" panose="02010509060101010101" pitchFamily="49" charset="-122"/>
              </a:rPr>
              <a:t>和   离</a:t>
            </a:r>
          </a:p>
        </p:txBody>
      </p:sp>
      <p:sp>
        <p:nvSpPr>
          <p:cNvPr id="9625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01625" y="1412875"/>
            <a:ext cx="8496300" cy="5256213"/>
          </a:xfrm>
        </p:spPr>
        <p:txBody>
          <a:bodyPr/>
          <a:lstStyle/>
          <a:p>
            <a:pPr algn="ctr"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800" smtClean="0">
                <a:ea typeface="华文中宋" panose="02010600040101010101" pitchFamily="2" charset="-122"/>
              </a:rPr>
              <a:t>某甲谨立放妻子书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”</a:t>
            </a:r>
            <a:endParaRPr lang="zh-CN" altLang="en-US" sz="2800" smtClean="0">
              <a:ea typeface="华文中宋" panose="02010600040101010101" pitchFamily="2" charset="-122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800" smtClean="0">
                <a:ea typeface="华文中宋" panose="02010600040101010101" pitchFamily="2" charset="-122"/>
              </a:rPr>
              <a:t>概说夫妇之缘，恩深义重。论谈共被之因，结誓幽远。凡为夫妇之因，前世三年结缘，始配今生夫妇。若结缘不合，比是怨家，故来相对。妻则一言囗口，夫则反目生嫌，似猫鼠相憎，如狼羊一处。既以二心不同，难归一意，快会及诸亲，各还本道。愿妻娘子相离之后，重梳蝉鬓，美扫娥媚，巧呈窈窕之姿，选聘高官之主。解怨释结，更莫相憎，一别两宽，各生欢喜。于时年月，谨立手书。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”</a:t>
            </a:r>
            <a:endParaRPr lang="zh-CN" altLang="en-US" sz="2800" smtClean="0">
              <a:ea typeface="华文中宋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333375"/>
            <a:ext cx="8569325" cy="6119813"/>
          </a:xfrm>
        </p:spPr>
        <p:txBody>
          <a:bodyPr/>
          <a:lstStyle/>
          <a:p>
            <a:pPr algn="ctr"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800" smtClean="0">
                <a:ea typeface="华文中宋" panose="02010600040101010101" pitchFamily="2" charset="-122"/>
              </a:rPr>
              <a:t>放妻书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”</a:t>
            </a:r>
            <a:endParaRPr lang="zh-CN" altLang="en-US" sz="2800" smtClean="0">
              <a:ea typeface="华文中宋" panose="02010600040101010101" pitchFamily="2" charset="-122"/>
            </a:endParaRP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ea typeface="华文中宋" panose="02010600040101010101" pitchFamily="2" charset="-122"/>
              </a:rPr>
              <a:t>  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盖闻伉俪情深，夫妻义重，幽怀合卺之欢，念同牢之乐；夫妻相对，恰如鸳鸯双飞，并膝画颜共坐，两德之美，恩爱极重；二体一心，生同床枕于寝间，死同棺椁于坟下。三载结缘，则夫妇相和；三年有怨，则来作仇隙。今已不和，想是前世怨家，反目生嫌，作为后代憎嫉，缘业不遂，见此分离，聚会二亲，以求一别，所有物色书之。相隔之后，更选重官双职之夫；弄影庭前，美逞琴瑟合韵之态；解怨舍结，更莫相谈，千万永辞。布施欢喜，三年衣粮，便献柔仪。伏愿娘子千秋万岁。”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404813"/>
            <a:ext cx="8540750" cy="863600"/>
          </a:xfrm>
        </p:spPr>
        <p:txBody>
          <a:bodyPr/>
          <a:lstStyle/>
          <a:p>
            <a:pPr eaLnBrk="1" hangingPunct="1"/>
            <a:r>
              <a:rPr lang="zh-CN" altLang="en-US" b="1" smtClean="0">
                <a:latin typeface="隶书" panose="02010509060101010101" pitchFamily="49" charset="-122"/>
                <a:ea typeface="隶书" panose="02010509060101010101" pitchFamily="49" charset="-122"/>
              </a:rPr>
              <a:t>第三章 古代妇女在婚姻中的地位</a:t>
            </a:r>
          </a:p>
        </p:txBody>
      </p:sp>
      <p:sp>
        <p:nvSpPr>
          <p:cNvPr id="9830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68313" y="1557338"/>
            <a:ext cx="8229600" cy="4321175"/>
          </a:xfrm>
        </p:spPr>
        <p:txBody>
          <a:bodyPr/>
          <a:lstStyle/>
          <a:p>
            <a:pPr eaLnBrk="1" hangingPunct="1">
              <a:lnSpc>
                <a:spcPct val="18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一、男尊女卑的总原则</a:t>
            </a:r>
          </a:p>
          <a:p>
            <a:pPr eaLnBrk="1" hangingPunct="1">
              <a:lnSpc>
                <a:spcPct val="18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二、夫妻法律地位的悬殊</a:t>
            </a:r>
          </a:p>
          <a:p>
            <a:pPr eaLnBrk="1" hangingPunct="1">
              <a:lnSpc>
                <a:spcPct val="18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三、妇女在夫家的地位 </a:t>
            </a:r>
          </a:p>
          <a:p>
            <a:pPr eaLnBrk="1" hangingPunct="1">
              <a:lnSpc>
                <a:spcPct val="18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四、贞节观对女性的束缚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260350"/>
            <a:ext cx="8540750" cy="922338"/>
          </a:xfrm>
        </p:spPr>
        <p:txBody>
          <a:bodyPr/>
          <a:lstStyle/>
          <a:p>
            <a:pPr algn="ctr" eaLnBrk="1" hangingPunct="1"/>
            <a:r>
              <a:rPr lang="zh-CN" altLang="en-US" b="1" smtClean="0">
                <a:latin typeface="隶书" panose="02010509060101010101" pitchFamily="49" charset="-122"/>
                <a:ea typeface="隶书" panose="02010509060101010101" pitchFamily="49" charset="-122"/>
              </a:rPr>
              <a:t>一、男尊女卑的总原则</a:t>
            </a:r>
          </a:p>
        </p:txBody>
      </p:sp>
      <p:sp>
        <p:nvSpPr>
          <p:cNvPr id="9933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50825" y="1196975"/>
            <a:ext cx="8569325" cy="532765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表面上的平等：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说文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：“妻，与己齐者也”；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释名</a:t>
            </a:r>
            <a:r>
              <a:rPr lang="en-US" altLang="zh-CN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：“夫妻，匹敌之意也”。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实际上的不平等：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32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民国大理院五年上字第三六四号判例 ：“妻唯关于日常家事，有代理其夫之一般权限，至于日常家事无关之处分行为，则非有其夫之特别授权不得为之，否则非经其夫追认不生效力。”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476250"/>
            <a:ext cx="8540750" cy="63182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zh-CN" altLang="en-US" sz="4000" b="1" smtClean="0">
                <a:latin typeface="隶书" panose="02010509060101010101" pitchFamily="49" charset="-122"/>
                <a:ea typeface="隶书" panose="02010509060101010101" pitchFamily="49" charset="-122"/>
              </a:rPr>
              <a:t>二、夫妻法律地位的悬殊</a:t>
            </a:r>
          </a:p>
        </p:txBody>
      </p:sp>
      <p:sp>
        <p:nvSpPr>
          <p:cNvPr id="10035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50825" y="1412875"/>
            <a:ext cx="8569325" cy="5184775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唐律疏议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：“其妻虽非卑幼，义与期亲卑幼同。” 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清律总注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：“盖夫为妻纲，妻当从夫，妻殴夫则妻应坐罪，离合听夫可也。夫殴妻至折伤，夫虽犯义绝，而妻无自绝于夫之理，故必先审问夫妇俱愿乃听离异，如夫愿而妻不愿，妻愿而夫不愿，皆不许离异也。”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39750" y="404813"/>
            <a:ext cx="1944688" cy="582612"/>
          </a:xfrm>
        </p:spPr>
        <p:txBody>
          <a:bodyPr/>
          <a:lstStyle/>
          <a:p>
            <a:pPr eaLnBrk="1" hangingPunct="1"/>
            <a:r>
              <a:rPr lang="zh-CN" altLang="en-US" sz="2700" b="1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案例</a:t>
            </a:r>
            <a:r>
              <a:rPr lang="en-US" altLang="zh-CN" sz="2700" b="1" smtClean="0">
                <a:latin typeface="华文中宋" panose="02010600040101010101" pitchFamily="2" charset="-122"/>
                <a:ea typeface="华文中宋" panose="02010600040101010101" pitchFamily="2" charset="-122"/>
              </a:rPr>
              <a:t>1</a:t>
            </a:r>
            <a:r>
              <a:rPr lang="zh-CN" altLang="en-US" sz="2700" b="1" smtClean="0">
                <a:latin typeface="华文中宋" panose="02010600040101010101" pitchFamily="2" charset="-122"/>
                <a:ea typeface="华文中宋" panose="02010600040101010101" pitchFamily="2" charset="-122"/>
              </a:rPr>
              <a:t>：</a:t>
            </a:r>
          </a:p>
        </p:txBody>
      </p:sp>
      <p:sp>
        <p:nvSpPr>
          <p:cNvPr id="10137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50825" y="1052513"/>
            <a:ext cx="8569325" cy="4997450"/>
          </a:xfrm>
        </p:spPr>
        <p:txBody>
          <a:bodyPr/>
          <a:lstStyle/>
          <a:p>
            <a:pPr eaLnBrk="1" hangingPunct="1">
              <a:lnSpc>
                <a:spcPct val="140000"/>
              </a:lnSpc>
            </a:pP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杨严氏在屋煮饭，幼子失跌啼哭，杨起斥妻不行照管，严氏分辩，杨起拾柴殴伤其胳膊等处。严氏进房哭泣，杨起赶进房内，将严氏推按床上，揢住咽喉。严氏被揢气闭情急，又因护胎，用脚吓蹬，踢伤杨起脐肚，杨起跌地搕伤脸颊，逾时毙命。严氏问拟斩决，奉旨该氏并无违犯不顺，情尚可悯，从宽改监候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188913"/>
            <a:ext cx="2470150" cy="654050"/>
          </a:xfrm>
        </p:spPr>
        <p:txBody>
          <a:bodyPr/>
          <a:lstStyle/>
          <a:p>
            <a:pPr eaLnBrk="1" hangingPunct="1"/>
            <a:r>
              <a:rPr lang="zh-CN" altLang="en-US" sz="2700" b="1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案例</a:t>
            </a:r>
            <a:r>
              <a:rPr lang="en-US" altLang="zh-CN" sz="2700" b="1" smtClean="0">
                <a:latin typeface="华文中宋" panose="02010600040101010101" pitchFamily="2" charset="-122"/>
                <a:ea typeface="华文中宋" panose="02010600040101010101" pitchFamily="2" charset="-122"/>
              </a:rPr>
              <a:t>2</a:t>
            </a:r>
            <a:r>
              <a:rPr lang="zh-CN" altLang="en-US" sz="2700" b="1" smtClean="0">
                <a:latin typeface="华文中宋" panose="02010600040101010101" pitchFamily="2" charset="-122"/>
                <a:ea typeface="华文中宋" panose="02010600040101010101" pitchFamily="2" charset="-122"/>
              </a:rPr>
              <a:t>：</a:t>
            </a:r>
          </a:p>
        </p:txBody>
      </p:sp>
      <p:sp>
        <p:nvSpPr>
          <p:cNvPr id="10240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836613"/>
            <a:ext cx="8229600" cy="5256212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zh-CN" altLang="en-US" sz="2800" smtClean="0">
                <a:ea typeface="华文中宋" panose="02010600040101010101" pitchFamily="2" charset="-122"/>
              </a:rPr>
              <a:t>倪顾氏为倪玉之继妻，对待前妻之子倪四子极刻薄。倪玉见四子棉袄破烂，欲将自己棉袄给穿，顾氏不许。倪玉欲将四子交妹杨倪氏抚养，并给本营生，顾氏又不许。争吵相殴。倪玉气愤莫释，自缢。有司依妻妾逼夫致死律奏绞决。上谕有云：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altLang="en-US" sz="2800" smtClean="0">
                <a:ea typeface="华文中宋" panose="02010600040101010101" pitchFamily="2" charset="-122"/>
              </a:rPr>
              <a:t>妇之于夫，犹臣之于君，子之于父，同列三纲，所关綦重。律载人子违犯教令致父母自尽者皆处以立绞，岂妇人之于夫竟可从轻？今乃逼迫其夫致令自尽，此泼悍之妇尚可令其偷生人世乎？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”</a:t>
            </a:r>
            <a:endParaRPr lang="zh-CN" altLang="en-US" sz="2800" smtClean="0">
              <a:ea typeface="华文中宋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260350"/>
            <a:ext cx="1966913" cy="654050"/>
          </a:xfrm>
        </p:spPr>
        <p:txBody>
          <a:bodyPr/>
          <a:lstStyle/>
          <a:p>
            <a:pPr eaLnBrk="1" hangingPunct="1"/>
            <a:r>
              <a:rPr lang="zh-CN" altLang="en-US" sz="2700" b="1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案例</a:t>
            </a:r>
            <a:r>
              <a:rPr lang="en-US" altLang="zh-CN" sz="2700" b="1" smtClean="0">
                <a:latin typeface="华文中宋" panose="02010600040101010101" pitchFamily="2" charset="-122"/>
                <a:ea typeface="华文中宋" panose="02010600040101010101" pitchFamily="2" charset="-122"/>
              </a:rPr>
              <a:t>3</a:t>
            </a:r>
            <a:r>
              <a:rPr lang="zh-CN" altLang="en-US" sz="2700" b="1" smtClean="0">
                <a:latin typeface="华文中宋" panose="02010600040101010101" pitchFamily="2" charset="-122"/>
                <a:ea typeface="华文中宋" panose="02010600040101010101" pitchFamily="2" charset="-122"/>
              </a:rPr>
              <a:t>：</a:t>
            </a:r>
          </a:p>
        </p:txBody>
      </p:sp>
      <p:sp>
        <p:nvSpPr>
          <p:cNvPr id="10342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50825" y="981075"/>
            <a:ext cx="8642350" cy="5113338"/>
          </a:xfrm>
        </p:spPr>
        <p:txBody>
          <a:bodyPr/>
          <a:lstStyle/>
          <a:p>
            <a:pPr eaLnBrk="1" hangingPunct="1">
              <a:lnSpc>
                <a:spcPct val="140000"/>
              </a:lnSpc>
            </a:pPr>
            <a:r>
              <a:rPr lang="zh-CN" altLang="en-US" sz="2800" smtClean="0">
                <a:ea typeface="华文中宋" panose="02010600040101010101" pitchFamily="2" charset="-122"/>
              </a:rPr>
              <a:t>罗小幺贫苦难度，逼令其妻王阿菊卖奸，阿菊不允，时常打骂，无奈允从，由罗小幺寻得奸夫安阿二。旋因索钱争吵，将安驱逐，又欲另寻奸夫。阿菊不允，罗小幺辱骂，阿菊出言顶撞。罗小幺拾棒扑殴，阿菊顺拿砂锅滚水吓泼，泼伤罗小幺胸膛身死。法司以罗小幺逼妻卖奸，无耻已极，王氏亦非无故逞凶于犯；唯死系伊夫，名分攸关，王氏仍依殴死夫律拟斩立决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79388" y="260350"/>
            <a:ext cx="1893887" cy="504825"/>
          </a:xfrm>
        </p:spPr>
        <p:txBody>
          <a:bodyPr/>
          <a:lstStyle/>
          <a:p>
            <a:pPr eaLnBrk="1" hangingPunct="1"/>
            <a:r>
              <a:rPr lang="zh-CN" altLang="en-US" sz="2700" b="1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案例</a:t>
            </a:r>
            <a:r>
              <a:rPr lang="en-US" altLang="zh-CN" sz="2700" b="1" smtClean="0">
                <a:latin typeface="华文中宋" panose="02010600040101010101" pitchFamily="2" charset="-122"/>
                <a:ea typeface="华文中宋" panose="02010600040101010101" pitchFamily="2" charset="-122"/>
              </a:rPr>
              <a:t>4:</a:t>
            </a:r>
          </a:p>
        </p:txBody>
      </p:sp>
      <p:sp>
        <p:nvSpPr>
          <p:cNvPr id="10445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50825" y="836613"/>
            <a:ext cx="8496300" cy="5616575"/>
          </a:xfrm>
        </p:spPr>
        <p:txBody>
          <a:bodyPr/>
          <a:lstStyle/>
          <a:p>
            <a:pPr eaLnBrk="1" hangingPunct="1"/>
            <a:r>
              <a:rPr lang="zh-CN" altLang="en-US" sz="2800" smtClean="0">
                <a:ea typeface="华文中宋" panose="02010600040101010101" pitchFamily="2" charset="-122"/>
              </a:rPr>
              <a:t>范日清买腐干三块回家，旋赴邻村饮酒。其父范彩荣恰因缺少饭菜，令媳姚氏将腐干煮食。傍晚范日清回家，寻取豆腐下酒。姚氏回说已经为翁煮食；范日清骂姚氏作情，叫骂赶殴，醉后失跌，被桌角搕伤左眉，站起后用拳打伤姚氏左腿，又用扁挑打伤姚氏左肩胛，姚氏走避。范日清举挑向殴，姚氏情急，随手用擂茶木槌挡格，击伤犯日清额颅倒地，又垫伤左臀，殒命。刑部依殴死夫律问拟斩决。奉旨以虽属按律定拟，但范日清罪干不孝，姚氏并无不合，被夫叠殴，情急抵格，亦与无故干犯者不同。范日清之死实孽由自作，姚氏着从宽改为斩监候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260350"/>
            <a:ext cx="8540750" cy="58737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zh-CN" altLang="en-US" sz="4000" b="1" smtClean="0">
                <a:latin typeface="隶书" panose="02010509060101010101" pitchFamily="49" charset="-122"/>
                <a:ea typeface="隶书" panose="02010509060101010101" pitchFamily="49" charset="-122"/>
              </a:rPr>
              <a:t>三、女子在夫家的地位</a:t>
            </a:r>
          </a:p>
        </p:txBody>
      </p:sp>
      <p:sp>
        <p:nvSpPr>
          <p:cNvPr id="10547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981075"/>
            <a:ext cx="8569325" cy="5472113"/>
          </a:xfrm>
        </p:spPr>
        <p:txBody>
          <a:bodyPr/>
          <a:lstStyle/>
          <a:p>
            <a:pPr eaLnBrk="1" hangingPunct="1"/>
            <a:r>
              <a:rPr lang="zh-CN" altLang="en-US" sz="2300" b="1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案例</a:t>
            </a:r>
            <a:r>
              <a:rPr lang="en-US" altLang="zh-CN" sz="2300" b="1" smtClean="0">
                <a:latin typeface="华文中宋" panose="02010600040101010101" pitchFamily="2" charset="-122"/>
                <a:ea typeface="华文中宋" panose="02010600040101010101" pitchFamily="2" charset="-122"/>
              </a:rPr>
              <a:t>1: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800" smtClean="0">
                <a:ea typeface="华文中宋" panose="02010600040101010101" pitchFamily="2" charset="-122"/>
              </a:rPr>
              <a:t>徐氏之子周武成早故，孀媳马氏平日侍奉甚谨，从未触忤。嗣因马氏无钱使用，私自将徐氏备老衫裙当钱花用。某日徐氏欲于次晨回母家探望，预嘱马氏早起做饭。次晨马氏睡熟起迟，被徐氏骂詈。徐氏开箱取衣，又发现衣服被当，愈加气愤，大嚷大骂，马氏不敢回言。徐氏经邻妇劝进卧房休息。徐氏气愤莫释，投井身死。法司以马氏平日并无触忤情事，比依子孙违犯教令致父母自尽例，拟绞监候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平面">
  <a:themeElements>
    <a:clrScheme name="平面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平面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平面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13025</TotalTime>
  <Words>12624</Words>
  <Application>Microsoft Office PowerPoint</Application>
  <PresentationFormat>全屏显示(4:3)</PresentationFormat>
  <Paragraphs>760</Paragraphs>
  <Slides>206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206</vt:i4>
      </vt:variant>
    </vt:vector>
  </HeadingPairs>
  <TitlesOfParts>
    <vt:vector size="220" baseType="lpstr">
      <vt:lpstr>方正楷体</vt:lpstr>
      <vt:lpstr>方正宋体</vt:lpstr>
      <vt:lpstr>方正姚体</vt:lpstr>
      <vt:lpstr>华文新魏</vt:lpstr>
      <vt:lpstr>华文中宋</vt:lpstr>
      <vt:lpstr>楷体_GB2312</vt:lpstr>
      <vt:lpstr>隶书</vt:lpstr>
      <vt:lpstr>宋体</vt:lpstr>
      <vt:lpstr>Arial</vt:lpstr>
      <vt:lpstr>Tahoma</vt:lpstr>
      <vt:lpstr>Trebuchet MS</vt:lpstr>
      <vt:lpstr>Wingdings</vt:lpstr>
      <vt:lpstr>Wingdings 3</vt:lpstr>
      <vt:lpstr>平面</vt:lpstr>
      <vt:lpstr>PowerPoint 演示文稿</vt:lpstr>
      <vt:lpstr>中国古代婚姻史</vt:lpstr>
      <vt:lpstr>序</vt:lpstr>
      <vt:lpstr>序</vt:lpstr>
      <vt:lpstr>第一章  人类婚姻形态的演进历程</vt:lpstr>
      <vt:lpstr>一、非规范两性关系</vt:lpstr>
      <vt:lpstr>PowerPoint 演示文稿</vt:lpstr>
      <vt:lpstr>PowerPoint 演示文稿</vt:lpstr>
      <vt:lpstr>二、血缘群婚</vt:lpstr>
      <vt:lpstr>PowerPoint 演示文稿</vt:lpstr>
      <vt:lpstr>PowerPoint 演示文稿</vt:lpstr>
      <vt:lpstr>PowerPoint 演示文稿</vt:lpstr>
      <vt:lpstr>“葫芦兄妹”的故事</vt:lpstr>
      <vt:lpstr>三、氏族外婚</vt:lpstr>
      <vt:lpstr>PowerPoint 演示文稿</vt:lpstr>
      <vt:lpstr>四、对偶婚</vt:lpstr>
      <vt:lpstr>PowerPoint 演示文稿</vt:lpstr>
      <vt:lpstr>PowerPoint 演示文稿</vt:lpstr>
      <vt:lpstr>专偶婚</vt:lpstr>
      <vt:lpstr>《周易·屯卦》 </vt:lpstr>
      <vt:lpstr>PowerPoint 演示文稿</vt:lpstr>
      <vt:lpstr>PowerPoint 演示文稿</vt:lpstr>
      <vt:lpstr>第二章  中国古代婚姻制度</vt:lpstr>
      <vt:lpstr>婚姻观念</vt:lpstr>
      <vt:lpstr>PowerPoint 演示文稿</vt:lpstr>
      <vt:lpstr>PowerPoint 演示文稿</vt:lpstr>
      <vt:lpstr>PowerPoint 演示文稿</vt:lpstr>
      <vt:lpstr>婚姻政策</vt:lpstr>
      <vt:lpstr>一般婚姻政策</vt:lpstr>
      <vt:lpstr>一般婚姻政策</vt:lpstr>
      <vt:lpstr>特殊婚姻政策</vt:lpstr>
      <vt:lpstr>二、结婚制度</vt:lpstr>
      <vt:lpstr>1、结婚的实质要件</vt:lpstr>
      <vt:lpstr>主婚与媒妁</vt:lpstr>
      <vt:lpstr>PowerPoint 演示文稿</vt:lpstr>
      <vt:lpstr>PowerPoint 演示文稿</vt:lpstr>
      <vt:lpstr>媒   妁</vt:lpstr>
      <vt:lpstr>媒婆说亲图——农民画中的媒婆形象</vt:lpstr>
      <vt:lpstr>PowerPoint 演示文稿</vt:lpstr>
      <vt:lpstr>媒   妁</vt:lpstr>
      <vt:lpstr>适婚年龄</vt:lpstr>
      <vt:lpstr>PowerPoint 演示文稿</vt:lpstr>
      <vt:lpstr>唐中期以后婚龄非正常回升 </vt:lpstr>
      <vt:lpstr>PowerPoint 演示文稿</vt:lpstr>
      <vt:lpstr>婚姻禁忌</vt:lpstr>
      <vt:lpstr>同姓不婚</vt:lpstr>
      <vt:lpstr>PowerPoint 演示文稿</vt:lpstr>
      <vt:lpstr>同姓不婚</vt:lpstr>
      <vt:lpstr>尊卑不婚</vt:lpstr>
      <vt:lpstr>唐律疏议</vt:lpstr>
      <vt:lpstr>禁娶亲属妻妾</vt:lpstr>
      <vt:lpstr>缌麻、小功</vt:lpstr>
      <vt:lpstr>禁娶亲属妻妾</vt:lpstr>
      <vt:lpstr>禁有妻更娶</vt:lpstr>
      <vt:lpstr>其他婚姻禁忌</vt:lpstr>
      <vt:lpstr>2、结婚的程序要件</vt:lpstr>
      <vt:lpstr>六   礼</vt:lpstr>
      <vt:lpstr>PowerPoint 演示文稿</vt:lpstr>
      <vt:lpstr>昏  礼</vt:lpstr>
      <vt:lpstr>婚    书</vt:lpstr>
      <vt:lpstr>PowerPoint 演示文稿</vt:lpstr>
      <vt:lpstr>PowerPoint 演示文稿</vt:lpstr>
      <vt:lpstr>解约条件</vt:lpstr>
      <vt:lpstr>聘   礼</vt:lpstr>
      <vt:lpstr>玄纁束帛</vt:lpstr>
      <vt:lpstr>合欢铃 </vt:lpstr>
      <vt:lpstr>蒲 苇 </vt:lpstr>
      <vt:lpstr>蒲苇、双石 </vt:lpstr>
      <vt:lpstr>聘   礼</vt:lpstr>
      <vt:lpstr>聘   礼</vt:lpstr>
      <vt:lpstr>3、准婚姻行为——纳妾</vt:lpstr>
      <vt:lpstr>PowerPoint 演示文稿</vt:lpstr>
      <vt:lpstr>PowerPoint 演示文稿</vt:lpstr>
      <vt:lpstr>纳妾的条件</vt:lpstr>
      <vt:lpstr>纳   妾</vt:lpstr>
      <vt:lpstr>探春与赵姨娘</vt:lpstr>
      <vt:lpstr>三、离婚制度</vt:lpstr>
      <vt:lpstr>七    出</vt:lpstr>
      <vt:lpstr>不事舅姑</vt:lpstr>
      <vt:lpstr>藜蒸不熟</vt:lpstr>
      <vt:lpstr>汲水未归</vt:lpstr>
      <vt:lpstr>姑前叱狗</vt:lpstr>
      <vt:lpstr>盗    窃 </vt:lpstr>
      <vt:lpstr>妒  忌</vt:lpstr>
      <vt:lpstr>口  舌</vt:lpstr>
      <vt:lpstr>出妻的特点</vt:lpstr>
      <vt:lpstr>七    出</vt:lpstr>
      <vt:lpstr>PowerPoint 演示文稿</vt:lpstr>
      <vt:lpstr>义   绝</vt:lpstr>
      <vt:lpstr>和   离</vt:lpstr>
      <vt:lpstr>PowerPoint 演示文稿</vt:lpstr>
      <vt:lpstr>第三章 古代妇女在婚姻中的地位</vt:lpstr>
      <vt:lpstr>一、男尊女卑的总原则</vt:lpstr>
      <vt:lpstr>二、夫妻法律地位的悬殊</vt:lpstr>
      <vt:lpstr>案例1：</vt:lpstr>
      <vt:lpstr>案例2：</vt:lpstr>
      <vt:lpstr>案例3：</vt:lpstr>
      <vt:lpstr>案例4:</vt:lpstr>
      <vt:lpstr>三、女子在夫家的地位</vt:lpstr>
      <vt:lpstr>案例2:</vt:lpstr>
      <vt:lpstr>案例3:</vt:lpstr>
      <vt:lpstr>案例4:</vt:lpstr>
      <vt:lpstr>案例5:</vt:lpstr>
      <vt:lpstr>案例6 </vt:lpstr>
      <vt:lpstr>案例7</vt:lpstr>
      <vt:lpstr>案例8</vt:lpstr>
      <vt:lpstr>PowerPoint 演示文稿</vt:lpstr>
      <vt:lpstr>四、贞节观对女性的束缚</vt:lpstr>
      <vt:lpstr>四、贞节观对女性的束缚</vt:lpstr>
      <vt:lpstr>明太祖洪武元年令</vt:lpstr>
      <vt:lpstr>PowerPoint 演示文稿</vt:lpstr>
      <vt:lpstr>四、贞节观对女性的束缚</vt:lpstr>
      <vt:lpstr>班  昭</vt:lpstr>
      <vt:lpstr>女教书</vt:lpstr>
      <vt:lpstr>女教书</vt:lpstr>
      <vt:lpstr>女教书</vt:lpstr>
      <vt:lpstr>节烈妇女</vt:lpstr>
      <vt:lpstr>PowerPoint 演示文稿</vt:lpstr>
      <vt:lpstr>《儒林外史》第四十八回 “徽州府烈妇殉夫” </vt:lpstr>
      <vt:lpstr>《儒林外史》第四十八回 “徽州府烈妇殉夫”</vt:lpstr>
      <vt:lpstr>《儒林外史》第四十八回 “徽州府烈妇殉夫”</vt:lpstr>
      <vt:lpstr>《儒林外史》第四十八回 “徽州府烈妇殉夫”</vt:lpstr>
      <vt:lpstr>《儒林外史》第四十八回 “徽州府烈妇殉夫”</vt:lpstr>
      <vt:lpstr>福建民谣</vt:lpstr>
      <vt:lpstr>第四章  各个时代婚姻的典型特征</vt:lpstr>
      <vt:lpstr>一、先秦时期</vt:lpstr>
      <vt:lpstr>二、秦汉时期</vt:lpstr>
      <vt:lpstr>王昭君与青塚</vt:lpstr>
      <vt:lpstr>三、魏晋南北朝时期</vt:lpstr>
      <vt:lpstr>三、魏晋南北朝时期</vt:lpstr>
      <vt:lpstr>乌衣巷     刘禹锡</vt:lpstr>
      <vt:lpstr>四、隋唐五代时期</vt:lpstr>
      <vt:lpstr>四、隋唐五代时期</vt:lpstr>
      <vt:lpstr>武则天</vt:lpstr>
      <vt:lpstr>PowerPoint 演示文稿</vt:lpstr>
      <vt:lpstr>缠足</vt:lpstr>
      <vt:lpstr>PowerPoint 演示文稿</vt:lpstr>
      <vt:lpstr>PowerPoint 演示文稿</vt:lpstr>
      <vt:lpstr>五、两宋财婚</vt:lpstr>
      <vt:lpstr>六、元明清时期</vt:lpstr>
      <vt:lpstr>六、元明清时期</vt:lpstr>
      <vt:lpstr>六、元明清时期</vt:lpstr>
      <vt:lpstr>六、元明清时期</vt:lpstr>
      <vt:lpstr>六、元明清时期</vt:lpstr>
      <vt:lpstr>三言二拍 </vt:lpstr>
      <vt:lpstr>六、元明清时期</vt:lpstr>
      <vt:lpstr>李贽（1527—1602） </vt:lpstr>
      <vt:lpstr>太平天国</vt:lpstr>
      <vt:lpstr>太平天国</vt:lpstr>
      <vt:lpstr>太平天国</vt:lpstr>
      <vt:lpstr>第五章  中国古代主要婚姻习俗</vt:lpstr>
      <vt:lpstr>盖  头</vt:lpstr>
      <vt:lpstr>一、盖    头</vt:lpstr>
      <vt:lpstr>一、盖    头</vt:lpstr>
      <vt:lpstr>二、撒     帐</vt:lpstr>
      <vt:lpstr>撒     帐</vt:lpstr>
      <vt:lpstr>撒     帐</vt:lpstr>
      <vt:lpstr>撒     帐</vt:lpstr>
      <vt:lpstr>三、结   发</vt:lpstr>
      <vt:lpstr>四、闹   房</vt:lpstr>
      <vt:lpstr>四、闹   房</vt:lpstr>
      <vt:lpstr>闹   房</vt:lpstr>
      <vt:lpstr>闹   房</vt:lpstr>
      <vt:lpstr>五、冥   婚</vt:lpstr>
      <vt:lpstr>PowerPoint 演示文稿</vt:lpstr>
      <vt:lpstr>PowerPoint 演示文稿</vt:lpstr>
      <vt:lpstr>六、童养媳</vt:lpstr>
      <vt:lpstr>童养媳</vt:lpstr>
      <vt:lpstr>七、接脚夫</vt:lpstr>
      <vt:lpstr>八、姻  缘</vt:lpstr>
      <vt:lpstr>月下老人</vt:lpstr>
      <vt:lpstr>第六章  中国传统婚姻家庭的正负面因素</vt:lpstr>
      <vt:lpstr>第六章  中国传统婚姻家庭的正负面因素</vt:lpstr>
      <vt:lpstr>第六章  中国传统婚姻家庭的正负面因素</vt:lpstr>
      <vt:lpstr>PowerPoint 演示文稿</vt:lpstr>
      <vt:lpstr>PowerPoint 演示文稿</vt:lpstr>
      <vt:lpstr>PowerPoint 演示文稿</vt:lpstr>
      <vt:lpstr>《诗经·郑风·子衿》 </vt:lpstr>
      <vt:lpstr>《诗经·邶风·击鼓》</vt:lpstr>
      <vt:lpstr>《汉乐府·上邪》</vt:lpstr>
      <vt:lpstr>《敦煌曲子词·菩萨蛮》</vt:lpstr>
      <vt:lpstr>人生若只如初见</vt:lpstr>
      <vt:lpstr>《唐铜官窑瓷器题诗·君生我未生》 </vt:lpstr>
      <vt:lpstr>君生我未生</vt:lpstr>
      <vt:lpstr>我生君未生</vt:lpstr>
      <vt:lpstr>《节妇吟》张籍 </vt:lpstr>
      <vt:lpstr>《七事诗》 </vt:lpstr>
      <vt:lpstr>《江城子·乙卯正月二十日记梦》苏轼 </vt:lpstr>
      <vt:lpstr>《鹧鸪天·半死桐》贺铸</vt:lpstr>
      <vt:lpstr>《摸鱼儿·雁丘词》元好问</vt:lpstr>
      <vt:lpstr>《沈园三首》陆游</vt:lpstr>
      <vt:lpstr>《梦游沈园》</vt:lpstr>
      <vt:lpstr>《春游》 </vt:lpstr>
      <vt:lpstr>弃妇词  顾况 </vt:lpstr>
      <vt:lpstr>一棵开花的树  席慕容 </vt:lpstr>
      <vt:lpstr>《长相思》白居易 </vt:lpstr>
      <vt:lpstr>《长相思》林逋</vt:lpstr>
      <vt:lpstr>《离思》元稹</vt:lpstr>
      <vt:lpstr>《无题》李商隐</vt:lpstr>
      <vt:lpstr>无  题</vt:lpstr>
      <vt:lpstr>《锦瑟》李商隐</vt:lpstr>
      <vt:lpstr>《卜算子》李之仪 </vt:lpstr>
      <vt:lpstr>《蝶恋花》柳永 </vt:lpstr>
      <vt:lpstr>《鹊桥仙》秦观 </vt:lpstr>
      <vt:lpstr>女冠子  韦庄</vt:lpstr>
      <vt:lpstr>玉楼春·木兰花  欧阳修</vt:lpstr>
    </vt:vector>
  </TitlesOfParts>
  <Company>scnu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中国古代婚姻史</dc:title>
  <dc:creator>张淑一</dc:creator>
  <cp:lastModifiedBy>2529260023@qq.com</cp:lastModifiedBy>
  <cp:revision>1610</cp:revision>
  <dcterms:created xsi:type="dcterms:W3CDTF">2005-11-19T02:23:28Z</dcterms:created>
  <dcterms:modified xsi:type="dcterms:W3CDTF">2017-05-23T07:45:37Z</dcterms:modified>
</cp:coreProperties>
</file>