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5"/>
  </p:notesMasterIdLst>
  <p:handoutMasterIdLst>
    <p:handoutMasterId r:id="rId26"/>
  </p:handoutMasterIdLst>
  <p:sldIdLst>
    <p:sldId id="428" r:id="rId2"/>
    <p:sldId id="429" r:id="rId3"/>
    <p:sldId id="430" r:id="rId4"/>
    <p:sldId id="344" r:id="rId5"/>
    <p:sldId id="346" r:id="rId6"/>
    <p:sldId id="347" r:id="rId7"/>
    <p:sldId id="345" r:id="rId8"/>
    <p:sldId id="349" r:id="rId9"/>
    <p:sldId id="348" r:id="rId10"/>
    <p:sldId id="431" r:id="rId11"/>
    <p:sldId id="432" r:id="rId12"/>
    <p:sldId id="352" r:id="rId13"/>
    <p:sldId id="433" r:id="rId14"/>
    <p:sldId id="353" r:id="rId15"/>
    <p:sldId id="408" r:id="rId16"/>
    <p:sldId id="407" r:id="rId17"/>
    <p:sldId id="356" r:id="rId18"/>
    <p:sldId id="357" r:id="rId19"/>
    <p:sldId id="381" r:id="rId20"/>
    <p:sldId id="359" r:id="rId21"/>
    <p:sldId id="360" r:id="rId22"/>
    <p:sldId id="434" r:id="rId23"/>
    <p:sldId id="435" r:id="rId24"/>
  </p:sldIdLst>
  <p:sldSz cx="9144000" cy="6858000" type="screen4x3"/>
  <p:notesSz cx="6858000" cy="9144000"/>
  <p:defaultTextStyle>
    <a:defPPr>
      <a:defRPr lang="zh-CN"/>
    </a:defPPr>
    <a:lvl1pPr algn="l" rtl="0" eaLnBrk="0" fontAlgn="base" hangingPunct="0">
      <a:spcBef>
        <a:spcPct val="0"/>
      </a:spcBef>
      <a:spcAft>
        <a:spcPct val="0"/>
      </a:spcAft>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1pPr>
    <a:lvl2pPr marL="457200" algn="l" rtl="0" eaLnBrk="0" fontAlgn="base" hangingPunct="0">
      <a:spcBef>
        <a:spcPct val="0"/>
      </a:spcBef>
      <a:spcAft>
        <a:spcPct val="0"/>
      </a:spcAft>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2pPr>
    <a:lvl3pPr marL="914400" algn="l" rtl="0" eaLnBrk="0" fontAlgn="base" hangingPunct="0">
      <a:spcBef>
        <a:spcPct val="0"/>
      </a:spcBef>
      <a:spcAft>
        <a:spcPct val="0"/>
      </a:spcAft>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3pPr>
    <a:lvl4pPr marL="1371600" algn="l" rtl="0" eaLnBrk="0" fontAlgn="base" hangingPunct="0">
      <a:spcBef>
        <a:spcPct val="0"/>
      </a:spcBef>
      <a:spcAft>
        <a:spcPct val="0"/>
      </a:spcAft>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4pPr>
    <a:lvl5pPr marL="1828800" algn="l" rtl="0" eaLnBrk="0" fontAlgn="base" hangingPunct="0">
      <a:spcBef>
        <a:spcPct val="0"/>
      </a:spcBef>
      <a:spcAft>
        <a:spcPct val="0"/>
      </a:spcAft>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5pPr>
    <a:lvl6pPr marL="2286000" algn="l" defTabSz="914400" rtl="0" eaLnBrk="1" latinLnBrk="0" hangingPunct="1">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6pPr>
    <a:lvl7pPr marL="2743200" algn="l" defTabSz="914400" rtl="0" eaLnBrk="1" latinLnBrk="0" hangingPunct="1">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7pPr>
    <a:lvl8pPr marL="3200400" algn="l" defTabSz="914400" rtl="0" eaLnBrk="1" latinLnBrk="0" hangingPunct="1">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8pPr>
    <a:lvl9pPr marL="3657600" algn="l" defTabSz="914400" rtl="0" eaLnBrk="1" latinLnBrk="0" hangingPunct="1">
      <a:defRPr sz="2400" kern="1200">
        <a:solidFill>
          <a:schemeClr val="tx1"/>
        </a:solidFill>
        <a:latin typeface="Cambria" panose="02040503050406030204" pitchFamily="18" charset="0"/>
        <a:ea typeface="华文新魏" panose="02010800040101010101" pitchFamily="2" charset="-122"/>
        <a:cs typeface="Courier New" panose="02070309020205020404" pitchFamily="49"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00"/>
    <a:srgbClr val="CC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5" autoAdjust="0"/>
  </p:normalViewPr>
  <p:slideViewPr>
    <p:cSldViewPr>
      <p:cViewPr varScale="1">
        <p:scale>
          <a:sx n="81" d="100"/>
          <a:sy n="81" d="100"/>
        </p:scale>
        <p:origin x="-1488" y="-86"/>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宋体" pitchFamily="2" charset="-122"/>
                <a:cs typeface="+mn-cs"/>
              </a:defRPr>
            </a:lvl1pPr>
          </a:lstStyle>
          <a:p>
            <a:pPr>
              <a:defRPr/>
            </a:pPr>
            <a:endParaRPr lang="en-US" altLang="zh-CN"/>
          </a:p>
        </p:txBody>
      </p:sp>
      <p:sp>
        <p:nvSpPr>
          <p:cNvPr id="53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宋体" pitchFamily="2" charset="-122"/>
                <a:cs typeface="+mn-cs"/>
              </a:defRPr>
            </a:lvl1pPr>
          </a:lstStyle>
          <a:p>
            <a:pPr>
              <a:defRPr/>
            </a:pPr>
            <a:endParaRPr lang="en-US" altLang="zh-CN"/>
          </a:p>
        </p:txBody>
      </p:sp>
      <p:sp>
        <p:nvSpPr>
          <p:cNvPr id="53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宋体" pitchFamily="2" charset="-122"/>
                <a:cs typeface="+mn-cs"/>
              </a:defRPr>
            </a:lvl1pPr>
          </a:lstStyle>
          <a:p>
            <a:pPr>
              <a:defRPr/>
            </a:pPr>
            <a:endParaRPr lang="en-US" altLang="zh-CN"/>
          </a:p>
        </p:txBody>
      </p:sp>
      <p:sp>
        <p:nvSpPr>
          <p:cNvPr id="53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宋体" panose="02010600030101010101" pitchFamily="2" charset="-122"/>
              </a:defRPr>
            </a:lvl1pPr>
          </a:lstStyle>
          <a:p>
            <a:fld id="{EA1DD31B-0EBC-4E60-813E-1AA437DB83BB}" type="slidenum">
              <a:rPr lang="en-US" altLang="zh-CN"/>
              <a:pPr/>
              <a:t>‹#›</a:t>
            </a:fld>
            <a:endParaRPr lang="en-US" altLang="zh-CN"/>
          </a:p>
        </p:txBody>
      </p:sp>
    </p:spTree>
    <p:extLst>
      <p:ext uri="{BB962C8B-B14F-4D97-AF65-F5344CB8AC3E}">
        <p14:creationId xmlns:p14="http://schemas.microsoft.com/office/powerpoint/2010/main" val="1518297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宋体" pitchFamily="2" charset="-122"/>
                <a:cs typeface="+mn-cs"/>
              </a:defRPr>
            </a:lvl1pPr>
          </a:lstStyle>
          <a:p>
            <a:pPr>
              <a:defRPr/>
            </a:pPr>
            <a:endParaRPr lang="en-US" altLang="zh-CN"/>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宋体" pitchFamily="2" charset="-122"/>
                <a:cs typeface="+mn-cs"/>
              </a:defRPr>
            </a:lvl1pPr>
          </a:lstStyle>
          <a:p>
            <a:pPr>
              <a:defRPr/>
            </a:pPr>
            <a:endParaRPr lang="en-US" altLang="zh-CN"/>
          </a:p>
        </p:txBody>
      </p:sp>
      <p:sp>
        <p:nvSpPr>
          <p:cNvPr id="1095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宋体" pitchFamily="2" charset="-122"/>
                <a:cs typeface="+mn-cs"/>
              </a:defRPr>
            </a:lvl1pPr>
          </a:lstStyle>
          <a:p>
            <a:pPr>
              <a:defRPr/>
            </a:pPr>
            <a:endParaRPr lang="en-US" altLang="zh-CN"/>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宋体" panose="02010600030101010101" pitchFamily="2" charset="-122"/>
              </a:defRPr>
            </a:lvl1pPr>
          </a:lstStyle>
          <a:p>
            <a:fld id="{AF7289B7-DDE4-436E-8906-2735D78745E0}" type="slidenum">
              <a:rPr lang="en-US" altLang="zh-CN"/>
              <a:pPr/>
              <a:t>‹#›</a:t>
            </a:fld>
            <a:endParaRPr lang="en-US" altLang="zh-CN"/>
          </a:p>
        </p:txBody>
      </p:sp>
    </p:spTree>
    <p:extLst>
      <p:ext uri="{BB962C8B-B14F-4D97-AF65-F5344CB8AC3E}">
        <p14:creationId xmlns:p14="http://schemas.microsoft.com/office/powerpoint/2010/main" val="987966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幻灯片图像占位符 1"/>
          <p:cNvSpPr>
            <a:spLocks noGrp="1" noRot="1" noChangeAspect="1" noTextEdit="1"/>
          </p:cNvSpPr>
          <p:nvPr>
            <p:ph type="sldImg"/>
          </p:nvPr>
        </p:nvSpPr>
        <p:spPr>
          <a:ln/>
        </p:spPr>
      </p:sp>
      <p:sp>
        <p:nvSpPr>
          <p:cNvPr id="11366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11366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3C2AF140-5EF7-4778-B149-B0BB8CB2FA5D}" type="slidenum">
              <a:rPr lang="en-US" altLang="zh-CN" sz="1200">
                <a:latin typeface="Arial" panose="020B0604020202020204" pitchFamily="34" charset="0"/>
                <a:ea typeface="宋体" panose="02010600030101010101" pitchFamily="2" charset="-122"/>
              </a:rPr>
              <a:pPr/>
              <a:t>6</a:t>
            </a:fld>
            <a:endParaRPr lang="en-US" altLang="zh-CN" sz="1200">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57986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zh-CN" altLang="zh-CN">
              <a:latin typeface="Times New Roman" pitchFamily="18" charset="0"/>
              <a:ea typeface="宋体" pitchFamily="2" charset="-122"/>
              <a:cs typeface="+mn-cs"/>
            </a:endParaRPr>
          </a:p>
        </p:txBody>
      </p:sp>
      <p:sp>
        <p:nvSpPr>
          <p:cNvPr id="70658" name="Rectangle 2"/>
          <p:cNvSpPr>
            <a:spLocks noGrp="1" noChangeArrowheads="1"/>
          </p:cNvSpPr>
          <p:nvPr>
            <p:ph type="ctrTitle"/>
          </p:nvPr>
        </p:nvSpPr>
        <p:spPr>
          <a:xfrm>
            <a:off x="685800" y="990600"/>
            <a:ext cx="7772400" cy="1371600"/>
          </a:xfrm>
        </p:spPr>
        <p:txBody>
          <a:bodyPr/>
          <a:lstStyle>
            <a:lvl1pPr>
              <a:defRPr sz="4000"/>
            </a:lvl1pPr>
          </a:lstStyle>
          <a:p>
            <a:r>
              <a:rPr lang="zh-CN" altLang="en-US"/>
              <a:t>单击此处编辑母版标题样式</a:t>
            </a:r>
          </a:p>
        </p:txBody>
      </p:sp>
      <p:sp>
        <p:nvSpPr>
          <p:cNvPr id="7065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zh-CN" altLang="en-US"/>
              <a:t>单击此处编辑母版副标题样式</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6F8EE9CA-BA77-488E-9EEB-53EA8BA1DC30}" type="slidenum">
              <a:rPr lang="en-US" altLang="zh-CN"/>
              <a:pPr/>
              <a:t>‹#›</a:t>
            </a:fld>
            <a:endParaRPr lang="en-US" altLang="zh-CN"/>
          </a:p>
        </p:txBody>
      </p:sp>
    </p:spTree>
    <p:extLst>
      <p:ext uri="{BB962C8B-B14F-4D97-AF65-F5344CB8AC3E}">
        <p14:creationId xmlns:p14="http://schemas.microsoft.com/office/powerpoint/2010/main" val="121720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fld id="{7036291C-EB4C-4F86-94FB-4BB982F5A790}" type="slidenum">
              <a:rPr lang="en-US" altLang="zh-CN"/>
              <a:pPr/>
              <a:t>‹#›</a:t>
            </a:fld>
            <a:endParaRPr lang="en-US" altLang="zh-CN"/>
          </a:p>
        </p:txBody>
      </p:sp>
    </p:spTree>
    <p:extLst>
      <p:ext uri="{BB962C8B-B14F-4D97-AF65-F5344CB8AC3E}">
        <p14:creationId xmlns:p14="http://schemas.microsoft.com/office/powerpoint/2010/main" val="161039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94475" y="476250"/>
            <a:ext cx="2017713" cy="55435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9750" y="476250"/>
            <a:ext cx="5902325" cy="55435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fld id="{4DA7EFB5-EB1D-4C0B-939F-F39D4CF88EC4}" type="slidenum">
              <a:rPr lang="en-US" altLang="zh-CN"/>
              <a:pPr/>
              <a:t>‹#›</a:t>
            </a:fld>
            <a:endParaRPr lang="en-US" altLang="zh-CN"/>
          </a:p>
        </p:txBody>
      </p:sp>
    </p:spTree>
    <p:extLst>
      <p:ext uri="{BB962C8B-B14F-4D97-AF65-F5344CB8AC3E}">
        <p14:creationId xmlns:p14="http://schemas.microsoft.com/office/powerpoint/2010/main" val="52418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fld id="{0014E534-F5B9-4E7C-B41C-DDC67F90EAE4}" type="slidenum">
              <a:rPr lang="en-US" altLang="zh-CN"/>
              <a:pPr/>
              <a:t>‹#›</a:t>
            </a:fld>
            <a:endParaRPr lang="en-US" altLang="zh-CN"/>
          </a:p>
        </p:txBody>
      </p:sp>
    </p:spTree>
    <p:extLst>
      <p:ext uri="{BB962C8B-B14F-4D97-AF65-F5344CB8AC3E}">
        <p14:creationId xmlns:p14="http://schemas.microsoft.com/office/powerpoint/2010/main" val="145309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fld id="{4BFA1F69-F686-4E12-8BCA-A3337DC935DB}" type="slidenum">
              <a:rPr lang="en-US" altLang="zh-CN"/>
              <a:pPr/>
              <a:t>‹#›</a:t>
            </a:fld>
            <a:endParaRPr lang="en-US" altLang="zh-CN"/>
          </a:p>
        </p:txBody>
      </p:sp>
    </p:spTree>
    <p:extLst>
      <p:ext uri="{BB962C8B-B14F-4D97-AF65-F5344CB8AC3E}">
        <p14:creationId xmlns:p14="http://schemas.microsoft.com/office/powerpoint/2010/main" val="1077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9750" y="1412875"/>
            <a:ext cx="3924300" cy="4606925"/>
          </a:xfrm>
        </p:spPr>
        <p:txBody>
          <a:bodyPr/>
          <a:lstStyle>
            <a:lvl1pPr>
              <a:defRPr sz="2800">
                <a:latin typeface="Cambria" pitchFamily="18" charset="0"/>
              </a:defRPr>
            </a:lvl1pPr>
            <a:lvl2pPr>
              <a:defRPr sz="2400">
                <a:latin typeface="Cambria" pitchFamily="18" charset="0"/>
              </a:defRPr>
            </a:lvl2pPr>
            <a:lvl3pPr>
              <a:defRPr sz="2000">
                <a:latin typeface="Cambria" pitchFamily="18" charset="0"/>
              </a:defRPr>
            </a:lvl3pPr>
            <a:lvl4pPr>
              <a:defRPr sz="1800">
                <a:latin typeface="Cambria" pitchFamily="18" charset="0"/>
              </a:defRPr>
            </a:lvl4pPr>
            <a:lvl5pPr>
              <a:defRPr sz="1800">
                <a:latin typeface="Cambria" pitchFamily="18"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16450" y="1412875"/>
            <a:ext cx="3924300" cy="4606925"/>
          </a:xfrm>
        </p:spPr>
        <p:txBody>
          <a:bodyPr/>
          <a:lstStyle>
            <a:lvl1pPr>
              <a:defRPr sz="2800">
                <a:latin typeface="Cambria" pitchFamily="18" charset="0"/>
              </a:defRPr>
            </a:lvl1pPr>
            <a:lvl2pPr>
              <a:defRPr sz="2400">
                <a:latin typeface="Cambria" pitchFamily="18" charset="0"/>
              </a:defRPr>
            </a:lvl2pPr>
            <a:lvl3pPr>
              <a:defRPr sz="2000">
                <a:latin typeface="Cambria" pitchFamily="18" charset="0"/>
              </a:defRPr>
            </a:lvl3pPr>
            <a:lvl4pPr>
              <a:defRPr sz="1800">
                <a:latin typeface="Cambria" pitchFamily="18" charset="0"/>
              </a:defRPr>
            </a:lvl4pPr>
            <a:lvl5pPr>
              <a:defRPr sz="1800">
                <a:latin typeface="Cambria" pitchFamily="18"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fld id="{9A37724E-FF5D-43A7-AC59-5667B1917198}" type="slidenum">
              <a:rPr lang="en-US" altLang="zh-CN"/>
              <a:pPr/>
              <a:t>‹#›</a:t>
            </a:fld>
            <a:endParaRPr lang="en-US" altLang="zh-CN"/>
          </a:p>
        </p:txBody>
      </p:sp>
    </p:spTree>
    <p:extLst>
      <p:ext uri="{BB962C8B-B14F-4D97-AF65-F5344CB8AC3E}">
        <p14:creationId xmlns:p14="http://schemas.microsoft.com/office/powerpoint/2010/main" val="151059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8"/>
          <p:cNvSpPr>
            <a:spLocks noGrp="1" noChangeArrowheads="1"/>
          </p:cNvSpPr>
          <p:nvPr>
            <p:ph type="sldNum" sz="quarter" idx="12"/>
          </p:nvPr>
        </p:nvSpPr>
        <p:spPr>
          <a:ln/>
        </p:spPr>
        <p:txBody>
          <a:bodyPr/>
          <a:lstStyle>
            <a:lvl1pPr>
              <a:defRPr/>
            </a:lvl1pPr>
          </a:lstStyle>
          <a:p>
            <a:fld id="{77487B25-D54A-41BA-85F8-97278CF60E4C}" type="slidenum">
              <a:rPr lang="en-US" altLang="zh-CN"/>
              <a:pPr/>
              <a:t>‹#›</a:t>
            </a:fld>
            <a:endParaRPr lang="en-US" altLang="zh-CN"/>
          </a:p>
        </p:txBody>
      </p:sp>
    </p:spTree>
    <p:extLst>
      <p:ext uri="{BB962C8B-B14F-4D97-AF65-F5344CB8AC3E}">
        <p14:creationId xmlns:p14="http://schemas.microsoft.com/office/powerpoint/2010/main" val="125971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2"/>
          </p:nvPr>
        </p:nvSpPr>
        <p:spPr>
          <a:ln/>
        </p:spPr>
        <p:txBody>
          <a:bodyPr/>
          <a:lstStyle>
            <a:lvl1pPr>
              <a:defRPr/>
            </a:lvl1pPr>
          </a:lstStyle>
          <a:p>
            <a:fld id="{2B3851AC-0819-408A-BED0-41E6C5FFC79E}" type="slidenum">
              <a:rPr lang="en-US" altLang="zh-CN"/>
              <a:pPr/>
              <a:t>‹#›</a:t>
            </a:fld>
            <a:endParaRPr lang="en-US" altLang="zh-CN"/>
          </a:p>
        </p:txBody>
      </p:sp>
    </p:spTree>
    <p:extLst>
      <p:ext uri="{BB962C8B-B14F-4D97-AF65-F5344CB8AC3E}">
        <p14:creationId xmlns:p14="http://schemas.microsoft.com/office/powerpoint/2010/main" val="29985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8"/>
          <p:cNvSpPr>
            <a:spLocks noGrp="1" noChangeArrowheads="1"/>
          </p:cNvSpPr>
          <p:nvPr>
            <p:ph type="sldNum" sz="quarter" idx="12"/>
          </p:nvPr>
        </p:nvSpPr>
        <p:spPr>
          <a:ln/>
        </p:spPr>
        <p:txBody>
          <a:bodyPr/>
          <a:lstStyle>
            <a:lvl1pPr>
              <a:defRPr/>
            </a:lvl1pPr>
          </a:lstStyle>
          <a:p>
            <a:fld id="{61CF299D-37B9-4A3F-92CE-198127F4BC32}" type="slidenum">
              <a:rPr lang="en-US" altLang="zh-CN"/>
              <a:pPr/>
              <a:t>‹#›</a:t>
            </a:fld>
            <a:endParaRPr lang="en-US" altLang="zh-CN"/>
          </a:p>
        </p:txBody>
      </p:sp>
    </p:spTree>
    <p:extLst>
      <p:ext uri="{BB962C8B-B14F-4D97-AF65-F5344CB8AC3E}">
        <p14:creationId xmlns:p14="http://schemas.microsoft.com/office/powerpoint/2010/main" val="250904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fld id="{0C2E9001-7B56-4063-A2E2-C89AB0559C67}" type="slidenum">
              <a:rPr lang="en-US" altLang="zh-CN"/>
              <a:pPr/>
              <a:t>‹#›</a:t>
            </a:fld>
            <a:endParaRPr lang="en-US" altLang="zh-CN"/>
          </a:p>
        </p:txBody>
      </p:sp>
    </p:spTree>
    <p:extLst>
      <p:ext uri="{BB962C8B-B14F-4D97-AF65-F5344CB8AC3E}">
        <p14:creationId xmlns:p14="http://schemas.microsoft.com/office/powerpoint/2010/main" val="403190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fld id="{ED970108-EFA0-45F6-ACC4-3453A18CCC30}" type="slidenum">
              <a:rPr lang="en-US" altLang="zh-CN"/>
              <a:pPr/>
              <a:t>‹#›</a:t>
            </a:fld>
            <a:endParaRPr lang="en-US" altLang="zh-CN"/>
          </a:p>
        </p:txBody>
      </p:sp>
    </p:spTree>
    <p:extLst>
      <p:ext uri="{BB962C8B-B14F-4D97-AF65-F5344CB8AC3E}">
        <p14:creationId xmlns:p14="http://schemas.microsoft.com/office/powerpoint/2010/main" val="325686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11188" y="476250"/>
            <a:ext cx="8001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3075" name="Rectangle 3"/>
          <p:cNvSpPr>
            <a:spLocks noGrp="1" noChangeArrowheads="1"/>
          </p:cNvSpPr>
          <p:nvPr>
            <p:ph type="body" idx="1"/>
          </p:nvPr>
        </p:nvSpPr>
        <p:spPr bwMode="auto">
          <a:xfrm>
            <a:off x="611188" y="1268413"/>
            <a:ext cx="80010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963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eaLnBrk="1" hangingPunct="1">
              <a:defRPr/>
            </a:pPr>
            <a:endParaRPr lang="zh-CN" altLang="en-US" sz="1800">
              <a:latin typeface="Verdana" pitchFamily="34" charset="0"/>
              <a:ea typeface="宋体" pitchFamily="2" charset="-122"/>
              <a:cs typeface="+mn-cs"/>
            </a:endParaRPr>
          </a:p>
        </p:txBody>
      </p:sp>
      <p:sp>
        <p:nvSpPr>
          <p:cNvPr id="6963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erdana" pitchFamily="34" charset="0"/>
                <a:ea typeface="宋体" pitchFamily="2" charset="-122"/>
                <a:cs typeface="+mn-cs"/>
              </a:defRPr>
            </a:lvl1pPr>
          </a:lstStyle>
          <a:p>
            <a:pPr>
              <a:defRPr/>
            </a:pPr>
            <a:endParaRPr lang="en-US" altLang="zh-CN"/>
          </a:p>
        </p:txBody>
      </p:sp>
      <p:sp>
        <p:nvSpPr>
          <p:cNvPr id="696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Verdana" pitchFamily="34" charset="0"/>
                <a:ea typeface="宋体" pitchFamily="2" charset="-122"/>
                <a:cs typeface="+mn-cs"/>
              </a:defRPr>
            </a:lvl1pPr>
          </a:lstStyle>
          <a:p>
            <a:pPr>
              <a:defRPr/>
            </a:pPr>
            <a:endParaRPr lang="en-US" altLang="zh-CN"/>
          </a:p>
        </p:txBody>
      </p:sp>
      <p:sp>
        <p:nvSpPr>
          <p:cNvPr id="6964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anose="020B0604030504040204" pitchFamily="34" charset="0"/>
                <a:ea typeface="宋体" panose="02010600030101010101" pitchFamily="2" charset="-122"/>
              </a:defRPr>
            </a:lvl1pPr>
          </a:lstStyle>
          <a:p>
            <a:fld id="{5DCCCE98-B85B-4308-9AF6-967513A0BC79}" type="slidenum">
              <a:rPr lang="en-US" altLang="zh-CN"/>
              <a:pPr/>
              <a:t>‹#›</a:t>
            </a:fld>
            <a:endParaRPr lang="en-US" altLang="zh-CN"/>
          </a:p>
        </p:txBody>
      </p:sp>
      <p:pic>
        <p:nvPicPr>
          <p:cNvPr id="3080" name="Picture 9" descr="GIF-395"/>
          <p:cNvPicPr>
            <a:picLocks noChangeAspect="1" noChangeArrowheads="1" noCrop="1"/>
          </p:cNvPicPr>
          <p:nvPr userDrawn="1"/>
        </p:nvPicPr>
        <p:blipFill>
          <a:blip r:embed="rId13">
            <a:extLst>
              <a:ext uri="{28A0092B-C50C-407E-A947-70E740481C1C}">
                <a14:useLocalDpi xmlns:a14="http://schemas.microsoft.com/office/drawing/2010/main" val="0"/>
              </a:ext>
            </a:extLst>
          </a:blip>
          <a:srcRect/>
          <a:stretch>
            <a:fillRect/>
          </a:stretch>
        </p:blipFill>
        <p:spPr bwMode="auto">
          <a:xfrm flipV="1">
            <a:off x="107950" y="404813"/>
            <a:ext cx="4953000"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2" name="Rectangle 10"/>
          <p:cNvSpPr>
            <a:spLocks noChangeArrowheads="1"/>
          </p:cNvSpPr>
          <p:nvPr userDrawn="1"/>
        </p:nvSpPr>
        <p:spPr bwMode="auto">
          <a:xfrm>
            <a:off x="5943600" y="0"/>
            <a:ext cx="3200400" cy="504825"/>
          </a:xfrm>
          <a:prstGeom prst="rect">
            <a:avLst/>
          </a:prstGeom>
          <a:gradFill rotWithShape="0">
            <a:gsLst>
              <a:gs pos="0">
                <a:srgbClr val="99CCFF"/>
              </a:gs>
              <a:gs pos="100000">
                <a:srgbClr val="FF00FF"/>
              </a:gs>
            </a:gsLst>
            <a:lin ang="5400000" scaled="1"/>
          </a:gradFill>
          <a:ln w="9525">
            <a:noFill/>
            <a:miter lim="800000"/>
            <a:headEnd/>
            <a:tailEnd/>
          </a:ln>
          <a:effectLst>
            <a:prstShdw prst="shdw17" dist="17961" dir="2700000">
              <a:srgbClr val="99CCFF">
                <a:gamma/>
                <a:shade val="60000"/>
                <a:invGamma/>
              </a:srgbClr>
            </a:prstShdw>
          </a:effectLst>
        </p:spPr>
        <p:txBody>
          <a:bodyPr anchor="ctr" anchorCtr="1"/>
          <a:lstStyle/>
          <a:p>
            <a:pPr algn="ctr" eaLnBrk="1" hangingPunct="1">
              <a:spcBef>
                <a:spcPct val="20000"/>
              </a:spcBef>
              <a:defRPr/>
            </a:pPr>
            <a:r>
              <a:rPr kumimoji="1" lang="en-US" altLang="zh-CN" sz="2000">
                <a:latin typeface="华文楷体" pitchFamily="2" charset="-122"/>
                <a:ea typeface="华文楷体" pitchFamily="2" charset="-122"/>
                <a:cs typeface="+mn-cs"/>
              </a:rPr>
              <a:t>C</a:t>
            </a:r>
            <a:r>
              <a:rPr kumimoji="1" lang="zh-CN" altLang="en-US" sz="2000">
                <a:latin typeface="华文楷体" pitchFamily="2" charset="-122"/>
                <a:ea typeface="华文楷体" pitchFamily="2" charset="-122"/>
                <a:cs typeface="+mn-cs"/>
              </a:rPr>
              <a:t>语言程序设计教程</a:t>
            </a:r>
          </a:p>
        </p:txBody>
      </p:sp>
      <p:sp>
        <p:nvSpPr>
          <p:cNvPr id="69643" name="WordArt 11"/>
          <p:cNvSpPr>
            <a:spLocks noChangeArrowheads="1" noChangeShapeType="1" noTextEdit="1"/>
          </p:cNvSpPr>
          <p:nvPr userDrawn="1"/>
        </p:nvSpPr>
        <p:spPr bwMode="auto">
          <a:xfrm>
            <a:off x="179388" y="0"/>
            <a:ext cx="3343275" cy="371475"/>
          </a:xfrm>
          <a:prstGeom prst="rect">
            <a:avLst/>
          </a:prstGeom>
        </p:spPr>
        <p:txBody>
          <a:bodyPr wrap="none" fromWordArt="1">
            <a:prstTxWarp prst="textPlain">
              <a:avLst>
                <a:gd name="adj" fmla="val 50000"/>
              </a:avLst>
            </a:prstTxWarp>
          </a:bodyPr>
          <a:lstStyle/>
          <a:p>
            <a:pPr algn="ctr" eaLnBrk="1" hangingPunct="1">
              <a:defRPr/>
            </a:pPr>
            <a:r>
              <a:rPr lang="zh-CN" altLang="en-US" sz="3600" kern="10" dirty="0" smtClean="0">
                <a:ln w="12700" cap="sq">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cs typeface="+mn-cs"/>
              </a:rPr>
              <a:t>字符数组的应用</a:t>
            </a:r>
            <a:endParaRPr lang="zh-CN" altLang="en-US" sz="3600" kern="10" dirty="0">
              <a:ln w="12700" cap="sq">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cs typeface="+mn-cs"/>
            </a:endParaRPr>
          </a:p>
        </p:txBody>
      </p:sp>
      <p:sp>
        <p:nvSpPr>
          <p:cNvPr id="69644" name="Line 12"/>
          <p:cNvSpPr>
            <a:spLocks noChangeShapeType="1"/>
          </p:cNvSpPr>
          <p:nvPr userDrawn="1"/>
        </p:nvSpPr>
        <p:spPr bwMode="auto">
          <a:xfrm flipV="1">
            <a:off x="611188" y="1196975"/>
            <a:ext cx="7924800" cy="0"/>
          </a:xfrm>
          <a:prstGeom prst="line">
            <a:avLst/>
          </a:prstGeom>
          <a:noFill/>
          <a:ln w="3175">
            <a:solidFill>
              <a:schemeClr val="accent2"/>
            </a:solidFill>
            <a:round/>
            <a:headEnd/>
            <a:tailEnd/>
          </a:ln>
          <a:effectLst/>
        </p:spPr>
        <p:txBody>
          <a:bodyPr/>
          <a:lstStyle/>
          <a:p>
            <a:pPr eaLnBrk="1" hangingPunct="1">
              <a:defRPr/>
            </a:pPr>
            <a:endParaRPr lang="zh-CN" altLang="en-US" sz="1800">
              <a:latin typeface="Verdana" pitchFamily="34" charset="0"/>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3867"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800" b="1">
          <a:solidFill>
            <a:srgbClr val="0000FF"/>
          </a:solidFill>
          <a:latin typeface="+mj-lt"/>
          <a:ea typeface="+mj-ea"/>
          <a:cs typeface="+mj-cs"/>
        </a:defRPr>
      </a:lvl1pPr>
      <a:lvl2pPr algn="ctr" rtl="0" eaLnBrk="0" fontAlgn="base" hangingPunct="0">
        <a:spcBef>
          <a:spcPct val="0"/>
        </a:spcBef>
        <a:spcAft>
          <a:spcPct val="0"/>
        </a:spcAft>
        <a:defRPr sz="3800" b="1">
          <a:solidFill>
            <a:srgbClr val="0000FF"/>
          </a:solidFill>
          <a:latin typeface="Verdana" pitchFamily="34" charset="0"/>
          <a:ea typeface="华文新魏" pitchFamily="2" charset="-122"/>
        </a:defRPr>
      </a:lvl2pPr>
      <a:lvl3pPr algn="ctr" rtl="0" eaLnBrk="0" fontAlgn="base" hangingPunct="0">
        <a:spcBef>
          <a:spcPct val="0"/>
        </a:spcBef>
        <a:spcAft>
          <a:spcPct val="0"/>
        </a:spcAft>
        <a:defRPr sz="3800" b="1">
          <a:solidFill>
            <a:srgbClr val="0000FF"/>
          </a:solidFill>
          <a:latin typeface="Verdana" pitchFamily="34" charset="0"/>
          <a:ea typeface="华文新魏" pitchFamily="2" charset="-122"/>
        </a:defRPr>
      </a:lvl3pPr>
      <a:lvl4pPr algn="ctr" rtl="0" eaLnBrk="0" fontAlgn="base" hangingPunct="0">
        <a:spcBef>
          <a:spcPct val="0"/>
        </a:spcBef>
        <a:spcAft>
          <a:spcPct val="0"/>
        </a:spcAft>
        <a:defRPr sz="3800" b="1">
          <a:solidFill>
            <a:srgbClr val="0000FF"/>
          </a:solidFill>
          <a:latin typeface="Verdana" pitchFamily="34" charset="0"/>
          <a:ea typeface="华文新魏" pitchFamily="2" charset="-122"/>
        </a:defRPr>
      </a:lvl4pPr>
      <a:lvl5pPr algn="ctr" rtl="0" eaLnBrk="0" fontAlgn="base" hangingPunct="0">
        <a:spcBef>
          <a:spcPct val="0"/>
        </a:spcBef>
        <a:spcAft>
          <a:spcPct val="0"/>
        </a:spcAft>
        <a:defRPr sz="3800" b="1">
          <a:solidFill>
            <a:srgbClr val="0000FF"/>
          </a:solidFill>
          <a:latin typeface="Verdana" pitchFamily="34" charset="0"/>
          <a:ea typeface="华文新魏" pitchFamily="2" charset="-122"/>
        </a:defRPr>
      </a:lvl5pPr>
      <a:lvl6pPr marL="457200" algn="ctr" rtl="0" fontAlgn="base">
        <a:spcBef>
          <a:spcPct val="0"/>
        </a:spcBef>
        <a:spcAft>
          <a:spcPct val="0"/>
        </a:spcAft>
        <a:defRPr sz="3800" b="1">
          <a:solidFill>
            <a:srgbClr val="0000FF"/>
          </a:solidFill>
          <a:latin typeface="Verdana" pitchFamily="34" charset="0"/>
          <a:ea typeface="华文新魏" pitchFamily="2" charset="-122"/>
        </a:defRPr>
      </a:lvl6pPr>
      <a:lvl7pPr marL="914400" algn="ctr" rtl="0" fontAlgn="base">
        <a:spcBef>
          <a:spcPct val="0"/>
        </a:spcBef>
        <a:spcAft>
          <a:spcPct val="0"/>
        </a:spcAft>
        <a:defRPr sz="3800" b="1">
          <a:solidFill>
            <a:srgbClr val="0000FF"/>
          </a:solidFill>
          <a:latin typeface="Verdana" pitchFamily="34" charset="0"/>
          <a:ea typeface="华文新魏" pitchFamily="2" charset="-122"/>
        </a:defRPr>
      </a:lvl7pPr>
      <a:lvl8pPr marL="1371600" algn="ctr" rtl="0" fontAlgn="base">
        <a:spcBef>
          <a:spcPct val="0"/>
        </a:spcBef>
        <a:spcAft>
          <a:spcPct val="0"/>
        </a:spcAft>
        <a:defRPr sz="3800" b="1">
          <a:solidFill>
            <a:srgbClr val="0000FF"/>
          </a:solidFill>
          <a:latin typeface="Verdana" pitchFamily="34" charset="0"/>
          <a:ea typeface="华文新魏" pitchFamily="2" charset="-122"/>
        </a:defRPr>
      </a:lvl8pPr>
      <a:lvl9pPr marL="1828800" algn="ctr" rtl="0" fontAlgn="base">
        <a:spcBef>
          <a:spcPct val="0"/>
        </a:spcBef>
        <a:spcAft>
          <a:spcPct val="0"/>
        </a:spcAft>
        <a:defRPr sz="3800" b="1">
          <a:solidFill>
            <a:srgbClr val="0000FF"/>
          </a:solidFill>
          <a:latin typeface="Verdana" pitchFamily="34" charset="0"/>
          <a:ea typeface="华文新魏" pitchFamily="2" charset="-122"/>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b="1">
          <a:solidFill>
            <a:schemeClr val="tx1"/>
          </a:solidFill>
          <a:latin typeface="Cambria" pitchFamily="18" charset="0"/>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b="1">
          <a:solidFill>
            <a:schemeClr val="tx1"/>
          </a:solidFill>
          <a:latin typeface="Cambria" pitchFamily="18" charset="0"/>
          <a:ea typeface="+mn-ea"/>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b="1">
          <a:solidFill>
            <a:schemeClr val="tx1"/>
          </a:solidFill>
          <a:latin typeface="Cambria" pitchFamily="18" charset="0"/>
          <a:ea typeface="+mn-ea"/>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b="1">
          <a:solidFill>
            <a:schemeClr val="tx1"/>
          </a:solidFill>
          <a:latin typeface="Cambria" pitchFamily="18" charset="0"/>
          <a:ea typeface="+mn-ea"/>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b="1">
          <a:solidFill>
            <a:schemeClr val="tx1"/>
          </a:solidFill>
          <a:latin typeface="Cambria" pitchFamily="18" charset="0"/>
          <a:ea typeface="+mn-ea"/>
        </a:defRPr>
      </a:lvl5pPr>
      <a:lvl6pPr marL="2551113" indent="-398463" algn="l" rtl="0" fontAlgn="base">
        <a:spcBef>
          <a:spcPct val="25000"/>
        </a:spcBef>
        <a:spcAft>
          <a:spcPct val="0"/>
        </a:spcAft>
        <a:buClr>
          <a:schemeClr val="accent2"/>
        </a:buClr>
        <a:buFont typeface="Wingdings" pitchFamily="2" charset="2"/>
        <a:buChar char="§"/>
        <a:defRPr sz="2000" b="1">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b="1">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b="1">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22B83F52-540A-4F82-8BE7-76882AEAFDA4}" type="slidenum">
              <a:rPr lang="en-US" altLang="zh-CN" sz="1200">
                <a:latin typeface="Verdana" panose="020B0604030504040204" pitchFamily="34" charset="0"/>
                <a:ea typeface="宋体" panose="02010600030101010101" pitchFamily="2" charset="-122"/>
              </a:rPr>
              <a:pPr/>
              <a:t>1</a:t>
            </a:fld>
            <a:endParaRPr lang="en-US" altLang="zh-CN" sz="1200">
              <a:latin typeface="Verdana" panose="020B0604030504040204" pitchFamily="34" charset="0"/>
              <a:ea typeface="宋体" panose="02010600030101010101" pitchFamily="2" charset="-122"/>
            </a:endParaRPr>
          </a:p>
        </p:txBody>
      </p:sp>
      <p:sp>
        <p:nvSpPr>
          <p:cNvPr id="67588" name="WordArt 4"/>
          <p:cNvSpPr>
            <a:spLocks noChangeArrowheads="1" noChangeShapeType="1" noTextEdit="1"/>
          </p:cNvSpPr>
          <p:nvPr/>
        </p:nvSpPr>
        <p:spPr bwMode="auto">
          <a:xfrm>
            <a:off x="1799692" y="1916832"/>
            <a:ext cx="5544616" cy="1023937"/>
          </a:xfrm>
          <a:prstGeom prst="rect">
            <a:avLst/>
          </a:prstGeom>
        </p:spPr>
        <p:txBody>
          <a:bodyPr wrap="none" fromWordArt="1">
            <a:prstTxWarp prst="textPlain">
              <a:avLst>
                <a:gd name="adj" fmla="val 50000"/>
              </a:avLst>
            </a:prstTxWarp>
          </a:bodyPr>
          <a:lstStyle/>
          <a:p>
            <a:pPr algn="ctr" eaLnBrk="1" hangingPunct="1">
              <a:defRPr/>
            </a:pPr>
            <a:r>
              <a:rPr lang="zh-CN" altLang="en-US" sz="3600" b="1" kern="10" dirty="0" smtClean="0">
                <a:ln w="19050" cap="sq">
                  <a:solidFill>
                    <a:srgbClr val="99CCFF"/>
                  </a:solidFill>
                  <a:round/>
                  <a:headEnd/>
                  <a:tailEnd/>
                </a:ln>
                <a:solidFill>
                  <a:srgbClr val="0000FF"/>
                </a:solidFill>
                <a:effectLst>
                  <a:outerShdw dist="35921" dir="2700000" algn="ctr" rotWithShape="0">
                    <a:srgbClr val="990000"/>
                  </a:outerShdw>
                </a:effectLst>
                <a:latin typeface="华文新魏"/>
                <a:ea typeface="华文新魏"/>
                <a:cs typeface="+mn-cs"/>
              </a:rPr>
              <a:t>字符数组的应用</a:t>
            </a:r>
            <a:endParaRPr lang="zh-CN" altLang="en-US" sz="3600" b="1" kern="10" dirty="0">
              <a:ln w="19050" cap="sq">
                <a:solidFill>
                  <a:srgbClr val="99CCFF"/>
                </a:solidFill>
                <a:round/>
                <a:headEnd/>
                <a:tailEnd/>
              </a:ln>
              <a:solidFill>
                <a:srgbClr val="0000FF"/>
              </a:solidFill>
              <a:effectLst>
                <a:outerShdw dist="35921" dir="2700000" algn="ctr" rotWithShape="0">
                  <a:srgbClr val="990000"/>
                </a:outerShdw>
              </a:effectLst>
              <a:latin typeface="华文新魏"/>
              <a:ea typeface="华文新魏"/>
              <a:cs typeface="+mn-cs"/>
            </a:endParaRPr>
          </a:p>
        </p:txBody>
      </p:sp>
      <p:sp>
        <p:nvSpPr>
          <p:cNvPr id="5124" name="标题 4"/>
          <p:cNvSpPr>
            <a:spLocks noGrp="1"/>
          </p:cNvSpPr>
          <p:nvPr>
            <p:ph type="title"/>
          </p:nvPr>
        </p:nvSpPr>
        <p:spPr/>
        <p:txBody>
          <a:bodyPr/>
          <a:lstStyle/>
          <a:p>
            <a:endParaRPr lang="zh-CN" altLang="en-US" smtClean="0"/>
          </a:p>
        </p:txBody>
      </p:sp>
    </p:spTree>
    <p:extLst>
      <p:ext uri="{BB962C8B-B14F-4D97-AF65-F5344CB8AC3E}">
        <p14:creationId xmlns:p14="http://schemas.microsoft.com/office/powerpoint/2010/main" val="3532656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标题 1"/>
          <p:cNvSpPr>
            <a:spLocks noGrp="1"/>
          </p:cNvSpPr>
          <p:nvPr>
            <p:ph type="title"/>
          </p:nvPr>
        </p:nvSpPr>
        <p:spPr/>
        <p:txBody>
          <a:bodyPr/>
          <a:lstStyle/>
          <a:p>
            <a:r>
              <a:rPr lang="zh-CN" altLang="en-US" dirty="0" smtClean="0"/>
              <a:t>字符串和字符串结束标志</a:t>
            </a:r>
          </a:p>
        </p:txBody>
      </p:sp>
      <p:sp>
        <p:nvSpPr>
          <p:cNvPr id="72707" name="内容占位符 2"/>
          <p:cNvSpPr>
            <a:spLocks noGrp="1"/>
          </p:cNvSpPr>
          <p:nvPr>
            <p:ph idx="1"/>
          </p:nvPr>
        </p:nvSpPr>
        <p:spPr>
          <a:xfrm>
            <a:off x="395536" y="1268760"/>
            <a:ext cx="8001000" cy="1223962"/>
          </a:xfrm>
        </p:spPr>
        <p:txBody>
          <a:bodyPr/>
          <a:lstStyle/>
          <a:p>
            <a:pPr>
              <a:buClr>
                <a:srgbClr val="FF0000"/>
              </a:buClr>
              <a:buSzPct val="115000"/>
              <a:buFont typeface="Wingdings" panose="05000000000000000000" pitchFamily="2" charset="2"/>
              <a:buChar char="p"/>
            </a:pPr>
            <a:r>
              <a:rPr lang="zh-CN" altLang="en-US" sz="2800" kern="1200" dirty="0">
                <a:solidFill>
                  <a:srgbClr val="C00000"/>
                </a:solidFill>
              </a:rPr>
              <a:t>Ｃ中没有专门的字符串变量，常用字符数组存放字符串。字符串以‘</a:t>
            </a:r>
            <a:r>
              <a:rPr lang="en-US" altLang="zh-CN" sz="2800" kern="1200" dirty="0">
                <a:solidFill>
                  <a:srgbClr val="C00000"/>
                </a:solidFill>
              </a:rPr>
              <a:t>\0’</a:t>
            </a:r>
            <a:r>
              <a:rPr lang="zh-CN" altLang="en-US" sz="2800" kern="1200" dirty="0">
                <a:solidFill>
                  <a:srgbClr val="C00000"/>
                </a:solidFill>
              </a:rPr>
              <a:t>作为串结束符，因此当把字符串存入数组时，也把‘</a:t>
            </a:r>
            <a:r>
              <a:rPr lang="en-US" altLang="zh-CN" sz="2800" kern="1200" dirty="0">
                <a:solidFill>
                  <a:srgbClr val="C00000"/>
                </a:solidFill>
              </a:rPr>
              <a:t>\0’</a:t>
            </a:r>
            <a:r>
              <a:rPr lang="zh-CN" altLang="en-US" sz="2800" kern="1200" dirty="0">
                <a:solidFill>
                  <a:srgbClr val="C00000"/>
                </a:solidFill>
              </a:rPr>
              <a:t>存入数组，并以此作为该字符串是否结束的标志</a:t>
            </a:r>
            <a:r>
              <a:rPr lang="zh-CN" altLang="en-US" sz="2800" kern="1200" dirty="0" smtClean="0">
                <a:solidFill>
                  <a:srgbClr val="C00000"/>
                </a:solidFill>
              </a:rPr>
              <a:t>。</a:t>
            </a:r>
            <a:endParaRPr lang="en-US" altLang="zh-CN" sz="2800" kern="1200" dirty="0" smtClean="0">
              <a:solidFill>
                <a:srgbClr val="C00000"/>
              </a:solidFill>
            </a:endParaRPr>
          </a:p>
          <a:p>
            <a:pPr marL="0" indent="0">
              <a:buClr>
                <a:srgbClr val="FF0000"/>
              </a:buClr>
              <a:buSzPct val="115000"/>
              <a:buNone/>
            </a:pPr>
            <a:r>
              <a:rPr lang="zh-CN" altLang="en-US" sz="2800" kern="1200" dirty="0" smtClean="0">
                <a:solidFill>
                  <a:srgbClr val="C00000"/>
                </a:solidFill>
              </a:rPr>
              <a:t> </a:t>
            </a:r>
            <a:endParaRPr lang="zh-CN" altLang="en-US" sz="2800" kern="1200" dirty="0">
              <a:solidFill>
                <a:srgbClr val="C00000"/>
              </a:solidFill>
            </a:endParaRPr>
          </a:p>
          <a:p>
            <a:pPr>
              <a:buClr>
                <a:srgbClr val="FF0000"/>
              </a:buClr>
              <a:buSzPct val="115000"/>
              <a:buFont typeface="Wingdings" panose="05000000000000000000" pitchFamily="2" charset="2"/>
              <a:buChar char="p"/>
            </a:pPr>
            <a:r>
              <a:rPr lang="zh-CN" altLang="en-US" sz="2800" kern="1200" dirty="0">
                <a:solidFill>
                  <a:srgbClr val="C00000"/>
                </a:solidFill>
              </a:rPr>
              <a:t>程序中通过循环扫描字符数组元素，读到‘</a:t>
            </a:r>
            <a:r>
              <a:rPr lang="en-US" altLang="zh-CN" sz="2800" kern="1200" dirty="0">
                <a:solidFill>
                  <a:srgbClr val="C00000"/>
                </a:solidFill>
              </a:rPr>
              <a:t>\0’</a:t>
            </a:r>
            <a:r>
              <a:rPr lang="zh-CN" altLang="en-US" sz="2800" kern="1200" dirty="0">
                <a:solidFill>
                  <a:srgbClr val="C00000"/>
                </a:solidFill>
              </a:rPr>
              <a:t>时候便认为字符串结束</a:t>
            </a:r>
            <a:r>
              <a:rPr lang="zh-CN" altLang="en-US" sz="2800" kern="1200" dirty="0" smtClean="0">
                <a:solidFill>
                  <a:srgbClr val="C00000"/>
                </a:solidFill>
              </a:rPr>
              <a:t>。</a:t>
            </a:r>
            <a:endParaRPr lang="zh-CN" altLang="en-US" sz="2800" kern="1200" dirty="0">
              <a:solidFill>
                <a:srgbClr val="C00000"/>
              </a:solidFill>
            </a:endParaRPr>
          </a:p>
        </p:txBody>
      </p:sp>
      <p:sp>
        <p:nvSpPr>
          <p:cNvPr id="72708"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5C9190EA-FFE0-476D-A974-426688D8FEEF}" type="slidenum">
              <a:rPr lang="en-US" altLang="zh-CN" sz="1200">
                <a:latin typeface="Verdana" panose="020B0604030504040204" pitchFamily="34" charset="0"/>
                <a:ea typeface="宋体" panose="02010600030101010101" pitchFamily="2" charset="-122"/>
              </a:rPr>
              <a:pPr/>
              <a:t>10</a:t>
            </a:fld>
            <a:endParaRPr lang="en-US" altLang="zh-CN" sz="1200">
              <a:latin typeface="Verdana" panose="020B0604030504040204" pitchFamily="34" charset="0"/>
              <a:ea typeface="宋体" panose="02010600030101010101" pitchFamily="2" charset="-122"/>
            </a:endParaRPr>
          </a:p>
        </p:txBody>
      </p:sp>
    </p:spTree>
    <p:extLst>
      <p:ext uri="{BB962C8B-B14F-4D97-AF65-F5344CB8AC3E}">
        <p14:creationId xmlns:p14="http://schemas.microsoft.com/office/powerpoint/2010/main" val="1793702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标题 1"/>
          <p:cNvSpPr>
            <a:spLocks noGrp="1"/>
          </p:cNvSpPr>
          <p:nvPr>
            <p:ph type="title"/>
          </p:nvPr>
        </p:nvSpPr>
        <p:spPr/>
        <p:txBody>
          <a:bodyPr/>
          <a:lstStyle/>
          <a:p>
            <a:r>
              <a:rPr lang="en-US" altLang="zh-CN" smtClean="0"/>
              <a:t>5.3.4 </a:t>
            </a:r>
            <a:r>
              <a:rPr lang="zh-CN" altLang="zh-CN" smtClean="0"/>
              <a:t>字符串的表示</a:t>
            </a:r>
            <a:endParaRPr lang="zh-CN" altLang="en-US" smtClean="0"/>
          </a:p>
        </p:txBody>
      </p:sp>
      <p:sp>
        <p:nvSpPr>
          <p:cNvPr id="3" name="内容占位符 2"/>
          <p:cNvSpPr>
            <a:spLocks noGrp="1"/>
          </p:cNvSpPr>
          <p:nvPr>
            <p:ph idx="1"/>
          </p:nvPr>
        </p:nvSpPr>
        <p:spPr/>
        <p:txBody>
          <a:bodyPr/>
          <a:lstStyle/>
          <a:p>
            <a:pPr>
              <a:defRPr/>
            </a:pPr>
            <a:r>
              <a:rPr lang="zh-CN" altLang="en-US" b="0" dirty="0" smtClean="0"/>
              <a:t>字符串：</a:t>
            </a:r>
            <a:r>
              <a:rPr lang="zh-CN" altLang="zh-CN" b="0" dirty="0" smtClean="0"/>
              <a:t>双引号对</a:t>
            </a:r>
            <a:r>
              <a:rPr lang="en-US" altLang="zh-CN" b="0" dirty="0" smtClean="0"/>
              <a:t>(" “)</a:t>
            </a:r>
            <a:r>
              <a:rPr lang="zh-CN" altLang="zh-CN" b="0" dirty="0" smtClean="0"/>
              <a:t>引起的部分。</a:t>
            </a:r>
            <a:endParaRPr lang="en-US" altLang="zh-CN" b="0" dirty="0" smtClean="0"/>
          </a:p>
          <a:p>
            <a:pPr>
              <a:buFont typeface="Wingdings" panose="05000000000000000000" pitchFamily="2" charset="2"/>
              <a:buNone/>
              <a:defRPr/>
            </a:pPr>
            <a:r>
              <a:rPr lang="en-US" altLang="zh-CN" b="0" dirty="0" smtClean="0"/>
              <a:t>      </a:t>
            </a:r>
            <a:r>
              <a:rPr lang="zh-CN" altLang="zh-CN" b="0" dirty="0" smtClean="0"/>
              <a:t>字符型数据指的是一个字符数据，其常量的表示用单引号对</a:t>
            </a:r>
            <a:r>
              <a:rPr lang="en-US" altLang="zh-CN" b="0" dirty="0" smtClean="0"/>
              <a:t>(</a:t>
            </a:r>
            <a:r>
              <a:rPr lang="zh-CN" altLang="zh-CN" b="0" dirty="0" smtClean="0"/>
              <a:t>‘’</a:t>
            </a:r>
            <a:r>
              <a:rPr lang="en-US" altLang="zh-CN" b="0" dirty="0" smtClean="0"/>
              <a:t>)</a:t>
            </a:r>
            <a:r>
              <a:rPr lang="zh-CN" altLang="zh-CN" b="0" dirty="0" smtClean="0"/>
              <a:t>表示。字符串指的是一组有意义字符构成的数据。</a:t>
            </a:r>
            <a:endParaRPr lang="en-US" altLang="zh-CN" b="0" dirty="0" smtClean="0"/>
          </a:p>
          <a:p>
            <a:pPr>
              <a:buFont typeface="Wingdings" panose="05000000000000000000" pitchFamily="2" charset="2"/>
              <a:buNone/>
              <a:defRPr/>
            </a:pPr>
            <a:r>
              <a:rPr lang="en-US" altLang="zh-CN" b="0" dirty="0" smtClean="0"/>
              <a:t>      </a:t>
            </a:r>
            <a:r>
              <a:rPr lang="zh-CN" altLang="zh-CN" b="0" dirty="0" smtClean="0">
                <a:solidFill>
                  <a:srgbClr val="C00000"/>
                </a:solidFill>
              </a:rPr>
              <a:t>在</a:t>
            </a:r>
            <a:r>
              <a:rPr lang="en-US" altLang="zh-CN" b="0" dirty="0" smtClean="0">
                <a:solidFill>
                  <a:srgbClr val="C00000"/>
                </a:solidFill>
              </a:rPr>
              <a:t>C</a:t>
            </a:r>
            <a:r>
              <a:rPr lang="zh-CN" altLang="zh-CN" b="0" dirty="0" smtClean="0">
                <a:solidFill>
                  <a:srgbClr val="C00000"/>
                </a:solidFill>
              </a:rPr>
              <a:t>语言中，二者间的差别很大。</a:t>
            </a:r>
            <a:endParaRPr lang="en-US" altLang="zh-CN" b="0" dirty="0" smtClean="0">
              <a:solidFill>
                <a:srgbClr val="C00000"/>
              </a:solidFill>
            </a:endParaRPr>
          </a:p>
          <a:p>
            <a:pPr indent="-25400">
              <a:buFont typeface="Wingdings" panose="05000000000000000000" pitchFamily="2" charset="2"/>
              <a:buNone/>
              <a:defRPr/>
            </a:pPr>
            <a:r>
              <a:rPr lang="en-US" altLang="zh-CN" b="0" dirty="0" err="1" smtClean="0"/>
              <a:t>scanf</a:t>
            </a:r>
            <a:r>
              <a:rPr lang="en-US" altLang="zh-CN" b="0" dirty="0" smtClean="0"/>
              <a:t>( "%</a:t>
            </a:r>
            <a:r>
              <a:rPr lang="en-US" altLang="zh-CN" b="0" dirty="0" err="1" smtClean="0"/>
              <a:t>f",&amp;</a:t>
            </a:r>
            <a:r>
              <a:rPr lang="en-US" altLang="zh-CN" b="0" dirty="0" err="1" smtClean="0"/>
              <a:t>a</a:t>
            </a:r>
            <a:r>
              <a:rPr lang="en-US" altLang="zh-CN" b="0" dirty="0" smtClean="0"/>
              <a:t> </a:t>
            </a:r>
            <a:r>
              <a:rPr lang="en-US" altLang="zh-CN" b="0" dirty="0" smtClean="0"/>
              <a:t>);</a:t>
            </a:r>
            <a:endParaRPr lang="zh-CN" altLang="zh-CN" b="0" dirty="0" smtClean="0"/>
          </a:p>
          <a:p>
            <a:pPr indent="-25400">
              <a:buFont typeface="Wingdings" panose="05000000000000000000" pitchFamily="2" charset="2"/>
              <a:buNone/>
              <a:defRPr/>
            </a:pPr>
            <a:r>
              <a:rPr lang="en-US" altLang="zh-CN" b="0" dirty="0" err="1" smtClean="0"/>
              <a:t>printf</a:t>
            </a:r>
            <a:r>
              <a:rPr lang="en-US" altLang="zh-CN" b="0" dirty="0" smtClean="0"/>
              <a:t>( "Average = %5.2f\n", (</a:t>
            </a:r>
            <a:r>
              <a:rPr lang="en-US" altLang="zh-CN" b="0" dirty="0" err="1" smtClean="0"/>
              <a:t>a+b</a:t>
            </a:r>
            <a:r>
              <a:rPr lang="en-US" altLang="zh-CN" b="0" dirty="0" smtClean="0"/>
              <a:t>)/2 );</a:t>
            </a:r>
            <a:endParaRPr lang="zh-CN" altLang="zh-CN" b="0" dirty="0" smtClean="0"/>
          </a:p>
          <a:p>
            <a:pPr>
              <a:buFont typeface="Wingdings" panose="05000000000000000000" pitchFamily="2" charset="2"/>
              <a:buNone/>
              <a:defRPr/>
            </a:pPr>
            <a:endParaRPr lang="zh-CN" altLang="en-US" dirty="0">
              <a:solidFill>
                <a:srgbClr val="C00000"/>
              </a:solidFill>
            </a:endParaRPr>
          </a:p>
        </p:txBody>
      </p:sp>
      <p:sp>
        <p:nvSpPr>
          <p:cNvPr id="74756"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86A64A9F-B6CA-486C-A625-6092A9428316}" type="slidenum">
              <a:rPr lang="en-US" altLang="zh-CN" sz="1200">
                <a:latin typeface="Verdana" panose="020B0604030504040204" pitchFamily="34" charset="0"/>
                <a:ea typeface="宋体" panose="02010600030101010101" pitchFamily="2" charset="-122"/>
              </a:rPr>
              <a:pPr/>
              <a:t>11</a:t>
            </a:fld>
            <a:endParaRPr lang="en-US" altLang="zh-CN" sz="1200">
              <a:latin typeface="Verdana" panose="020B0604030504040204" pitchFamily="34" charset="0"/>
              <a:ea typeface="宋体" panose="02010600030101010101" pitchFamily="2" charset="-122"/>
            </a:endParaRPr>
          </a:p>
        </p:txBody>
      </p:sp>
      <p:sp>
        <p:nvSpPr>
          <p:cNvPr id="6" name="AutoShape 81"/>
          <p:cNvSpPr>
            <a:spLocks noChangeArrowheads="1"/>
          </p:cNvSpPr>
          <p:nvPr/>
        </p:nvSpPr>
        <p:spPr bwMode="auto">
          <a:xfrm>
            <a:off x="5364163" y="3860800"/>
            <a:ext cx="1870075" cy="403225"/>
          </a:xfrm>
          <a:prstGeom prst="wedgeRectCallout">
            <a:avLst>
              <a:gd name="adj1" fmla="val -177603"/>
              <a:gd name="adj2" fmla="val -22737"/>
            </a:avLst>
          </a:prstGeom>
          <a:solidFill>
            <a:schemeClr val="accent2">
              <a:lumMod val="20000"/>
              <a:lumOff val="80000"/>
            </a:schemeClr>
          </a:solidFill>
          <a:ln w="38100">
            <a:noFill/>
            <a:miter lim="800000"/>
            <a:headEnd/>
            <a:tailEnd/>
          </a:ln>
          <a:effectLst>
            <a:outerShdw blurRad="50800" dist="38100" dir="5400000" algn="t" rotWithShape="0">
              <a:prstClr val="black">
                <a:alpha val="40000"/>
              </a:prstClr>
            </a:outerShdw>
          </a:effectLst>
        </p:spPr>
        <p:txBody>
          <a:bodyPr lIns="90000" tIns="46800" rIns="90000" bIns="46800" anchor="ctr">
            <a:spAutoFit/>
          </a:bodyPr>
          <a:lstStyle/>
          <a:p>
            <a:pPr eaLnBrk="1" hangingPunct="1">
              <a:defRPr/>
            </a:pPr>
            <a:r>
              <a:rPr kumimoji="1" lang="zh-CN" altLang="en-US" sz="2000" dirty="0">
                <a:solidFill>
                  <a:srgbClr val="0000FF"/>
                </a:solidFill>
                <a:latin typeface="+mn-ea"/>
                <a:ea typeface="+mn-ea"/>
                <a:cs typeface="+mn-cs"/>
              </a:rPr>
              <a:t>用字符串常量</a:t>
            </a:r>
          </a:p>
        </p:txBody>
      </p:sp>
      <p:sp>
        <p:nvSpPr>
          <p:cNvPr id="7" name="AutoShape 81"/>
          <p:cNvSpPr>
            <a:spLocks noChangeArrowheads="1"/>
          </p:cNvSpPr>
          <p:nvPr/>
        </p:nvSpPr>
        <p:spPr bwMode="auto">
          <a:xfrm>
            <a:off x="5364163" y="5084763"/>
            <a:ext cx="1870075" cy="403225"/>
          </a:xfrm>
          <a:prstGeom prst="wedgeRectCallout">
            <a:avLst>
              <a:gd name="adj1" fmla="val -178282"/>
              <a:gd name="adj2" fmla="val -95346"/>
            </a:avLst>
          </a:prstGeom>
          <a:solidFill>
            <a:schemeClr val="accent2">
              <a:lumMod val="20000"/>
              <a:lumOff val="80000"/>
            </a:schemeClr>
          </a:solidFill>
          <a:ln w="38100">
            <a:noFill/>
            <a:miter lim="800000"/>
            <a:headEnd/>
            <a:tailEnd/>
          </a:ln>
          <a:effectLst>
            <a:outerShdw blurRad="50800" dist="38100" dir="5400000" algn="t" rotWithShape="0">
              <a:prstClr val="black">
                <a:alpha val="40000"/>
              </a:prstClr>
            </a:outerShdw>
          </a:effectLst>
        </p:spPr>
        <p:txBody>
          <a:bodyPr lIns="90000" tIns="46800" rIns="90000" bIns="46800" anchor="ctr">
            <a:spAutoFit/>
          </a:bodyPr>
          <a:lstStyle/>
          <a:p>
            <a:pPr eaLnBrk="1" hangingPunct="1">
              <a:defRPr/>
            </a:pPr>
            <a:r>
              <a:rPr kumimoji="1" lang="zh-CN" altLang="en-US" sz="2000" dirty="0">
                <a:solidFill>
                  <a:srgbClr val="0000FF"/>
                </a:solidFill>
                <a:latin typeface="+mn-ea"/>
                <a:ea typeface="+mn-ea"/>
                <a:cs typeface="+mn-cs"/>
              </a:rPr>
              <a:t>用字符串常量</a:t>
            </a:r>
          </a:p>
        </p:txBody>
      </p:sp>
    </p:spTree>
    <p:extLst>
      <p:ext uri="{BB962C8B-B14F-4D97-AF65-F5344CB8AC3E}">
        <p14:creationId xmlns:p14="http://schemas.microsoft.com/office/powerpoint/2010/main" val="1761117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标题 1"/>
          <p:cNvSpPr>
            <a:spLocks noGrp="1"/>
          </p:cNvSpPr>
          <p:nvPr>
            <p:ph type="title"/>
          </p:nvPr>
        </p:nvSpPr>
        <p:spPr/>
        <p:txBody>
          <a:bodyPr/>
          <a:lstStyle/>
          <a:p>
            <a:r>
              <a:rPr lang="zh-CN" altLang="zh-CN" smtClean="0"/>
              <a:t>字符串的存储</a:t>
            </a:r>
            <a:endParaRPr lang="zh-CN" altLang="en-US" smtClean="0"/>
          </a:p>
        </p:txBody>
      </p:sp>
      <p:sp>
        <p:nvSpPr>
          <p:cNvPr id="75779" name="内容占位符 2"/>
          <p:cNvSpPr>
            <a:spLocks noGrp="1"/>
          </p:cNvSpPr>
          <p:nvPr>
            <p:ph idx="1"/>
          </p:nvPr>
        </p:nvSpPr>
        <p:spPr>
          <a:xfrm>
            <a:off x="611188" y="1268413"/>
            <a:ext cx="8247062" cy="4824412"/>
          </a:xfrm>
        </p:spPr>
        <p:txBody>
          <a:bodyPr/>
          <a:lstStyle/>
          <a:p>
            <a:r>
              <a:rPr lang="zh-CN" altLang="zh-CN" b="0" smtClean="0"/>
              <a:t>在</a:t>
            </a:r>
            <a:r>
              <a:rPr lang="en-US" altLang="zh-CN" b="0" smtClean="0"/>
              <a:t>C</a:t>
            </a:r>
            <a:r>
              <a:rPr lang="zh-CN" altLang="zh-CN" b="0" smtClean="0"/>
              <a:t>语言中，字符串的存储是利用字符数组来实现的。编译系统将字符串以字符数组的形式存储，即从内存空间中分配连续的若干存储单元，依次保存字符串中的字符，且每个字符占用一个字节。</a:t>
            </a:r>
            <a:endParaRPr lang="en-US" altLang="zh-CN" b="0" smtClean="0"/>
          </a:p>
          <a:p>
            <a:r>
              <a:rPr lang="en-US" altLang="zh-CN" b="0" smtClean="0"/>
              <a:t>C</a:t>
            </a:r>
            <a:r>
              <a:rPr lang="zh-CN" altLang="zh-CN" b="0" smtClean="0"/>
              <a:t>语言规定：在字符串常量中所有字符之后，增加一个空字符</a:t>
            </a:r>
            <a:r>
              <a:rPr lang="en-US" altLang="zh-CN" b="0" smtClean="0"/>
              <a:t>'\0'</a:t>
            </a:r>
            <a:r>
              <a:rPr lang="zh-CN" altLang="zh-CN" b="0" smtClean="0"/>
              <a:t>作为字符串的结束标志。</a:t>
            </a:r>
            <a:endParaRPr lang="zh-CN" altLang="en-US" smtClean="0"/>
          </a:p>
        </p:txBody>
      </p:sp>
      <p:sp>
        <p:nvSpPr>
          <p:cNvPr id="75780"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3A8E64B4-2ABC-4F53-9899-8FD371EB1CD2}" type="slidenum">
              <a:rPr lang="en-US" altLang="zh-CN" sz="1200">
                <a:latin typeface="Verdana" panose="020B0604030504040204" pitchFamily="34" charset="0"/>
                <a:ea typeface="宋体" panose="02010600030101010101" pitchFamily="2" charset="-122"/>
              </a:rPr>
              <a:pPr/>
              <a:t>12</a:t>
            </a:fld>
            <a:endParaRPr lang="en-US" altLang="zh-CN" sz="1200">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标题 1"/>
          <p:cNvSpPr>
            <a:spLocks noGrp="1"/>
          </p:cNvSpPr>
          <p:nvPr>
            <p:ph type="title"/>
          </p:nvPr>
        </p:nvSpPr>
        <p:spPr/>
        <p:txBody>
          <a:bodyPr/>
          <a:lstStyle/>
          <a:p>
            <a:r>
              <a:rPr lang="zh-CN" altLang="zh-CN" smtClean="0"/>
              <a:t>字符串数组</a:t>
            </a:r>
            <a:endParaRPr lang="zh-CN" altLang="en-US" smtClean="0"/>
          </a:p>
        </p:txBody>
      </p:sp>
      <p:sp>
        <p:nvSpPr>
          <p:cNvPr id="3" name="内容占位符 2"/>
          <p:cNvSpPr>
            <a:spLocks noGrp="1"/>
          </p:cNvSpPr>
          <p:nvPr>
            <p:ph idx="1"/>
          </p:nvPr>
        </p:nvSpPr>
        <p:spPr/>
        <p:txBody>
          <a:bodyPr/>
          <a:lstStyle/>
          <a:p>
            <a:pPr>
              <a:defRPr/>
            </a:pPr>
            <a:r>
              <a:rPr lang="zh-CN" altLang="zh-CN" b="0" dirty="0" smtClean="0"/>
              <a:t>字符串数组是一个二维字符数组，该数组中的每一行都是一个字符串。</a:t>
            </a:r>
            <a:endParaRPr lang="en-US" altLang="zh-CN" b="0" dirty="0" smtClean="0"/>
          </a:p>
          <a:p>
            <a:pPr indent="-25400">
              <a:buFont typeface="Wingdings" panose="05000000000000000000" pitchFamily="2" charset="2"/>
              <a:buNone/>
              <a:defRPr/>
            </a:pPr>
            <a:r>
              <a:rPr lang="en-US" altLang="zh-CN" b="0" dirty="0" smtClean="0">
                <a:solidFill>
                  <a:srgbClr val="C00000"/>
                </a:solidFill>
              </a:rPr>
              <a:t>#define WEEK_DAY  7</a:t>
            </a:r>
            <a:endParaRPr lang="zh-CN" altLang="zh-CN" dirty="0" smtClean="0">
              <a:solidFill>
                <a:srgbClr val="C00000"/>
              </a:solidFill>
            </a:endParaRPr>
          </a:p>
          <a:p>
            <a:pPr indent="-25400">
              <a:buFont typeface="Wingdings" panose="05000000000000000000" pitchFamily="2" charset="2"/>
              <a:buNone/>
              <a:defRPr/>
            </a:pPr>
            <a:r>
              <a:rPr lang="en-US" altLang="zh-CN" b="0" dirty="0" smtClean="0">
                <a:solidFill>
                  <a:srgbClr val="C00000"/>
                </a:solidFill>
              </a:rPr>
              <a:t>#define NAME_LEN  10</a:t>
            </a:r>
            <a:endParaRPr lang="zh-CN" altLang="zh-CN" dirty="0" smtClean="0">
              <a:solidFill>
                <a:srgbClr val="C00000"/>
              </a:solidFill>
            </a:endParaRPr>
          </a:p>
          <a:p>
            <a:pPr indent="-25400">
              <a:buFont typeface="Wingdings" panose="05000000000000000000" pitchFamily="2" charset="2"/>
              <a:buNone/>
              <a:defRPr/>
            </a:pPr>
            <a:r>
              <a:rPr lang="en-US" altLang="zh-CN" b="0" dirty="0" smtClean="0">
                <a:solidFill>
                  <a:srgbClr val="C00000"/>
                </a:solidFill>
              </a:rPr>
              <a:t>char weekday[WEEK_DAY][NAME_LEN] = { </a:t>
            </a:r>
            <a:endParaRPr lang="zh-CN" altLang="zh-CN" dirty="0" smtClean="0">
              <a:solidFill>
                <a:srgbClr val="C00000"/>
              </a:solidFill>
            </a:endParaRPr>
          </a:p>
          <a:p>
            <a:pPr indent="-25400">
              <a:buFont typeface="Wingdings" panose="05000000000000000000" pitchFamily="2" charset="2"/>
              <a:buNone/>
              <a:defRPr/>
            </a:pPr>
            <a:r>
              <a:rPr lang="en-US" altLang="zh-CN" b="0" dirty="0" smtClean="0">
                <a:solidFill>
                  <a:srgbClr val="C00000"/>
                </a:solidFill>
              </a:rPr>
              <a:t>        "Sunday", "Monday", "Tuesday",           </a:t>
            </a:r>
          </a:p>
          <a:p>
            <a:pPr indent="-25400">
              <a:buFont typeface="Wingdings" panose="05000000000000000000" pitchFamily="2" charset="2"/>
              <a:buNone/>
              <a:defRPr/>
            </a:pPr>
            <a:r>
              <a:rPr lang="en-US" altLang="zh-CN" b="0" dirty="0" smtClean="0">
                <a:solidFill>
                  <a:srgbClr val="C00000"/>
                </a:solidFill>
              </a:rPr>
              <a:t>        "Wednesday", "Thursday", "Friday",  </a:t>
            </a:r>
          </a:p>
          <a:p>
            <a:pPr indent="-25400">
              <a:buFont typeface="Wingdings" panose="05000000000000000000" pitchFamily="2" charset="2"/>
              <a:buNone/>
              <a:defRPr/>
            </a:pPr>
            <a:r>
              <a:rPr lang="en-US" altLang="zh-CN" b="0" dirty="0" smtClean="0">
                <a:solidFill>
                  <a:srgbClr val="C00000"/>
                </a:solidFill>
              </a:rPr>
              <a:t>        "Saturday“</a:t>
            </a:r>
          </a:p>
          <a:p>
            <a:pPr indent="-25400">
              <a:buFont typeface="Wingdings" panose="05000000000000000000" pitchFamily="2" charset="2"/>
              <a:buNone/>
              <a:defRPr/>
            </a:pPr>
            <a:r>
              <a:rPr lang="en-US" altLang="zh-CN" b="0" dirty="0" smtClean="0">
                <a:solidFill>
                  <a:srgbClr val="C00000"/>
                </a:solidFill>
              </a:rPr>
              <a:t> };</a:t>
            </a:r>
            <a:endParaRPr lang="zh-CN" altLang="zh-CN" dirty="0" smtClean="0">
              <a:solidFill>
                <a:srgbClr val="C00000"/>
              </a:solidFill>
            </a:endParaRPr>
          </a:p>
          <a:p>
            <a:pPr indent="-25400">
              <a:buFont typeface="Wingdings" panose="05000000000000000000" pitchFamily="2" charset="2"/>
              <a:buNone/>
              <a:defRPr/>
            </a:pPr>
            <a:endParaRPr lang="zh-CN" altLang="en-US" dirty="0">
              <a:solidFill>
                <a:srgbClr val="C00000"/>
              </a:solidFill>
            </a:endParaRPr>
          </a:p>
        </p:txBody>
      </p:sp>
      <p:sp>
        <p:nvSpPr>
          <p:cNvPr id="77828"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99F05494-2850-4319-B4D3-F610BE92C82E}" type="slidenum">
              <a:rPr lang="en-US" altLang="zh-CN" sz="1200">
                <a:latin typeface="Verdana" panose="020B0604030504040204" pitchFamily="34" charset="0"/>
                <a:ea typeface="宋体" panose="02010600030101010101" pitchFamily="2" charset="-122"/>
              </a:rPr>
              <a:pPr/>
              <a:t>13</a:t>
            </a:fld>
            <a:endParaRPr lang="en-US" altLang="zh-CN" sz="1200">
              <a:latin typeface="Verdana" panose="020B0604030504040204" pitchFamily="34" charset="0"/>
              <a:ea typeface="宋体" panose="02010600030101010101" pitchFamily="2" charset="-122"/>
            </a:endParaRPr>
          </a:p>
        </p:txBody>
      </p:sp>
    </p:spTree>
    <p:extLst>
      <p:ext uri="{BB962C8B-B14F-4D97-AF65-F5344CB8AC3E}">
        <p14:creationId xmlns:p14="http://schemas.microsoft.com/office/powerpoint/2010/main" val="29001233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标题 1"/>
          <p:cNvSpPr>
            <a:spLocks noGrp="1"/>
          </p:cNvSpPr>
          <p:nvPr>
            <p:ph type="title"/>
          </p:nvPr>
        </p:nvSpPr>
        <p:spPr/>
        <p:txBody>
          <a:bodyPr/>
          <a:lstStyle/>
          <a:p>
            <a:r>
              <a:rPr lang="zh-CN" altLang="zh-CN" smtClean="0"/>
              <a:t>字符串的存储</a:t>
            </a:r>
            <a:endParaRPr lang="zh-CN" altLang="en-US" smtClean="0"/>
          </a:p>
        </p:txBody>
      </p:sp>
      <p:graphicFrame>
        <p:nvGraphicFramePr>
          <p:cNvPr id="5" name="内容占位符 4"/>
          <p:cNvGraphicFramePr>
            <a:graphicFrameLocks noGrp="1"/>
          </p:cNvGraphicFramePr>
          <p:nvPr>
            <p:ph idx="1"/>
          </p:nvPr>
        </p:nvGraphicFramePr>
        <p:xfrm>
          <a:off x="611188" y="2133600"/>
          <a:ext cx="7856536" cy="854076"/>
        </p:xfrm>
        <a:graphic>
          <a:graphicData uri="http://schemas.openxmlformats.org/drawingml/2006/table">
            <a:tbl>
              <a:tblPr firstRow="1" bandRow="1">
                <a:tableStyleId>{21E4AEA4-8DFA-4A89-87EB-49C32662AFE0}</a:tableStyleId>
              </a:tblPr>
              <a:tblGrid>
                <a:gridCol w="982067">
                  <a:extLst>
                    <a:ext uri="{9D8B030D-6E8A-4147-A177-3AD203B41FA5}">
                      <a16:colId xmlns:a16="http://schemas.microsoft.com/office/drawing/2014/main" xmlns="" val="20000"/>
                    </a:ext>
                  </a:extLst>
                </a:gridCol>
                <a:gridCol w="982067">
                  <a:extLst>
                    <a:ext uri="{9D8B030D-6E8A-4147-A177-3AD203B41FA5}">
                      <a16:colId xmlns:a16="http://schemas.microsoft.com/office/drawing/2014/main" xmlns="" val="20001"/>
                    </a:ext>
                  </a:extLst>
                </a:gridCol>
                <a:gridCol w="982067">
                  <a:extLst>
                    <a:ext uri="{9D8B030D-6E8A-4147-A177-3AD203B41FA5}">
                      <a16:colId xmlns:a16="http://schemas.microsoft.com/office/drawing/2014/main" xmlns="" val="20002"/>
                    </a:ext>
                  </a:extLst>
                </a:gridCol>
                <a:gridCol w="982067">
                  <a:extLst>
                    <a:ext uri="{9D8B030D-6E8A-4147-A177-3AD203B41FA5}">
                      <a16:colId xmlns:a16="http://schemas.microsoft.com/office/drawing/2014/main" xmlns="" val="20003"/>
                    </a:ext>
                  </a:extLst>
                </a:gridCol>
                <a:gridCol w="982067">
                  <a:extLst>
                    <a:ext uri="{9D8B030D-6E8A-4147-A177-3AD203B41FA5}">
                      <a16:colId xmlns:a16="http://schemas.microsoft.com/office/drawing/2014/main" xmlns="" val="20004"/>
                    </a:ext>
                  </a:extLst>
                </a:gridCol>
                <a:gridCol w="982067">
                  <a:extLst>
                    <a:ext uri="{9D8B030D-6E8A-4147-A177-3AD203B41FA5}">
                      <a16:colId xmlns:a16="http://schemas.microsoft.com/office/drawing/2014/main" xmlns="" val="20005"/>
                    </a:ext>
                  </a:extLst>
                </a:gridCol>
                <a:gridCol w="982067">
                  <a:extLst>
                    <a:ext uri="{9D8B030D-6E8A-4147-A177-3AD203B41FA5}">
                      <a16:colId xmlns:a16="http://schemas.microsoft.com/office/drawing/2014/main" xmlns="" val="20006"/>
                    </a:ext>
                  </a:extLst>
                </a:gridCol>
                <a:gridCol w="982067">
                  <a:extLst>
                    <a:ext uri="{9D8B030D-6E8A-4147-A177-3AD203B41FA5}">
                      <a16:colId xmlns:a16="http://schemas.microsoft.com/office/drawing/2014/main" xmlns="" val="20007"/>
                    </a:ext>
                  </a:extLst>
                </a:gridCol>
              </a:tblGrid>
              <a:tr h="427038">
                <a:tc>
                  <a:txBody>
                    <a:bodyPr/>
                    <a:lstStyle/>
                    <a:p>
                      <a:pPr marL="201930" algn="ctr">
                        <a:spcAft>
                          <a:spcPts val="0"/>
                        </a:spcAft>
                      </a:pPr>
                      <a:r>
                        <a:rPr lang="en-US" sz="2800" b="0" kern="100" dirty="0">
                          <a:latin typeface="Cambria" pitchFamily="18" charset="0"/>
                        </a:rPr>
                        <a:t>[0]</a:t>
                      </a:r>
                      <a:endParaRPr lang="zh-CN" sz="2800" b="0" kern="100" dirty="0">
                        <a:latin typeface="Cambria" pitchFamily="18" charset="0"/>
                        <a:ea typeface="宋体"/>
                        <a:cs typeface="Times New Roman"/>
                      </a:endParaRPr>
                    </a:p>
                  </a:txBody>
                  <a:tcPr marL="68576" marR="68576" marT="0" marB="0" anchor="ctr"/>
                </a:tc>
                <a:tc>
                  <a:txBody>
                    <a:bodyPr/>
                    <a:lstStyle/>
                    <a:p>
                      <a:pPr marL="201930" algn="ctr">
                        <a:spcAft>
                          <a:spcPts val="0"/>
                        </a:spcAft>
                      </a:pP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endParaRPr lang="zh-CN" sz="2800" b="0" kern="100" dirty="0">
                        <a:latin typeface="Cambria" pitchFamily="18" charset="0"/>
                        <a:ea typeface="宋体"/>
                        <a:cs typeface="Times New Roman"/>
                      </a:endParaRPr>
                    </a:p>
                  </a:txBody>
                  <a:tcPr marL="68576" marR="68576" marT="0" marB="0" anchor="ctr"/>
                </a:tc>
                <a:tc>
                  <a:txBody>
                    <a:bodyPr/>
                    <a:lstStyle/>
                    <a:p>
                      <a:pPr marL="201930" algn="ctr">
                        <a:spcAft>
                          <a:spcPts val="0"/>
                        </a:spcAft>
                      </a:pP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[6]</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[7]</a:t>
                      </a:r>
                      <a:endParaRPr lang="zh-CN" sz="2800" b="0" kern="100">
                        <a:latin typeface="Cambria" pitchFamily="18" charset="0"/>
                        <a:ea typeface="宋体"/>
                        <a:cs typeface="Times New Roman"/>
                      </a:endParaRPr>
                    </a:p>
                  </a:txBody>
                  <a:tcPr marL="68576" marR="68576" marT="0" marB="0" anchor="ctr"/>
                </a:tc>
                <a:extLst>
                  <a:ext uri="{0D108BD9-81ED-4DB2-BD59-A6C34878D82A}">
                    <a16:rowId xmlns:a16="http://schemas.microsoft.com/office/drawing/2014/main" xmlns="" val="10000"/>
                  </a:ext>
                </a:extLst>
              </a:tr>
              <a:tr h="427038">
                <a:tc>
                  <a:txBody>
                    <a:bodyPr/>
                    <a:lstStyle/>
                    <a:p>
                      <a:pPr marL="201930" algn="ctr">
                        <a:spcAft>
                          <a:spcPts val="0"/>
                        </a:spcAft>
                      </a:pPr>
                      <a:r>
                        <a:rPr lang="en-US" sz="2800" b="0" kern="100">
                          <a:latin typeface="Cambria" pitchFamily="18" charset="0"/>
                        </a:rPr>
                        <a:t>N</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a</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n</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j</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i</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n</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a:latin typeface="Cambria" pitchFamily="18" charset="0"/>
                        </a:rPr>
                        <a:t>g</a:t>
                      </a:r>
                      <a:endParaRPr lang="zh-CN" sz="2800" b="0" kern="100">
                        <a:latin typeface="Cambria" pitchFamily="18" charset="0"/>
                        <a:ea typeface="宋体"/>
                        <a:cs typeface="Times New Roman"/>
                      </a:endParaRPr>
                    </a:p>
                  </a:txBody>
                  <a:tcPr marL="68576" marR="68576" marT="0" marB="0" anchor="ctr"/>
                </a:tc>
                <a:tc>
                  <a:txBody>
                    <a:bodyPr/>
                    <a:lstStyle/>
                    <a:p>
                      <a:pPr marL="201930" algn="ctr">
                        <a:spcAft>
                          <a:spcPts val="0"/>
                        </a:spcAft>
                      </a:pPr>
                      <a:r>
                        <a:rPr lang="en-US" sz="2800" b="0" kern="100" dirty="0">
                          <a:latin typeface="Cambria" pitchFamily="18" charset="0"/>
                        </a:rPr>
                        <a:t>\0</a:t>
                      </a:r>
                      <a:endParaRPr lang="zh-CN" sz="2800" b="0" kern="100" dirty="0">
                        <a:latin typeface="Cambria" pitchFamily="18" charset="0"/>
                        <a:ea typeface="宋体"/>
                        <a:cs typeface="Times New Roman"/>
                      </a:endParaRPr>
                    </a:p>
                  </a:txBody>
                  <a:tcPr marL="68576" marR="68576" marT="0" marB="0" anchor="ctr"/>
                </a:tc>
                <a:extLst>
                  <a:ext uri="{0D108BD9-81ED-4DB2-BD59-A6C34878D82A}">
                    <a16:rowId xmlns:a16="http://schemas.microsoft.com/office/drawing/2014/main" xmlns="" val="10001"/>
                  </a:ext>
                </a:extLst>
              </a:tr>
            </a:tbl>
          </a:graphicData>
        </a:graphic>
      </p:graphicFrame>
      <p:sp>
        <p:nvSpPr>
          <p:cNvPr id="76832"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D252292C-CDC6-47F3-BD72-81299F22A60E}" type="slidenum">
              <a:rPr lang="en-US" altLang="zh-CN" sz="1200">
                <a:latin typeface="Verdana" panose="020B0604030504040204" pitchFamily="34" charset="0"/>
                <a:ea typeface="宋体" panose="02010600030101010101" pitchFamily="2" charset="-122"/>
              </a:rPr>
              <a:pPr/>
              <a:t>14</a:t>
            </a:fld>
            <a:endParaRPr lang="en-US" altLang="zh-CN" sz="1200">
              <a:latin typeface="Verdana" panose="020B0604030504040204" pitchFamily="34" charset="0"/>
              <a:ea typeface="宋体" panose="02010600030101010101" pitchFamily="2" charset="-122"/>
            </a:endParaRPr>
          </a:p>
        </p:txBody>
      </p:sp>
      <p:sp>
        <p:nvSpPr>
          <p:cNvPr id="76833" name="Rectangle 1"/>
          <p:cNvSpPr>
            <a:spLocks noChangeArrowheads="1"/>
          </p:cNvSpPr>
          <p:nvPr/>
        </p:nvSpPr>
        <p:spPr bwMode="auto">
          <a:xfrm>
            <a:off x="684213" y="1412875"/>
            <a:ext cx="51387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lang="zh-CN" altLang="en-US" sz="3200"/>
              <a:t>例如</a:t>
            </a:r>
            <a:r>
              <a:rPr lang="en-US" altLang="zh-CN" sz="3200"/>
              <a:t>:  char str[] = "Nanjing";</a:t>
            </a:r>
            <a:endParaRPr lang="en-US" altLang="zh-CN" sz="3200">
              <a:ea typeface="宋体" panose="02010600030101010101" pitchFamily="2" charset="-122"/>
            </a:endParaRPr>
          </a:p>
        </p:txBody>
      </p:sp>
      <p:sp>
        <p:nvSpPr>
          <p:cNvPr id="77826" name="Rectangle 2"/>
          <p:cNvSpPr>
            <a:spLocks noChangeArrowheads="1"/>
          </p:cNvSpPr>
          <p:nvPr/>
        </p:nvSpPr>
        <p:spPr bwMode="auto">
          <a:xfrm>
            <a:off x="611188" y="3141663"/>
            <a:ext cx="7848600" cy="1384300"/>
          </a:xfrm>
          <a:prstGeom prst="rect">
            <a:avLst/>
          </a:prstGeom>
          <a:noFill/>
          <a:ln w="9525">
            <a:noFill/>
            <a:miter lim="800000"/>
            <a:headEnd/>
            <a:tailEnd/>
          </a:ln>
          <a:effectLst/>
        </p:spPr>
        <p:txBody>
          <a:bodyPr anchor="ctr">
            <a:spAutoFit/>
          </a:bodyPr>
          <a:lstStyle/>
          <a:p>
            <a:pPr indent="269875" eaLnBrk="1" hangingPunct="1">
              <a:defRPr/>
            </a:pPr>
            <a:r>
              <a:rPr lang="zh-CN" sz="2800" dirty="0">
                <a:ea typeface="+mn-ea"/>
              </a:rPr>
              <a:t>虽然它只有</a:t>
            </a:r>
            <a:r>
              <a:rPr lang="en-US" altLang="zh-CN" sz="2800" dirty="0">
                <a:ea typeface="+mn-ea"/>
              </a:rPr>
              <a:t>7 </a:t>
            </a:r>
            <a:r>
              <a:rPr lang="zh-CN" altLang="en-US" sz="2800" dirty="0">
                <a:ea typeface="+mn-ea"/>
              </a:rPr>
              <a:t>个字符，其内部表示却需要占</a:t>
            </a:r>
            <a:r>
              <a:rPr lang="en-US" altLang="zh-CN" sz="2800" dirty="0">
                <a:ea typeface="+mn-ea"/>
              </a:rPr>
              <a:t>8 </a:t>
            </a:r>
            <a:r>
              <a:rPr lang="zh-CN" altLang="en-US" sz="2800" dirty="0">
                <a:ea typeface="+mn-ea"/>
              </a:rPr>
              <a:t>个字节存储，尤其是元素</a:t>
            </a:r>
            <a:r>
              <a:rPr lang="en-US" altLang="zh-CN" sz="2800" dirty="0" err="1">
                <a:ea typeface="+mn-ea"/>
              </a:rPr>
              <a:t>str</a:t>
            </a:r>
            <a:r>
              <a:rPr lang="en-US" altLang="zh-CN" sz="2800" dirty="0">
                <a:ea typeface="+mn-ea"/>
              </a:rPr>
              <a:t>[7]</a:t>
            </a:r>
            <a:r>
              <a:rPr lang="zh-CN" altLang="en-US" sz="2800" dirty="0">
                <a:ea typeface="+mn-ea"/>
              </a:rPr>
              <a:t>，存储了一个空字符’</a:t>
            </a:r>
            <a:r>
              <a:rPr lang="en-US" altLang="zh-CN" sz="2800" dirty="0">
                <a:ea typeface="+mn-ea"/>
              </a:rPr>
              <a:t>\0’</a:t>
            </a:r>
            <a:r>
              <a:rPr lang="zh-CN" altLang="en-US" sz="2800" dirty="0">
                <a:ea typeface="+mn-ea"/>
              </a:rPr>
              <a:t>。以表示字符串的结束。</a:t>
            </a:r>
          </a:p>
        </p:txBody>
      </p:sp>
      <p:sp>
        <p:nvSpPr>
          <p:cNvPr id="8" name="矩形 7"/>
          <p:cNvSpPr/>
          <p:nvPr/>
        </p:nvSpPr>
        <p:spPr>
          <a:xfrm>
            <a:off x="684213" y="5157788"/>
            <a:ext cx="7704137" cy="830262"/>
          </a:xfrm>
          <a:prstGeom prst="rect">
            <a:avLst/>
          </a:prstGeom>
        </p:spPr>
        <p:txBody>
          <a:bodyPr>
            <a:spAutoFit/>
          </a:bodyPr>
          <a:lstStyle/>
          <a:p>
            <a:pPr eaLnBrk="1" hangingPunct="1">
              <a:defRPr/>
            </a:pPr>
            <a:r>
              <a:rPr lang="zh-CN" altLang="en-US" dirty="0">
                <a:solidFill>
                  <a:srgbClr val="C00000"/>
                </a:solidFill>
                <a:ea typeface="+mn-ea"/>
              </a:rPr>
              <a:t>当字符串初始化缺省长度时，数组的长度必为字符串字符个数再加一个存放空字符的字节数。</a:t>
            </a:r>
            <a:endParaRPr lang="zh-CN" altLang="en-US" dirty="0">
              <a:solidFill>
                <a:srgbClr val="C00000"/>
              </a:solidFill>
              <a:ea typeface="+mn-ea"/>
              <a:cs typeface="+mn-cs"/>
            </a:endParaRPr>
          </a:p>
        </p:txBody>
      </p:sp>
      <p:sp>
        <p:nvSpPr>
          <p:cNvPr id="9" name="矩形 8"/>
          <p:cNvSpPr>
            <a:spLocks noChangeArrowheads="1"/>
          </p:cNvSpPr>
          <p:nvPr/>
        </p:nvSpPr>
        <p:spPr bwMode="auto">
          <a:xfrm>
            <a:off x="755650" y="4581525"/>
            <a:ext cx="10128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lang="zh-CN" altLang="en-US" sz="2800">
                <a:solidFill>
                  <a:srgbClr val="C00000"/>
                </a:solidFill>
                <a:latin typeface="华文新魏" panose="02010800040101010101" pitchFamily="2" charset="-122"/>
              </a:rPr>
              <a:t>注意</a:t>
            </a:r>
            <a:r>
              <a:rPr lang="en-US" altLang="zh-CN" sz="2800">
                <a:solidFill>
                  <a:srgbClr val="C00000"/>
                </a:solidFill>
                <a:latin typeface="华文新魏" panose="02010800040101010101" pitchFamily="2" charset="-122"/>
              </a:rPr>
              <a:t>:</a:t>
            </a:r>
            <a:endParaRPr lang="zh-CN" altLang="en-US" sz="2800">
              <a:solidFill>
                <a:srgbClr val="C00000"/>
              </a:solidFill>
              <a:latin typeface="华文新魏" panose="0201080004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标题 1"/>
          <p:cNvSpPr>
            <a:spLocks noGrp="1"/>
          </p:cNvSpPr>
          <p:nvPr>
            <p:ph type="title"/>
          </p:nvPr>
        </p:nvSpPr>
        <p:spPr/>
        <p:txBody>
          <a:bodyPr/>
          <a:lstStyle/>
          <a:p>
            <a:r>
              <a:rPr lang="zh-CN" altLang="zh-CN" dirty="0" smtClean="0"/>
              <a:t>字符数组的输入与输出</a:t>
            </a:r>
            <a:endParaRPr lang="zh-CN" altLang="en-US" dirty="0" smtClean="0"/>
          </a:p>
        </p:txBody>
      </p:sp>
      <p:sp>
        <p:nvSpPr>
          <p:cNvPr id="78851" name="内容占位符 2"/>
          <p:cNvSpPr>
            <a:spLocks noGrp="1"/>
          </p:cNvSpPr>
          <p:nvPr>
            <p:ph idx="1"/>
          </p:nvPr>
        </p:nvSpPr>
        <p:spPr>
          <a:xfrm>
            <a:off x="611188" y="1268413"/>
            <a:ext cx="8001000" cy="2874962"/>
          </a:xfrm>
        </p:spPr>
        <p:txBody>
          <a:bodyPr/>
          <a:lstStyle/>
          <a:p>
            <a:r>
              <a:rPr lang="zh-CN" altLang="zh-CN" dirty="0" smtClean="0"/>
              <a:t>字符数组的输入与输出</a:t>
            </a:r>
            <a:endParaRPr lang="en-US" altLang="zh-CN" dirty="0" smtClean="0"/>
          </a:p>
          <a:p>
            <a:pPr lvl="1"/>
            <a:r>
              <a:rPr lang="zh-CN" altLang="en-US" dirty="0" smtClean="0"/>
              <a:t>与</a:t>
            </a:r>
            <a:r>
              <a:rPr lang="zh-CN" altLang="zh-CN" dirty="0" smtClean="0"/>
              <a:t>值型数组</a:t>
            </a:r>
            <a:r>
              <a:rPr lang="zh-CN" altLang="en-US" dirty="0" smtClean="0"/>
              <a:t>类似</a:t>
            </a:r>
            <a:r>
              <a:rPr lang="zh-CN" altLang="zh-CN" dirty="0" smtClean="0"/>
              <a:t>，字符数组也是从索引号为</a:t>
            </a:r>
            <a:r>
              <a:rPr lang="en-US" altLang="zh-CN" dirty="0" smtClean="0"/>
              <a:t>0</a:t>
            </a:r>
            <a:r>
              <a:rPr lang="zh-CN" altLang="zh-CN" dirty="0" smtClean="0"/>
              <a:t>的元素开始访问的。</a:t>
            </a:r>
            <a:endParaRPr lang="en-US" altLang="zh-CN" dirty="0" smtClean="0"/>
          </a:p>
          <a:p>
            <a:pPr lvl="1"/>
            <a:r>
              <a:rPr lang="zh-CN" altLang="zh-CN" dirty="0" smtClean="0"/>
              <a:t>通常使用循环计数器作为数组的下标可以依次地遍历数组中的所有元素。</a:t>
            </a:r>
            <a:endParaRPr lang="zh-CN" altLang="en-US" dirty="0" smtClean="0"/>
          </a:p>
          <a:p>
            <a:endParaRPr lang="zh-CN" altLang="en-US" dirty="0" smtClean="0"/>
          </a:p>
        </p:txBody>
      </p:sp>
      <p:sp>
        <p:nvSpPr>
          <p:cNvPr id="78852"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B80C5E96-511D-49ED-8ABA-73F9A65DBE05}" type="slidenum">
              <a:rPr lang="en-US" altLang="zh-CN" sz="1200">
                <a:latin typeface="Verdana" panose="020B0604030504040204" pitchFamily="34" charset="0"/>
                <a:ea typeface="宋体" panose="02010600030101010101" pitchFamily="2" charset="-122"/>
              </a:rPr>
              <a:pPr/>
              <a:t>15</a:t>
            </a:fld>
            <a:endParaRPr lang="en-US" altLang="zh-CN" sz="1200">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42875" y="1250950"/>
            <a:ext cx="6530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b="1">
                <a:latin typeface="黑体" panose="02010609060101010101" pitchFamily="49" charset="-122"/>
                <a:ea typeface="黑体" panose="02010609060101010101" pitchFamily="49" charset="-122"/>
              </a:rPr>
              <a:t>例</a:t>
            </a:r>
            <a:r>
              <a:rPr kumimoji="1" lang="en-US" altLang="zh-CN" b="1">
                <a:latin typeface="黑体" panose="02010609060101010101" pitchFamily="49" charset="-122"/>
                <a:ea typeface="黑体" panose="02010609060101010101" pitchFamily="49" charset="-122"/>
              </a:rPr>
              <a:t>5.20:</a:t>
            </a:r>
            <a:r>
              <a:rPr kumimoji="1" lang="zh-CN" altLang="en-US" b="1">
                <a:latin typeface="黑体" panose="02010609060101010101" pitchFamily="49" charset="-122"/>
                <a:ea typeface="黑体" panose="02010609060101010101" pitchFamily="49" charset="-122"/>
              </a:rPr>
              <a:t>输入一行字符，统计其中有多少个单词</a:t>
            </a:r>
          </a:p>
        </p:txBody>
      </p:sp>
      <p:grpSp>
        <p:nvGrpSpPr>
          <p:cNvPr id="2" name="Group 48"/>
          <p:cNvGrpSpPr>
            <a:grpSpLocks/>
          </p:cNvGrpSpPr>
          <p:nvPr/>
        </p:nvGrpSpPr>
        <p:grpSpPr bwMode="auto">
          <a:xfrm>
            <a:off x="0" y="2071688"/>
            <a:ext cx="3883025" cy="4232275"/>
            <a:chOff x="363" y="972"/>
            <a:chExt cx="2446" cy="2666"/>
          </a:xfrm>
        </p:grpSpPr>
        <p:sp>
          <p:nvSpPr>
            <p:cNvPr id="79878" name="Rectangle 12"/>
            <p:cNvSpPr>
              <a:spLocks noChangeArrowheads="1"/>
            </p:cNvSpPr>
            <p:nvPr/>
          </p:nvSpPr>
          <p:spPr bwMode="auto">
            <a:xfrm>
              <a:off x="385" y="972"/>
              <a:ext cx="2399" cy="26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endParaRPr lang="zh-CN" altLang="en-US"/>
            </a:p>
          </p:txBody>
        </p:sp>
        <p:sp>
          <p:nvSpPr>
            <p:cNvPr id="79879" name="Line 13"/>
            <p:cNvSpPr>
              <a:spLocks noChangeShapeType="1"/>
            </p:cNvSpPr>
            <p:nvPr/>
          </p:nvSpPr>
          <p:spPr bwMode="auto">
            <a:xfrm>
              <a:off x="385" y="1283"/>
              <a:ext cx="23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0" name="Line 14"/>
            <p:cNvSpPr>
              <a:spLocks noChangeShapeType="1"/>
            </p:cNvSpPr>
            <p:nvPr/>
          </p:nvSpPr>
          <p:spPr bwMode="auto">
            <a:xfrm>
              <a:off x="385" y="1561"/>
              <a:ext cx="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1" name="Line 15"/>
            <p:cNvSpPr>
              <a:spLocks noChangeShapeType="1"/>
            </p:cNvSpPr>
            <p:nvPr/>
          </p:nvSpPr>
          <p:spPr bwMode="auto">
            <a:xfrm>
              <a:off x="604" y="1851"/>
              <a:ext cx="2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2" name="Line 16"/>
            <p:cNvSpPr>
              <a:spLocks noChangeShapeType="1"/>
            </p:cNvSpPr>
            <p:nvPr/>
          </p:nvSpPr>
          <p:spPr bwMode="auto">
            <a:xfrm>
              <a:off x="604" y="1850"/>
              <a:ext cx="0" cy="146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3" name="Line 17"/>
            <p:cNvSpPr>
              <a:spLocks noChangeShapeType="1"/>
            </p:cNvSpPr>
            <p:nvPr/>
          </p:nvSpPr>
          <p:spPr bwMode="auto">
            <a:xfrm flipV="1">
              <a:off x="615" y="2183"/>
              <a:ext cx="2168" cy="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4" name="Line 18"/>
            <p:cNvSpPr>
              <a:spLocks noChangeShapeType="1"/>
            </p:cNvSpPr>
            <p:nvPr/>
          </p:nvSpPr>
          <p:spPr bwMode="auto">
            <a:xfrm>
              <a:off x="604" y="1850"/>
              <a:ext cx="735" cy="3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5" name="Line 19"/>
            <p:cNvSpPr>
              <a:spLocks noChangeShapeType="1"/>
            </p:cNvSpPr>
            <p:nvPr/>
          </p:nvSpPr>
          <p:spPr bwMode="auto">
            <a:xfrm flipV="1">
              <a:off x="1327" y="1826"/>
              <a:ext cx="1482" cy="3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6" name="Line 20"/>
            <p:cNvSpPr>
              <a:spLocks noChangeShapeType="1"/>
            </p:cNvSpPr>
            <p:nvPr/>
          </p:nvSpPr>
          <p:spPr bwMode="auto">
            <a:xfrm flipH="1">
              <a:off x="1352" y="2207"/>
              <a:ext cx="0" cy="7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7" name="Line 21"/>
            <p:cNvSpPr>
              <a:spLocks noChangeShapeType="1"/>
            </p:cNvSpPr>
            <p:nvPr/>
          </p:nvSpPr>
          <p:spPr bwMode="auto">
            <a:xfrm>
              <a:off x="1328" y="2504"/>
              <a:ext cx="14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8" name="Line 22"/>
            <p:cNvSpPr>
              <a:spLocks noChangeShapeType="1"/>
            </p:cNvSpPr>
            <p:nvPr/>
          </p:nvSpPr>
          <p:spPr bwMode="auto">
            <a:xfrm>
              <a:off x="1328" y="2171"/>
              <a:ext cx="911" cy="3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89" name="Line 23"/>
            <p:cNvSpPr>
              <a:spLocks noChangeShapeType="1"/>
            </p:cNvSpPr>
            <p:nvPr/>
          </p:nvSpPr>
          <p:spPr bwMode="auto">
            <a:xfrm flipV="1">
              <a:off x="2239" y="2171"/>
              <a:ext cx="534" cy="33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90" name="Line 24"/>
            <p:cNvSpPr>
              <a:spLocks noChangeShapeType="1"/>
            </p:cNvSpPr>
            <p:nvPr/>
          </p:nvSpPr>
          <p:spPr bwMode="auto">
            <a:xfrm>
              <a:off x="2217" y="2504"/>
              <a:ext cx="0" cy="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91" name="Line 25"/>
            <p:cNvSpPr>
              <a:spLocks noChangeShapeType="1"/>
            </p:cNvSpPr>
            <p:nvPr/>
          </p:nvSpPr>
          <p:spPr bwMode="auto">
            <a:xfrm>
              <a:off x="593" y="2995"/>
              <a:ext cx="220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92" name="Line 26"/>
            <p:cNvSpPr>
              <a:spLocks noChangeShapeType="1"/>
            </p:cNvSpPr>
            <p:nvPr/>
          </p:nvSpPr>
          <p:spPr bwMode="auto">
            <a:xfrm>
              <a:off x="397" y="3305"/>
              <a:ext cx="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9893" name="Text Box 28"/>
            <p:cNvSpPr txBox="1">
              <a:spLocks noChangeArrowheads="1"/>
            </p:cNvSpPr>
            <p:nvPr/>
          </p:nvSpPr>
          <p:spPr bwMode="auto">
            <a:xfrm>
              <a:off x="436" y="1013"/>
              <a:ext cx="16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输入一字符串给 </a:t>
              </a:r>
              <a:r>
                <a:rPr kumimoji="1" lang="en-US" altLang="zh-CN" sz="2000">
                  <a:solidFill>
                    <a:srgbClr val="800000"/>
                  </a:solidFill>
                  <a:latin typeface="Times New Roman" panose="02020603050405020304" pitchFamily="18" charset="0"/>
                </a:rPr>
                <a:t>string </a:t>
              </a:r>
            </a:p>
          </p:txBody>
        </p:sp>
        <p:sp>
          <p:nvSpPr>
            <p:cNvPr id="79894" name="Text Box 29"/>
            <p:cNvSpPr txBox="1">
              <a:spLocks noChangeArrowheads="1"/>
            </p:cNvSpPr>
            <p:nvPr/>
          </p:nvSpPr>
          <p:spPr bwMode="auto">
            <a:xfrm>
              <a:off x="427" y="1301"/>
              <a:ext cx="156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sz="2000">
                  <a:solidFill>
                    <a:srgbClr val="800000"/>
                  </a:solidFill>
                  <a:latin typeface="Times New Roman" panose="02020603050405020304" pitchFamily="18" charset="0"/>
                </a:rPr>
                <a:t>i=0    num=0   word=0</a:t>
              </a:r>
            </a:p>
          </p:txBody>
        </p:sp>
        <p:sp>
          <p:nvSpPr>
            <p:cNvPr id="79895" name="Text Box 30"/>
            <p:cNvSpPr txBox="1">
              <a:spLocks noChangeArrowheads="1"/>
            </p:cNvSpPr>
            <p:nvPr/>
          </p:nvSpPr>
          <p:spPr bwMode="auto">
            <a:xfrm>
              <a:off x="363" y="1600"/>
              <a:ext cx="153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当</a:t>
              </a:r>
              <a:r>
                <a:rPr kumimoji="1" lang="en-US" altLang="zh-CN" sz="2000">
                  <a:solidFill>
                    <a:srgbClr val="800000"/>
                  </a:solidFill>
                  <a:latin typeface="Times New Roman" panose="02020603050405020304" pitchFamily="18" charset="0"/>
                </a:rPr>
                <a:t>((c=string[i])!=‘\0’)</a:t>
              </a:r>
            </a:p>
          </p:txBody>
        </p:sp>
        <p:sp>
          <p:nvSpPr>
            <p:cNvPr id="79896" name="Text Box 31"/>
            <p:cNvSpPr txBox="1">
              <a:spLocks noChangeArrowheads="1"/>
            </p:cNvSpPr>
            <p:nvPr/>
          </p:nvSpPr>
          <p:spPr bwMode="auto">
            <a:xfrm>
              <a:off x="1006" y="1854"/>
              <a:ext cx="5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sz="2000">
                  <a:solidFill>
                    <a:srgbClr val="800000"/>
                  </a:solidFill>
                  <a:latin typeface="Times New Roman" panose="02020603050405020304" pitchFamily="18" charset="0"/>
                </a:rPr>
                <a:t>c=</a:t>
              </a:r>
              <a:r>
                <a:rPr kumimoji="1" lang="zh-CN" altLang="zh-CN" sz="2000">
                  <a:solidFill>
                    <a:srgbClr val="800000"/>
                  </a:solidFill>
                  <a:latin typeface="Times New Roman" panose="02020603050405020304" pitchFamily="18" charset="0"/>
                </a:rPr>
                <a:t>空格</a:t>
              </a:r>
              <a:endParaRPr kumimoji="1" lang="zh-CN" altLang="en-US" sz="2000">
                <a:solidFill>
                  <a:srgbClr val="800000"/>
                </a:solidFill>
                <a:latin typeface="Times New Roman" panose="02020603050405020304" pitchFamily="18" charset="0"/>
              </a:endParaRPr>
            </a:p>
          </p:txBody>
        </p:sp>
        <p:sp>
          <p:nvSpPr>
            <p:cNvPr id="79897" name="Text Box 32"/>
            <p:cNvSpPr txBox="1">
              <a:spLocks noChangeArrowheads="1"/>
            </p:cNvSpPr>
            <p:nvPr/>
          </p:nvSpPr>
          <p:spPr bwMode="auto">
            <a:xfrm>
              <a:off x="635" y="1946"/>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真</a:t>
              </a:r>
            </a:p>
          </p:txBody>
        </p:sp>
        <p:sp>
          <p:nvSpPr>
            <p:cNvPr id="79898" name="Text Box 33"/>
            <p:cNvSpPr txBox="1">
              <a:spLocks noChangeArrowheads="1"/>
            </p:cNvSpPr>
            <p:nvPr/>
          </p:nvSpPr>
          <p:spPr bwMode="auto">
            <a:xfrm>
              <a:off x="1343" y="2252"/>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真</a:t>
              </a:r>
            </a:p>
          </p:txBody>
        </p:sp>
        <p:sp>
          <p:nvSpPr>
            <p:cNvPr id="79899" name="Text Box 34"/>
            <p:cNvSpPr txBox="1">
              <a:spLocks noChangeArrowheads="1"/>
            </p:cNvSpPr>
            <p:nvPr/>
          </p:nvSpPr>
          <p:spPr bwMode="auto">
            <a:xfrm>
              <a:off x="2162" y="1948"/>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假</a:t>
              </a:r>
            </a:p>
          </p:txBody>
        </p:sp>
        <p:sp>
          <p:nvSpPr>
            <p:cNvPr id="79900" name="Text Box 35"/>
            <p:cNvSpPr txBox="1">
              <a:spLocks noChangeArrowheads="1"/>
            </p:cNvSpPr>
            <p:nvPr/>
          </p:nvSpPr>
          <p:spPr bwMode="auto">
            <a:xfrm>
              <a:off x="2488" y="2262"/>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假</a:t>
              </a:r>
            </a:p>
          </p:txBody>
        </p:sp>
        <p:sp>
          <p:nvSpPr>
            <p:cNvPr id="79901" name="Text Box 36"/>
            <p:cNvSpPr txBox="1">
              <a:spLocks noChangeArrowheads="1"/>
            </p:cNvSpPr>
            <p:nvPr/>
          </p:nvSpPr>
          <p:spPr bwMode="auto">
            <a:xfrm>
              <a:off x="739" y="2457"/>
              <a:ext cx="6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sz="2000">
                  <a:solidFill>
                    <a:srgbClr val="800000"/>
                  </a:solidFill>
                  <a:latin typeface="Times New Roman" panose="02020603050405020304" pitchFamily="18" charset="0"/>
                </a:rPr>
                <a:t>word=0</a:t>
              </a:r>
            </a:p>
          </p:txBody>
        </p:sp>
        <p:sp>
          <p:nvSpPr>
            <p:cNvPr id="79902" name="Text Box 37"/>
            <p:cNvSpPr txBox="1">
              <a:spLocks noChangeArrowheads="1"/>
            </p:cNvSpPr>
            <p:nvPr/>
          </p:nvSpPr>
          <p:spPr bwMode="auto">
            <a:xfrm>
              <a:off x="1312" y="2521"/>
              <a:ext cx="94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sz="2000">
                  <a:solidFill>
                    <a:srgbClr val="800000"/>
                  </a:solidFill>
                  <a:latin typeface="Times New Roman" panose="02020603050405020304" pitchFamily="18" charset="0"/>
                </a:rPr>
                <a:t>word=1</a:t>
              </a:r>
            </a:p>
            <a:p>
              <a:r>
                <a:rPr kumimoji="1" lang="en-US" altLang="zh-CN" sz="2000">
                  <a:solidFill>
                    <a:srgbClr val="800000"/>
                  </a:solidFill>
                  <a:latin typeface="Times New Roman" panose="02020603050405020304" pitchFamily="18" charset="0"/>
                </a:rPr>
                <a:t>num=num+1</a:t>
              </a:r>
            </a:p>
          </p:txBody>
        </p:sp>
        <p:sp>
          <p:nvSpPr>
            <p:cNvPr id="79903" name="Text Box 38"/>
            <p:cNvSpPr txBox="1">
              <a:spLocks noChangeArrowheads="1"/>
            </p:cNvSpPr>
            <p:nvPr/>
          </p:nvSpPr>
          <p:spPr bwMode="auto">
            <a:xfrm>
              <a:off x="1446" y="3023"/>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sz="2000">
                  <a:solidFill>
                    <a:srgbClr val="800000"/>
                  </a:solidFill>
                  <a:latin typeface="Times New Roman" panose="02020603050405020304" pitchFamily="18" charset="0"/>
                </a:rPr>
                <a:t>i=i+1</a:t>
              </a:r>
            </a:p>
          </p:txBody>
        </p:sp>
        <p:sp>
          <p:nvSpPr>
            <p:cNvPr id="79904" name="Text Box 39"/>
            <p:cNvSpPr txBox="1">
              <a:spLocks noChangeArrowheads="1"/>
            </p:cNvSpPr>
            <p:nvPr/>
          </p:nvSpPr>
          <p:spPr bwMode="auto">
            <a:xfrm>
              <a:off x="1141" y="3321"/>
              <a:ext cx="8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zh-CN" altLang="en-US" sz="2000">
                  <a:solidFill>
                    <a:srgbClr val="800000"/>
                  </a:solidFill>
                  <a:latin typeface="Times New Roman" panose="02020603050405020304" pitchFamily="18" charset="0"/>
                </a:rPr>
                <a:t>输出：</a:t>
              </a:r>
              <a:r>
                <a:rPr kumimoji="1" lang="en-US" altLang="zh-CN" sz="2000">
                  <a:solidFill>
                    <a:srgbClr val="800000"/>
                  </a:solidFill>
                  <a:latin typeface="Times New Roman" panose="02020603050405020304" pitchFamily="18" charset="0"/>
                </a:rPr>
                <a:t>num</a:t>
              </a:r>
            </a:p>
          </p:txBody>
        </p:sp>
        <p:sp>
          <p:nvSpPr>
            <p:cNvPr id="79905" name="Text Box 41"/>
            <p:cNvSpPr txBox="1">
              <a:spLocks noChangeArrowheads="1"/>
            </p:cNvSpPr>
            <p:nvPr/>
          </p:nvSpPr>
          <p:spPr bwMode="auto">
            <a:xfrm>
              <a:off x="1870" y="2178"/>
              <a:ext cx="70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sz="2000">
                  <a:solidFill>
                    <a:srgbClr val="800000"/>
                  </a:solidFill>
                  <a:latin typeface="Times New Roman" panose="02020603050405020304" pitchFamily="18" charset="0"/>
                </a:rPr>
                <a:t>word==0</a:t>
              </a:r>
            </a:p>
          </p:txBody>
        </p:sp>
      </p:grpSp>
      <p:sp>
        <p:nvSpPr>
          <p:cNvPr id="34" name="Text Box 47"/>
          <p:cNvSpPr txBox="1">
            <a:spLocks noChangeArrowheads="1"/>
          </p:cNvSpPr>
          <p:nvPr/>
        </p:nvSpPr>
        <p:spPr bwMode="auto">
          <a:xfrm>
            <a:off x="4214813" y="1679575"/>
            <a:ext cx="4786312" cy="4895850"/>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kumimoji="1" lang="en-US" altLang="zh-CN" dirty="0">
                <a:solidFill>
                  <a:srgbClr val="000000"/>
                </a:solidFill>
                <a:latin typeface="Times New Roman" panose="02020603050405020304" pitchFamily="18" charset="0"/>
              </a:rPr>
              <a:t>#include&lt;</a:t>
            </a:r>
            <a:r>
              <a:rPr kumimoji="1" lang="en-US" altLang="zh-CN" dirty="0" err="1">
                <a:solidFill>
                  <a:srgbClr val="000000"/>
                </a:solidFill>
                <a:latin typeface="Times New Roman" panose="02020603050405020304" pitchFamily="18" charset="0"/>
              </a:rPr>
              <a:t>stdio.h</a:t>
            </a:r>
            <a:r>
              <a:rPr kumimoji="1" lang="en-US" altLang="zh-CN" dirty="0">
                <a:solidFill>
                  <a:srgbClr val="000000"/>
                </a:solidFill>
                <a:latin typeface="Times New Roman" panose="02020603050405020304" pitchFamily="18" charset="0"/>
              </a:rPr>
              <a:t>&gt;</a:t>
            </a:r>
          </a:p>
          <a:p>
            <a:r>
              <a:rPr kumimoji="1" lang="en-US" altLang="zh-CN" dirty="0" err="1">
                <a:solidFill>
                  <a:srgbClr val="000000"/>
                </a:solidFill>
                <a:latin typeface="Times New Roman" panose="02020603050405020304" pitchFamily="18" charset="0"/>
              </a:rPr>
              <a:t>int</a:t>
            </a:r>
            <a:r>
              <a:rPr kumimoji="1" lang="en-US" altLang="zh-CN" dirty="0">
                <a:solidFill>
                  <a:srgbClr val="000000"/>
                </a:solidFill>
                <a:latin typeface="Times New Roman" panose="02020603050405020304" pitchFamily="18" charset="0"/>
              </a:rPr>
              <a:t> main()</a:t>
            </a:r>
          </a:p>
          <a:p>
            <a:r>
              <a:rPr kumimoji="1" lang="en-US" altLang="zh-CN" dirty="0">
                <a:solidFill>
                  <a:srgbClr val="000000"/>
                </a:solidFill>
                <a:latin typeface="Times New Roman" panose="02020603050405020304" pitchFamily="18" charset="0"/>
              </a:rPr>
              <a:t>{   char string[81];</a:t>
            </a:r>
          </a:p>
          <a:p>
            <a:r>
              <a:rPr kumimoji="1" lang="en-US" altLang="zh-CN" dirty="0">
                <a:solidFill>
                  <a:srgbClr val="000000"/>
                </a:solidFill>
                <a:latin typeface="Times New Roman" panose="02020603050405020304" pitchFamily="18" charset="0"/>
              </a:rPr>
              <a:t>    </a:t>
            </a:r>
            <a:r>
              <a:rPr kumimoji="1" lang="en-US" altLang="zh-CN" dirty="0" err="1">
                <a:solidFill>
                  <a:srgbClr val="000000"/>
                </a:solidFill>
                <a:latin typeface="Times New Roman" panose="02020603050405020304" pitchFamily="18" charset="0"/>
              </a:rPr>
              <a:t>int</a:t>
            </a:r>
            <a:r>
              <a:rPr kumimoji="1" lang="en-US" altLang="zh-CN" dirty="0">
                <a:solidFill>
                  <a:srgbClr val="000000"/>
                </a:solidFill>
                <a:latin typeface="Times New Roman" panose="02020603050405020304" pitchFamily="18" charset="0"/>
              </a:rPr>
              <a:t> </a:t>
            </a:r>
            <a:r>
              <a:rPr kumimoji="1" lang="en-US" altLang="zh-CN" dirty="0" err="1">
                <a:solidFill>
                  <a:srgbClr val="000000"/>
                </a:solidFill>
                <a:latin typeface="Times New Roman" panose="02020603050405020304" pitchFamily="18" charset="0"/>
              </a:rPr>
              <a:t>i</a:t>
            </a:r>
            <a:r>
              <a:rPr kumimoji="1" lang="en-US" altLang="zh-CN" dirty="0">
                <a:solidFill>
                  <a:srgbClr val="000000"/>
                </a:solidFill>
                <a:latin typeface="Times New Roman" panose="02020603050405020304" pitchFamily="18" charset="0"/>
              </a:rPr>
              <a:t>=0,</a:t>
            </a:r>
            <a:r>
              <a:rPr kumimoji="1" lang="en-US" altLang="zh-CN" dirty="0">
                <a:solidFill>
                  <a:srgbClr val="FF3300"/>
                </a:solidFill>
                <a:latin typeface="Times New Roman" panose="02020603050405020304" pitchFamily="18" charset="0"/>
              </a:rPr>
              <a:t>num=0,word=0</a:t>
            </a:r>
            <a:r>
              <a:rPr kumimoji="1" lang="en-US" altLang="zh-CN" dirty="0">
                <a:solidFill>
                  <a:srgbClr val="000000"/>
                </a:solidFill>
                <a:latin typeface="Times New Roman" panose="02020603050405020304" pitchFamily="18" charset="0"/>
              </a:rPr>
              <a:t>;</a:t>
            </a:r>
          </a:p>
          <a:p>
            <a:r>
              <a:rPr kumimoji="1" lang="en-US" altLang="zh-CN" dirty="0">
                <a:solidFill>
                  <a:srgbClr val="000000"/>
                </a:solidFill>
                <a:latin typeface="Times New Roman" panose="02020603050405020304" pitchFamily="18" charset="0"/>
              </a:rPr>
              <a:t>    char c;</a:t>
            </a:r>
          </a:p>
          <a:p>
            <a:r>
              <a:rPr kumimoji="1" lang="en-US" altLang="zh-CN" dirty="0">
                <a:solidFill>
                  <a:srgbClr val="FF0000"/>
                </a:solidFill>
                <a:latin typeface="Times New Roman" panose="02020603050405020304" pitchFamily="18" charset="0"/>
              </a:rPr>
              <a:t>    gets(</a:t>
            </a:r>
            <a:r>
              <a:rPr kumimoji="1" lang="en-US" altLang="zh-CN" dirty="0">
                <a:latin typeface="Times New Roman" panose="02020603050405020304" pitchFamily="18" charset="0"/>
              </a:rPr>
              <a:t>string);</a:t>
            </a:r>
            <a:endParaRPr kumimoji="1" lang="en-US" altLang="zh-CN" dirty="0">
              <a:solidFill>
                <a:srgbClr val="0000FF"/>
              </a:solidFill>
              <a:latin typeface="Times New Roman" panose="02020603050405020304" pitchFamily="18" charset="0"/>
            </a:endParaRPr>
          </a:p>
          <a:p>
            <a:r>
              <a:rPr kumimoji="1" lang="en-US" altLang="zh-CN" dirty="0">
                <a:solidFill>
                  <a:schemeClr val="bg2"/>
                </a:solidFill>
                <a:latin typeface="Times New Roman" panose="02020603050405020304" pitchFamily="18" charset="0"/>
              </a:rPr>
              <a:t>    </a:t>
            </a:r>
            <a:r>
              <a:rPr kumimoji="1" lang="en-US" altLang="zh-CN" dirty="0">
                <a:solidFill>
                  <a:srgbClr val="669900"/>
                </a:solidFill>
                <a:latin typeface="Times New Roman" panose="02020603050405020304" pitchFamily="18" charset="0"/>
              </a:rPr>
              <a:t>for(</a:t>
            </a:r>
            <a:r>
              <a:rPr kumimoji="1" lang="en-US" altLang="zh-CN" dirty="0" err="1">
                <a:solidFill>
                  <a:srgbClr val="669900"/>
                </a:solidFill>
                <a:latin typeface="Times New Roman" panose="02020603050405020304" pitchFamily="18" charset="0"/>
              </a:rPr>
              <a:t>i</a:t>
            </a:r>
            <a:r>
              <a:rPr kumimoji="1" lang="en-US" altLang="zh-CN" dirty="0">
                <a:solidFill>
                  <a:srgbClr val="669900"/>
                </a:solidFill>
                <a:latin typeface="Times New Roman" panose="02020603050405020304" pitchFamily="18" charset="0"/>
              </a:rPr>
              <a:t>=0;(</a:t>
            </a:r>
            <a:r>
              <a:rPr kumimoji="1" lang="en-US" altLang="zh-CN" dirty="0">
                <a:solidFill>
                  <a:srgbClr val="FF0000"/>
                </a:solidFill>
                <a:latin typeface="Times New Roman" panose="02020603050405020304" pitchFamily="18" charset="0"/>
              </a:rPr>
              <a:t>c=string[</a:t>
            </a:r>
            <a:r>
              <a:rPr kumimoji="1" lang="en-US" altLang="zh-CN" dirty="0" err="1">
                <a:solidFill>
                  <a:srgbClr val="FF0000"/>
                </a:solidFill>
                <a:latin typeface="Times New Roman" panose="02020603050405020304" pitchFamily="18" charset="0"/>
              </a:rPr>
              <a:t>i</a:t>
            </a:r>
            <a:r>
              <a:rPr kumimoji="1" lang="en-US" altLang="zh-CN" dirty="0">
                <a:solidFill>
                  <a:srgbClr val="FF0000"/>
                </a:solidFill>
                <a:latin typeface="Times New Roman" panose="02020603050405020304" pitchFamily="18" charset="0"/>
              </a:rPr>
              <a:t>])!='\0';</a:t>
            </a:r>
            <a:r>
              <a:rPr kumimoji="1" lang="en-US" altLang="zh-CN" dirty="0">
                <a:solidFill>
                  <a:srgbClr val="669900"/>
                </a:solidFill>
                <a:latin typeface="Times New Roman" panose="02020603050405020304" pitchFamily="18" charset="0"/>
              </a:rPr>
              <a:t>i++)</a:t>
            </a:r>
          </a:p>
          <a:p>
            <a:r>
              <a:rPr kumimoji="1" lang="en-US" altLang="zh-CN" dirty="0">
                <a:solidFill>
                  <a:schemeClr val="bg2"/>
                </a:solidFill>
                <a:latin typeface="Times New Roman" panose="02020603050405020304" pitchFamily="18" charset="0"/>
              </a:rPr>
              <a:t>       </a:t>
            </a:r>
            <a:r>
              <a:rPr kumimoji="1" lang="en-US" altLang="zh-CN" dirty="0">
                <a:solidFill>
                  <a:srgbClr val="FF3300"/>
                </a:solidFill>
                <a:latin typeface="Times New Roman" panose="02020603050405020304" pitchFamily="18" charset="0"/>
              </a:rPr>
              <a:t>if(c==' ')  word=0;</a:t>
            </a:r>
          </a:p>
          <a:p>
            <a:r>
              <a:rPr kumimoji="1" lang="en-US" altLang="zh-CN" dirty="0">
                <a:solidFill>
                  <a:schemeClr val="bg2"/>
                </a:solidFill>
                <a:latin typeface="Times New Roman" panose="02020603050405020304" pitchFamily="18" charset="0"/>
              </a:rPr>
              <a:t>       </a:t>
            </a:r>
            <a:r>
              <a:rPr kumimoji="1" lang="en-US" altLang="zh-CN" dirty="0">
                <a:solidFill>
                  <a:srgbClr val="000000"/>
                </a:solidFill>
                <a:latin typeface="Times New Roman" panose="02020603050405020304" pitchFamily="18" charset="0"/>
              </a:rPr>
              <a:t>else if(word==0)</a:t>
            </a:r>
          </a:p>
          <a:p>
            <a:r>
              <a:rPr kumimoji="1" lang="en-US" altLang="zh-CN" dirty="0">
                <a:solidFill>
                  <a:srgbClr val="000000"/>
                </a:solidFill>
                <a:latin typeface="Times New Roman" panose="02020603050405020304" pitchFamily="18" charset="0"/>
              </a:rPr>
              <a:t>       {   word=1;  </a:t>
            </a:r>
            <a:r>
              <a:rPr kumimoji="1" lang="en-US" altLang="zh-CN" dirty="0" err="1">
                <a:solidFill>
                  <a:srgbClr val="000000"/>
                </a:solidFill>
                <a:latin typeface="Times New Roman" panose="02020603050405020304" pitchFamily="18" charset="0"/>
              </a:rPr>
              <a:t>num</a:t>
            </a:r>
            <a:r>
              <a:rPr kumimoji="1" lang="en-US" altLang="zh-CN" dirty="0">
                <a:solidFill>
                  <a:srgbClr val="000000"/>
                </a:solidFill>
                <a:latin typeface="Times New Roman" panose="02020603050405020304" pitchFamily="18" charset="0"/>
              </a:rPr>
              <a:t>++;   }</a:t>
            </a:r>
          </a:p>
          <a:p>
            <a:r>
              <a:rPr kumimoji="1" lang="en-US" altLang="zh-CN" dirty="0">
                <a:solidFill>
                  <a:srgbClr val="000000"/>
                </a:solidFill>
                <a:latin typeface="Times New Roman" panose="02020603050405020304" pitchFamily="18" charset="0"/>
              </a:rPr>
              <a:t> </a:t>
            </a:r>
            <a:r>
              <a:rPr kumimoji="1" lang="en-US" altLang="zh-CN" dirty="0" smtClean="0">
                <a:solidFill>
                  <a:srgbClr val="000000"/>
                </a:solidFill>
                <a:latin typeface="Times New Roman" panose="02020603050405020304" pitchFamily="18" charset="0"/>
              </a:rPr>
              <a:t>   </a:t>
            </a:r>
            <a:r>
              <a:rPr kumimoji="1" lang="en-US" altLang="zh-CN" dirty="0" err="1" smtClean="0">
                <a:solidFill>
                  <a:srgbClr val="000000"/>
                </a:solidFill>
                <a:latin typeface="Times New Roman" panose="02020603050405020304" pitchFamily="18" charset="0"/>
              </a:rPr>
              <a:t>printf</a:t>
            </a:r>
            <a:r>
              <a:rPr kumimoji="1" lang="en-US" altLang="zh-CN" dirty="0" smtClean="0">
                <a:solidFill>
                  <a:srgbClr val="000000"/>
                </a:solidFill>
                <a:latin typeface="Times New Roman" panose="02020603050405020304" pitchFamily="18" charset="0"/>
              </a:rPr>
              <a:t>(“%d”, </a:t>
            </a:r>
            <a:r>
              <a:rPr kumimoji="1" lang="en-US" altLang="zh-CN" dirty="0" err="1">
                <a:solidFill>
                  <a:srgbClr val="000000"/>
                </a:solidFill>
                <a:latin typeface="Times New Roman" panose="02020603050405020304" pitchFamily="18" charset="0"/>
              </a:rPr>
              <a:t>num</a:t>
            </a:r>
            <a:r>
              <a:rPr kumimoji="1" lang="en-US" altLang="zh-CN" dirty="0">
                <a:solidFill>
                  <a:srgbClr val="000000"/>
                </a:solidFill>
                <a:latin typeface="Times New Roman" panose="02020603050405020304" pitchFamily="18" charset="0"/>
              </a:rPr>
              <a:t>);</a:t>
            </a:r>
          </a:p>
          <a:p>
            <a:r>
              <a:rPr kumimoji="1" lang="en-US" altLang="zh-CN" dirty="0">
                <a:solidFill>
                  <a:srgbClr val="000000"/>
                </a:solidFill>
                <a:latin typeface="Times New Roman" panose="02020603050405020304" pitchFamily="18" charset="0"/>
              </a:rPr>
              <a:t>    return 0</a:t>
            </a:r>
          </a:p>
          <a:p>
            <a:r>
              <a:rPr kumimoji="1" lang="en-US" altLang="zh-CN" dirty="0">
                <a:solidFill>
                  <a:srgbClr val="000000"/>
                </a:solidFill>
                <a:latin typeface="Times New Roman" panose="02020603050405020304" pitchFamily="18" charset="0"/>
              </a:rPr>
              <a:t>}</a:t>
            </a:r>
          </a:p>
        </p:txBody>
      </p:sp>
      <p:sp>
        <p:nvSpPr>
          <p:cNvPr id="79877" name="标题 1"/>
          <p:cNvSpPr>
            <a:spLocks noGrp="1"/>
          </p:cNvSpPr>
          <p:nvPr>
            <p:ph type="title"/>
          </p:nvPr>
        </p:nvSpPr>
        <p:spPr/>
        <p:txBody>
          <a:bodyPr/>
          <a:lstStyle/>
          <a:p>
            <a:endParaRPr lang="zh-CN"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
                                            <p:txEl>
                                              <p:pRg st="0" end="0"/>
                                            </p:txEl>
                                          </p:spTgt>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out)">
                                      <p:cBhvr>
                                        <p:cTn id="13" dur="5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ox(out)">
                                      <p:cBhvr>
                                        <p:cTn id="18" dur="500"/>
                                        <p:tgtEl>
                                          <p:spTgt spid="34"/>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3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内容占位符 2"/>
          <p:cNvSpPr>
            <a:spLocks noGrp="1"/>
          </p:cNvSpPr>
          <p:nvPr>
            <p:ph idx="1"/>
          </p:nvPr>
        </p:nvSpPr>
        <p:spPr/>
        <p:txBody>
          <a:bodyPr/>
          <a:lstStyle/>
          <a:p>
            <a:r>
              <a:rPr lang="zh-CN" altLang="zh-CN" dirty="0" smtClean="0"/>
              <a:t>字符串的输入与输出</a:t>
            </a:r>
            <a:r>
              <a:rPr lang="en-US" altLang="zh-CN" dirty="0" smtClean="0"/>
              <a:t>(</a:t>
            </a:r>
            <a:r>
              <a:rPr lang="en-US" altLang="zh-CN" dirty="0" err="1" smtClean="0"/>
              <a:t>printf</a:t>
            </a:r>
            <a:r>
              <a:rPr lang="zh-CN" altLang="zh-CN" dirty="0" smtClean="0"/>
              <a:t>和</a:t>
            </a:r>
            <a:r>
              <a:rPr lang="en-US" altLang="zh-CN" dirty="0" err="1" smtClean="0"/>
              <a:t>scanf</a:t>
            </a:r>
            <a:r>
              <a:rPr lang="zh-CN" altLang="zh-CN" dirty="0" smtClean="0"/>
              <a:t>函数</a:t>
            </a:r>
            <a:r>
              <a:rPr lang="en-US" altLang="zh-CN" dirty="0" smtClean="0"/>
              <a:t>)</a:t>
            </a:r>
          </a:p>
          <a:p>
            <a:pPr>
              <a:buFont typeface="Wingdings" panose="05000000000000000000" pitchFamily="2" charset="2"/>
              <a:buNone/>
            </a:pPr>
            <a:r>
              <a:rPr lang="en-US" altLang="zh-CN" dirty="0" smtClean="0"/>
              <a:t>     </a:t>
            </a:r>
            <a:r>
              <a:rPr lang="zh-CN" altLang="zh-CN" dirty="0" smtClean="0"/>
              <a:t>在格式控制字符串中，使用</a:t>
            </a:r>
            <a:r>
              <a:rPr lang="en-US" altLang="zh-CN" dirty="0" smtClean="0"/>
              <a:t>%s</a:t>
            </a:r>
            <a:r>
              <a:rPr lang="zh-CN" altLang="zh-CN" dirty="0" smtClean="0"/>
              <a:t>格式实现对字符串的输出与输入</a:t>
            </a:r>
          </a:p>
          <a:p>
            <a:pPr>
              <a:buFont typeface="Wingdings" panose="05000000000000000000" pitchFamily="2" charset="2"/>
              <a:buNone/>
            </a:pPr>
            <a:r>
              <a:rPr lang="en-US" altLang="zh-CN" dirty="0" smtClean="0"/>
              <a:t>[</a:t>
            </a:r>
            <a:r>
              <a:rPr lang="zh-CN" altLang="zh-CN" dirty="0" smtClean="0"/>
              <a:t>例</a:t>
            </a:r>
            <a:r>
              <a:rPr lang="en-US" altLang="zh-CN" dirty="0" smtClean="0"/>
              <a:t>5.21]  </a:t>
            </a:r>
            <a:r>
              <a:rPr lang="zh-CN" altLang="zh-CN" dirty="0" smtClean="0"/>
              <a:t>要求用户输入一个代表课程名称的字符串、表示星期几的整数以及表示该课程上课节次串，输出该节次对应的课程表。</a:t>
            </a:r>
          </a:p>
          <a:p>
            <a:endParaRPr lang="zh-CN" altLang="en-US" dirty="0" smtClean="0"/>
          </a:p>
        </p:txBody>
      </p:sp>
      <p:sp>
        <p:nvSpPr>
          <p:cNvPr id="83971"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A5F3B47D-08F0-4AF6-8769-C5A0A78E0AFD}" type="slidenum">
              <a:rPr lang="en-US" altLang="zh-CN" sz="1200">
                <a:latin typeface="Verdana" panose="020B0604030504040204" pitchFamily="34" charset="0"/>
                <a:ea typeface="宋体" panose="02010600030101010101" pitchFamily="2" charset="-122"/>
              </a:rPr>
              <a:pPr/>
              <a:t>17</a:t>
            </a:fld>
            <a:endParaRPr lang="en-US" altLang="zh-CN" sz="1200">
              <a:latin typeface="Verdana" panose="020B0604030504040204" pitchFamily="34" charset="0"/>
              <a:ea typeface="宋体" panose="02010600030101010101" pitchFamily="2" charset="-122"/>
            </a:endParaRPr>
          </a:p>
        </p:txBody>
      </p:sp>
      <p:sp>
        <p:nvSpPr>
          <p:cNvPr id="83972" name="标题 1"/>
          <p:cNvSpPr>
            <a:spLocks noGrp="1"/>
          </p:cNvSpPr>
          <p:nvPr>
            <p:ph type="title"/>
          </p:nvPr>
        </p:nvSpPr>
        <p:spPr/>
        <p:txBody>
          <a:bodyPr/>
          <a:lstStyle/>
          <a:p>
            <a:r>
              <a:rPr lang="zh-CN" altLang="zh-CN" dirty="0" smtClean="0"/>
              <a:t>字符数组的输入与输出</a:t>
            </a:r>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内容占位符 2"/>
          <p:cNvSpPr>
            <a:spLocks noGrp="1"/>
          </p:cNvSpPr>
          <p:nvPr>
            <p:ph idx="1"/>
          </p:nvPr>
        </p:nvSpPr>
        <p:spPr/>
        <p:txBody>
          <a:bodyPr/>
          <a:lstStyle/>
          <a:p>
            <a:pPr>
              <a:buFont typeface="Wingdings" panose="05000000000000000000" pitchFamily="2" charset="2"/>
              <a:buNone/>
            </a:pPr>
            <a:r>
              <a:rPr lang="en-US" altLang="zh-CN" sz="2000" dirty="0" smtClean="0"/>
              <a:t>#include &lt;</a:t>
            </a:r>
            <a:r>
              <a:rPr lang="en-US" altLang="zh-CN" sz="2000" dirty="0" err="1" smtClean="0"/>
              <a:t>stdio.h</a:t>
            </a:r>
            <a:r>
              <a:rPr lang="en-US" altLang="zh-CN" sz="2000" dirty="0" smtClean="0"/>
              <a:t>&gt;   </a:t>
            </a:r>
            <a:endParaRPr lang="zh-CN" altLang="zh-CN" sz="2000" dirty="0" smtClean="0"/>
          </a:p>
          <a:p>
            <a:pPr>
              <a:buFont typeface="Wingdings" panose="05000000000000000000" pitchFamily="2" charset="2"/>
              <a:buNone/>
            </a:pPr>
            <a:r>
              <a:rPr lang="en-US" altLang="zh-CN" sz="2000" dirty="0" smtClean="0"/>
              <a:t>#define WEEK_DAY  7</a:t>
            </a:r>
            <a:endParaRPr lang="zh-CN" altLang="zh-CN" sz="2000" dirty="0" smtClean="0"/>
          </a:p>
          <a:p>
            <a:pPr>
              <a:buFont typeface="Wingdings" panose="05000000000000000000" pitchFamily="2" charset="2"/>
              <a:buNone/>
            </a:pPr>
            <a:r>
              <a:rPr lang="en-US" altLang="zh-CN" sz="2000" dirty="0" smtClean="0"/>
              <a:t>#define NAME_LEN  10</a:t>
            </a:r>
            <a:endParaRPr lang="zh-CN" altLang="zh-CN" sz="2000" dirty="0" smtClean="0"/>
          </a:p>
          <a:p>
            <a:pPr>
              <a:buFont typeface="Wingdings" panose="05000000000000000000" pitchFamily="2" charset="2"/>
              <a:buNone/>
            </a:pPr>
            <a:r>
              <a:rPr lang="en-US" altLang="zh-CN" sz="2000" dirty="0" smtClean="0"/>
              <a:t>char weekday[WEEK_DAY][NAME_LEN] = { "Sunday", "Monday",</a:t>
            </a:r>
            <a:endParaRPr lang="zh-CN" altLang="zh-CN" sz="2000" dirty="0" smtClean="0"/>
          </a:p>
          <a:p>
            <a:pPr>
              <a:buFont typeface="Wingdings" panose="05000000000000000000" pitchFamily="2" charset="2"/>
              <a:buNone/>
            </a:pPr>
            <a:r>
              <a:rPr lang="en-US" altLang="zh-CN" sz="2000" dirty="0" smtClean="0"/>
              <a:t>     "Tuesday",  "Wednesday", "Thursday", "</a:t>
            </a:r>
            <a:r>
              <a:rPr lang="en-US" altLang="zh-CN" sz="2000" dirty="0" err="1" smtClean="0"/>
              <a:t>Friday","Saturday</a:t>
            </a:r>
            <a:r>
              <a:rPr lang="en-US" altLang="zh-CN" sz="2000" dirty="0" smtClean="0"/>
              <a:t>" };</a:t>
            </a:r>
            <a:endParaRPr lang="zh-CN" altLang="zh-CN" sz="2000" dirty="0" smtClean="0"/>
          </a:p>
          <a:p>
            <a:pPr>
              <a:buFont typeface="Wingdings" panose="05000000000000000000" pitchFamily="2" charset="2"/>
              <a:buNone/>
            </a:pPr>
            <a:r>
              <a:rPr lang="en-US" altLang="zh-CN" sz="2000" dirty="0" err="1" smtClean="0"/>
              <a:t>int</a:t>
            </a:r>
            <a:r>
              <a:rPr lang="en-US" altLang="zh-CN" sz="2000" dirty="0" smtClean="0"/>
              <a:t> main(){ </a:t>
            </a:r>
            <a:endParaRPr lang="zh-CN" altLang="zh-CN" sz="2000" dirty="0" smtClean="0"/>
          </a:p>
          <a:p>
            <a:pPr>
              <a:buFont typeface="Wingdings" panose="05000000000000000000" pitchFamily="2" charset="2"/>
              <a:buNone/>
            </a:pPr>
            <a:r>
              <a:rPr lang="en-US" altLang="zh-CN" sz="2000" dirty="0" smtClean="0"/>
              <a:t>   char </a:t>
            </a:r>
            <a:r>
              <a:rPr lang="en-US" altLang="zh-CN" sz="2000" dirty="0" err="1" smtClean="0"/>
              <a:t>course_name</a:t>
            </a:r>
            <a:r>
              <a:rPr lang="en-US" altLang="zh-CN" sz="2000" dirty="0" smtClean="0"/>
              <a:t>[20];</a:t>
            </a:r>
            <a:endParaRPr lang="zh-CN" altLang="zh-CN" sz="2000" dirty="0" smtClean="0"/>
          </a:p>
          <a:p>
            <a:pPr>
              <a:buFont typeface="Wingdings" panose="05000000000000000000" pitchFamily="2" charset="2"/>
              <a:buNone/>
            </a:pPr>
            <a:r>
              <a:rPr lang="en-US" altLang="zh-CN" sz="2000" dirty="0" smtClean="0"/>
              <a:t>   </a:t>
            </a:r>
            <a:r>
              <a:rPr lang="en-US" altLang="zh-CN" sz="2000" dirty="0" err="1" smtClean="0"/>
              <a:t>int</a:t>
            </a:r>
            <a:r>
              <a:rPr lang="en-US" altLang="zh-CN" sz="2000" dirty="0" smtClean="0"/>
              <a:t>  days;</a:t>
            </a:r>
            <a:endParaRPr lang="zh-CN" altLang="zh-CN" sz="2000" dirty="0" smtClean="0"/>
          </a:p>
          <a:p>
            <a:pPr>
              <a:buFont typeface="Wingdings" panose="05000000000000000000" pitchFamily="2" charset="2"/>
              <a:buNone/>
            </a:pPr>
            <a:r>
              <a:rPr lang="en-US" altLang="zh-CN" sz="2000" dirty="0" smtClean="0"/>
              <a:t>   char time[6];</a:t>
            </a:r>
            <a:endParaRPr lang="zh-CN" altLang="zh-CN" sz="2000" dirty="0" smtClean="0"/>
          </a:p>
          <a:p>
            <a:pPr>
              <a:buFont typeface="Wingdings" panose="05000000000000000000" pitchFamily="2" charset="2"/>
              <a:buNone/>
            </a:pPr>
            <a:r>
              <a:rPr lang="en-US" altLang="zh-CN" sz="2000" dirty="0" smtClean="0"/>
              <a:t>   </a:t>
            </a:r>
            <a:r>
              <a:rPr lang="en-US" altLang="zh-CN" sz="2000" dirty="0" err="1" smtClean="0"/>
              <a:t>int</a:t>
            </a:r>
            <a:r>
              <a:rPr lang="en-US" altLang="zh-CN" sz="2000" dirty="0" smtClean="0"/>
              <a:t>  </a:t>
            </a:r>
            <a:r>
              <a:rPr lang="en-US" altLang="zh-CN" sz="2000" dirty="0" err="1" smtClean="0"/>
              <a:t>i</a:t>
            </a:r>
            <a:r>
              <a:rPr lang="en-US" altLang="zh-CN" sz="2000" dirty="0" smtClean="0"/>
              <a:t>;</a:t>
            </a:r>
            <a:endParaRPr lang="zh-CN" altLang="zh-CN" sz="2000" dirty="0" smtClean="0"/>
          </a:p>
          <a:p>
            <a:pPr>
              <a:buFont typeface="Wingdings" panose="05000000000000000000" pitchFamily="2" charset="2"/>
              <a:buNone/>
            </a:pPr>
            <a:r>
              <a:rPr lang="en-US" altLang="zh-CN" sz="2000" dirty="0" smtClean="0"/>
              <a:t>   </a:t>
            </a:r>
            <a:r>
              <a:rPr lang="en-US" altLang="zh-CN" sz="2000" dirty="0" err="1" smtClean="0"/>
              <a:t>scanf</a:t>
            </a:r>
            <a:r>
              <a:rPr lang="en-US" altLang="zh-CN" sz="2000" dirty="0" smtClean="0">
                <a:solidFill>
                  <a:srgbClr val="FF0000"/>
                </a:solidFill>
              </a:rPr>
              <a:t>( "%s", </a:t>
            </a:r>
            <a:r>
              <a:rPr lang="en-US" altLang="zh-CN" sz="2000" dirty="0" err="1" smtClean="0">
                <a:solidFill>
                  <a:srgbClr val="FF0000"/>
                </a:solidFill>
              </a:rPr>
              <a:t>course_name</a:t>
            </a:r>
            <a:r>
              <a:rPr lang="en-US" altLang="zh-CN" sz="2000" dirty="0" smtClean="0">
                <a:solidFill>
                  <a:srgbClr val="FF0000"/>
                </a:solidFill>
              </a:rPr>
              <a:t> </a:t>
            </a:r>
            <a:r>
              <a:rPr lang="en-US" altLang="zh-CN" sz="2000" dirty="0" smtClean="0"/>
              <a:t>);</a:t>
            </a:r>
            <a:endParaRPr lang="zh-CN" altLang="zh-CN" sz="2000" dirty="0" smtClean="0"/>
          </a:p>
          <a:p>
            <a:pPr>
              <a:buFont typeface="Wingdings" panose="05000000000000000000" pitchFamily="2" charset="2"/>
              <a:buNone/>
            </a:pPr>
            <a:r>
              <a:rPr lang="en-US" altLang="zh-CN" sz="2000" dirty="0" smtClean="0"/>
              <a:t>   </a:t>
            </a:r>
            <a:r>
              <a:rPr lang="en-US" altLang="zh-CN" sz="2000" dirty="0" err="1" smtClean="0"/>
              <a:t>scanf</a:t>
            </a:r>
            <a:r>
              <a:rPr lang="en-US" altLang="zh-CN" sz="2000" dirty="0" smtClean="0"/>
              <a:t>( "%d", &amp;days );</a:t>
            </a:r>
            <a:endParaRPr lang="zh-CN" altLang="zh-CN" sz="2000" dirty="0" smtClean="0"/>
          </a:p>
          <a:p>
            <a:pPr>
              <a:buFont typeface="Wingdings" panose="05000000000000000000" pitchFamily="2" charset="2"/>
              <a:buNone/>
            </a:pPr>
            <a:r>
              <a:rPr lang="en-US" altLang="zh-CN" sz="2000" dirty="0" smtClean="0"/>
              <a:t>   </a:t>
            </a:r>
            <a:r>
              <a:rPr lang="en-US" altLang="zh-CN" sz="2000" dirty="0" err="1" smtClean="0"/>
              <a:t>scanf</a:t>
            </a:r>
            <a:r>
              <a:rPr lang="en-US" altLang="zh-CN" sz="2000" dirty="0" smtClean="0"/>
              <a:t>( </a:t>
            </a:r>
            <a:r>
              <a:rPr lang="en-US" altLang="zh-CN" sz="2000" dirty="0" smtClean="0">
                <a:solidFill>
                  <a:srgbClr val="FF0000"/>
                </a:solidFill>
              </a:rPr>
              <a:t>"%s", time </a:t>
            </a:r>
            <a:r>
              <a:rPr lang="en-US" altLang="zh-CN" sz="2000" dirty="0" smtClean="0"/>
              <a:t>);</a:t>
            </a:r>
            <a:endParaRPr lang="zh-CN" altLang="zh-CN" sz="2000" dirty="0" smtClean="0"/>
          </a:p>
        </p:txBody>
      </p:sp>
      <p:sp>
        <p:nvSpPr>
          <p:cNvPr id="84995"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33EA468C-8458-4AD2-8D80-3C876C4D0D01}" type="slidenum">
              <a:rPr lang="en-US" altLang="zh-CN" sz="1200">
                <a:latin typeface="Verdana" panose="020B0604030504040204" pitchFamily="34" charset="0"/>
                <a:ea typeface="宋体" panose="02010600030101010101" pitchFamily="2" charset="-122"/>
              </a:rPr>
              <a:pPr/>
              <a:t>18</a:t>
            </a:fld>
            <a:endParaRPr lang="en-US" altLang="zh-CN" sz="1200">
              <a:latin typeface="Verdana" panose="020B0604030504040204" pitchFamily="34" charset="0"/>
              <a:ea typeface="宋体" panose="02010600030101010101" pitchFamily="2" charset="-122"/>
            </a:endParaRPr>
          </a:p>
        </p:txBody>
      </p:sp>
      <p:sp>
        <p:nvSpPr>
          <p:cNvPr id="5" name="矩形 4"/>
          <p:cNvSpPr>
            <a:spLocks noChangeArrowheads="1"/>
          </p:cNvSpPr>
          <p:nvPr/>
        </p:nvSpPr>
        <p:spPr bwMode="auto">
          <a:xfrm>
            <a:off x="4067175" y="3357563"/>
            <a:ext cx="4572000" cy="2559050"/>
          </a:xfrm>
          <a:prstGeom prst="rect">
            <a:avLst/>
          </a:prstGeom>
          <a:noFill/>
          <a:ln w="2857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lang="en-US" altLang="zh-CN" sz="2000" b="1" dirty="0">
                <a:ea typeface="宋体" panose="02010600030101010101" pitchFamily="2" charset="-122"/>
              </a:rPr>
              <a:t>for( </a:t>
            </a:r>
            <a:r>
              <a:rPr lang="en-US" altLang="zh-CN" sz="2000" b="1" dirty="0" err="1">
                <a:ea typeface="宋体" panose="02010600030101010101" pitchFamily="2" charset="-122"/>
              </a:rPr>
              <a:t>i</a:t>
            </a:r>
            <a:r>
              <a:rPr lang="en-US" altLang="zh-CN" sz="2000" b="1" dirty="0">
                <a:ea typeface="宋体" panose="02010600030101010101" pitchFamily="2" charset="-122"/>
              </a:rPr>
              <a:t> = 0; </a:t>
            </a:r>
            <a:r>
              <a:rPr lang="en-US" altLang="zh-CN" sz="2000" b="1" dirty="0" err="1">
                <a:ea typeface="宋体" panose="02010600030101010101" pitchFamily="2" charset="-122"/>
              </a:rPr>
              <a:t>i</a:t>
            </a:r>
            <a:r>
              <a:rPr lang="en-US" altLang="zh-CN" sz="2000" b="1" dirty="0">
                <a:ea typeface="宋体" panose="02010600030101010101" pitchFamily="2" charset="-122"/>
              </a:rPr>
              <a:t> &lt; WEEK_DAY; </a:t>
            </a:r>
            <a:r>
              <a:rPr lang="en-US" altLang="zh-CN" sz="2000" b="1" dirty="0" err="1">
                <a:ea typeface="宋体" panose="02010600030101010101" pitchFamily="2" charset="-122"/>
              </a:rPr>
              <a:t>i</a:t>
            </a:r>
            <a:r>
              <a:rPr lang="en-US" altLang="zh-CN" sz="2000" b="1" dirty="0">
                <a:ea typeface="宋体" panose="02010600030101010101" pitchFamily="2" charset="-122"/>
              </a:rPr>
              <a:t>++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       </a:t>
            </a:r>
            <a:r>
              <a:rPr lang="en-US" altLang="zh-CN" sz="2000" b="1" dirty="0" err="1">
                <a:ea typeface="宋体" panose="02010600030101010101" pitchFamily="2" charset="-122"/>
              </a:rPr>
              <a:t>printf</a:t>
            </a:r>
            <a:r>
              <a:rPr lang="en-US" altLang="zh-CN" sz="2000" b="1" dirty="0">
                <a:ea typeface="宋体" panose="02010600030101010101" pitchFamily="2" charset="-122"/>
              </a:rPr>
              <a:t>( "%10s" , weekday[</a:t>
            </a:r>
            <a:r>
              <a:rPr lang="en-US" altLang="zh-CN" sz="2000" b="1" dirty="0" err="1">
                <a:ea typeface="宋体" panose="02010600030101010101" pitchFamily="2" charset="-122"/>
              </a:rPr>
              <a:t>i</a:t>
            </a:r>
            <a:r>
              <a:rPr lang="en-US" altLang="zh-CN" sz="2000" b="1" dirty="0">
                <a:ea typeface="宋体" panose="02010600030101010101" pitchFamily="2" charset="-122"/>
              </a:rPr>
              <a:t>]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   </a:t>
            </a:r>
            <a:r>
              <a:rPr lang="en-US" altLang="zh-CN" sz="2000" b="1" dirty="0" err="1">
                <a:ea typeface="宋体" panose="02010600030101010101" pitchFamily="2" charset="-122"/>
              </a:rPr>
              <a:t>printf</a:t>
            </a:r>
            <a:r>
              <a:rPr lang="en-US" altLang="zh-CN" sz="2000" b="1" dirty="0">
                <a:ea typeface="宋体" panose="02010600030101010101" pitchFamily="2" charset="-122"/>
              </a:rPr>
              <a:t>( "\</a:t>
            </a:r>
            <a:r>
              <a:rPr lang="en-US" altLang="zh-CN" sz="2000" b="1" dirty="0" err="1">
                <a:ea typeface="宋体" panose="02010600030101010101" pitchFamily="2" charset="-122"/>
              </a:rPr>
              <a:t>n%s</a:t>
            </a:r>
            <a:r>
              <a:rPr lang="en-US" altLang="zh-CN" sz="2000" b="1" dirty="0">
                <a:ea typeface="宋体" panose="02010600030101010101" pitchFamily="2" charset="-122"/>
              </a:rPr>
              <a:t>", time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   for( </a:t>
            </a:r>
            <a:r>
              <a:rPr lang="en-US" altLang="zh-CN" sz="2000" b="1" dirty="0" err="1">
                <a:ea typeface="宋体" panose="02010600030101010101" pitchFamily="2" charset="-122"/>
              </a:rPr>
              <a:t>i</a:t>
            </a:r>
            <a:r>
              <a:rPr lang="en-US" altLang="zh-CN" sz="2000" b="1" dirty="0">
                <a:ea typeface="宋体" panose="02010600030101010101" pitchFamily="2" charset="-122"/>
              </a:rPr>
              <a:t> = 0; </a:t>
            </a:r>
            <a:r>
              <a:rPr lang="en-US" altLang="zh-CN" sz="2000" b="1" dirty="0" err="1">
                <a:ea typeface="宋体" panose="02010600030101010101" pitchFamily="2" charset="-122"/>
              </a:rPr>
              <a:t>i</a:t>
            </a:r>
            <a:r>
              <a:rPr lang="en-US" altLang="zh-CN" sz="2000" b="1" dirty="0">
                <a:ea typeface="宋体" panose="02010600030101010101" pitchFamily="2" charset="-122"/>
              </a:rPr>
              <a:t> &lt; 10 * days; </a:t>
            </a:r>
            <a:r>
              <a:rPr lang="en-US" altLang="zh-CN" sz="2000" b="1" dirty="0" err="1">
                <a:ea typeface="宋体" panose="02010600030101010101" pitchFamily="2" charset="-122"/>
              </a:rPr>
              <a:t>i</a:t>
            </a:r>
            <a:r>
              <a:rPr lang="en-US" altLang="zh-CN" sz="2000" b="1" dirty="0">
                <a:ea typeface="宋体" panose="02010600030101010101" pitchFamily="2" charset="-122"/>
              </a:rPr>
              <a:t>++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       </a:t>
            </a:r>
            <a:r>
              <a:rPr lang="en-US" altLang="zh-CN" sz="2000" b="1" dirty="0" err="1">
                <a:ea typeface="宋体" panose="02010600030101010101" pitchFamily="2" charset="-122"/>
              </a:rPr>
              <a:t>printf</a:t>
            </a:r>
            <a:r>
              <a:rPr lang="en-US" altLang="zh-CN" sz="2000" b="1" dirty="0">
                <a:ea typeface="宋体" panose="02010600030101010101" pitchFamily="2" charset="-122"/>
              </a:rPr>
              <a:t>( " "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   </a:t>
            </a:r>
            <a:r>
              <a:rPr lang="en-US" altLang="zh-CN" sz="2000" b="1" dirty="0" err="1">
                <a:ea typeface="宋体" panose="02010600030101010101" pitchFamily="2" charset="-122"/>
              </a:rPr>
              <a:t>printf</a:t>
            </a:r>
            <a:r>
              <a:rPr lang="en-US" altLang="zh-CN" sz="2000" b="1" dirty="0">
                <a:ea typeface="宋体" panose="02010600030101010101" pitchFamily="2" charset="-122"/>
              </a:rPr>
              <a:t>( "%s\n", </a:t>
            </a:r>
            <a:r>
              <a:rPr lang="en-US" altLang="zh-CN" sz="2000" b="1" dirty="0" err="1">
                <a:ea typeface="宋体" panose="02010600030101010101" pitchFamily="2" charset="-122"/>
              </a:rPr>
              <a:t>course_name</a:t>
            </a:r>
            <a:r>
              <a:rPr lang="en-US" altLang="zh-CN" sz="2000" b="1" dirty="0">
                <a:ea typeface="宋体" panose="02010600030101010101" pitchFamily="2" charset="-122"/>
              </a:rPr>
              <a:t> );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   return 0; </a:t>
            </a:r>
            <a:endParaRPr lang="zh-CN" altLang="zh-CN" sz="2000" b="1" dirty="0">
              <a:ea typeface="宋体" panose="02010600030101010101" pitchFamily="2" charset="-122"/>
            </a:endParaRPr>
          </a:p>
          <a:p>
            <a:pPr eaLnBrk="1" hangingPunct="1"/>
            <a:r>
              <a:rPr lang="en-US" altLang="zh-CN" sz="2000" b="1" dirty="0">
                <a:ea typeface="宋体" panose="02010600030101010101" pitchFamily="2" charset="-122"/>
              </a:rPr>
              <a:t>}</a:t>
            </a:r>
            <a:endParaRPr lang="zh-CN" altLang="en-US" sz="2000" b="1" dirty="0">
              <a:ea typeface="宋体" panose="02010600030101010101" pitchFamily="2" charset="-122"/>
            </a:endParaRPr>
          </a:p>
        </p:txBody>
      </p:sp>
      <p:sp>
        <p:nvSpPr>
          <p:cNvPr id="84997" name="标题 1"/>
          <p:cNvSpPr>
            <a:spLocks noGrp="1"/>
          </p:cNvSpPr>
          <p:nvPr>
            <p:ph type="title"/>
          </p:nvPr>
        </p:nvSpPr>
        <p:spPr/>
        <p:txBody>
          <a:bodyPr/>
          <a:lstStyle/>
          <a:p>
            <a:r>
              <a:rPr lang="zh-CN" altLang="zh-CN" dirty="0" smtClean="0"/>
              <a:t>字符数组的输入与输出</a:t>
            </a:r>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zh-CN" altLang="en-US" smtClean="0"/>
          </a:p>
        </p:txBody>
      </p:sp>
      <p:sp>
        <p:nvSpPr>
          <p:cNvPr id="99335" name="Rectangle 7"/>
          <p:cNvSpPr>
            <a:spLocks noChangeArrowheads="1"/>
          </p:cNvSpPr>
          <p:nvPr/>
        </p:nvSpPr>
        <p:spPr bwMode="auto">
          <a:xfrm>
            <a:off x="323850" y="1419225"/>
            <a:ext cx="8475663" cy="118745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indent="133350">
              <a:defRPr/>
            </a:pPr>
            <a:r>
              <a:rPr lang="zh-CN" altLang="en-US" b="1" dirty="0">
                <a:solidFill>
                  <a:srgbClr val="C00000"/>
                </a:solidFill>
                <a:cs typeface="Times New Roman" pitchFamily="18" charset="0"/>
              </a:rPr>
              <a:t>输入：</a:t>
            </a:r>
            <a:r>
              <a:rPr lang="en-US" altLang="zh-CN" b="1" dirty="0">
                <a:solidFill>
                  <a:srgbClr val="C00000"/>
                </a:solidFill>
                <a:cs typeface="Times New Roman" pitchFamily="18" charset="0"/>
              </a:rPr>
              <a:t>     </a:t>
            </a:r>
            <a:r>
              <a:rPr lang="en-US" altLang="zh-CN" dirty="0">
                <a:solidFill>
                  <a:srgbClr val="C00000"/>
                </a:solidFill>
              </a:rPr>
              <a:t>Math    3     5~6</a:t>
            </a:r>
            <a:endParaRPr lang="en-US" altLang="zh-CN" dirty="0">
              <a:solidFill>
                <a:srgbClr val="C00000"/>
              </a:solidFill>
              <a:cs typeface="+mn-cs"/>
            </a:endParaRPr>
          </a:p>
          <a:p>
            <a:pPr indent="133350">
              <a:defRPr/>
            </a:pPr>
            <a:r>
              <a:rPr lang="zh-CN" altLang="en-US" b="1" dirty="0">
                <a:solidFill>
                  <a:srgbClr val="C00000"/>
                </a:solidFill>
                <a:cs typeface="+mn-cs"/>
              </a:rPr>
              <a:t>输出：</a:t>
            </a:r>
            <a:r>
              <a:rPr lang="en-US" altLang="zh-CN" sz="2000" dirty="0">
                <a:solidFill>
                  <a:srgbClr val="C00000"/>
                </a:solidFill>
                <a:cs typeface="+mn-cs"/>
              </a:rPr>
              <a:t>Sunday   Monday  Tuesday Wednesday  Thursday  Friday  Saturday</a:t>
            </a:r>
          </a:p>
          <a:p>
            <a:pPr indent="133350">
              <a:defRPr/>
            </a:pPr>
            <a:r>
              <a:rPr lang="en-US" altLang="zh-CN" dirty="0">
                <a:solidFill>
                  <a:srgbClr val="C00000"/>
                </a:solidFill>
                <a:cs typeface="+mn-cs"/>
              </a:rPr>
              <a:t>5~6                                                   Math                                   </a:t>
            </a:r>
          </a:p>
        </p:txBody>
      </p:sp>
      <p:sp>
        <p:nvSpPr>
          <p:cNvPr id="86020" name="内容占位符 2"/>
          <p:cNvSpPr>
            <a:spLocks/>
          </p:cNvSpPr>
          <p:nvPr/>
        </p:nvSpPr>
        <p:spPr bwMode="auto">
          <a:xfrm>
            <a:off x="539750" y="3429000"/>
            <a:ext cx="8001000"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a:spcBef>
                <a:spcPct val="20000"/>
              </a:spcBef>
              <a:buClr>
                <a:schemeClr val="accent2"/>
              </a:buClr>
              <a:buFont typeface="Wingdings" panose="05000000000000000000" pitchFamily="2" charset="2"/>
              <a:buChar char="o"/>
            </a:pPr>
            <a:r>
              <a:rPr lang="zh-CN" altLang="en-US" sz="3000" b="1" dirty="0">
                <a:solidFill>
                  <a:srgbClr val="C00000"/>
                </a:solidFill>
              </a:rPr>
              <a:t>注意：</a:t>
            </a:r>
            <a:endParaRPr lang="en-US" altLang="zh-CN" sz="3000" b="1" dirty="0">
              <a:solidFill>
                <a:srgbClr val="C00000"/>
              </a:solidFill>
            </a:endParaRPr>
          </a:p>
          <a:p>
            <a:pPr>
              <a:spcBef>
                <a:spcPct val="20000"/>
              </a:spcBef>
              <a:buClr>
                <a:schemeClr val="accent2"/>
              </a:buClr>
              <a:buFont typeface="Wingdings" panose="05000000000000000000" pitchFamily="2" charset="2"/>
              <a:buNone/>
            </a:pPr>
            <a:r>
              <a:rPr lang="en-US" altLang="zh-CN" sz="3000" b="1" dirty="0" err="1">
                <a:solidFill>
                  <a:srgbClr val="C00000"/>
                </a:solidFill>
              </a:rPr>
              <a:t>scanf</a:t>
            </a:r>
            <a:r>
              <a:rPr lang="zh-CN" altLang="en-US" sz="3000" b="1" dirty="0">
                <a:solidFill>
                  <a:srgbClr val="C00000"/>
                </a:solidFill>
              </a:rPr>
              <a:t>函数</a:t>
            </a:r>
            <a:r>
              <a:rPr lang="zh-CN" altLang="zh-CN" sz="3000" b="1" dirty="0">
                <a:solidFill>
                  <a:srgbClr val="C00000"/>
                </a:solidFill>
              </a:rPr>
              <a:t>扫描字符串时，分隔符也是</a:t>
            </a:r>
            <a:r>
              <a:rPr lang="zh-CN" altLang="zh-CN" sz="3000" b="1" dirty="0">
                <a:solidFill>
                  <a:srgbClr val="0000FF"/>
                </a:solidFill>
              </a:rPr>
              <a:t>空格</a:t>
            </a:r>
            <a:r>
              <a:rPr lang="zh-CN" altLang="zh-CN" sz="3000" b="1" dirty="0">
                <a:solidFill>
                  <a:srgbClr val="C00000"/>
                </a:solidFill>
              </a:rPr>
              <a:t>、换</a:t>
            </a:r>
            <a:endParaRPr lang="en-US" altLang="zh-CN" sz="3000" b="1" dirty="0">
              <a:solidFill>
                <a:srgbClr val="C00000"/>
              </a:solidFill>
            </a:endParaRPr>
          </a:p>
          <a:p>
            <a:pPr>
              <a:spcBef>
                <a:spcPct val="20000"/>
              </a:spcBef>
              <a:buClr>
                <a:schemeClr val="accent2"/>
              </a:buClr>
              <a:buFont typeface="Wingdings" panose="05000000000000000000" pitchFamily="2" charset="2"/>
              <a:buNone/>
            </a:pPr>
            <a:r>
              <a:rPr lang="zh-CN" altLang="zh-CN" sz="3000" b="1" dirty="0">
                <a:solidFill>
                  <a:srgbClr val="0000FF"/>
                </a:solidFill>
              </a:rPr>
              <a:t>行和制表符字符</a:t>
            </a:r>
            <a:r>
              <a:rPr lang="zh-CN" altLang="zh-CN" sz="3000" b="1" dirty="0">
                <a:solidFill>
                  <a:srgbClr val="C00000"/>
                </a:solidFill>
              </a:rPr>
              <a:t>。从第一个非分隔字符开始，</a:t>
            </a:r>
            <a:endParaRPr lang="en-US" altLang="zh-CN" sz="3000" b="1" dirty="0">
              <a:solidFill>
                <a:srgbClr val="C00000"/>
              </a:solidFill>
            </a:endParaRPr>
          </a:p>
          <a:p>
            <a:pPr>
              <a:spcBef>
                <a:spcPct val="20000"/>
              </a:spcBef>
              <a:buClr>
                <a:schemeClr val="accent2"/>
              </a:buClr>
              <a:buFont typeface="Wingdings" panose="05000000000000000000" pitchFamily="2" charset="2"/>
              <a:buNone/>
            </a:pPr>
            <a:r>
              <a:rPr lang="zh-CN" altLang="zh-CN" sz="3000" b="1" dirty="0">
                <a:solidFill>
                  <a:srgbClr val="C00000"/>
                </a:solidFill>
              </a:rPr>
              <a:t>将字符复制到它的字符数组参数的连续内存单</a:t>
            </a:r>
            <a:endParaRPr lang="en-US" altLang="zh-CN" sz="3000" b="1" dirty="0">
              <a:solidFill>
                <a:srgbClr val="C00000"/>
              </a:solidFill>
            </a:endParaRPr>
          </a:p>
          <a:p>
            <a:pPr>
              <a:spcBef>
                <a:spcPct val="20000"/>
              </a:spcBef>
              <a:buClr>
                <a:schemeClr val="accent2"/>
              </a:buClr>
              <a:buFont typeface="Wingdings" panose="05000000000000000000" pitchFamily="2" charset="2"/>
              <a:buNone/>
            </a:pPr>
            <a:r>
              <a:rPr lang="zh-CN" altLang="zh-CN" sz="3000" b="1" dirty="0">
                <a:solidFill>
                  <a:srgbClr val="C00000"/>
                </a:solidFill>
              </a:rPr>
              <a:t>元。</a:t>
            </a:r>
            <a:r>
              <a:rPr lang="zh-CN" altLang="en-US" sz="3000" b="1" dirty="0">
                <a:solidFill>
                  <a:srgbClr val="C00000"/>
                </a:solidFill>
              </a:rPr>
              <a:t>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r>
              <a:rPr lang="en-US" altLang="zh-CN" b="1" dirty="0" smtClean="0">
                <a:solidFill>
                  <a:srgbClr val="FF0000"/>
                </a:solidFill>
                <a:latin typeface="黑体" panose="02010609060101010101" pitchFamily="49" charset="-122"/>
              </a:rPr>
              <a:t>《</a:t>
            </a:r>
            <a:r>
              <a:rPr lang="zh-CN" altLang="en-US" b="1" dirty="0" smtClean="0">
                <a:solidFill>
                  <a:srgbClr val="FF0000"/>
                </a:solidFill>
                <a:latin typeface="黑体" panose="02010609060101010101" pitchFamily="49" charset="-122"/>
              </a:rPr>
              <a:t>字符数组的应用</a:t>
            </a:r>
            <a:r>
              <a:rPr lang="en-US" altLang="zh-CN" b="1" dirty="0" smtClean="0">
                <a:solidFill>
                  <a:srgbClr val="FF0000"/>
                </a:solidFill>
                <a:latin typeface="黑体" panose="02010609060101010101" pitchFamily="49" charset="-122"/>
              </a:rPr>
              <a:t>》</a:t>
            </a:r>
            <a:r>
              <a:rPr lang="zh-CN" altLang="en-US" b="1" dirty="0">
                <a:solidFill>
                  <a:srgbClr val="FF0000"/>
                </a:solidFill>
                <a:latin typeface="黑体" panose="02010609060101010101" pitchFamily="49" charset="-122"/>
              </a:rPr>
              <a:t>提纲</a:t>
            </a:r>
          </a:p>
        </p:txBody>
      </p:sp>
      <p:sp>
        <p:nvSpPr>
          <p:cNvPr id="66563" name="Rectangle 3"/>
          <p:cNvSpPr>
            <a:spLocks noGrp="1" noChangeArrowheads="1"/>
          </p:cNvSpPr>
          <p:nvPr>
            <p:ph idx="1"/>
          </p:nvPr>
        </p:nvSpPr>
        <p:spPr>
          <a:xfrm>
            <a:off x="539750" y="1412874"/>
            <a:ext cx="7993063" cy="5308602"/>
          </a:xfrm>
        </p:spPr>
        <p:txBody>
          <a:bodyPr>
            <a:normAutofit/>
          </a:bodyPr>
          <a:lstStyle/>
          <a:p>
            <a:pPr eaLnBrk="1" hangingPunct="1">
              <a:lnSpc>
                <a:spcPct val="150000"/>
              </a:lnSpc>
              <a:buFont typeface="Wingdings" panose="05000000000000000000" pitchFamily="2" charset="2"/>
              <a:buChar char="Ø"/>
            </a:pPr>
            <a:r>
              <a:rPr lang="zh-CN" altLang="en-US" sz="2600" b="1" dirty="0" smtClean="0">
                <a:solidFill>
                  <a:srgbClr val="0000FF"/>
                </a:solidFill>
              </a:rPr>
              <a:t>一、教学</a:t>
            </a:r>
            <a:r>
              <a:rPr lang="zh-CN" altLang="en-US" sz="2600" b="1" dirty="0">
                <a:solidFill>
                  <a:srgbClr val="0000FF"/>
                </a:solidFill>
              </a:rPr>
              <a:t>目标</a:t>
            </a:r>
          </a:p>
          <a:p>
            <a:pPr>
              <a:lnSpc>
                <a:spcPct val="150000"/>
              </a:lnSpc>
              <a:buFont typeface="Wingdings" panose="05000000000000000000" pitchFamily="2" charset="2"/>
              <a:buChar char="Ø"/>
            </a:pPr>
            <a:r>
              <a:rPr lang="zh-CN" altLang="en-US" sz="2600" b="1" dirty="0" smtClean="0">
                <a:solidFill>
                  <a:srgbClr val="FF0000"/>
                </a:solidFill>
              </a:rPr>
              <a:t>二、基本思想</a:t>
            </a:r>
            <a:endParaRPr lang="en-US" altLang="zh-CN" sz="2600" b="1" dirty="0" smtClean="0">
              <a:solidFill>
                <a:srgbClr val="FF0000"/>
              </a:solidFill>
            </a:endParaRPr>
          </a:p>
          <a:p>
            <a:pPr>
              <a:lnSpc>
                <a:spcPct val="150000"/>
              </a:lnSpc>
              <a:buFont typeface="Wingdings" panose="05000000000000000000" pitchFamily="2" charset="2"/>
              <a:buChar char="Ø"/>
            </a:pPr>
            <a:r>
              <a:rPr lang="zh-CN" altLang="en-US" sz="2600" dirty="0">
                <a:solidFill>
                  <a:srgbClr val="0000FF"/>
                </a:solidFill>
              </a:rPr>
              <a:t>三、问题求解</a:t>
            </a:r>
            <a:endParaRPr lang="en-US" altLang="zh-CN" sz="2600" dirty="0">
              <a:solidFill>
                <a:srgbClr val="0000FF"/>
              </a:solidFill>
            </a:endParaRPr>
          </a:p>
          <a:p>
            <a:pPr>
              <a:lnSpc>
                <a:spcPct val="150000"/>
              </a:lnSpc>
              <a:buFont typeface="Wingdings" panose="05000000000000000000" pitchFamily="2" charset="2"/>
              <a:buChar char="Ø"/>
            </a:pPr>
            <a:r>
              <a:rPr lang="zh-CN" altLang="en-US" sz="2600" dirty="0">
                <a:solidFill>
                  <a:srgbClr val="FF0000"/>
                </a:solidFill>
              </a:rPr>
              <a:t>四</a:t>
            </a:r>
            <a:r>
              <a:rPr lang="zh-CN" altLang="en-US" sz="2600" b="1" dirty="0" smtClean="0">
                <a:solidFill>
                  <a:srgbClr val="FF0000"/>
                </a:solidFill>
              </a:rPr>
              <a:t>、</a:t>
            </a:r>
            <a:r>
              <a:rPr lang="zh-CN" altLang="en-US" sz="2600" b="1" dirty="0">
                <a:solidFill>
                  <a:srgbClr val="FF0000"/>
                </a:solidFill>
              </a:rPr>
              <a:t>算法演示</a:t>
            </a:r>
            <a:endParaRPr lang="en-US" altLang="zh-CN" sz="2600" b="1" dirty="0">
              <a:solidFill>
                <a:srgbClr val="FF0000"/>
              </a:solidFill>
            </a:endParaRPr>
          </a:p>
          <a:p>
            <a:pPr>
              <a:lnSpc>
                <a:spcPct val="150000"/>
              </a:lnSpc>
              <a:buFont typeface="Wingdings" panose="05000000000000000000" pitchFamily="2" charset="2"/>
              <a:buChar char="Ø"/>
            </a:pPr>
            <a:r>
              <a:rPr lang="zh-CN" altLang="en-US" sz="2600" dirty="0" smtClean="0">
                <a:solidFill>
                  <a:srgbClr val="0000FF"/>
                </a:solidFill>
              </a:rPr>
              <a:t>五、</a:t>
            </a:r>
            <a:r>
              <a:rPr lang="zh-CN" altLang="en-US" sz="2600" dirty="0">
                <a:solidFill>
                  <a:srgbClr val="0000FF"/>
                </a:solidFill>
              </a:rPr>
              <a:t>算法实现</a:t>
            </a:r>
            <a:endParaRPr lang="en-US" altLang="zh-CN" sz="2600" dirty="0">
              <a:solidFill>
                <a:srgbClr val="0000FF"/>
              </a:solidFill>
            </a:endParaRPr>
          </a:p>
          <a:p>
            <a:pPr>
              <a:lnSpc>
                <a:spcPct val="160000"/>
              </a:lnSpc>
              <a:buFont typeface="Wingdings" panose="05000000000000000000" pitchFamily="2" charset="2"/>
              <a:buChar char="Ø"/>
            </a:pPr>
            <a:r>
              <a:rPr lang="zh-CN" altLang="en-US" sz="2600" b="1" dirty="0" smtClean="0">
                <a:solidFill>
                  <a:srgbClr val="FF0000"/>
                </a:solidFill>
              </a:rPr>
              <a:t>六、</a:t>
            </a:r>
            <a:r>
              <a:rPr lang="zh-CN" altLang="en-US" sz="2600" b="1" dirty="0">
                <a:solidFill>
                  <a:srgbClr val="FF0000"/>
                </a:solidFill>
              </a:rPr>
              <a:t>小结</a:t>
            </a:r>
          </a:p>
          <a:p>
            <a:pPr eaLnBrk="1" hangingPunct="1">
              <a:lnSpc>
                <a:spcPct val="90000"/>
              </a:lnSpc>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
        <p:nvSpPr>
          <p:cNvPr id="1229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15068FC9-9521-4510-9F6F-7F5C04FA29A8}" type="slidenum">
              <a:rPr lang="en-US" altLang="zh-CN">
                <a:solidFill>
                  <a:srgbClr val="0000FF"/>
                </a:solidFill>
              </a:rPr>
              <a:pPr eaLnBrk="1" hangingPunct="1"/>
              <a:t>2</a:t>
            </a:fld>
            <a:endParaRPr lang="en-US" altLang="zh-CN">
              <a:solidFill>
                <a:srgbClr val="0000FF"/>
              </a:solidFill>
            </a:endParaRPr>
          </a:p>
        </p:txBody>
      </p:sp>
    </p:spTree>
    <p:extLst>
      <p:ext uri="{BB962C8B-B14F-4D97-AF65-F5344CB8AC3E}">
        <p14:creationId xmlns:p14="http://schemas.microsoft.com/office/powerpoint/2010/main" val="2723356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标题 1"/>
          <p:cNvSpPr>
            <a:spLocks noGrp="1"/>
          </p:cNvSpPr>
          <p:nvPr>
            <p:ph type="title"/>
          </p:nvPr>
        </p:nvSpPr>
        <p:spPr/>
        <p:txBody>
          <a:bodyPr/>
          <a:lstStyle/>
          <a:p>
            <a:r>
              <a:rPr lang="zh-CN" altLang="zh-CN" dirty="0" smtClean="0"/>
              <a:t>字符数组的输入与输出</a:t>
            </a:r>
            <a:endParaRPr lang="zh-CN" altLang="en-US" dirty="0" smtClean="0"/>
          </a:p>
        </p:txBody>
      </p:sp>
      <p:graphicFrame>
        <p:nvGraphicFramePr>
          <p:cNvPr id="5" name="内容占位符 4"/>
          <p:cNvGraphicFramePr>
            <a:graphicFrameLocks noGrp="1"/>
          </p:cNvGraphicFramePr>
          <p:nvPr>
            <p:ph idx="1"/>
          </p:nvPr>
        </p:nvGraphicFramePr>
        <p:xfrm>
          <a:off x="1042988" y="2781300"/>
          <a:ext cx="6984998" cy="754064"/>
        </p:xfrm>
        <a:graphic>
          <a:graphicData uri="http://schemas.openxmlformats.org/drawingml/2006/table">
            <a:tbl>
              <a:tblPr/>
              <a:tblGrid>
                <a:gridCol w="697627">
                  <a:extLst>
                    <a:ext uri="{9D8B030D-6E8A-4147-A177-3AD203B41FA5}">
                      <a16:colId xmlns:a16="http://schemas.microsoft.com/office/drawing/2014/main" xmlns="" val="20000"/>
                    </a:ext>
                  </a:extLst>
                </a:gridCol>
                <a:gridCol w="698718">
                  <a:extLst>
                    <a:ext uri="{9D8B030D-6E8A-4147-A177-3AD203B41FA5}">
                      <a16:colId xmlns:a16="http://schemas.microsoft.com/office/drawing/2014/main" xmlns="" val="20001"/>
                    </a:ext>
                  </a:extLst>
                </a:gridCol>
                <a:gridCol w="698718">
                  <a:extLst>
                    <a:ext uri="{9D8B030D-6E8A-4147-A177-3AD203B41FA5}">
                      <a16:colId xmlns:a16="http://schemas.microsoft.com/office/drawing/2014/main" xmlns="" val="20002"/>
                    </a:ext>
                  </a:extLst>
                </a:gridCol>
                <a:gridCol w="698718">
                  <a:extLst>
                    <a:ext uri="{9D8B030D-6E8A-4147-A177-3AD203B41FA5}">
                      <a16:colId xmlns:a16="http://schemas.microsoft.com/office/drawing/2014/main" xmlns="" val="20003"/>
                    </a:ext>
                  </a:extLst>
                </a:gridCol>
                <a:gridCol w="697627">
                  <a:extLst>
                    <a:ext uri="{9D8B030D-6E8A-4147-A177-3AD203B41FA5}">
                      <a16:colId xmlns:a16="http://schemas.microsoft.com/office/drawing/2014/main" xmlns="" val="20004"/>
                    </a:ext>
                  </a:extLst>
                </a:gridCol>
                <a:gridCol w="698718">
                  <a:extLst>
                    <a:ext uri="{9D8B030D-6E8A-4147-A177-3AD203B41FA5}">
                      <a16:colId xmlns:a16="http://schemas.microsoft.com/office/drawing/2014/main" xmlns="" val="20005"/>
                    </a:ext>
                  </a:extLst>
                </a:gridCol>
                <a:gridCol w="698718">
                  <a:extLst>
                    <a:ext uri="{9D8B030D-6E8A-4147-A177-3AD203B41FA5}">
                      <a16:colId xmlns:a16="http://schemas.microsoft.com/office/drawing/2014/main" xmlns="" val="20006"/>
                    </a:ext>
                  </a:extLst>
                </a:gridCol>
                <a:gridCol w="698718">
                  <a:extLst>
                    <a:ext uri="{9D8B030D-6E8A-4147-A177-3AD203B41FA5}">
                      <a16:colId xmlns:a16="http://schemas.microsoft.com/office/drawing/2014/main" xmlns="" val="20007"/>
                    </a:ext>
                  </a:extLst>
                </a:gridCol>
                <a:gridCol w="698718">
                  <a:extLst>
                    <a:ext uri="{9D8B030D-6E8A-4147-A177-3AD203B41FA5}">
                      <a16:colId xmlns:a16="http://schemas.microsoft.com/office/drawing/2014/main" xmlns="" val="20008"/>
                    </a:ext>
                  </a:extLst>
                </a:gridCol>
                <a:gridCol w="698718">
                  <a:extLst>
                    <a:ext uri="{9D8B030D-6E8A-4147-A177-3AD203B41FA5}">
                      <a16:colId xmlns:a16="http://schemas.microsoft.com/office/drawing/2014/main" xmlns="" val="20009"/>
                    </a:ext>
                  </a:extLst>
                </a:gridCol>
              </a:tblGrid>
              <a:tr h="377032">
                <a:tc>
                  <a:txBody>
                    <a:bodyPr/>
                    <a:lstStyle/>
                    <a:p>
                      <a:pPr algn="ctr">
                        <a:spcAft>
                          <a:spcPts val="0"/>
                        </a:spcAft>
                      </a:pPr>
                      <a:r>
                        <a:rPr lang="en-US" sz="2000" b="0" kern="100" dirty="0">
                          <a:latin typeface="Cambria" pitchFamily="18" charset="0"/>
                          <a:ea typeface="宋体"/>
                          <a:cs typeface="Times New Roman"/>
                        </a:rPr>
                        <a:t>[0]</a:t>
                      </a:r>
                      <a:endParaRPr lang="zh-CN" sz="2000" kern="100" dirty="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[4]</a:t>
                      </a: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dirty="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[9]</a:t>
                      </a:r>
                      <a:endParaRPr lang="zh-CN" sz="2000" kern="100">
                        <a:latin typeface="Cambria" pitchFamily="18" charset="0"/>
                        <a:ea typeface="宋体"/>
                        <a:cs typeface="Times New Roman"/>
                      </a:endParaRPr>
                    </a:p>
                  </a:txBody>
                  <a:tcPr marL="68582" marR="68582"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77032">
                <a:tc>
                  <a:txBody>
                    <a:bodyPr/>
                    <a:lstStyle/>
                    <a:p>
                      <a:pPr algn="ctr">
                        <a:spcAft>
                          <a:spcPts val="0"/>
                        </a:spcAft>
                      </a:pPr>
                      <a:r>
                        <a:rPr lang="en-US" sz="2000" b="0" kern="100">
                          <a:latin typeface="Cambria" pitchFamily="18" charset="0"/>
                          <a:ea typeface="宋体"/>
                          <a:cs typeface="Times New Roman"/>
                        </a:rPr>
                        <a:t>M</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a</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dirty="0">
                          <a:latin typeface="Cambria" pitchFamily="18" charset="0"/>
                          <a:ea typeface="宋体"/>
                          <a:cs typeface="Times New Roman"/>
                        </a:rPr>
                        <a:t>t</a:t>
                      </a:r>
                      <a:endParaRPr lang="zh-CN" sz="2000" kern="100" dirty="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h</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\0</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dirty="0">
                          <a:latin typeface="Cambria" pitchFamily="18" charset="0"/>
                          <a:ea typeface="宋体"/>
                          <a:cs typeface="Times New Roman"/>
                        </a:rPr>
                        <a:t>?</a:t>
                      </a:r>
                      <a:endParaRPr lang="zh-CN" sz="2000" kern="100" dirty="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a:latin typeface="Cambria" pitchFamily="18" charset="0"/>
                          <a:ea typeface="宋体"/>
                          <a:cs typeface="Times New Roman"/>
                        </a:rPr>
                        <a:t>?</a:t>
                      </a:r>
                      <a:endParaRPr lang="zh-CN" sz="2000" kern="10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dirty="0">
                          <a:latin typeface="Cambria" pitchFamily="18" charset="0"/>
                          <a:ea typeface="宋体"/>
                          <a:cs typeface="Times New Roman"/>
                        </a:rPr>
                        <a:t>?</a:t>
                      </a:r>
                      <a:endParaRPr lang="zh-CN" sz="2000" kern="100" dirty="0">
                        <a:latin typeface="Cambria" pitchFamily="18" charset="0"/>
                        <a:ea typeface="宋体"/>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7077"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D185D914-0B5E-4A93-BF3F-A241A0293514}" type="slidenum">
              <a:rPr lang="en-US" altLang="zh-CN" sz="1200">
                <a:latin typeface="Verdana" panose="020B0604030504040204" pitchFamily="34" charset="0"/>
                <a:ea typeface="宋体" panose="02010600030101010101" pitchFamily="2" charset="-122"/>
              </a:rPr>
              <a:pPr/>
              <a:t>20</a:t>
            </a:fld>
            <a:endParaRPr lang="en-US" altLang="zh-CN" sz="1200">
              <a:latin typeface="Verdana" panose="020B0604030504040204" pitchFamily="34" charset="0"/>
              <a:ea typeface="宋体" panose="02010600030101010101" pitchFamily="2" charset="-122"/>
            </a:endParaRPr>
          </a:p>
        </p:txBody>
      </p:sp>
      <p:sp>
        <p:nvSpPr>
          <p:cNvPr id="87078" name="矩形 11"/>
          <p:cNvSpPr>
            <a:spLocks noChangeArrowheads="1"/>
          </p:cNvSpPr>
          <p:nvPr/>
        </p:nvSpPr>
        <p:spPr bwMode="auto">
          <a:xfrm>
            <a:off x="971550" y="3933825"/>
            <a:ext cx="76327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r>
              <a:rPr lang="zh-CN" altLang="en-US" dirty="0">
                <a:solidFill>
                  <a:srgbClr val="C00000"/>
                </a:solidFill>
                <a:ea typeface="宋体" panose="02010600030101010101" pitchFamily="2" charset="-122"/>
              </a:rPr>
              <a:t>输入数据：</a:t>
            </a:r>
            <a:r>
              <a:rPr lang="en-US" altLang="zh-CN" dirty="0">
                <a:solidFill>
                  <a:srgbClr val="C00000"/>
                </a:solidFill>
                <a:ea typeface="宋体" panose="02010600030101010101" pitchFamily="2" charset="-122"/>
              </a:rPr>
              <a:t>Math ↵   </a:t>
            </a:r>
            <a:r>
              <a:rPr lang="zh-CN" altLang="en-US" dirty="0">
                <a:solidFill>
                  <a:srgbClr val="C00000"/>
                </a:solidFill>
                <a:ea typeface="宋体" panose="02010600030101010101" pitchFamily="2" charset="-122"/>
              </a:rPr>
              <a:t>（回车确认输入）</a:t>
            </a:r>
          </a:p>
          <a:p>
            <a:r>
              <a:rPr lang="zh-CN" altLang="en-US" dirty="0">
                <a:solidFill>
                  <a:srgbClr val="C00000"/>
                </a:solidFill>
                <a:ea typeface="宋体" panose="02010600030101010101" pitchFamily="2" charset="-122"/>
              </a:rPr>
              <a:t>                   </a:t>
            </a:r>
            <a:endParaRPr lang="en-US" altLang="zh-CN" dirty="0">
              <a:solidFill>
                <a:srgbClr val="C00000"/>
              </a:solidFill>
              <a:ea typeface="宋体" panose="02010600030101010101" pitchFamily="2" charset="-122"/>
            </a:endParaRPr>
          </a:p>
          <a:p>
            <a:r>
              <a:rPr lang="en-US" altLang="zh-CN" b="1" dirty="0" err="1">
                <a:solidFill>
                  <a:srgbClr val="C00000"/>
                </a:solidFill>
                <a:ea typeface="宋体" panose="02010600030101010101" pitchFamily="2" charset="-122"/>
              </a:rPr>
              <a:t>scanf</a:t>
            </a:r>
            <a:r>
              <a:rPr lang="zh-CN" altLang="en-US" b="1" dirty="0">
                <a:solidFill>
                  <a:srgbClr val="C00000"/>
                </a:solidFill>
                <a:ea typeface="宋体" panose="02010600030101010101" pitchFamily="2" charset="-122"/>
              </a:rPr>
              <a:t>函数会在字符串的结尾处自动添加一个空字符</a:t>
            </a:r>
            <a:r>
              <a:rPr lang="en-US" altLang="zh-CN" b="1" dirty="0">
                <a:solidFill>
                  <a:srgbClr val="C00000"/>
                </a:solidFill>
                <a:ea typeface="宋体" panose="02010600030101010101" pitchFamily="2" charset="-122"/>
              </a:rPr>
              <a:t>’\0’</a:t>
            </a:r>
            <a:endParaRPr lang="zh-CN" altLang="en-US" dirty="0">
              <a:solidFill>
                <a:srgbClr val="C00000"/>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标题 1"/>
          <p:cNvSpPr>
            <a:spLocks noGrp="1"/>
          </p:cNvSpPr>
          <p:nvPr>
            <p:ph type="title"/>
          </p:nvPr>
        </p:nvSpPr>
        <p:spPr/>
        <p:txBody>
          <a:bodyPr/>
          <a:lstStyle/>
          <a:p>
            <a:r>
              <a:rPr lang="zh-CN" altLang="zh-CN" dirty="0" smtClean="0"/>
              <a:t>字符数组的输入与输出</a:t>
            </a:r>
            <a:endParaRPr lang="zh-CN" altLang="en-US" dirty="0" smtClean="0"/>
          </a:p>
        </p:txBody>
      </p:sp>
      <p:sp>
        <p:nvSpPr>
          <p:cNvPr id="88067" name="内容占位符 2"/>
          <p:cNvSpPr>
            <a:spLocks noGrp="1"/>
          </p:cNvSpPr>
          <p:nvPr>
            <p:ph idx="1"/>
          </p:nvPr>
        </p:nvSpPr>
        <p:spPr>
          <a:xfrm>
            <a:off x="611188" y="1268413"/>
            <a:ext cx="8001000" cy="2736850"/>
          </a:xfrm>
        </p:spPr>
        <p:txBody>
          <a:bodyPr/>
          <a:lstStyle/>
          <a:p>
            <a:pPr>
              <a:buFont typeface="Wingdings" panose="05000000000000000000" pitchFamily="2" charset="2"/>
              <a:buNone/>
            </a:pPr>
            <a:r>
              <a:rPr lang="en-US" altLang="zh-CN" dirty="0" smtClean="0"/>
              <a:t>char </a:t>
            </a:r>
            <a:r>
              <a:rPr lang="en-US" altLang="zh-CN" dirty="0" err="1" smtClean="0"/>
              <a:t>str</a:t>
            </a:r>
            <a:r>
              <a:rPr lang="en-US" altLang="zh-CN" dirty="0" smtClean="0"/>
              <a:t>[50];</a:t>
            </a:r>
            <a:endParaRPr lang="zh-CN" altLang="zh-CN" dirty="0" smtClean="0"/>
          </a:p>
          <a:p>
            <a:pPr>
              <a:buFont typeface="Wingdings" panose="05000000000000000000" pitchFamily="2" charset="2"/>
              <a:buNone/>
            </a:pPr>
            <a:r>
              <a:rPr lang="en-US" altLang="zh-CN" dirty="0" err="1" smtClean="0"/>
              <a:t>scanf</a:t>
            </a:r>
            <a:r>
              <a:rPr lang="en-US" altLang="zh-CN" dirty="0" smtClean="0"/>
              <a:t>( "%s", </a:t>
            </a:r>
            <a:r>
              <a:rPr lang="en-US" altLang="zh-CN" dirty="0" err="1" smtClean="0"/>
              <a:t>str</a:t>
            </a:r>
            <a:r>
              <a:rPr lang="en-US" altLang="zh-CN" dirty="0" smtClean="0"/>
              <a:t> );          </a:t>
            </a:r>
            <a:endParaRPr lang="zh-CN" altLang="zh-CN" dirty="0" smtClean="0"/>
          </a:p>
          <a:p>
            <a:pPr>
              <a:buFont typeface="Wingdings" panose="05000000000000000000" pitchFamily="2" charset="2"/>
              <a:buNone/>
            </a:pPr>
            <a:r>
              <a:rPr lang="zh-CN" altLang="zh-CN" dirty="0" smtClean="0"/>
              <a:t>当输入：</a:t>
            </a:r>
          </a:p>
          <a:p>
            <a:pPr>
              <a:buFont typeface="Wingdings" panose="05000000000000000000" pitchFamily="2" charset="2"/>
              <a:buNone/>
            </a:pPr>
            <a:r>
              <a:rPr lang="en-US" altLang="zh-CN" dirty="0" smtClean="0"/>
              <a:t>    C Programming Language</a:t>
            </a:r>
          </a:p>
          <a:p>
            <a:pPr>
              <a:buFont typeface="Wingdings" panose="05000000000000000000" pitchFamily="2" charset="2"/>
              <a:buNone/>
            </a:pPr>
            <a:r>
              <a:rPr lang="en-US" altLang="zh-CN" dirty="0" err="1" smtClean="0"/>
              <a:t>str</a:t>
            </a:r>
            <a:r>
              <a:rPr lang="zh-CN" altLang="en-US" dirty="0" smtClean="0"/>
              <a:t>中的值是</a:t>
            </a:r>
            <a:r>
              <a:rPr lang="en-US" altLang="zh-CN" dirty="0" smtClean="0"/>
              <a:t>?</a:t>
            </a:r>
            <a:endParaRPr lang="zh-CN" altLang="zh-CN" dirty="0" smtClean="0"/>
          </a:p>
          <a:p>
            <a:pPr>
              <a:buFont typeface="Wingdings" panose="05000000000000000000" pitchFamily="2" charset="2"/>
              <a:buNone/>
            </a:pPr>
            <a:endParaRPr lang="zh-CN" altLang="en-US" dirty="0" smtClean="0"/>
          </a:p>
        </p:txBody>
      </p:sp>
      <p:sp>
        <p:nvSpPr>
          <p:cNvPr id="88068"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44CAF224-9E79-4006-8D88-74393917A181}" type="slidenum">
              <a:rPr lang="en-US" altLang="zh-CN" sz="1200">
                <a:latin typeface="Verdana" panose="020B0604030504040204" pitchFamily="34" charset="0"/>
                <a:ea typeface="宋体" panose="02010600030101010101" pitchFamily="2" charset="-122"/>
              </a:rPr>
              <a:pPr/>
              <a:t>21</a:t>
            </a:fld>
            <a:endParaRPr lang="en-US" altLang="zh-CN" sz="1200">
              <a:latin typeface="Verdana" panose="020B0604030504040204" pitchFamily="34" charset="0"/>
              <a:ea typeface="宋体" panose="02010600030101010101" pitchFamily="2" charset="-122"/>
            </a:endParaRPr>
          </a:p>
        </p:txBody>
      </p:sp>
      <p:sp>
        <p:nvSpPr>
          <p:cNvPr id="5" name="矩形 4"/>
          <p:cNvSpPr>
            <a:spLocks noChangeArrowheads="1"/>
          </p:cNvSpPr>
          <p:nvPr/>
        </p:nvSpPr>
        <p:spPr bwMode="auto">
          <a:xfrm>
            <a:off x="900113" y="4076700"/>
            <a:ext cx="5099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lang="en-US" altLang="zh-CN" sz="3200" b="1">
                <a:solidFill>
                  <a:srgbClr val="C00000"/>
                </a:solidFill>
                <a:ea typeface="宋体" panose="02010600030101010101" pitchFamily="2" charset="-122"/>
              </a:rPr>
              <a:t> C Programming Language</a:t>
            </a:r>
            <a:endParaRPr lang="zh-CN" altLang="en-US" sz="3200" b="1">
              <a:solidFill>
                <a:srgbClr val="C00000"/>
              </a:solidFill>
              <a:ea typeface="宋体" panose="02010600030101010101" pitchFamily="2" charset="-122"/>
            </a:endParaRPr>
          </a:p>
        </p:txBody>
      </p:sp>
      <p:sp>
        <p:nvSpPr>
          <p:cNvPr id="6" name="笑脸 5"/>
          <p:cNvSpPr>
            <a:spLocks noChangeArrowheads="1"/>
          </p:cNvSpPr>
          <p:nvPr/>
        </p:nvSpPr>
        <p:spPr bwMode="auto">
          <a:xfrm>
            <a:off x="6156325" y="3789363"/>
            <a:ext cx="1008063" cy="1008062"/>
          </a:xfrm>
          <a:prstGeom prst="smileyFace">
            <a:avLst>
              <a:gd name="adj" fmla="val -4653"/>
            </a:avLst>
          </a:prstGeom>
          <a:solidFill>
            <a:schemeClr val="accent1"/>
          </a:solidFill>
          <a:ln w="38100" cap="sq" algn="ctr">
            <a:solidFill>
              <a:schemeClr val="tx1"/>
            </a:solidFill>
            <a:round/>
            <a:headEnd/>
            <a:tailEnd/>
          </a:ln>
        </p:spPr>
        <p:txBody>
          <a:bodyPr anchor="ct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endParaRPr lang="zh-CN" altLang="en-US" sz="1800">
              <a:latin typeface="Verdana" panose="020B0604030504040204" pitchFamily="34" charset="0"/>
              <a:ea typeface="宋体" panose="02010600030101010101" pitchFamily="2" charset="-122"/>
            </a:endParaRPr>
          </a:p>
        </p:txBody>
      </p:sp>
      <p:sp>
        <p:nvSpPr>
          <p:cNvPr id="7" name="动作按钮: 帮助 6">
            <a:hlinkClick r:id="" action="ppaction://noaction" highlightClick="1"/>
          </p:cNvPr>
          <p:cNvSpPr>
            <a:spLocks noChangeArrowheads="1"/>
          </p:cNvSpPr>
          <p:nvPr/>
        </p:nvSpPr>
        <p:spPr bwMode="auto">
          <a:xfrm>
            <a:off x="684213" y="4652963"/>
            <a:ext cx="1008062" cy="792162"/>
          </a:xfrm>
          <a:prstGeom prst="actionButtonHelp">
            <a:avLst/>
          </a:prstGeom>
          <a:solidFill>
            <a:schemeClr val="accent1"/>
          </a:solidFill>
          <a:ln w="38100" cap="sq" algn="ctr">
            <a:solidFill>
              <a:schemeClr val="tx1"/>
            </a:solidFill>
            <a:round/>
            <a:headEnd/>
            <a:tailEnd/>
          </a:ln>
        </p:spPr>
        <p:txBody>
          <a:bodyPr anchor="ct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endParaRPr lang="zh-CN" altLang="en-US" sz="1800">
              <a:latin typeface="Verdana" panose="020B0604030504040204" pitchFamily="34" charset="0"/>
              <a:ea typeface="宋体" panose="02010600030101010101" pitchFamily="2" charset="-122"/>
            </a:endParaRPr>
          </a:p>
        </p:txBody>
      </p:sp>
      <p:sp>
        <p:nvSpPr>
          <p:cNvPr id="8" name="矩形 7"/>
          <p:cNvSpPr>
            <a:spLocks noChangeArrowheads="1"/>
          </p:cNvSpPr>
          <p:nvPr/>
        </p:nvSpPr>
        <p:spPr bwMode="auto">
          <a:xfrm>
            <a:off x="1908175" y="4652963"/>
            <a:ext cx="7921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lang="en-US" altLang="zh-CN" sz="4800" b="1">
                <a:solidFill>
                  <a:srgbClr val="C00000"/>
                </a:solidFill>
                <a:ea typeface="宋体" panose="02010600030101010101" pitchFamily="2" charset="-122"/>
              </a:rPr>
              <a:t>C</a:t>
            </a:r>
            <a:endParaRPr lang="zh-CN" altLang="en-US" sz="4800">
              <a:ea typeface="宋体" panose="02010600030101010101" pitchFamily="2" charset="-122"/>
            </a:endParaRPr>
          </a:p>
        </p:txBody>
      </p:sp>
      <p:sp>
        <p:nvSpPr>
          <p:cNvPr id="9" name="笑脸 8"/>
          <p:cNvSpPr>
            <a:spLocks noChangeArrowheads="1"/>
          </p:cNvSpPr>
          <p:nvPr/>
        </p:nvSpPr>
        <p:spPr bwMode="auto">
          <a:xfrm>
            <a:off x="2843213" y="4652963"/>
            <a:ext cx="1008062" cy="1008062"/>
          </a:xfrm>
          <a:prstGeom prst="smileyFace">
            <a:avLst>
              <a:gd name="adj" fmla="val 4653"/>
            </a:avLst>
          </a:prstGeom>
          <a:solidFill>
            <a:schemeClr val="accent1"/>
          </a:solidFill>
          <a:ln w="38100" cap="sq" algn="ctr">
            <a:solidFill>
              <a:schemeClr val="tx1"/>
            </a:solidFill>
            <a:round/>
            <a:headEnd/>
            <a:tailEnd/>
          </a:ln>
        </p:spPr>
        <p:txBody>
          <a:bodyPr anchor="ct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endParaRPr lang="zh-CN" altLang="en-US" sz="1800">
              <a:latin typeface="Verdana" panose="020B0604030504040204" pitchFamily="34" charset="0"/>
              <a:ea typeface="宋体" panose="02010600030101010101" pitchFamily="2" charset="-122"/>
            </a:endParaRPr>
          </a:p>
        </p:txBody>
      </p:sp>
      <p:sp>
        <p:nvSpPr>
          <p:cNvPr id="10" name="矩形 9"/>
          <p:cNvSpPr>
            <a:spLocks noChangeArrowheads="1"/>
          </p:cNvSpPr>
          <p:nvPr/>
        </p:nvSpPr>
        <p:spPr bwMode="auto">
          <a:xfrm>
            <a:off x="4140200" y="4652963"/>
            <a:ext cx="2016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lang="en-US" altLang="zh-CN" sz="4800" b="1">
                <a:solidFill>
                  <a:srgbClr val="C00000"/>
                </a:solidFill>
                <a:ea typeface="宋体" panose="02010600030101010101" pitchFamily="2" charset="-122"/>
              </a:rPr>
              <a:t>Why?</a:t>
            </a:r>
            <a:endParaRPr lang="zh-CN" altLang="en-US" sz="480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12"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zh-CN" altLang="en-US" dirty="0">
                <a:solidFill>
                  <a:srgbClr val="FF0000"/>
                </a:solidFill>
                <a:latin typeface="黑体" panose="02010609060101010101" pitchFamily="49" charset="-122"/>
              </a:rPr>
              <a:t>小结</a:t>
            </a:r>
            <a:endParaRPr lang="zh-CN" altLang="en-US" b="1" dirty="0" smtClean="0">
              <a:solidFill>
                <a:srgbClr val="FF0000"/>
              </a:solidFill>
              <a:latin typeface="黑体" panose="02010609060101010101" pitchFamily="49" charset="-122"/>
            </a:endParaRPr>
          </a:p>
        </p:txBody>
      </p:sp>
      <p:sp>
        <p:nvSpPr>
          <p:cNvPr id="66563" name="Rectangle 3"/>
          <p:cNvSpPr>
            <a:spLocks noGrp="1" noChangeArrowheads="1"/>
          </p:cNvSpPr>
          <p:nvPr>
            <p:ph idx="1"/>
          </p:nvPr>
        </p:nvSpPr>
        <p:spPr>
          <a:xfrm>
            <a:off x="539750" y="1412874"/>
            <a:ext cx="7993063" cy="5184477"/>
          </a:xfrm>
        </p:spPr>
        <p:txBody>
          <a:bodyPr>
            <a:normAutofit/>
          </a:bodyPr>
          <a:lstStyle/>
          <a:p>
            <a:pPr eaLnBrk="1" hangingPunct="1">
              <a:lnSpc>
                <a:spcPct val="150000"/>
              </a:lnSpc>
              <a:buFont typeface="Wingdings" panose="05000000000000000000" pitchFamily="2" charset="2"/>
              <a:buChar char="Ø"/>
            </a:pPr>
            <a:r>
              <a:rPr lang="zh-CN" altLang="en-US" sz="2600" dirty="0">
                <a:solidFill>
                  <a:srgbClr val="0000FF"/>
                </a:solidFill>
              </a:rPr>
              <a:t>掌握字符数组数据结构</a:t>
            </a:r>
          </a:p>
          <a:p>
            <a:pPr eaLnBrk="1" hangingPunct="1">
              <a:lnSpc>
                <a:spcPct val="150000"/>
              </a:lnSpc>
              <a:buFont typeface="Wingdings" panose="05000000000000000000" pitchFamily="2" charset="2"/>
              <a:buChar char="Ø"/>
            </a:pPr>
            <a:r>
              <a:rPr lang="zh-CN" altLang="en-US" sz="2600" dirty="0">
                <a:solidFill>
                  <a:srgbClr val="FF0000"/>
                </a:solidFill>
              </a:rPr>
              <a:t>掌握字符数组的声明和存放，初始化和数组元素的引用方法</a:t>
            </a:r>
          </a:p>
          <a:p>
            <a:pPr eaLnBrk="1" hangingPunct="1">
              <a:lnSpc>
                <a:spcPct val="150000"/>
              </a:lnSpc>
              <a:buFont typeface="Wingdings" panose="05000000000000000000" pitchFamily="2" charset="2"/>
              <a:buChar char="Ø"/>
            </a:pPr>
            <a:r>
              <a:rPr lang="zh-CN" altLang="en-US" sz="2600" dirty="0">
                <a:solidFill>
                  <a:srgbClr val="0000FF"/>
                </a:solidFill>
              </a:rPr>
              <a:t>掌握字符数组下标的使用方法</a:t>
            </a:r>
            <a:endParaRPr lang="en-US" altLang="zh-CN" sz="2600" dirty="0">
              <a:solidFill>
                <a:srgbClr val="0000FF"/>
              </a:solidFill>
            </a:endParaRPr>
          </a:p>
          <a:p>
            <a:pPr eaLnBrk="1" hangingPunct="1">
              <a:lnSpc>
                <a:spcPct val="150000"/>
              </a:lnSpc>
              <a:buFont typeface="Wingdings" panose="05000000000000000000" pitchFamily="2" charset="2"/>
              <a:buChar char="Ø"/>
            </a:pPr>
            <a:r>
              <a:rPr lang="zh-CN" altLang="en-US" sz="2600" dirty="0">
                <a:solidFill>
                  <a:srgbClr val="FF0000"/>
                </a:solidFill>
              </a:rPr>
              <a:t>掌握数组元素的引用</a:t>
            </a:r>
            <a:endParaRPr lang="en-US" altLang="zh-CN" sz="2600" dirty="0">
              <a:solidFill>
                <a:srgbClr val="FF0000"/>
              </a:solidFill>
            </a:endParaRPr>
          </a:p>
          <a:p>
            <a:pPr eaLnBrk="1" hangingPunct="1">
              <a:lnSpc>
                <a:spcPct val="150000"/>
              </a:lnSpc>
              <a:buFont typeface="Wingdings" panose="05000000000000000000" pitchFamily="2" charset="2"/>
              <a:buChar char="Ø"/>
            </a:pPr>
            <a:r>
              <a:rPr lang="zh-CN" altLang="en-US" sz="2600" dirty="0">
                <a:solidFill>
                  <a:srgbClr val="0000FF"/>
                </a:solidFill>
              </a:rPr>
              <a:t>掌握字符数组的输入和输出</a:t>
            </a:r>
          </a:p>
          <a:p>
            <a:pPr eaLnBrk="1" hangingPunct="1">
              <a:lnSpc>
                <a:spcPct val="90000"/>
              </a:lnSpc>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
        <p:nvSpPr>
          <p:cNvPr id="1229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15068FC9-9521-4510-9F6F-7F5C04FA29A8}" type="slidenum">
              <a:rPr lang="en-US" altLang="zh-CN">
                <a:solidFill>
                  <a:srgbClr val="0000FF"/>
                </a:solidFill>
              </a:rPr>
              <a:pPr eaLnBrk="1" hangingPunct="1"/>
              <a:t>22</a:t>
            </a:fld>
            <a:endParaRPr lang="en-US" altLang="zh-CN">
              <a:solidFill>
                <a:srgbClr val="0000FF"/>
              </a:solidFill>
            </a:endParaRPr>
          </a:p>
        </p:txBody>
      </p:sp>
    </p:spTree>
    <p:extLst>
      <p:ext uri="{BB962C8B-B14F-4D97-AF65-F5344CB8AC3E}">
        <p14:creationId xmlns:p14="http://schemas.microsoft.com/office/powerpoint/2010/main" val="1782398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1331640" y="1844824"/>
            <a:ext cx="58324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rgbClr val="FFFFFF"/>
                </a:solidFill>
                <a:latin typeface="Arial" panose="020B0604020202020204" pitchFamily="34" charset="0"/>
                <a:ea typeface="仿宋_GB2312" charset="-122"/>
              </a:defRPr>
            </a:lvl1pPr>
            <a:lvl2pPr marL="742950" indent="-285750">
              <a:defRPr sz="2800">
                <a:solidFill>
                  <a:srgbClr val="FFFFFF"/>
                </a:solidFill>
                <a:latin typeface="Arial" panose="020B0604020202020204" pitchFamily="34" charset="0"/>
                <a:ea typeface="仿宋_GB2312" charset="-122"/>
              </a:defRPr>
            </a:lvl2pPr>
            <a:lvl3pPr marL="1143000" indent="-228600">
              <a:defRPr sz="2800">
                <a:solidFill>
                  <a:srgbClr val="FFFFFF"/>
                </a:solidFill>
                <a:latin typeface="Arial" panose="020B0604020202020204" pitchFamily="34" charset="0"/>
                <a:ea typeface="仿宋_GB2312" charset="-122"/>
              </a:defRPr>
            </a:lvl3pPr>
            <a:lvl4pPr marL="1600200" indent="-228600">
              <a:defRPr sz="2800">
                <a:solidFill>
                  <a:srgbClr val="FFFFFF"/>
                </a:solidFill>
                <a:latin typeface="Arial" panose="020B0604020202020204" pitchFamily="34" charset="0"/>
                <a:ea typeface="仿宋_GB2312" charset="-122"/>
              </a:defRPr>
            </a:lvl4pPr>
            <a:lvl5pPr marL="2057400" indent="-228600">
              <a:defRPr sz="2800">
                <a:solidFill>
                  <a:srgbClr val="FFFFFF"/>
                </a:solidFill>
                <a:latin typeface="Arial" panose="020B0604020202020204" pitchFamily="34" charset="0"/>
                <a:ea typeface="仿宋_GB2312" charset="-122"/>
              </a:defRPr>
            </a:lvl5pPr>
            <a:lvl6pPr marL="25146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6pPr>
            <a:lvl7pPr marL="29718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7pPr>
            <a:lvl8pPr marL="34290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8pPr>
            <a:lvl9pPr marL="38862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9pPr>
          </a:lstStyle>
          <a:p>
            <a:pPr eaLnBrk="1" hangingPunct="1">
              <a:spcBef>
                <a:spcPct val="50000"/>
              </a:spcBef>
            </a:pPr>
            <a:r>
              <a:rPr kumimoji="1" lang="zh-CN" altLang="en-US" sz="12000" b="1" dirty="0">
                <a:solidFill>
                  <a:srgbClr val="FF3300"/>
                </a:solidFill>
                <a:effectLst/>
                <a:latin typeface="楷体_GB2312" pitchFamily="49" charset="-122"/>
                <a:ea typeface="楷体_GB2312" pitchFamily="49" charset="-122"/>
              </a:rPr>
              <a:t>谢 谢 </a:t>
            </a:r>
            <a:r>
              <a:rPr kumimoji="1" lang="zh-CN" altLang="en-US" sz="9600" b="1" i="1" dirty="0">
                <a:solidFill>
                  <a:srgbClr val="FF3300"/>
                </a:solidFill>
                <a:effectLst/>
                <a:latin typeface="楷体_GB2312" pitchFamily="49" charset="-122"/>
                <a:ea typeface="楷体_GB2312" pitchFamily="49" charset="-122"/>
              </a:rPr>
              <a:t>！</a:t>
            </a:r>
            <a:endParaRPr kumimoji="1" lang="en-US" altLang="zh-CN" sz="9600" b="1" i="1" dirty="0">
              <a:solidFill>
                <a:srgbClr val="FF3300"/>
              </a:solidFill>
              <a:effectLst/>
              <a:latin typeface="楷体_GB2312" pitchFamily="49" charset="-122"/>
              <a:ea typeface="楷体_GB2312" pitchFamily="49" charset="-122"/>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1848" y="4293096"/>
            <a:ext cx="3143250" cy="2095500"/>
          </a:xfrm>
          <a:prstGeom prst="rect">
            <a:avLst/>
          </a:prstGeom>
        </p:spPr>
      </p:pic>
    </p:spTree>
    <p:extLst>
      <p:ext uri="{BB962C8B-B14F-4D97-AF65-F5344CB8AC3E}">
        <p14:creationId xmlns:p14="http://schemas.microsoft.com/office/powerpoint/2010/main" val="28542363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zh-CN" altLang="en-US" b="1" dirty="0" smtClean="0">
                <a:solidFill>
                  <a:srgbClr val="FF0000"/>
                </a:solidFill>
                <a:latin typeface="黑体" panose="02010609060101010101" pitchFamily="49" charset="-122"/>
              </a:rPr>
              <a:t>一、教学目标</a:t>
            </a:r>
          </a:p>
        </p:txBody>
      </p:sp>
      <p:sp>
        <p:nvSpPr>
          <p:cNvPr id="66563" name="Rectangle 3"/>
          <p:cNvSpPr>
            <a:spLocks noGrp="1" noChangeArrowheads="1"/>
          </p:cNvSpPr>
          <p:nvPr>
            <p:ph idx="1"/>
          </p:nvPr>
        </p:nvSpPr>
        <p:spPr>
          <a:xfrm>
            <a:off x="539750" y="1412874"/>
            <a:ext cx="7993063" cy="5184477"/>
          </a:xfrm>
        </p:spPr>
        <p:txBody>
          <a:bodyPr>
            <a:normAutofit/>
          </a:bodyPr>
          <a:lstStyle/>
          <a:p>
            <a:pPr eaLnBrk="1" hangingPunct="1">
              <a:lnSpc>
                <a:spcPct val="150000"/>
              </a:lnSpc>
              <a:buFont typeface="Wingdings" panose="05000000000000000000" pitchFamily="2" charset="2"/>
              <a:buChar char="Ø"/>
            </a:pPr>
            <a:r>
              <a:rPr lang="zh-CN" altLang="en-US" sz="2600" dirty="0" smtClean="0">
                <a:solidFill>
                  <a:srgbClr val="0000FF"/>
                </a:solidFill>
              </a:rPr>
              <a:t>掌握</a:t>
            </a:r>
            <a:r>
              <a:rPr lang="zh-CN" altLang="en-US" sz="2600" dirty="0">
                <a:solidFill>
                  <a:srgbClr val="0000FF"/>
                </a:solidFill>
              </a:rPr>
              <a:t>字符</a:t>
            </a:r>
            <a:r>
              <a:rPr lang="zh-CN" altLang="en-US" sz="2600" dirty="0" smtClean="0">
                <a:solidFill>
                  <a:srgbClr val="0000FF"/>
                </a:solidFill>
              </a:rPr>
              <a:t>数组</a:t>
            </a:r>
            <a:r>
              <a:rPr lang="zh-CN" altLang="en-US" sz="2600" dirty="0">
                <a:solidFill>
                  <a:srgbClr val="0000FF"/>
                </a:solidFill>
              </a:rPr>
              <a:t>数据结构</a:t>
            </a:r>
          </a:p>
          <a:p>
            <a:pPr eaLnBrk="1" hangingPunct="1">
              <a:lnSpc>
                <a:spcPct val="150000"/>
              </a:lnSpc>
              <a:buFont typeface="Wingdings" panose="05000000000000000000" pitchFamily="2" charset="2"/>
              <a:buChar char="Ø"/>
            </a:pPr>
            <a:r>
              <a:rPr lang="zh-CN" altLang="en-US" sz="2600" dirty="0" smtClean="0">
                <a:solidFill>
                  <a:srgbClr val="FF0000"/>
                </a:solidFill>
              </a:rPr>
              <a:t>掌握字符数组</a:t>
            </a:r>
            <a:r>
              <a:rPr lang="zh-CN" altLang="en-US" sz="2600" dirty="0">
                <a:solidFill>
                  <a:srgbClr val="FF0000"/>
                </a:solidFill>
              </a:rPr>
              <a:t>的声明和存放，初始化和数组元素的引用方法</a:t>
            </a:r>
          </a:p>
          <a:p>
            <a:pPr eaLnBrk="1" hangingPunct="1">
              <a:lnSpc>
                <a:spcPct val="150000"/>
              </a:lnSpc>
              <a:buFont typeface="Wingdings" panose="05000000000000000000" pitchFamily="2" charset="2"/>
              <a:buChar char="Ø"/>
            </a:pPr>
            <a:r>
              <a:rPr lang="zh-CN" altLang="en-US" sz="2600" dirty="0" smtClean="0">
                <a:solidFill>
                  <a:srgbClr val="0000FF"/>
                </a:solidFill>
              </a:rPr>
              <a:t>掌握字符数组</a:t>
            </a:r>
            <a:r>
              <a:rPr lang="zh-CN" altLang="en-US" sz="2600" dirty="0">
                <a:solidFill>
                  <a:srgbClr val="0000FF"/>
                </a:solidFill>
              </a:rPr>
              <a:t>下标的使用</a:t>
            </a:r>
            <a:r>
              <a:rPr lang="zh-CN" altLang="en-US" sz="2600" dirty="0" smtClean="0">
                <a:solidFill>
                  <a:srgbClr val="0000FF"/>
                </a:solidFill>
              </a:rPr>
              <a:t>方法</a:t>
            </a:r>
            <a:endParaRPr lang="en-US" altLang="zh-CN" sz="2600" dirty="0" smtClean="0">
              <a:solidFill>
                <a:srgbClr val="0000FF"/>
              </a:solidFill>
            </a:endParaRPr>
          </a:p>
          <a:p>
            <a:pPr eaLnBrk="1" hangingPunct="1">
              <a:lnSpc>
                <a:spcPct val="150000"/>
              </a:lnSpc>
              <a:buFont typeface="Wingdings" panose="05000000000000000000" pitchFamily="2" charset="2"/>
              <a:buChar char="Ø"/>
            </a:pPr>
            <a:r>
              <a:rPr lang="zh-CN" altLang="en-US" sz="2600" dirty="0" smtClean="0">
                <a:solidFill>
                  <a:srgbClr val="FF0000"/>
                </a:solidFill>
              </a:rPr>
              <a:t>掌握数组元素的引用</a:t>
            </a:r>
            <a:endParaRPr lang="en-US" altLang="zh-CN" sz="2600" dirty="0" smtClean="0">
              <a:solidFill>
                <a:srgbClr val="FF0000"/>
              </a:solidFill>
            </a:endParaRPr>
          </a:p>
          <a:p>
            <a:pPr eaLnBrk="1" hangingPunct="1">
              <a:lnSpc>
                <a:spcPct val="150000"/>
              </a:lnSpc>
              <a:buFont typeface="Wingdings" panose="05000000000000000000" pitchFamily="2" charset="2"/>
              <a:buChar char="Ø"/>
            </a:pPr>
            <a:r>
              <a:rPr lang="zh-CN" altLang="en-US" sz="2600" dirty="0">
                <a:solidFill>
                  <a:srgbClr val="0000FF"/>
                </a:solidFill>
              </a:rPr>
              <a:t>掌握字符数组的输入和输出</a:t>
            </a:r>
          </a:p>
          <a:p>
            <a:pPr eaLnBrk="1" hangingPunct="1">
              <a:lnSpc>
                <a:spcPct val="90000"/>
              </a:lnSpc>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
        <p:nvSpPr>
          <p:cNvPr id="1229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15068FC9-9521-4510-9F6F-7F5C04FA29A8}" type="slidenum">
              <a:rPr lang="en-US" altLang="zh-CN">
                <a:solidFill>
                  <a:srgbClr val="0000FF"/>
                </a:solidFill>
              </a:rPr>
              <a:pPr eaLnBrk="1" hangingPunct="1"/>
              <a:t>3</a:t>
            </a:fld>
            <a:endParaRPr lang="en-US" altLang="zh-CN">
              <a:solidFill>
                <a:srgbClr val="0000FF"/>
              </a:solidFill>
            </a:endParaRPr>
          </a:p>
        </p:txBody>
      </p:sp>
    </p:spTree>
    <p:extLst>
      <p:ext uri="{BB962C8B-B14F-4D97-AF65-F5344CB8AC3E}">
        <p14:creationId xmlns:p14="http://schemas.microsoft.com/office/powerpoint/2010/main" val="1835628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标题 1"/>
          <p:cNvSpPr>
            <a:spLocks noGrp="1"/>
          </p:cNvSpPr>
          <p:nvPr>
            <p:ph type="title"/>
          </p:nvPr>
        </p:nvSpPr>
        <p:spPr/>
        <p:txBody>
          <a:bodyPr/>
          <a:lstStyle/>
          <a:p>
            <a:r>
              <a:rPr lang="zh-CN" altLang="zh-CN" dirty="0" smtClean="0"/>
              <a:t>字符数组</a:t>
            </a:r>
            <a:endParaRPr lang="zh-CN" altLang="en-US" dirty="0" smtClean="0"/>
          </a:p>
        </p:txBody>
      </p:sp>
      <p:sp>
        <p:nvSpPr>
          <p:cNvPr id="68611" name="内容占位符 2"/>
          <p:cNvSpPr>
            <a:spLocks noGrp="1"/>
          </p:cNvSpPr>
          <p:nvPr>
            <p:ph idx="1"/>
          </p:nvPr>
        </p:nvSpPr>
        <p:spPr/>
        <p:txBody>
          <a:bodyPr/>
          <a:lstStyle/>
          <a:p>
            <a:r>
              <a:rPr lang="zh-CN" altLang="zh-CN" smtClean="0"/>
              <a:t>字符数组就是存储字符数据的数组，比如单词，电话号码等等文本数据。</a:t>
            </a:r>
            <a:r>
              <a:rPr lang="en-US" altLang="zh-CN" smtClean="0"/>
              <a:t>C</a:t>
            </a:r>
            <a:r>
              <a:rPr lang="zh-CN" altLang="zh-CN" smtClean="0"/>
              <a:t>语言提供非常强大的处理字符序列或文本的功能。当然这些功能都是从存储字符型数据开始的。</a:t>
            </a:r>
            <a:endParaRPr lang="zh-CN" altLang="en-US" smtClean="0"/>
          </a:p>
        </p:txBody>
      </p:sp>
      <p:sp>
        <p:nvSpPr>
          <p:cNvPr id="68612"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58A14B11-1041-44C3-A32C-1337AF7E30DF}" type="slidenum">
              <a:rPr lang="en-US" altLang="zh-CN" sz="1200">
                <a:latin typeface="Verdana" panose="020B0604030504040204" pitchFamily="34" charset="0"/>
                <a:ea typeface="宋体" panose="02010600030101010101" pitchFamily="2" charset="-122"/>
              </a:rPr>
              <a:pPr/>
              <a:t>4</a:t>
            </a:fld>
            <a:endParaRPr lang="en-US" altLang="zh-CN" sz="1200">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标题 1"/>
          <p:cNvSpPr>
            <a:spLocks noGrp="1"/>
          </p:cNvSpPr>
          <p:nvPr>
            <p:ph type="title"/>
          </p:nvPr>
        </p:nvSpPr>
        <p:spPr/>
        <p:txBody>
          <a:bodyPr/>
          <a:lstStyle/>
          <a:p>
            <a:r>
              <a:rPr lang="zh-CN" altLang="zh-CN" dirty="0" smtClean="0"/>
              <a:t>字符数组的定义</a:t>
            </a:r>
            <a:endParaRPr lang="zh-CN" altLang="en-US" dirty="0" smtClean="0"/>
          </a:p>
        </p:txBody>
      </p:sp>
      <p:sp>
        <p:nvSpPr>
          <p:cNvPr id="3" name="内容占位符 2"/>
          <p:cNvSpPr>
            <a:spLocks noGrp="1"/>
          </p:cNvSpPr>
          <p:nvPr>
            <p:ph idx="1"/>
          </p:nvPr>
        </p:nvSpPr>
        <p:spPr/>
        <p:txBody>
          <a:bodyPr/>
          <a:lstStyle/>
          <a:p>
            <a:r>
              <a:rPr lang="zh-CN" altLang="en-US" b="0" dirty="0" smtClean="0"/>
              <a:t>一维字符数组</a:t>
            </a:r>
            <a:r>
              <a:rPr lang="zh-CN" altLang="zh-CN" b="0" dirty="0" smtClean="0"/>
              <a:t>声明的形式：</a:t>
            </a:r>
            <a:endParaRPr lang="zh-CN" altLang="zh-CN" dirty="0" smtClean="0"/>
          </a:p>
          <a:p>
            <a:pPr>
              <a:buFont typeface="Wingdings" panose="05000000000000000000" pitchFamily="2" charset="2"/>
              <a:buNone/>
            </a:pPr>
            <a:r>
              <a:rPr lang="en-US" altLang="zh-CN" dirty="0" smtClean="0"/>
              <a:t>			</a:t>
            </a:r>
            <a:r>
              <a:rPr lang="en-US" altLang="zh-CN" dirty="0" smtClean="0">
                <a:solidFill>
                  <a:srgbClr val="FF0000"/>
                </a:solidFill>
              </a:rPr>
              <a:t>char </a:t>
            </a:r>
            <a:r>
              <a:rPr lang="zh-CN" altLang="zh-CN" dirty="0" smtClean="0">
                <a:solidFill>
                  <a:srgbClr val="FF0000"/>
                </a:solidFill>
              </a:rPr>
              <a:t>数组名称</a:t>
            </a:r>
            <a:r>
              <a:rPr lang="en-US" altLang="zh-CN" dirty="0" smtClean="0">
                <a:solidFill>
                  <a:srgbClr val="FF0000"/>
                </a:solidFill>
              </a:rPr>
              <a:t>[</a:t>
            </a:r>
            <a:r>
              <a:rPr lang="zh-CN" altLang="zh-CN" dirty="0" smtClean="0">
                <a:solidFill>
                  <a:srgbClr val="FF0000"/>
                </a:solidFill>
              </a:rPr>
              <a:t>长度</a:t>
            </a:r>
            <a:r>
              <a:rPr lang="en-US" altLang="zh-CN" dirty="0" smtClean="0">
                <a:solidFill>
                  <a:srgbClr val="FF0000"/>
                </a:solidFill>
              </a:rPr>
              <a:t>];</a:t>
            </a:r>
          </a:p>
          <a:p>
            <a:pPr>
              <a:buFont typeface="Wingdings" panose="05000000000000000000" pitchFamily="2" charset="2"/>
              <a:buNone/>
            </a:pPr>
            <a:r>
              <a:rPr lang="en-US" altLang="zh-CN" dirty="0" smtClean="0">
                <a:solidFill>
                  <a:srgbClr val="FF0000"/>
                </a:solidFill>
              </a:rPr>
              <a:t>      </a:t>
            </a:r>
            <a:r>
              <a:rPr lang="zh-CN" altLang="en-US" dirty="0" smtClean="0"/>
              <a:t>二维字符数组</a:t>
            </a:r>
            <a:r>
              <a:rPr lang="zh-CN" altLang="zh-CN" b="0" dirty="0" smtClean="0"/>
              <a:t>声明的形式：</a:t>
            </a:r>
            <a:endParaRPr lang="en-US" altLang="zh-CN" b="0" dirty="0" smtClean="0"/>
          </a:p>
          <a:p>
            <a:pPr>
              <a:buFont typeface="Wingdings" panose="05000000000000000000" pitchFamily="2" charset="2"/>
              <a:buNone/>
            </a:pPr>
            <a:r>
              <a:rPr lang="en-US" altLang="zh-CN" dirty="0" smtClean="0">
                <a:solidFill>
                  <a:srgbClr val="FF0000"/>
                </a:solidFill>
              </a:rPr>
              <a:t>                     char </a:t>
            </a:r>
            <a:r>
              <a:rPr lang="zh-CN" altLang="zh-CN" dirty="0" smtClean="0">
                <a:solidFill>
                  <a:srgbClr val="FF0000"/>
                </a:solidFill>
              </a:rPr>
              <a:t>数组名称</a:t>
            </a:r>
            <a:r>
              <a:rPr lang="en-US" altLang="zh-CN" dirty="0" smtClean="0">
                <a:solidFill>
                  <a:srgbClr val="FF0000"/>
                </a:solidFill>
              </a:rPr>
              <a:t>[</a:t>
            </a:r>
            <a:r>
              <a:rPr lang="zh-CN" altLang="en-US" dirty="0" smtClean="0">
                <a:solidFill>
                  <a:srgbClr val="FF0000"/>
                </a:solidFill>
              </a:rPr>
              <a:t>行</a:t>
            </a:r>
            <a:r>
              <a:rPr lang="zh-CN" altLang="zh-CN" dirty="0" smtClean="0">
                <a:solidFill>
                  <a:srgbClr val="FF0000"/>
                </a:solidFill>
              </a:rPr>
              <a:t>长度</a:t>
            </a:r>
            <a:r>
              <a:rPr lang="en-US" altLang="zh-CN" dirty="0" smtClean="0">
                <a:solidFill>
                  <a:srgbClr val="FF0000"/>
                </a:solidFill>
              </a:rPr>
              <a:t>][</a:t>
            </a:r>
            <a:r>
              <a:rPr lang="zh-CN" altLang="en-US" dirty="0" smtClean="0">
                <a:solidFill>
                  <a:srgbClr val="FF0000"/>
                </a:solidFill>
              </a:rPr>
              <a:t>列宽度</a:t>
            </a:r>
            <a:r>
              <a:rPr lang="en-US" altLang="zh-CN" dirty="0" smtClean="0">
                <a:solidFill>
                  <a:srgbClr val="FF0000"/>
                </a:solidFill>
              </a:rPr>
              <a:t>];</a:t>
            </a:r>
            <a:endParaRPr lang="zh-CN" altLang="zh-CN" dirty="0" smtClean="0">
              <a:solidFill>
                <a:srgbClr val="FF0000"/>
              </a:solidFill>
            </a:endParaRPr>
          </a:p>
          <a:p>
            <a:pPr>
              <a:buFont typeface="Wingdings" panose="05000000000000000000" pitchFamily="2" charset="2"/>
              <a:buNone/>
            </a:pPr>
            <a:r>
              <a:rPr lang="zh-CN" altLang="zh-CN" b="0" dirty="0" smtClean="0"/>
              <a:t>例如，</a:t>
            </a:r>
            <a:endParaRPr lang="zh-CN" altLang="zh-CN" dirty="0" smtClean="0"/>
          </a:p>
          <a:p>
            <a:pPr>
              <a:buFont typeface="Wingdings" panose="05000000000000000000" pitchFamily="2" charset="2"/>
              <a:buNone/>
            </a:pPr>
            <a:r>
              <a:rPr lang="en-US" altLang="zh-CN" b="0" dirty="0" smtClean="0"/>
              <a:t>         char line[ 80 ];</a:t>
            </a:r>
          </a:p>
          <a:p>
            <a:pPr>
              <a:buFont typeface="Wingdings" panose="05000000000000000000" pitchFamily="2" charset="2"/>
              <a:buNone/>
            </a:pPr>
            <a:r>
              <a:rPr lang="en-US" altLang="zh-CN" b="0" dirty="0" smtClean="0"/>
              <a:t>         char text[ 1000 ];</a:t>
            </a:r>
          </a:p>
          <a:p>
            <a:pPr>
              <a:buFont typeface="Wingdings" panose="05000000000000000000" pitchFamily="2" charset="2"/>
              <a:buNone/>
            </a:pPr>
            <a:r>
              <a:rPr lang="en-US" altLang="zh-CN" dirty="0" smtClean="0"/>
              <a:t>         </a:t>
            </a:r>
            <a:r>
              <a:rPr lang="en-US" altLang="zh-CN" b="0" dirty="0" smtClean="0"/>
              <a:t>char name[ 5 ][ 20 ];</a:t>
            </a:r>
            <a:endParaRPr lang="zh-CN" altLang="en-US" b="0" dirty="0" smtClean="0"/>
          </a:p>
        </p:txBody>
      </p:sp>
      <p:sp>
        <p:nvSpPr>
          <p:cNvPr id="69636"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26CCDF7D-ABBB-4692-80E8-769709FDBF24}" type="slidenum">
              <a:rPr lang="en-US" altLang="zh-CN" sz="1200">
                <a:latin typeface="Verdana" panose="020B0604030504040204" pitchFamily="34" charset="0"/>
                <a:ea typeface="宋体" panose="02010600030101010101" pitchFamily="2" charset="-122"/>
              </a:rPr>
              <a:pPr/>
              <a:t>5</a:t>
            </a:fld>
            <a:endParaRPr lang="en-US" altLang="zh-CN" sz="1200">
              <a:latin typeface="Verdana" panose="020B0604030504040204" pitchFamily="34" charset="0"/>
              <a:ea typeface="宋体" panose="02010600030101010101" pitchFamily="2" charset="-122"/>
            </a:endParaRPr>
          </a:p>
        </p:txBody>
      </p:sp>
      <p:sp>
        <p:nvSpPr>
          <p:cNvPr id="6" name="Rectangle 2"/>
          <p:cNvSpPr>
            <a:spLocks noChangeArrowheads="1"/>
          </p:cNvSpPr>
          <p:nvPr/>
        </p:nvSpPr>
        <p:spPr bwMode="auto">
          <a:xfrm>
            <a:off x="4788024" y="4149080"/>
            <a:ext cx="3888432" cy="71006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lIns="90000" tIns="46800" rIns="90000" bIns="46800" anchor="ctr">
            <a:spAutoFit/>
          </a:bodyPr>
          <a:lstStyle/>
          <a:p>
            <a:pPr eaLnBrk="1" hangingPunct="1">
              <a:defRPr/>
            </a:pPr>
            <a:r>
              <a:rPr lang="zh-CN" altLang="zh-CN" sz="2000" dirty="0">
                <a:solidFill>
                  <a:srgbClr val="C00000"/>
                </a:solidFill>
                <a:latin typeface="+mn-ea"/>
              </a:rPr>
              <a:t>常量表达式指定了长度，即可以存放</a:t>
            </a:r>
            <a:r>
              <a:rPr kumimoji="1" lang="zh-CN" altLang="zh-CN" sz="2000" dirty="0">
                <a:solidFill>
                  <a:srgbClr val="C00000"/>
                </a:solidFill>
                <a:latin typeface="Times New Roman" pitchFamily="18" charset="0"/>
              </a:rPr>
              <a:t>字符</a:t>
            </a:r>
            <a:r>
              <a:rPr lang="zh-CN" altLang="zh-CN" sz="2000" dirty="0">
                <a:solidFill>
                  <a:srgbClr val="C00000"/>
                </a:solidFill>
                <a:latin typeface="+mn-ea"/>
              </a:rPr>
              <a:t>数据的个数</a:t>
            </a:r>
            <a:endParaRPr lang="zh-CN" altLang="en-US" sz="2000" dirty="0">
              <a:solidFill>
                <a:srgbClr val="C00000"/>
              </a:solidFill>
              <a:latin typeface="+mn-ea"/>
            </a:endParaRPr>
          </a:p>
        </p:txBody>
      </p:sp>
      <p:sp>
        <p:nvSpPr>
          <p:cNvPr id="8" name="Rectangle 2"/>
          <p:cNvSpPr>
            <a:spLocks noChangeArrowheads="1"/>
          </p:cNvSpPr>
          <p:nvPr/>
        </p:nvSpPr>
        <p:spPr bwMode="auto">
          <a:xfrm>
            <a:off x="4788024" y="5085184"/>
            <a:ext cx="3888432" cy="71006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lIns="90000" tIns="46800" rIns="90000" bIns="46800" anchor="ctr">
            <a:spAutoFit/>
          </a:bodyPr>
          <a:lstStyle/>
          <a:p>
            <a:pPr eaLnBrk="1" hangingPunct="1">
              <a:defRPr/>
            </a:pPr>
            <a:r>
              <a:rPr lang="zh-CN" altLang="zh-CN" sz="2000" dirty="0">
                <a:solidFill>
                  <a:srgbClr val="C00000"/>
                </a:solidFill>
              </a:rPr>
              <a:t>理解为</a:t>
            </a:r>
            <a:r>
              <a:rPr lang="en-US" altLang="zh-CN" sz="2000" dirty="0">
                <a:solidFill>
                  <a:srgbClr val="C00000"/>
                </a:solidFill>
              </a:rPr>
              <a:t>:</a:t>
            </a:r>
            <a:r>
              <a:rPr lang="zh-CN" altLang="zh-CN" sz="2000" dirty="0">
                <a:solidFill>
                  <a:srgbClr val="C00000"/>
                </a:solidFill>
              </a:rPr>
              <a:t>定义了五名同学的姓名，每个姓名不超过</a:t>
            </a:r>
            <a:r>
              <a:rPr lang="en-US" altLang="zh-CN" sz="2000" dirty="0">
                <a:solidFill>
                  <a:srgbClr val="C00000"/>
                </a:solidFill>
              </a:rPr>
              <a:t>20</a:t>
            </a:r>
            <a:r>
              <a:rPr lang="zh-CN" altLang="zh-CN" sz="2000" dirty="0">
                <a:solidFill>
                  <a:srgbClr val="C00000"/>
                </a:solidFill>
              </a:rPr>
              <a:t>个字符。</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标题 1"/>
          <p:cNvSpPr>
            <a:spLocks noGrp="1"/>
          </p:cNvSpPr>
          <p:nvPr>
            <p:ph type="title"/>
          </p:nvPr>
        </p:nvSpPr>
        <p:spPr/>
        <p:txBody>
          <a:bodyPr/>
          <a:lstStyle/>
          <a:p>
            <a:r>
              <a:rPr lang="zh-CN" altLang="zh-CN" dirty="0" smtClean="0"/>
              <a:t>字符数组元素的引用</a:t>
            </a:r>
            <a:endParaRPr lang="zh-CN" altLang="en-US" dirty="0" smtClean="0"/>
          </a:p>
        </p:txBody>
      </p:sp>
      <p:sp>
        <p:nvSpPr>
          <p:cNvPr id="54275" name="内容占位符 2"/>
          <p:cNvSpPr>
            <a:spLocks noGrp="1"/>
          </p:cNvSpPr>
          <p:nvPr>
            <p:ph idx="1"/>
          </p:nvPr>
        </p:nvSpPr>
        <p:spPr/>
        <p:txBody>
          <a:bodyPr/>
          <a:lstStyle/>
          <a:p>
            <a:r>
              <a:rPr lang="zh-CN" altLang="zh-CN" b="0" dirty="0" smtClean="0"/>
              <a:t>数组</a:t>
            </a:r>
            <a:r>
              <a:rPr lang="zh-CN" altLang="en-US" b="0" dirty="0" smtClean="0"/>
              <a:t>元素</a:t>
            </a:r>
            <a:r>
              <a:rPr lang="zh-CN" altLang="zh-CN" b="0" dirty="0" smtClean="0"/>
              <a:t>的赋值操作</a:t>
            </a:r>
            <a:endParaRPr lang="en-US" altLang="zh-CN" b="0" dirty="0" smtClean="0"/>
          </a:p>
          <a:p>
            <a:pPr>
              <a:buFont typeface="Wingdings" panose="05000000000000000000" pitchFamily="2" charset="2"/>
              <a:buNone/>
            </a:pPr>
            <a:r>
              <a:rPr lang="en-US" altLang="zh-CN" sz="2800" b="0" dirty="0" smtClean="0">
                <a:solidFill>
                  <a:srgbClr val="C00000"/>
                </a:solidFill>
              </a:rPr>
              <a:t>for (</a:t>
            </a:r>
            <a:r>
              <a:rPr lang="en-US" altLang="zh-CN" sz="2800" b="0" dirty="0" err="1" smtClean="0">
                <a:solidFill>
                  <a:srgbClr val="C00000"/>
                </a:solidFill>
              </a:rPr>
              <a:t>i</a:t>
            </a:r>
            <a:r>
              <a:rPr lang="en-US" altLang="zh-CN" sz="2800" b="0" dirty="0" smtClean="0">
                <a:solidFill>
                  <a:srgbClr val="C00000"/>
                </a:solidFill>
              </a:rPr>
              <a:t> = 0; </a:t>
            </a:r>
            <a:r>
              <a:rPr lang="en-US" altLang="zh-CN" sz="2800" b="0" dirty="0" err="1" smtClean="0">
                <a:solidFill>
                  <a:srgbClr val="C00000"/>
                </a:solidFill>
              </a:rPr>
              <a:t>i</a:t>
            </a:r>
            <a:r>
              <a:rPr lang="en-US" altLang="zh-CN" sz="2800" b="0" dirty="0" smtClean="0">
                <a:solidFill>
                  <a:srgbClr val="C00000"/>
                </a:solidFill>
              </a:rPr>
              <a:t> &lt; 80 &amp;&amp; ( line[</a:t>
            </a:r>
            <a:r>
              <a:rPr lang="en-US" altLang="zh-CN" sz="2800" b="0" dirty="0" err="1" smtClean="0">
                <a:solidFill>
                  <a:srgbClr val="C00000"/>
                </a:solidFill>
              </a:rPr>
              <a:t>i</a:t>
            </a:r>
            <a:r>
              <a:rPr lang="en-US" altLang="zh-CN" sz="2800" b="0" dirty="0" smtClean="0">
                <a:solidFill>
                  <a:srgbClr val="C00000"/>
                </a:solidFill>
              </a:rPr>
              <a:t>] = </a:t>
            </a:r>
            <a:r>
              <a:rPr lang="en-US" altLang="zh-CN" sz="2800" b="0" dirty="0" err="1" smtClean="0">
                <a:solidFill>
                  <a:srgbClr val="C00000"/>
                </a:solidFill>
              </a:rPr>
              <a:t>getchar</a:t>
            </a:r>
            <a:r>
              <a:rPr lang="en-US" altLang="zh-CN" sz="2800" b="0" dirty="0" smtClean="0">
                <a:solidFill>
                  <a:srgbClr val="C00000"/>
                </a:solidFill>
              </a:rPr>
              <a:t>() )!=‘\n‘;</a:t>
            </a:r>
            <a:r>
              <a:rPr lang="en-US" altLang="zh-CN" sz="2800" b="0" dirty="0" err="1" smtClean="0">
                <a:solidFill>
                  <a:srgbClr val="C00000"/>
                </a:solidFill>
              </a:rPr>
              <a:t>i</a:t>
            </a:r>
            <a:r>
              <a:rPr lang="en-US" altLang="zh-CN" sz="2800" b="0" dirty="0" smtClean="0">
                <a:solidFill>
                  <a:srgbClr val="C00000"/>
                </a:solidFill>
              </a:rPr>
              <a:t>++ );</a:t>
            </a:r>
            <a:endParaRPr lang="zh-CN" altLang="zh-CN" sz="2800" dirty="0" smtClean="0">
              <a:solidFill>
                <a:srgbClr val="C00000"/>
              </a:solidFill>
            </a:endParaRPr>
          </a:p>
          <a:p>
            <a:pPr>
              <a:buFont typeface="Wingdings" panose="05000000000000000000" pitchFamily="2" charset="2"/>
              <a:buNone/>
            </a:pPr>
            <a:r>
              <a:rPr lang="en-US" altLang="zh-CN" sz="2800" b="0" dirty="0" smtClean="0"/>
              <a:t>/*</a:t>
            </a:r>
            <a:r>
              <a:rPr lang="zh-CN" altLang="en-US" sz="2800" b="0" dirty="0" smtClean="0"/>
              <a:t>用</a:t>
            </a:r>
            <a:r>
              <a:rPr lang="zh-CN" altLang="zh-CN" sz="2800" b="0" dirty="0" smtClean="0"/>
              <a:t>循环将一行</a:t>
            </a:r>
            <a:r>
              <a:rPr lang="en-US" altLang="zh-CN" sz="2800" b="0" dirty="0" smtClean="0"/>
              <a:t>(</a:t>
            </a:r>
            <a:r>
              <a:rPr lang="zh-CN" altLang="zh-CN" sz="2800" b="0" dirty="0" smtClean="0"/>
              <a:t>最多</a:t>
            </a:r>
            <a:r>
              <a:rPr lang="en-US" altLang="zh-CN" sz="2800" b="0" dirty="0" smtClean="0"/>
              <a:t>80</a:t>
            </a:r>
            <a:r>
              <a:rPr lang="zh-CN" altLang="zh-CN" sz="2800" b="0" dirty="0" smtClean="0"/>
              <a:t>列</a:t>
            </a:r>
            <a:r>
              <a:rPr lang="en-US" altLang="zh-CN" sz="2800" b="0" dirty="0" smtClean="0"/>
              <a:t>)</a:t>
            </a:r>
            <a:r>
              <a:rPr lang="zh-CN" altLang="zh-CN" sz="2800" b="0" dirty="0" smtClean="0"/>
              <a:t>字符读入到数组</a:t>
            </a:r>
            <a:r>
              <a:rPr lang="en-US" altLang="zh-CN" sz="2800" b="0" dirty="0" smtClean="0"/>
              <a:t>line*/</a:t>
            </a:r>
          </a:p>
          <a:p>
            <a:pPr>
              <a:buFont typeface="Wingdings" panose="05000000000000000000" pitchFamily="2" charset="2"/>
              <a:buNone/>
            </a:pPr>
            <a:endParaRPr lang="en-US" altLang="zh-CN" sz="2800" b="0" dirty="0" smtClean="0"/>
          </a:p>
          <a:p>
            <a:r>
              <a:rPr lang="zh-CN" altLang="en-US" b="0" dirty="0" smtClean="0"/>
              <a:t>数组元素的取值操作</a:t>
            </a:r>
            <a:endParaRPr lang="en-US" altLang="zh-CN" b="0" dirty="0" smtClean="0"/>
          </a:p>
          <a:p>
            <a:pPr>
              <a:buFont typeface="Wingdings" panose="05000000000000000000" pitchFamily="2" charset="2"/>
              <a:buNone/>
            </a:pPr>
            <a:r>
              <a:rPr lang="en-US" altLang="zh-CN" b="0" dirty="0" smtClean="0"/>
              <a:t>     </a:t>
            </a:r>
            <a:r>
              <a:rPr lang="zh-CN" altLang="zh-CN" b="0" dirty="0" smtClean="0"/>
              <a:t>字符数组元素的引用方式也是通过数组名和下标运算符表示式实现的</a:t>
            </a:r>
            <a:endParaRPr lang="en-US" altLang="zh-CN" b="0" dirty="0" smtClean="0"/>
          </a:p>
          <a:p>
            <a:pPr>
              <a:buFont typeface="Wingdings" panose="05000000000000000000" pitchFamily="2" charset="2"/>
              <a:buNone/>
            </a:pPr>
            <a:r>
              <a:rPr lang="en-US" altLang="zh-CN" sz="2800" b="0" dirty="0" smtClean="0">
                <a:solidFill>
                  <a:srgbClr val="C00000"/>
                </a:solidFill>
              </a:rPr>
              <a:t>       for( </a:t>
            </a:r>
            <a:r>
              <a:rPr lang="en-US" altLang="zh-CN" sz="2800" b="0" dirty="0" err="1" smtClean="0">
                <a:solidFill>
                  <a:srgbClr val="C00000"/>
                </a:solidFill>
              </a:rPr>
              <a:t>i</a:t>
            </a:r>
            <a:r>
              <a:rPr lang="en-US" altLang="zh-CN" sz="2800" b="0" dirty="0" smtClean="0">
                <a:solidFill>
                  <a:srgbClr val="C00000"/>
                </a:solidFill>
              </a:rPr>
              <a:t> = 0; </a:t>
            </a:r>
            <a:r>
              <a:rPr lang="en-US" altLang="zh-CN" sz="2800" b="0" dirty="0" err="1" smtClean="0">
                <a:solidFill>
                  <a:srgbClr val="C00000"/>
                </a:solidFill>
              </a:rPr>
              <a:t>i</a:t>
            </a:r>
            <a:r>
              <a:rPr lang="en-US" altLang="zh-CN" sz="2800" b="0" dirty="0" smtClean="0">
                <a:solidFill>
                  <a:srgbClr val="C00000"/>
                </a:solidFill>
              </a:rPr>
              <a:t> &lt; 80; </a:t>
            </a:r>
            <a:r>
              <a:rPr lang="en-US" altLang="zh-CN" sz="2800" b="0" dirty="0" err="1" smtClean="0">
                <a:solidFill>
                  <a:srgbClr val="C00000"/>
                </a:solidFill>
              </a:rPr>
              <a:t>i</a:t>
            </a:r>
            <a:r>
              <a:rPr lang="en-US" altLang="zh-CN" sz="2800" b="0" dirty="0" smtClean="0">
                <a:solidFill>
                  <a:srgbClr val="C00000"/>
                </a:solidFill>
              </a:rPr>
              <a:t>++ )</a:t>
            </a:r>
            <a:endParaRPr lang="zh-CN" altLang="zh-CN" sz="2800" dirty="0" smtClean="0">
              <a:solidFill>
                <a:srgbClr val="C00000"/>
              </a:solidFill>
            </a:endParaRPr>
          </a:p>
          <a:p>
            <a:pPr>
              <a:buFont typeface="Wingdings" panose="05000000000000000000" pitchFamily="2" charset="2"/>
              <a:buNone/>
            </a:pPr>
            <a:r>
              <a:rPr lang="en-US" altLang="zh-CN" sz="2800" b="0" dirty="0" smtClean="0">
                <a:solidFill>
                  <a:srgbClr val="C00000"/>
                </a:solidFill>
              </a:rPr>
              <a:t>          </a:t>
            </a:r>
            <a:r>
              <a:rPr lang="en-US" altLang="zh-CN" sz="2800" b="0" dirty="0" err="1" smtClean="0">
                <a:solidFill>
                  <a:srgbClr val="C00000"/>
                </a:solidFill>
              </a:rPr>
              <a:t>printf</a:t>
            </a:r>
            <a:r>
              <a:rPr lang="en-US" altLang="zh-CN" sz="2800" b="0" dirty="0" smtClean="0">
                <a:solidFill>
                  <a:srgbClr val="C00000"/>
                </a:solidFill>
              </a:rPr>
              <a:t>( “%c”, line[</a:t>
            </a:r>
            <a:r>
              <a:rPr lang="en-US" altLang="zh-CN" sz="2800" b="0" dirty="0" err="1" smtClean="0">
                <a:solidFill>
                  <a:srgbClr val="C00000"/>
                </a:solidFill>
              </a:rPr>
              <a:t>i</a:t>
            </a:r>
            <a:r>
              <a:rPr lang="en-US" altLang="zh-CN" sz="2800" b="0" dirty="0" smtClean="0">
                <a:solidFill>
                  <a:srgbClr val="C00000"/>
                </a:solidFill>
              </a:rPr>
              <a:t>] );   /* </a:t>
            </a:r>
            <a:r>
              <a:rPr lang="zh-CN" altLang="en-US" sz="2800" b="0" dirty="0" smtClean="0">
                <a:solidFill>
                  <a:srgbClr val="C00000"/>
                </a:solidFill>
              </a:rPr>
              <a:t>输出数组元素的值</a:t>
            </a:r>
            <a:r>
              <a:rPr lang="en-US" altLang="zh-CN" sz="2800" b="0" dirty="0" smtClean="0">
                <a:solidFill>
                  <a:srgbClr val="C00000"/>
                </a:solidFill>
              </a:rPr>
              <a:t>*/</a:t>
            </a:r>
            <a:endParaRPr lang="zh-CN" altLang="zh-CN" sz="2800" dirty="0" smtClean="0">
              <a:solidFill>
                <a:srgbClr val="C00000"/>
              </a:solidFill>
            </a:endParaRPr>
          </a:p>
          <a:p>
            <a:pPr>
              <a:buFont typeface="Wingdings" panose="05000000000000000000" pitchFamily="2" charset="2"/>
              <a:buNone/>
            </a:pPr>
            <a:endParaRPr lang="zh-CN" altLang="en-US" dirty="0" smtClean="0"/>
          </a:p>
        </p:txBody>
      </p:sp>
      <p:sp>
        <p:nvSpPr>
          <p:cNvPr id="70660"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7E48DFA3-3C6C-4755-A642-2BC0C766DA1B}" type="slidenum">
              <a:rPr lang="en-US" altLang="zh-CN" sz="1200">
                <a:latin typeface="Verdana" panose="020B0604030504040204" pitchFamily="34" charset="0"/>
                <a:ea typeface="宋体" panose="02010600030101010101" pitchFamily="2" charset="-122"/>
              </a:rPr>
              <a:pPr/>
              <a:t>6</a:t>
            </a:fld>
            <a:endParaRPr lang="en-US" altLang="zh-CN" sz="1200">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标题 1"/>
          <p:cNvSpPr>
            <a:spLocks noGrp="1"/>
          </p:cNvSpPr>
          <p:nvPr>
            <p:ph type="title"/>
          </p:nvPr>
        </p:nvSpPr>
        <p:spPr/>
        <p:txBody>
          <a:bodyPr/>
          <a:lstStyle/>
          <a:p>
            <a:r>
              <a:rPr lang="zh-CN" altLang="zh-CN" dirty="0" smtClean="0"/>
              <a:t>字符数组元素的初始化</a:t>
            </a:r>
            <a:endParaRPr lang="zh-CN" altLang="en-US" dirty="0" smtClean="0"/>
          </a:p>
        </p:txBody>
      </p:sp>
      <p:sp>
        <p:nvSpPr>
          <p:cNvPr id="71683" name="内容占位符 2"/>
          <p:cNvSpPr>
            <a:spLocks noGrp="1"/>
          </p:cNvSpPr>
          <p:nvPr>
            <p:ph idx="1"/>
          </p:nvPr>
        </p:nvSpPr>
        <p:spPr>
          <a:xfrm>
            <a:off x="611188" y="1268413"/>
            <a:ext cx="8001000" cy="576262"/>
          </a:xfrm>
        </p:spPr>
        <p:txBody>
          <a:bodyPr/>
          <a:lstStyle/>
          <a:p>
            <a:r>
              <a:rPr lang="zh-CN" altLang="en-US" smtClean="0"/>
              <a:t>逐个字符赋值</a:t>
            </a:r>
          </a:p>
        </p:txBody>
      </p:sp>
      <p:sp>
        <p:nvSpPr>
          <p:cNvPr id="71684"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25B57292-A1AF-468A-B711-3980D1D6340F}" type="slidenum">
              <a:rPr lang="en-US" altLang="zh-CN" sz="1200">
                <a:latin typeface="Verdana" panose="020B0604030504040204" pitchFamily="34" charset="0"/>
                <a:ea typeface="宋体" panose="02010600030101010101" pitchFamily="2" charset="-122"/>
              </a:rPr>
              <a:pPr/>
              <a:t>7</a:t>
            </a:fld>
            <a:endParaRPr lang="en-US" altLang="zh-CN" sz="1200">
              <a:latin typeface="Verdana" panose="020B0604030504040204" pitchFamily="34" charset="0"/>
              <a:ea typeface="宋体" panose="02010600030101010101" pitchFamily="2" charset="-122"/>
            </a:endParaRPr>
          </a:p>
        </p:txBody>
      </p:sp>
      <p:sp>
        <p:nvSpPr>
          <p:cNvPr id="6" name="内容占位符 2"/>
          <p:cNvSpPr txBox="1">
            <a:spLocks/>
          </p:cNvSpPr>
          <p:nvPr/>
        </p:nvSpPr>
        <p:spPr bwMode="auto">
          <a:xfrm>
            <a:off x="611188" y="3573463"/>
            <a:ext cx="8001000" cy="576262"/>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o"/>
              <a:defRPr/>
            </a:pPr>
            <a:r>
              <a:rPr lang="zh-CN" altLang="en-US" sz="3000" b="1" kern="0" dirty="0">
                <a:ea typeface="+mn-ea"/>
                <a:cs typeface="+mn-cs"/>
              </a:rPr>
              <a:t>用字符串常量</a:t>
            </a:r>
          </a:p>
        </p:txBody>
      </p:sp>
      <p:grpSp>
        <p:nvGrpSpPr>
          <p:cNvPr id="2" name="Group 5"/>
          <p:cNvGrpSpPr>
            <a:grpSpLocks/>
          </p:cNvGrpSpPr>
          <p:nvPr/>
        </p:nvGrpSpPr>
        <p:grpSpPr bwMode="auto">
          <a:xfrm>
            <a:off x="1403350" y="1844675"/>
            <a:ext cx="6462713" cy="1728788"/>
            <a:chOff x="544" y="2281"/>
            <a:chExt cx="4046" cy="1179"/>
          </a:xfrm>
        </p:grpSpPr>
        <p:sp>
          <p:nvSpPr>
            <p:cNvPr id="9" name="Rectangle 6"/>
            <p:cNvSpPr>
              <a:spLocks noChangeArrowheads="1"/>
            </p:cNvSpPr>
            <p:nvPr/>
          </p:nvSpPr>
          <p:spPr bwMode="auto">
            <a:xfrm>
              <a:off x="544" y="2281"/>
              <a:ext cx="4046" cy="1179"/>
            </a:xfrm>
            <a:prstGeom prst="rect">
              <a:avLst/>
            </a:prstGeom>
            <a:noFill/>
            <a:ln w="38100">
              <a:noFill/>
              <a:miter lim="800000"/>
              <a:headEnd/>
              <a:tailEnd/>
            </a:ln>
            <a:effectLst/>
          </p:spPr>
          <p:txBody>
            <a:bodyPr wrap="none" lIns="90000" tIns="46800" rIns="90000" bIns="46800" anchor="ctr"/>
            <a:lstStyle/>
            <a:p>
              <a:pPr eaLnBrk="1" hangingPunct="1">
                <a:defRPr/>
              </a:pPr>
              <a:endParaRPr kumimoji="1" lang="en-US" altLang="zh-CN" dirty="0">
                <a:solidFill>
                  <a:srgbClr val="C00000"/>
                </a:solidFill>
                <a:ea typeface="+mn-ea"/>
                <a:cs typeface="+mn-cs"/>
              </a:endParaRPr>
            </a:p>
            <a:p>
              <a:pPr eaLnBrk="1" hangingPunct="1">
                <a:defRPr/>
              </a:pPr>
              <a:r>
                <a:rPr kumimoji="1" lang="zh-CN" altLang="en-US" sz="2800" dirty="0">
                  <a:solidFill>
                    <a:srgbClr val="C00000"/>
                  </a:solidFill>
                  <a:ea typeface="+mn-ea"/>
                  <a:cs typeface="+mn-cs"/>
                </a:rPr>
                <a:t>例</a:t>
              </a:r>
              <a:r>
                <a:rPr kumimoji="1" lang="zh-CN" altLang="en-US" dirty="0">
                  <a:solidFill>
                    <a:srgbClr val="C00000"/>
                  </a:solidFill>
                  <a:ea typeface="+mn-ea"/>
                  <a:cs typeface="+mn-cs"/>
                </a:rPr>
                <a:t> </a:t>
              </a:r>
              <a:r>
                <a:rPr kumimoji="1" lang="en-US" altLang="zh-CN" dirty="0">
                  <a:solidFill>
                    <a:srgbClr val="C00000"/>
                  </a:solidFill>
                  <a:ea typeface="+mn-ea"/>
                  <a:cs typeface="+mn-cs"/>
                </a:rPr>
                <a:t>char </a:t>
              </a:r>
              <a:r>
                <a:rPr kumimoji="1" lang="en-US" altLang="zh-CN" dirty="0" err="1">
                  <a:solidFill>
                    <a:srgbClr val="C00000"/>
                  </a:solidFill>
                  <a:ea typeface="+mn-ea"/>
                  <a:cs typeface="+mn-cs"/>
                </a:rPr>
                <a:t>ch</a:t>
              </a:r>
              <a:r>
                <a:rPr kumimoji="1" lang="en-US" altLang="zh-CN" dirty="0">
                  <a:solidFill>
                    <a:srgbClr val="C00000"/>
                  </a:solidFill>
                  <a:ea typeface="+mn-ea"/>
                  <a:cs typeface="+mn-cs"/>
                </a:rPr>
                <a:t>[5]={'</a:t>
              </a:r>
              <a:r>
                <a:rPr kumimoji="1" lang="en-US" altLang="zh-CN" dirty="0" err="1">
                  <a:solidFill>
                    <a:srgbClr val="C00000"/>
                  </a:solidFill>
                  <a:ea typeface="+mn-ea"/>
                  <a:cs typeface="+mn-cs"/>
                </a:rPr>
                <a:t>H','e','l','l','o</a:t>
              </a:r>
              <a:r>
                <a:rPr kumimoji="1" lang="en-US" altLang="zh-CN" dirty="0">
                  <a:solidFill>
                    <a:srgbClr val="C00000"/>
                  </a:solidFill>
                  <a:ea typeface="+mn-ea"/>
                  <a:cs typeface="+mn-cs"/>
                </a:rPr>
                <a:t>'};</a:t>
              </a:r>
            </a:p>
            <a:p>
              <a:pPr eaLnBrk="1" hangingPunct="1">
                <a:defRPr/>
              </a:pPr>
              <a:endParaRPr kumimoji="1" lang="en-US" altLang="zh-CN" dirty="0">
                <a:solidFill>
                  <a:srgbClr val="C00000"/>
                </a:solidFill>
                <a:ea typeface="+mn-ea"/>
                <a:cs typeface="+mn-cs"/>
              </a:endParaRPr>
            </a:p>
            <a:p>
              <a:pPr eaLnBrk="1" hangingPunct="1">
                <a:defRPr/>
              </a:pPr>
              <a:endParaRPr kumimoji="1" lang="en-US" altLang="zh-CN" dirty="0">
                <a:solidFill>
                  <a:srgbClr val="C00000"/>
                </a:solidFill>
                <a:ea typeface="+mn-ea"/>
                <a:cs typeface="+mn-cs"/>
              </a:endParaRPr>
            </a:p>
            <a:p>
              <a:pPr eaLnBrk="1" hangingPunct="1">
                <a:defRPr/>
              </a:pPr>
              <a:endParaRPr kumimoji="1" lang="en-US" altLang="zh-CN" dirty="0">
                <a:solidFill>
                  <a:srgbClr val="C00000"/>
                </a:solidFill>
                <a:ea typeface="+mn-ea"/>
                <a:cs typeface="+mn-cs"/>
              </a:endParaRPr>
            </a:p>
            <a:p>
              <a:pPr eaLnBrk="1" hangingPunct="1">
                <a:defRPr/>
              </a:pPr>
              <a:endParaRPr kumimoji="1" lang="en-US" altLang="zh-CN" dirty="0">
                <a:solidFill>
                  <a:srgbClr val="C00000"/>
                </a:solidFill>
                <a:ea typeface="+mn-ea"/>
                <a:cs typeface="+mn-cs"/>
              </a:endParaRPr>
            </a:p>
          </p:txBody>
        </p:sp>
        <p:sp>
          <p:nvSpPr>
            <p:cNvPr id="10" name="Rectangle 7"/>
            <p:cNvSpPr>
              <a:spLocks noChangeArrowheads="1"/>
            </p:cNvSpPr>
            <p:nvPr/>
          </p:nvSpPr>
          <p:spPr bwMode="auto">
            <a:xfrm>
              <a:off x="899" y="2751"/>
              <a:ext cx="2994" cy="394"/>
            </a:xfrm>
            <a:prstGeom prst="rect">
              <a:avLst/>
            </a:prstGeom>
            <a:noFill/>
            <a:ln w="19050">
              <a:solidFill>
                <a:srgbClr val="0000FF"/>
              </a:solidFill>
              <a:miter lim="800000"/>
              <a:headEnd/>
              <a:tailEnd/>
            </a:ln>
            <a:effectLst/>
          </p:spPr>
          <p:txBody>
            <a:bodyPr wrap="none" lIns="90000" tIns="46800" rIns="90000" bIns="46800" anchor="ctr"/>
            <a:lstStyle/>
            <a:p>
              <a:pPr algn="ctr" eaLnBrk="1" hangingPunct="1">
                <a:defRPr/>
              </a:pPr>
              <a:endParaRPr kumimoji="1" lang="zh-CN" altLang="zh-CN" b="1" dirty="0">
                <a:solidFill>
                  <a:srgbClr val="C00000"/>
                </a:solidFill>
                <a:ea typeface="+mn-ea"/>
                <a:cs typeface="+mn-cs"/>
              </a:endParaRPr>
            </a:p>
          </p:txBody>
        </p:sp>
        <p:sp>
          <p:nvSpPr>
            <p:cNvPr id="11" name="Line 8"/>
            <p:cNvSpPr>
              <a:spLocks noChangeShapeType="1"/>
            </p:cNvSpPr>
            <p:nvPr/>
          </p:nvSpPr>
          <p:spPr bwMode="auto">
            <a:xfrm>
              <a:off x="1535" y="2760"/>
              <a:ext cx="0" cy="394"/>
            </a:xfrm>
            <a:prstGeom prst="line">
              <a:avLst/>
            </a:prstGeom>
            <a:noFill/>
            <a:ln w="19050">
              <a:solidFill>
                <a:srgbClr val="0000FF"/>
              </a:solidFill>
              <a:round/>
              <a:headEnd/>
              <a:tailEnd/>
            </a:ln>
            <a:effectLst/>
          </p:spPr>
          <p:txBody>
            <a:bodyPr anchor="ctr"/>
            <a:lstStyle/>
            <a:p>
              <a:pPr eaLnBrk="1" hangingPunct="1">
                <a:defRPr/>
              </a:pPr>
              <a:endParaRPr lang="zh-CN" altLang="en-US">
                <a:solidFill>
                  <a:srgbClr val="C00000"/>
                </a:solidFill>
                <a:ea typeface="+mn-ea"/>
                <a:cs typeface="+mn-cs"/>
              </a:endParaRPr>
            </a:p>
          </p:txBody>
        </p:sp>
        <p:sp>
          <p:nvSpPr>
            <p:cNvPr id="12" name="Line 9"/>
            <p:cNvSpPr>
              <a:spLocks noChangeShapeType="1"/>
            </p:cNvSpPr>
            <p:nvPr/>
          </p:nvSpPr>
          <p:spPr bwMode="auto">
            <a:xfrm>
              <a:off x="2129" y="2745"/>
              <a:ext cx="0" cy="394"/>
            </a:xfrm>
            <a:prstGeom prst="line">
              <a:avLst/>
            </a:prstGeom>
            <a:noFill/>
            <a:ln w="19050">
              <a:solidFill>
                <a:srgbClr val="0000FF"/>
              </a:solidFill>
              <a:round/>
              <a:headEnd/>
              <a:tailEnd/>
            </a:ln>
            <a:effectLst/>
          </p:spPr>
          <p:txBody>
            <a:bodyPr wrap="none" anchor="ctr"/>
            <a:lstStyle/>
            <a:p>
              <a:pPr eaLnBrk="1" hangingPunct="1">
                <a:defRPr/>
              </a:pPr>
              <a:endParaRPr lang="zh-CN" altLang="en-US">
                <a:solidFill>
                  <a:srgbClr val="C00000"/>
                </a:solidFill>
                <a:ea typeface="+mn-ea"/>
                <a:cs typeface="+mn-cs"/>
              </a:endParaRPr>
            </a:p>
          </p:txBody>
        </p:sp>
        <p:sp>
          <p:nvSpPr>
            <p:cNvPr id="13" name="Line 10"/>
            <p:cNvSpPr>
              <a:spLocks noChangeShapeType="1"/>
            </p:cNvSpPr>
            <p:nvPr/>
          </p:nvSpPr>
          <p:spPr bwMode="auto">
            <a:xfrm>
              <a:off x="2723" y="2745"/>
              <a:ext cx="0" cy="394"/>
            </a:xfrm>
            <a:prstGeom prst="line">
              <a:avLst/>
            </a:prstGeom>
            <a:noFill/>
            <a:ln w="19050">
              <a:solidFill>
                <a:srgbClr val="0000FF"/>
              </a:solidFill>
              <a:round/>
              <a:headEnd/>
              <a:tailEnd/>
            </a:ln>
            <a:effectLst/>
          </p:spPr>
          <p:txBody>
            <a:bodyPr wrap="none" anchor="ctr"/>
            <a:lstStyle/>
            <a:p>
              <a:pPr eaLnBrk="1" hangingPunct="1">
                <a:defRPr/>
              </a:pPr>
              <a:endParaRPr lang="zh-CN" altLang="en-US">
                <a:solidFill>
                  <a:srgbClr val="C00000"/>
                </a:solidFill>
                <a:ea typeface="+mn-ea"/>
                <a:cs typeface="+mn-cs"/>
              </a:endParaRPr>
            </a:p>
          </p:txBody>
        </p:sp>
        <p:sp>
          <p:nvSpPr>
            <p:cNvPr id="14" name="Line 11"/>
            <p:cNvSpPr>
              <a:spLocks noChangeShapeType="1"/>
            </p:cNvSpPr>
            <p:nvPr/>
          </p:nvSpPr>
          <p:spPr bwMode="auto">
            <a:xfrm>
              <a:off x="3317" y="2745"/>
              <a:ext cx="0" cy="394"/>
            </a:xfrm>
            <a:prstGeom prst="line">
              <a:avLst/>
            </a:prstGeom>
            <a:noFill/>
            <a:ln w="19050">
              <a:solidFill>
                <a:srgbClr val="0000FF"/>
              </a:solidFill>
              <a:round/>
              <a:headEnd/>
              <a:tailEnd/>
            </a:ln>
            <a:effectLst/>
          </p:spPr>
          <p:txBody>
            <a:bodyPr wrap="none" anchor="ctr"/>
            <a:lstStyle/>
            <a:p>
              <a:pPr eaLnBrk="1" hangingPunct="1">
                <a:defRPr/>
              </a:pPr>
              <a:endParaRPr lang="zh-CN" altLang="en-US">
                <a:solidFill>
                  <a:srgbClr val="C00000"/>
                </a:solidFill>
                <a:ea typeface="+mn-ea"/>
                <a:cs typeface="+mn-cs"/>
              </a:endParaRPr>
            </a:p>
          </p:txBody>
        </p:sp>
        <p:sp>
          <p:nvSpPr>
            <p:cNvPr id="15" name="Text Box 12"/>
            <p:cNvSpPr txBox="1">
              <a:spLocks noChangeArrowheads="1"/>
            </p:cNvSpPr>
            <p:nvPr/>
          </p:nvSpPr>
          <p:spPr bwMode="auto">
            <a:xfrm>
              <a:off x="937" y="3120"/>
              <a:ext cx="647" cy="316"/>
            </a:xfrm>
            <a:prstGeom prst="rect">
              <a:avLst/>
            </a:prstGeom>
            <a:noFill/>
            <a:ln w="38100">
              <a:noFill/>
              <a:miter lim="800000"/>
              <a:headEnd/>
              <a:tailEnd/>
            </a:ln>
            <a:effectLst/>
          </p:spPr>
          <p:txBody>
            <a:bodyPr lIns="90000" tIns="46800" rIns="90000" bIns="46800">
              <a:spAutoFit/>
            </a:bodyPr>
            <a:lstStyle/>
            <a:p>
              <a:pPr eaLnBrk="1" hangingPunct="1">
                <a:spcBef>
                  <a:spcPct val="50000"/>
                </a:spcBef>
                <a:defRPr/>
              </a:pPr>
              <a:r>
                <a:rPr kumimoji="1" lang="en-US" altLang="zh-CN" b="1" dirty="0" err="1">
                  <a:solidFill>
                    <a:srgbClr val="C00000"/>
                  </a:solidFill>
                  <a:ea typeface="+mn-ea"/>
                  <a:cs typeface="+mn-cs"/>
                </a:rPr>
                <a:t>ch</a:t>
              </a:r>
              <a:r>
                <a:rPr kumimoji="1" lang="en-US" altLang="zh-CN" b="1" dirty="0">
                  <a:solidFill>
                    <a:srgbClr val="C00000"/>
                  </a:solidFill>
                  <a:ea typeface="+mn-ea"/>
                  <a:cs typeface="+mn-cs"/>
                </a:rPr>
                <a:t>[0]</a:t>
              </a:r>
            </a:p>
          </p:txBody>
        </p:sp>
        <p:sp>
          <p:nvSpPr>
            <p:cNvPr id="16" name="Text Box 13"/>
            <p:cNvSpPr txBox="1">
              <a:spLocks noChangeArrowheads="1"/>
            </p:cNvSpPr>
            <p:nvPr/>
          </p:nvSpPr>
          <p:spPr bwMode="auto">
            <a:xfrm>
              <a:off x="1154" y="2796"/>
              <a:ext cx="243" cy="316"/>
            </a:xfrm>
            <a:prstGeom prst="rect">
              <a:avLst/>
            </a:prstGeom>
            <a:noFill/>
            <a:ln w="38100">
              <a:noFill/>
              <a:miter lim="800000"/>
              <a:headEnd/>
              <a:tailEnd/>
            </a:ln>
            <a:effec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b="1">
                  <a:solidFill>
                    <a:srgbClr val="C00000"/>
                  </a:solidFill>
                </a:rPr>
                <a:t>H</a:t>
              </a:r>
            </a:p>
          </p:txBody>
        </p:sp>
        <p:sp>
          <p:nvSpPr>
            <p:cNvPr id="17" name="Text Box 14"/>
            <p:cNvSpPr txBox="1">
              <a:spLocks noChangeArrowheads="1"/>
            </p:cNvSpPr>
            <p:nvPr/>
          </p:nvSpPr>
          <p:spPr bwMode="auto">
            <a:xfrm>
              <a:off x="1739" y="2796"/>
              <a:ext cx="227" cy="316"/>
            </a:xfrm>
            <a:prstGeom prst="rect">
              <a:avLst/>
            </a:prstGeom>
            <a:noFill/>
            <a:ln w="38100">
              <a:noFill/>
              <a:miter lim="800000"/>
              <a:headEnd/>
              <a:tailEnd/>
            </a:ln>
            <a:effec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b="1">
                  <a:solidFill>
                    <a:srgbClr val="C00000"/>
                  </a:solidFill>
                </a:rPr>
                <a:t>e</a:t>
              </a:r>
            </a:p>
          </p:txBody>
        </p:sp>
        <p:sp>
          <p:nvSpPr>
            <p:cNvPr id="18" name="Text Box 15"/>
            <p:cNvSpPr txBox="1">
              <a:spLocks noChangeArrowheads="1"/>
            </p:cNvSpPr>
            <p:nvPr/>
          </p:nvSpPr>
          <p:spPr bwMode="auto">
            <a:xfrm>
              <a:off x="2325" y="2796"/>
              <a:ext cx="173" cy="316"/>
            </a:xfrm>
            <a:prstGeom prst="rect">
              <a:avLst/>
            </a:prstGeom>
            <a:noFill/>
            <a:ln w="38100">
              <a:noFill/>
              <a:miter lim="800000"/>
              <a:headEnd/>
              <a:tailEnd/>
            </a:ln>
            <a:effec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b="1">
                  <a:solidFill>
                    <a:srgbClr val="C00000"/>
                  </a:solidFill>
                </a:rPr>
                <a:t>l</a:t>
              </a:r>
            </a:p>
          </p:txBody>
        </p:sp>
        <p:sp>
          <p:nvSpPr>
            <p:cNvPr id="19" name="Text Box 16"/>
            <p:cNvSpPr txBox="1">
              <a:spLocks noChangeArrowheads="1"/>
            </p:cNvSpPr>
            <p:nvPr/>
          </p:nvSpPr>
          <p:spPr bwMode="auto">
            <a:xfrm>
              <a:off x="2910" y="2796"/>
              <a:ext cx="173" cy="316"/>
            </a:xfrm>
            <a:prstGeom prst="rect">
              <a:avLst/>
            </a:prstGeom>
            <a:noFill/>
            <a:ln w="38100">
              <a:noFill/>
              <a:miter lim="800000"/>
              <a:headEnd/>
              <a:tailEnd/>
            </a:ln>
            <a:effec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b="1">
                  <a:solidFill>
                    <a:srgbClr val="C00000"/>
                  </a:solidFill>
                </a:rPr>
                <a:t>l</a:t>
              </a:r>
            </a:p>
          </p:txBody>
        </p:sp>
        <p:sp>
          <p:nvSpPr>
            <p:cNvPr id="20" name="Text Box 17"/>
            <p:cNvSpPr txBox="1">
              <a:spLocks noChangeArrowheads="1"/>
            </p:cNvSpPr>
            <p:nvPr/>
          </p:nvSpPr>
          <p:spPr bwMode="auto">
            <a:xfrm>
              <a:off x="3496" y="2796"/>
              <a:ext cx="240" cy="316"/>
            </a:xfrm>
            <a:prstGeom prst="rect">
              <a:avLst/>
            </a:prstGeom>
            <a:noFill/>
            <a:ln w="38100">
              <a:noFill/>
              <a:miter lim="800000"/>
              <a:headEnd/>
              <a:tailEnd/>
            </a:ln>
            <a:effec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b="1">
                  <a:solidFill>
                    <a:srgbClr val="C00000"/>
                  </a:solidFill>
                </a:rPr>
                <a:t>o</a:t>
              </a:r>
            </a:p>
          </p:txBody>
        </p:sp>
        <p:sp>
          <p:nvSpPr>
            <p:cNvPr id="22" name="Text Box 19"/>
            <p:cNvSpPr txBox="1">
              <a:spLocks noChangeArrowheads="1"/>
            </p:cNvSpPr>
            <p:nvPr/>
          </p:nvSpPr>
          <p:spPr bwMode="auto">
            <a:xfrm>
              <a:off x="1522" y="3120"/>
              <a:ext cx="647" cy="316"/>
            </a:xfrm>
            <a:prstGeom prst="rect">
              <a:avLst/>
            </a:prstGeom>
            <a:noFill/>
            <a:ln w="38100">
              <a:noFill/>
              <a:miter lim="800000"/>
              <a:headEnd/>
              <a:tailEnd/>
            </a:ln>
            <a:effectLst/>
          </p:spPr>
          <p:txBody>
            <a:bodyPr lIns="90000" tIns="46800" rIns="90000" bIns="46800">
              <a:spAutoFit/>
            </a:bodyPr>
            <a:lstStyle/>
            <a:p>
              <a:pPr eaLnBrk="1" hangingPunct="1">
                <a:spcBef>
                  <a:spcPct val="50000"/>
                </a:spcBef>
                <a:defRPr/>
              </a:pPr>
              <a:r>
                <a:rPr kumimoji="1" lang="en-US" altLang="zh-CN" b="1" dirty="0" err="1">
                  <a:solidFill>
                    <a:srgbClr val="C00000"/>
                  </a:solidFill>
                  <a:ea typeface="+mn-ea"/>
                  <a:cs typeface="+mn-cs"/>
                </a:rPr>
                <a:t>ch</a:t>
              </a:r>
              <a:r>
                <a:rPr kumimoji="1" lang="en-US" altLang="zh-CN" b="1" dirty="0">
                  <a:solidFill>
                    <a:srgbClr val="C00000"/>
                  </a:solidFill>
                  <a:ea typeface="+mn-ea"/>
                  <a:cs typeface="+mn-cs"/>
                </a:rPr>
                <a:t>[1]</a:t>
              </a:r>
            </a:p>
          </p:txBody>
        </p:sp>
        <p:sp>
          <p:nvSpPr>
            <p:cNvPr id="23" name="Text Box 20"/>
            <p:cNvSpPr txBox="1">
              <a:spLocks noChangeArrowheads="1"/>
            </p:cNvSpPr>
            <p:nvPr/>
          </p:nvSpPr>
          <p:spPr bwMode="auto">
            <a:xfrm>
              <a:off x="2107" y="3120"/>
              <a:ext cx="647" cy="316"/>
            </a:xfrm>
            <a:prstGeom prst="rect">
              <a:avLst/>
            </a:prstGeom>
            <a:noFill/>
            <a:ln w="38100">
              <a:noFill/>
              <a:miter lim="800000"/>
              <a:headEnd/>
              <a:tailEnd/>
            </a:ln>
            <a:effectLst/>
          </p:spPr>
          <p:txBody>
            <a:bodyPr lIns="90000" tIns="46800" rIns="90000" bIns="46800">
              <a:spAutoFit/>
            </a:bodyPr>
            <a:lstStyle/>
            <a:p>
              <a:pPr eaLnBrk="1" hangingPunct="1">
                <a:spcBef>
                  <a:spcPct val="50000"/>
                </a:spcBef>
                <a:defRPr/>
              </a:pPr>
              <a:r>
                <a:rPr kumimoji="1" lang="en-US" altLang="zh-CN" b="1">
                  <a:solidFill>
                    <a:srgbClr val="C00000"/>
                  </a:solidFill>
                  <a:ea typeface="+mn-ea"/>
                  <a:cs typeface="+mn-cs"/>
                </a:rPr>
                <a:t>ch[2]</a:t>
              </a:r>
            </a:p>
          </p:txBody>
        </p:sp>
        <p:sp>
          <p:nvSpPr>
            <p:cNvPr id="24" name="Text Box 21"/>
            <p:cNvSpPr txBox="1">
              <a:spLocks noChangeArrowheads="1"/>
            </p:cNvSpPr>
            <p:nvPr/>
          </p:nvSpPr>
          <p:spPr bwMode="auto">
            <a:xfrm>
              <a:off x="2692" y="3120"/>
              <a:ext cx="647" cy="316"/>
            </a:xfrm>
            <a:prstGeom prst="rect">
              <a:avLst/>
            </a:prstGeom>
            <a:noFill/>
            <a:ln w="38100">
              <a:noFill/>
              <a:miter lim="800000"/>
              <a:headEnd/>
              <a:tailEnd/>
            </a:ln>
            <a:effectLst/>
          </p:spPr>
          <p:txBody>
            <a:bodyPr lIns="90000" tIns="46800" rIns="90000" bIns="46800">
              <a:spAutoFit/>
            </a:bodyPr>
            <a:lstStyle/>
            <a:p>
              <a:pPr eaLnBrk="1" hangingPunct="1">
                <a:spcBef>
                  <a:spcPct val="50000"/>
                </a:spcBef>
                <a:defRPr/>
              </a:pPr>
              <a:r>
                <a:rPr kumimoji="1" lang="en-US" altLang="zh-CN" b="1">
                  <a:solidFill>
                    <a:srgbClr val="C00000"/>
                  </a:solidFill>
                  <a:ea typeface="+mn-ea"/>
                  <a:cs typeface="+mn-cs"/>
                </a:rPr>
                <a:t>ch[3]</a:t>
              </a:r>
            </a:p>
          </p:txBody>
        </p:sp>
        <p:sp>
          <p:nvSpPr>
            <p:cNvPr id="25" name="Text Box 22"/>
            <p:cNvSpPr txBox="1">
              <a:spLocks noChangeArrowheads="1"/>
            </p:cNvSpPr>
            <p:nvPr/>
          </p:nvSpPr>
          <p:spPr bwMode="auto">
            <a:xfrm>
              <a:off x="3277" y="3120"/>
              <a:ext cx="647" cy="316"/>
            </a:xfrm>
            <a:prstGeom prst="rect">
              <a:avLst/>
            </a:prstGeom>
            <a:noFill/>
            <a:ln w="38100">
              <a:noFill/>
              <a:miter lim="800000"/>
              <a:headEnd/>
              <a:tailEnd/>
            </a:ln>
            <a:effectLst/>
          </p:spPr>
          <p:txBody>
            <a:bodyPr lIns="90000" tIns="46800" rIns="90000" bIns="46800">
              <a:spAutoFit/>
            </a:bodyPr>
            <a:lstStyle/>
            <a:p>
              <a:pPr eaLnBrk="1" hangingPunct="1">
                <a:spcBef>
                  <a:spcPct val="50000"/>
                </a:spcBef>
                <a:defRPr/>
              </a:pPr>
              <a:r>
                <a:rPr kumimoji="1" lang="en-US" altLang="zh-CN" b="1" dirty="0" err="1">
                  <a:solidFill>
                    <a:srgbClr val="C00000"/>
                  </a:solidFill>
                  <a:ea typeface="+mn-ea"/>
                  <a:cs typeface="+mn-cs"/>
                </a:rPr>
                <a:t>ch</a:t>
              </a:r>
              <a:r>
                <a:rPr kumimoji="1" lang="en-US" altLang="zh-CN" b="1" dirty="0">
                  <a:solidFill>
                    <a:srgbClr val="C00000"/>
                  </a:solidFill>
                  <a:ea typeface="+mn-ea"/>
                  <a:cs typeface="+mn-cs"/>
                </a:rPr>
                <a:t>[4]</a:t>
              </a:r>
            </a:p>
          </p:txBody>
        </p:sp>
      </p:grpSp>
      <p:sp>
        <p:nvSpPr>
          <p:cNvPr id="26" name="AutoShape 18"/>
          <p:cNvSpPr>
            <a:spLocks noChangeArrowheads="1"/>
          </p:cNvSpPr>
          <p:nvPr/>
        </p:nvSpPr>
        <p:spPr bwMode="auto">
          <a:xfrm>
            <a:off x="5867400" y="1392238"/>
            <a:ext cx="1730375" cy="401637"/>
          </a:xfrm>
          <a:prstGeom prst="wedgeRectCallout">
            <a:avLst>
              <a:gd name="adj1" fmla="val -80392"/>
              <a:gd name="adj2" fmla="val 141874"/>
            </a:avLst>
          </a:prstGeom>
          <a:solidFill>
            <a:schemeClr val="accent2">
              <a:lumMod val="20000"/>
              <a:lumOff val="80000"/>
            </a:schemeClr>
          </a:solidFill>
          <a:ln w="38100">
            <a:noFill/>
            <a:miter lim="800000"/>
            <a:headEnd/>
            <a:tailEnd/>
          </a:ln>
          <a:effectLst>
            <a:outerShdw blurRad="50800" dist="38100" dir="5400000" algn="t" rotWithShape="0">
              <a:prstClr val="black">
                <a:alpha val="40000"/>
              </a:prstClr>
            </a:outerShdw>
          </a:effectLst>
        </p:spPr>
        <p:txBody>
          <a:bodyPr lIns="90000" tIns="46800" rIns="90000" bIns="46800" anchor="ctr">
            <a:spAutoFit/>
          </a:bodyPr>
          <a:lstStyle/>
          <a:p>
            <a:pPr eaLnBrk="1" hangingPunct="1">
              <a:defRPr/>
            </a:pPr>
            <a:r>
              <a:rPr kumimoji="1" lang="zh-CN" altLang="en-US" sz="2000" dirty="0">
                <a:solidFill>
                  <a:srgbClr val="0000FF"/>
                </a:solidFill>
                <a:latin typeface="+mn-ea"/>
                <a:ea typeface="+mn-ea"/>
                <a:cs typeface="+mn-cs"/>
              </a:rPr>
              <a:t>逐个字符赋值</a:t>
            </a:r>
          </a:p>
        </p:txBody>
      </p:sp>
      <p:grpSp>
        <p:nvGrpSpPr>
          <p:cNvPr id="3" name="Group 79"/>
          <p:cNvGrpSpPr>
            <a:grpSpLocks/>
          </p:cNvGrpSpPr>
          <p:nvPr/>
        </p:nvGrpSpPr>
        <p:grpSpPr bwMode="auto">
          <a:xfrm>
            <a:off x="1476375" y="3933825"/>
            <a:ext cx="6462713" cy="2016125"/>
            <a:chOff x="580" y="1180"/>
            <a:chExt cx="4046" cy="1541"/>
          </a:xfrm>
        </p:grpSpPr>
        <p:sp>
          <p:nvSpPr>
            <p:cNvPr id="29" name="Rectangle 80"/>
            <p:cNvSpPr>
              <a:spLocks noChangeArrowheads="1"/>
            </p:cNvSpPr>
            <p:nvPr/>
          </p:nvSpPr>
          <p:spPr bwMode="auto">
            <a:xfrm>
              <a:off x="580" y="1180"/>
              <a:ext cx="4046" cy="797"/>
            </a:xfrm>
            <a:prstGeom prst="rect">
              <a:avLst/>
            </a:prstGeom>
            <a:noFill/>
            <a:ln w="38100">
              <a:noFill/>
              <a:miter lim="800000"/>
              <a:headEnd/>
              <a:tailEnd/>
            </a:ln>
            <a:effectLst/>
          </p:spPr>
          <p:txBody>
            <a:bodyPr wrap="none" lIns="90000" tIns="46800" rIns="90000" bIns="46800" anchor="ctr"/>
            <a:lstStyle/>
            <a:p>
              <a:pPr eaLnBrk="1" hangingPunct="1">
                <a:defRPr/>
              </a:pPr>
              <a:r>
                <a:rPr kumimoji="1" lang="zh-CN" altLang="en-US" sz="2800" dirty="0">
                  <a:solidFill>
                    <a:srgbClr val="FF0000"/>
                  </a:solidFill>
                  <a:latin typeface="+mn-ea"/>
                  <a:ea typeface="+mn-ea"/>
                  <a:cs typeface="+mn-cs"/>
                </a:rPr>
                <a:t>例  </a:t>
              </a:r>
              <a:r>
                <a:rPr kumimoji="1" lang="en-US" altLang="zh-CN" sz="2800" dirty="0">
                  <a:solidFill>
                    <a:srgbClr val="C00000"/>
                  </a:solidFill>
                  <a:ea typeface="+mn-ea"/>
                  <a:cs typeface="+mn-cs"/>
                </a:rPr>
                <a:t>char </a:t>
              </a:r>
              <a:r>
                <a:rPr kumimoji="1" lang="en-US" altLang="zh-CN" sz="2800" dirty="0" err="1">
                  <a:solidFill>
                    <a:srgbClr val="C00000"/>
                  </a:solidFill>
                  <a:ea typeface="+mn-ea"/>
                  <a:cs typeface="+mn-cs"/>
                </a:rPr>
                <a:t>ch</a:t>
              </a:r>
              <a:r>
                <a:rPr kumimoji="1" lang="en-US" altLang="zh-CN" sz="2800" dirty="0">
                  <a:solidFill>
                    <a:srgbClr val="C00000"/>
                  </a:solidFill>
                  <a:ea typeface="+mn-ea"/>
                  <a:cs typeface="+mn-cs"/>
                </a:rPr>
                <a:t>[6]={“Hello”};   </a:t>
              </a:r>
              <a:r>
                <a:rPr kumimoji="1" lang="zh-CN" altLang="en-US" sz="2800" dirty="0">
                  <a:solidFill>
                    <a:srgbClr val="C00000"/>
                  </a:solidFill>
                  <a:ea typeface="+mn-ea"/>
                  <a:cs typeface="+mn-cs"/>
                </a:rPr>
                <a:t>或 </a:t>
              </a:r>
              <a:r>
                <a:rPr kumimoji="1" lang="en-US" altLang="zh-CN" sz="2800" dirty="0">
                  <a:solidFill>
                    <a:srgbClr val="C00000"/>
                  </a:solidFill>
                  <a:ea typeface="+mn-ea"/>
                  <a:cs typeface="+mn-cs"/>
                </a:rPr>
                <a:t>char </a:t>
              </a:r>
              <a:r>
                <a:rPr kumimoji="1" lang="en-US" altLang="zh-CN" sz="2800" dirty="0" err="1">
                  <a:solidFill>
                    <a:srgbClr val="C00000"/>
                  </a:solidFill>
                  <a:ea typeface="+mn-ea"/>
                  <a:cs typeface="+mn-cs"/>
                </a:rPr>
                <a:t>ch</a:t>
              </a:r>
              <a:r>
                <a:rPr kumimoji="1" lang="en-US" altLang="zh-CN" sz="2800" dirty="0">
                  <a:solidFill>
                    <a:srgbClr val="C00000"/>
                  </a:solidFill>
                  <a:ea typeface="+mn-ea"/>
                  <a:cs typeface="+mn-cs"/>
                </a:rPr>
                <a:t>[6]=“Hello”;</a:t>
              </a:r>
            </a:p>
            <a:p>
              <a:pPr eaLnBrk="1" hangingPunct="1">
                <a:defRPr/>
              </a:pPr>
              <a:r>
                <a:rPr kumimoji="1" lang="zh-CN" altLang="en-US" sz="2800" dirty="0">
                  <a:solidFill>
                    <a:srgbClr val="C00000"/>
                  </a:solidFill>
                  <a:ea typeface="+mn-ea"/>
                  <a:cs typeface="+mn-cs"/>
                </a:rPr>
                <a:t>                                                   或 </a:t>
              </a:r>
              <a:r>
                <a:rPr kumimoji="1" lang="en-US" altLang="zh-CN" sz="2800" dirty="0">
                  <a:solidFill>
                    <a:srgbClr val="C00000"/>
                  </a:solidFill>
                  <a:ea typeface="+mn-ea"/>
                  <a:cs typeface="+mn-cs"/>
                </a:rPr>
                <a:t>char </a:t>
              </a:r>
              <a:r>
                <a:rPr kumimoji="1" lang="en-US" altLang="zh-CN" sz="2800" dirty="0" err="1">
                  <a:solidFill>
                    <a:srgbClr val="C00000"/>
                  </a:solidFill>
                  <a:ea typeface="+mn-ea"/>
                  <a:cs typeface="+mn-cs"/>
                </a:rPr>
                <a:t>ch</a:t>
              </a:r>
              <a:r>
                <a:rPr kumimoji="1" lang="en-US" altLang="zh-CN" sz="2800" dirty="0">
                  <a:solidFill>
                    <a:srgbClr val="C00000"/>
                  </a:solidFill>
                  <a:ea typeface="+mn-ea"/>
                  <a:cs typeface="+mn-cs"/>
                </a:rPr>
                <a:t>[]=“Hello”;</a:t>
              </a:r>
              <a:endParaRPr kumimoji="1" lang="en-US" altLang="zh-CN" sz="2800" b="1" dirty="0">
                <a:solidFill>
                  <a:srgbClr val="C00000"/>
                </a:solidFill>
                <a:ea typeface="+mn-ea"/>
                <a:cs typeface="+mn-cs"/>
              </a:endParaRPr>
            </a:p>
          </p:txBody>
        </p:sp>
        <p:grpSp>
          <p:nvGrpSpPr>
            <p:cNvPr id="71691" name="Group 82"/>
            <p:cNvGrpSpPr>
              <a:grpSpLocks/>
            </p:cNvGrpSpPr>
            <p:nvPr/>
          </p:nvGrpSpPr>
          <p:grpSpPr bwMode="auto">
            <a:xfrm>
              <a:off x="947" y="2061"/>
              <a:ext cx="3589" cy="660"/>
              <a:chOff x="947" y="1785"/>
              <a:chExt cx="3589" cy="660"/>
            </a:xfrm>
          </p:grpSpPr>
          <p:sp>
            <p:nvSpPr>
              <p:cNvPr id="71692" name="Rectangle 83"/>
              <p:cNvSpPr>
                <a:spLocks noChangeArrowheads="1"/>
              </p:cNvSpPr>
              <p:nvPr/>
            </p:nvSpPr>
            <p:spPr bwMode="auto">
              <a:xfrm>
                <a:off x="947" y="1791"/>
                <a:ext cx="3480" cy="396"/>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algn="ctr" eaLnBrk="1" hangingPunct="1"/>
                <a:endParaRPr kumimoji="1" lang="zh-CN" altLang="zh-CN" sz="2000" b="1">
                  <a:ea typeface="宋体" panose="02010600030101010101" pitchFamily="2" charset="-122"/>
                </a:endParaRPr>
              </a:p>
            </p:txBody>
          </p:sp>
          <p:sp>
            <p:nvSpPr>
              <p:cNvPr id="71693" name="Line 84"/>
              <p:cNvSpPr>
                <a:spLocks noChangeShapeType="1"/>
              </p:cNvSpPr>
              <p:nvPr/>
            </p:nvSpPr>
            <p:spPr bwMode="auto">
              <a:xfrm>
                <a:off x="1571" y="1799"/>
                <a:ext cx="0" cy="39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nchor="ctr"/>
              <a:lstStyle/>
              <a:p>
                <a:endParaRPr lang="zh-CN" altLang="en-US"/>
              </a:p>
            </p:txBody>
          </p:sp>
          <p:sp>
            <p:nvSpPr>
              <p:cNvPr id="71694" name="Line 85"/>
              <p:cNvSpPr>
                <a:spLocks noChangeShapeType="1"/>
              </p:cNvSpPr>
              <p:nvPr/>
            </p:nvSpPr>
            <p:spPr bwMode="auto">
              <a:xfrm>
                <a:off x="2165" y="1785"/>
                <a:ext cx="0" cy="39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1695" name="Line 86"/>
              <p:cNvSpPr>
                <a:spLocks noChangeShapeType="1"/>
              </p:cNvSpPr>
              <p:nvPr/>
            </p:nvSpPr>
            <p:spPr bwMode="auto">
              <a:xfrm>
                <a:off x="2759" y="1785"/>
                <a:ext cx="0" cy="39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1696" name="Line 87"/>
              <p:cNvSpPr>
                <a:spLocks noChangeShapeType="1"/>
              </p:cNvSpPr>
              <p:nvPr/>
            </p:nvSpPr>
            <p:spPr bwMode="auto">
              <a:xfrm>
                <a:off x="3353" y="1785"/>
                <a:ext cx="0" cy="39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1697" name="Text Box 88"/>
              <p:cNvSpPr txBox="1">
                <a:spLocks noChangeArrowheads="1"/>
              </p:cNvSpPr>
              <p:nvPr/>
            </p:nvSpPr>
            <p:spPr bwMode="auto">
              <a:xfrm>
                <a:off x="973" y="2160"/>
                <a:ext cx="64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spcBef>
                    <a:spcPct val="50000"/>
                  </a:spcBef>
                </a:pPr>
                <a:r>
                  <a:rPr kumimoji="1" lang="en-US" altLang="zh-CN" b="1">
                    <a:solidFill>
                      <a:srgbClr val="C00000"/>
                    </a:solidFill>
                    <a:ea typeface="宋体" panose="02010600030101010101" pitchFamily="2" charset="-122"/>
                  </a:rPr>
                  <a:t>ch[0]</a:t>
                </a:r>
              </a:p>
            </p:txBody>
          </p:sp>
          <p:sp>
            <p:nvSpPr>
              <p:cNvPr id="71698" name="Text Box 89"/>
              <p:cNvSpPr txBox="1">
                <a:spLocks noChangeArrowheads="1"/>
              </p:cNvSpPr>
              <p:nvPr/>
            </p:nvSpPr>
            <p:spPr bwMode="auto">
              <a:xfrm>
                <a:off x="1190" y="1836"/>
                <a:ext cx="229"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sz="2000" b="1">
                    <a:solidFill>
                      <a:srgbClr val="C00000"/>
                    </a:solidFill>
                    <a:ea typeface="宋体" panose="02010600030101010101" pitchFamily="2" charset="-122"/>
                  </a:rPr>
                  <a:t>H</a:t>
                </a:r>
              </a:p>
            </p:txBody>
          </p:sp>
          <p:sp>
            <p:nvSpPr>
              <p:cNvPr id="71699" name="Text Box 90"/>
              <p:cNvSpPr txBox="1">
                <a:spLocks noChangeArrowheads="1"/>
              </p:cNvSpPr>
              <p:nvPr/>
            </p:nvSpPr>
            <p:spPr bwMode="auto">
              <a:xfrm>
                <a:off x="1775" y="1836"/>
                <a:ext cx="199"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sz="2000" b="1">
                    <a:solidFill>
                      <a:srgbClr val="C00000"/>
                    </a:solidFill>
                    <a:ea typeface="宋体" panose="02010600030101010101" pitchFamily="2" charset="-122"/>
                  </a:rPr>
                  <a:t>e</a:t>
                </a:r>
              </a:p>
            </p:txBody>
          </p:sp>
          <p:sp>
            <p:nvSpPr>
              <p:cNvPr id="71700" name="Text Box 91"/>
              <p:cNvSpPr txBox="1">
                <a:spLocks noChangeArrowheads="1"/>
              </p:cNvSpPr>
              <p:nvPr/>
            </p:nvSpPr>
            <p:spPr bwMode="auto">
              <a:xfrm>
                <a:off x="2361" y="1836"/>
                <a:ext cx="16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sz="2000" b="1">
                    <a:solidFill>
                      <a:srgbClr val="C00000"/>
                    </a:solidFill>
                    <a:ea typeface="宋体" panose="02010600030101010101" pitchFamily="2" charset="-122"/>
                  </a:rPr>
                  <a:t>l</a:t>
                </a:r>
              </a:p>
            </p:txBody>
          </p:sp>
          <p:sp>
            <p:nvSpPr>
              <p:cNvPr id="71701" name="Text Box 92"/>
              <p:cNvSpPr txBox="1">
                <a:spLocks noChangeArrowheads="1"/>
              </p:cNvSpPr>
              <p:nvPr/>
            </p:nvSpPr>
            <p:spPr bwMode="auto">
              <a:xfrm>
                <a:off x="2946" y="1836"/>
                <a:ext cx="16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sz="2000" b="1">
                    <a:solidFill>
                      <a:srgbClr val="C00000"/>
                    </a:solidFill>
                    <a:ea typeface="宋体" panose="02010600030101010101" pitchFamily="2" charset="-122"/>
                  </a:rPr>
                  <a:t>l</a:t>
                </a:r>
              </a:p>
            </p:txBody>
          </p:sp>
          <p:sp>
            <p:nvSpPr>
              <p:cNvPr id="71702" name="Text Box 93"/>
              <p:cNvSpPr txBox="1">
                <a:spLocks noChangeArrowheads="1"/>
              </p:cNvSpPr>
              <p:nvPr/>
            </p:nvSpPr>
            <p:spPr bwMode="auto">
              <a:xfrm>
                <a:off x="3532" y="1836"/>
                <a:ext cx="205"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sz="2000" b="1">
                    <a:solidFill>
                      <a:srgbClr val="C00000"/>
                    </a:solidFill>
                    <a:ea typeface="宋体" panose="02010600030101010101" pitchFamily="2" charset="-122"/>
                  </a:rPr>
                  <a:t>o</a:t>
                </a:r>
              </a:p>
            </p:txBody>
          </p:sp>
          <p:sp>
            <p:nvSpPr>
              <p:cNvPr id="71703" name="Text Box 94"/>
              <p:cNvSpPr txBox="1">
                <a:spLocks noChangeArrowheads="1"/>
              </p:cNvSpPr>
              <p:nvPr/>
            </p:nvSpPr>
            <p:spPr bwMode="auto">
              <a:xfrm>
                <a:off x="1558" y="2160"/>
                <a:ext cx="64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spcBef>
                    <a:spcPct val="50000"/>
                  </a:spcBef>
                </a:pPr>
                <a:r>
                  <a:rPr kumimoji="1" lang="en-US" altLang="zh-CN" b="1">
                    <a:solidFill>
                      <a:srgbClr val="C00000"/>
                    </a:solidFill>
                    <a:ea typeface="宋体" panose="02010600030101010101" pitchFamily="2" charset="-122"/>
                  </a:rPr>
                  <a:t>ch[1]</a:t>
                </a:r>
              </a:p>
            </p:txBody>
          </p:sp>
          <p:sp>
            <p:nvSpPr>
              <p:cNvPr id="71704" name="Text Box 95"/>
              <p:cNvSpPr txBox="1">
                <a:spLocks noChangeArrowheads="1"/>
              </p:cNvSpPr>
              <p:nvPr/>
            </p:nvSpPr>
            <p:spPr bwMode="auto">
              <a:xfrm>
                <a:off x="2143" y="2160"/>
                <a:ext cx="64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spcBef>
                    <a:spcPct val="50000"/>
                  </a:spcBef>
                </a:pPr>
                <a:r>
                  <a:rPr kumimoji="1" lang="en-US" altLang="zh-CN" b="1">
                    <a:solidFill>
                      <a:srgbClr val="C00000"/>
                    </a:solidFill>
                    <a:ea typeface="宋体" panose="02010600030101010101" pitchFamily="2" charset="-122"/>
                  </a:rPr>
                  <a:t>ch[2]</a:t>
                </a:r>
              </a:p>
            </p:txBody>
          </p:sp>
          <p:sp>
            <p:nvSpPr>
              <p:cNvPr id="71705" name="Text Box 96"/>
              <p:cNvSpPr txBox="1">
                <a:spLocks noChangeArrowheads="1"/>
              </p:cNvSpPr>
              <p:nvPr/>
            </p:nvSpPr>
            <p:spPr bwMode="auto">
              <a:xfrm>
                <a:off x="2728" y="2160"/>
                <a:ext cx="64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spcBef>
                    <a:spcPct val="50000"/>
                  </a:spcBef>
                </a:pPr>
                <a:r>
                  <a:rPr kumimoji="1" lang="en-US" altLang="zh-CN" b="1">
                    <a:solidFill>
                      <a:srgbClr val="C00000"/>
                    </a:solidFill>
                    <a:ea typeface="宋体" panose="02010600030101010101" pitchFamily="2" charset="-122"/>
                  </a:rPr>
                  <a:t>ch[3]</a:t>
                </a:r>
              </a:p>
            </p:txBody>
          </p:sp>
          <p:sp>
            <p:nvSpPr>
              <p:cNvPr id="71706" name="Text Box 97"/>
              <p:cNvSpPr txBox="1">
                <a:spLocks noChangeArrowheads="1"/>
              </p:cNvSpPr>
              <p:nvPr/>
            </p:nvSpPr>
            <p:spPr bwMode="auto">
              <a:xfrm>
                <a:off x="3313" y="2160"/>
                <a:ext cx="64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spcBef>
                    <a:spcPct val="50000"/>
                  </a:spcBef>
                </a:pPr>
                <a:r>
                  <a:rPr kumimoji="1" lang="en-US" altLang="zh-CN" b="1">
                    <a:solidFill>
                      <a:srgbClr val="C00000"/>
                    </a:solidFill>
                    <a:ea typeface="宋体" panose="02010600030101010101" pitchFamily="2" charset="-122"/>
                  </a:rPr>
                  <a:t>ch[4]</a:t>
                </a:r>
              </a:p>
            </p:txBody>
          </p:sp>
          <p:sp>
            <p:nvSpPr>
              <p:cNvPr id="71707" name="Line 98"/>
              <p:cNvSpPr>
                <a:spLocks noChangeShapeType="1"/>
              </p:cNvSpPr>
              <p:nvPr/>
            </p:nvSpPr>
            <p:spPr bwMode="auto">
              <a:xfrm>
                <a:off x="3905" y="1785"/>
                <a:ext cx="0" cy="39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1708" name="Text Box 99"/>
              <p:cNvSpPr txBox="1">
                <a:spLocks noChangeArrowheads="1"/>
              </p:cNvSpPr>
              <p:nvPr/>
            </p:nvSpPr>
            <p:spPr bwMode="auto">
              <a:xfrm>
                <a:off x="4048" y="1872"/>
                <a:ext cx="29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en-US" altLang="zh-CN" sz="2000" b="1">
                    <a:solidFill>
                      <a:srgbClr val="C00000"/>
                    </a:solidFill>
                    <a:ea typeface="宋体" panose="02010600030101010101" pitchFamily="2" charset="-122"/>
                  </a:rPr>
                  <a:t>\0</a:t>
                </a:r>
              </a:p>
            </p:txBody>
          </p:sp>
          <p:sp>
            <p:nvSpPr>
              <p:cNvPr id="71709" name="Text Box 100"/>
              <p:cNvSpPr txBox="1">
                <a:spLocks noChangeArrowheads="1"/>
              </p:cNvSpPr>
              <p:nvPr/>
            </p:nvSpPr>
            <p:spPr bwMode="auto">
              <a:xfrm>
                <a:off x="3889" y="2160"/>
                <a:ext cx="64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000" tIns="46800" rIns="90000" bIns="46800">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spcBef>
                    <a:spcPct val="50000"/>
                  </a:spcBef>
                </a:pPr>
                <a:r>
                  <a:rPr kumimoji="1" lang="en-US" altLang="zh-CN" b="1">
                    <a:solidFill>
                      <a:srgbClr val="C00000"/>
                    </a:solidFill>
                    <a:ea typeface="宋体" panose="02010600030101010101" pitchFamily="2" charset="-122"/>
                  </a:rPr>
                  <a:t>ch[5]</a:t>
                </a:r>
              </a:p>
            </p:txBody>
          </p:sp>
        </p:grpSp>
      </p:grpSp>
      <p:sp>
        <p:nvSpPr>
          <p:cNvPr id="50" name="AutoShape 81"/>
          <p:cNvSpPr>
            <a:spLocks noChangeArrowheads="1"/>
          </p:cNvSpPr>
          <p:nvPr/>
        </p:nvSpPr>
        <p:spPr bwMode="auto">
          <a:xfrm>
            <a:off x="7092950" y="3284538"/>
            <a:ext cx="1870075" cy="403225"/>
          </a:xfrm>
          <a:prstGeom prst="wedgeRectCallout">
            <a:avLst>
              <a:gd name="adj1" fmla="val -88662"/>
              <a:gd name="adj2" fmla="val 160365"/>
            </a:avLst>
          </a:prstGeom>
          <a:solidFill>
            <a:schemeClr val="accent2">
              <a:lumMod val="20000"/>
              <a:lumOff val="80000"/>
            </a:schemeClr>
          </a:solidFill>
          <a:ln w="38100">
            <a:noFill/>
            <a:miter lim="800000"/>
            <a:headEnd/>
            <a:tailEnd/>
          </a:ln>
          <a:effectLst>
            <a:outerShdw blurRad="50800" dist="38100" dir="5400000" algn="t" rotWithShape="0">
              <a:prstClr val="black">
                <a:alpha val="40000"/>
              </a:prstClr>
            </a:outerShdw>
          </a:effectLst>
        </p:spPr>
        <p:txBody>
          <a:bodyPr lIns="90000" tIns="46800" rIns="90000" bIns="46800" anchor="ctr">
            <a:spAutoFit/>
          </a:bodyPr>
          <a:lstStyle/>
          <a:p>
            <a:pPr eaLnBrk="1" hangingPunct="1">
              <a:defRPr/>
            </a:pPr>
            <a:r>
              <a:rPr kumimoji="1" lang="zh-CN" altLang="en-US" sz="2000" dirty="0">
                <a:solidFill>
                  <a:srgbClr val="0000FF"/>
                </a:solidFill>
                <a:latin typeface="+mn-ea"/>
                <a:ea typeface="+mn-ea"/>
                <a:cs typeface="+mn-cs"/>
              </a:rPr>
              <a:t>用字符串常量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标题 1"/>
          <p:cNvSpPr>
            <a:spLocks noGrp="1"/>
          </p:cNvSpPr>
          <p:nvPr>
            <p:ph type="title"/>
          </p:nvPr>
        </p:nvSpPr>
        <p:spPr/>
        <p:txBody>
          <a:bodyPr/>
          <a:lstStyle/>
          <a:p>
            <a:r>
              <a:rPr lang="zh-CN" altLang="zh-CN" dirty="0" smtClean="0"/>
              <a:t>字符数组元素的初始化</a:t>
            </a:r>
            <a:endParaRPr lang="zh-CN" altLang="en-US" dirty="0" smtClean="0"/>
          </a:p>
        </p:txBody>
      </p:sp>
      <p:sp>
        <p:nvSpPr>
          <p:cNvPr id="72707" name="内容占位符 2"/>
          <p:cNvSpPr>
            <a:spLocks noGrp="1"/>
          </p:cNvSpPr>
          <p:nvPr>
            <p:ph idx="1"/>
          </p:nvPr>
        </p:nvSpPr>
        <p:spPr>
          <a:xfrm>
            <a:off x="611188" y="1268413"/>
            <a:ext cx="8001000" cy="1223962"/>
          </a:xfrm>
        </p:spPr>
        <p:txBody>
          <a:bodyPr/>
          <a:lstStyle/>
          <a:p>
            <a:pPr>
              <a:buFont typeface="Wingdings" panose="05000000000000000000" pitchFamily="2" charset="2"/>
              <a:buNone/>
            </a:pPr>
            <a:r>
              <a:rPr lang="en-US" altLang="zh-CN" b="0" smtClean="0"/>
              <a:t>char str[20] = { "Nanjing" };</a:t>
            </a:r>
            <a:r>
              <a:rPr lang="zh-CN" altLang="zh-CN" b="0" smtClean="0"/>
              <a:t>或</a:t>
            </a:r>
            <a:endParaRPr lang="zh-CN" altLang="zh-CN" smtClean="0"/>
          </a:p>
          <a:p>
            <a:pPr>
              <a:buFont typeface="Wingdings" panose="05000000000000000000" pitchFamily="2" charset="2"/>
              <a:buNone/>
            </a:pPr>
            <a:r>
              <a:rPr lang="en-US" altLang="zh-CN" b="0" smtClean="0"/>
              <a:t>char str[20] = “Nanjing”;   /*</a:t>
            </a:r>
            <a:r>
              <a:rPr lang="zh-CN" altLang="en-US" b="0" smtClean="0"/>
              <a:t>可</a:t>
            </a:r>
            <a:r>
              <a:rPr lang="zh-CN" altLang="zh-CN" b="0" smtClean="0"/>
              <a:t>将花括号省略</a:t>
            </a:r>
            <a:r>
              <a:rPr lang="en-US" altLang="zh-CN" b="0" smtClean="0"/>
              <a:t>*/</a:t>
            </a:r>
            <a:endParaRPr lang="zh-CN" altLang="zh-CN" smtClean="0"/>
          </a:p>
          <a:p>
            <a:pPr>
              <a:buFont typeface="Wingdings" panose="05000000000000000000" pitchFamily="2" charset="2"/>
              <a:buNone/>
            </a:pPr>
            <a:endParaRPr lang="zh-CN" altLang="en-US" smtClean="0"/>
          </a:p>
        </p:txBody>
      </p:sp>
      <p:sp>
        <p:nvSpPr>
          <p:cNvPr id="72708"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5C9190EA-FFE0-476D-A974-426688D8FEEF}" type="slidenum">
              <a:rPr lang="en-US" altLang="zh-CN" sz="1200">
                <a:latin typeface="Verdana" panose="020B0604030504040204" pitchFamily="34" charset="0"/>
                <a:ea typeface="宋体" panose="02010600030101010101" pitchFamily="2" charset="-122"/>
              </a:rPr>
              <a:pPr/>
              <a:t>8</a:t>
            </a:fld>
            <a:endParaRPr lang="en-US" altLang="zh-CN" sz="1200">
              <a:latin typeface="Verdana" panose="020B0604030504040204" pitchFamily="34" charset="0"/>
              <a:ea typeface="宋体" panose="02010600030101010101" pitchFamily="2" charset="-122"/>
            </a:endParaRPr>
          </a:p>
        </p:txBody>
      </p:sp>
      <p:graphicFrame>
        <p:nvGraphicFramePr>
          <p:cNvPr id="58439" name="Group 71"/>
          <p:cNvGraphicFramePr>
            <a:graphicFrameLocks noGrp="1"/>
          </p:cNvGraphicFramePr>
          <p:nvPr/>
        </p:nvGraphicFramePr>
        <p:xfrm>
          <a:off x="0" y="2636838"/>
          <a:ext cx="8964613" cy="952500"/>
        </p:xfrm>
        <a:graphic>
          <a:graphicData uri="http://schemas.openxmlformats.org/drawingml/2006/table">
            <a:tbl>
              <a:tblPr/>
              <a:tblGrid>
                <a:gridCol w="687388">
                  <a:extLst>
                    <a:ext uri="{9D8B030D-6E8A-4147-A177-3AD203B41FA5}">
                      <a16:colId xmlns:a16="http://schemas.microsoft.com/office/drawing/2014/main" xmlns="" val="20000"/>
                    </a:ext>
                  </a:extLst>
                </a:gridCol>
                <a:gridCol w="692150">
                  <a:extLst>
                    <a:ext uri="{9D8B030D-6E8A-4147-A177-3AD203B41FA5}">
                      <a16:colId xmlns:a16="http://schemas.microsoft.com/office/drawing/2014/main" xmlns="" val="20001"/>
                    </a:ext>
                  </a:extLst>
                </a:gridCol>
                <a:gridCol w="688975">
                  <a:extLst>
                    <a:ext uri="{9D8B030D-6E8A-4147-A177-3AD203B41FA5}">
                      <a16:colId xmlns:a16="http://schemas.microsoft.com/office/drawing/2014/main" xmlns="" val="20002"/>
                    </a:ext>
                  </a:extLst>
                </a:gridCol>
                <a:gridCol w="690562">
                  <a:extLst>
                    <a:ext uri="{9D8B030D-6E8A-4147-A177-3AD203B41FA5}">
                      <a16:colId xmlns:a16="http://schemas.microsoft.com/office/drawing/2014/main" xmlns="" val="20003"/>
                    </a:ext>
                  </a:extLst>
                </a:gridCol>
                <a:gridCol w="588963">
                  <a:extLst>
                    <a:ext uri="{9D8B030D-6E8A-4147-A177-3AD203B41FA5}">
                      <a16:colId xmlns:a16="http://schemas.microsoft.com/office/drawing/2014/main" xmlns="" val="20004"/>
                    </a:ext>
                  </a:extLst>
                </a:gridCol>
                <a:gridCol w="576262">
                  <a:extLst>
                    <a:ext uri="{9D8B030D-6E8A-4147-A177-3AD203B41FA5}">
                      <a16:colId xmlns:a16="http://schemas.microsoft.com/office/drawing/2014/main" xmlns="" val="20005"/>
                    </a:ext>
                  </a:extLst>
                </a:gridCol>
                <a:gridCol w="576263">
                  <a:extLst>
                    <a:ext uri="{9D8B030D-6E8A-4147-A177-3AD203B41FA5}">
                      <a16:colId xmlns:a16="http://schemas.microsoft.com/office/drawing/2014/main" xmlns="" val="20006"/>
                    </a:ext>
                  </a:extLst>
                </a:gridCol>
                <a:gridCol w="719137">
                  <a:extLst>
                    <a:ext uri="{9D8B030D-6E8A-4147-A177-3AD203B41FA5}">
                      <a16:colId xmlns:a16="http://schemas.microsoft.com/office/drawing/2014/main" xmlns="" val="20007"/>
                    </a:ext>
                  </a:extLst>
                </a:gridCol>
                <a:gridCol w="720725">
                  <a:extLst>
                    <a:ext uri="{9D8B030D-6E8A-4147-A177-3AD203B41FA5}">
                      <a16:colId xmlns:a16="http://schemas.microsoft.com/office/drawing/2014/main" xmlns="" val="20008"/>
                    </a:ext>
                  </a:extLst>
                </a:gridCol>
                <a:gridCol w="719138">
                  <a:extLst>
                    <a:ext uri="{9D8B030D-6E8A-4147-A177-3AD203B41FA5}">
                      <a16:colId xmlns:a16="http://schemas.microsoft.com/office/drawing/2014/main" xmlns="" val="20009"/>
                    </a:ext>
                  </a:extLst>
                </a:gridCol>
                <a:gridCol w="720725">
                  <a:extLst>
                    <a:ext uri="{9D8B030D-6E8A-4147-A177-3AD203B41FA5}">
                      <a16:colId xmlns:a16="http://schemas.microsoft.com/office/drawing/2014/main" xmlns="" val="20010"/>
                    </a:ext>
                  </a:extLst>
                </a:gridCol>
                <a:gridCol w="792162">
                  <a:extLst>
                    <a:ext uri="{9D8B030D-6E8A-4147-A177-3AD203B41FA5}">
                      <a16:colId xmlns:a16="http://schemas.microsoft.com/office/drawing/2014/main" xmlns="" val="20011"/>
                    </a:ext>
                  </a:extLst>
                </a:gridCol>
                <a:gridCol w="792163">
                  <a:extLst>
                    <a:ext uri="{9D8B030D-6E8A-4147-A177-3AD203B41FA5}">
                      <a16:colId xmlns:a16="http://schemas.microsoft.com/office/drawing/2014/main" xmlns="" val="20012"/>
                    </a:ext>
                  </a:extLst>
                </a:gridCol>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FFFFFF"/>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FFFFFF"/>
                          </a:solidFill>
                          <a:effectLst/>
                          <a:latin typeface="Cambria" pitchFamily="18" charset="0"/>
                          <a:ea typeface="华文新魏" pitchFamily="2" charset="-122"/>
                        </a:rPr>
                        <a:t>[6]</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FFFFFF"/>
                          </a:solidFill>
                          <a:effectLst/>
                          <a:latin typeface="Cambria" pitchFamily="18" charset="0"/>
                          <a:ea typeface="华文新魏" pitchFamily="2" charset="-122"/>
                        </a:rPr>
                        <a:t>[7]</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FFFFFF"/>
                          </a:solidFill>
                          <a:effectLst/>
                          <a:latin typeface="Cambria" pitchFamily="18" charset="0"/>
                          <a:ea typeface="华文新魏" pitchFamily="2" charset="-122"/>
                        </a:rPr>
                        <a:t>[12]</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N</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a</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n</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j</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i</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n</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g</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smtClean="0">
                          <a:ln>
                            <a:noFill/>
                          </a:ln>
                          <a:solidFill>
                            <a:srgbClr val="000000"/>
                          </a:solidFill>
                          <a:effectLst/>
                          <a:latin typeface="Cambria" pitchFamily="18" charset="0"/>
                          <a:ea typeface="华文新魏" pitchFamily="2" charset="-122"/>
                        </a:rPr>
                        <a:t>\</a:t>
                      </a: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201613"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rgbClr val="000000"/>
                          </a:solidFill>
                          <a:effectLst/>
                          <a:latin typeface="Cambria" pitchFamily="18" charset="0"/>
                          <a:ea typeface="华文新魏" pitchFamily="2" charset="-122"/>
                        </a:rPr>
                        <a:t>\0</a:t>
                      </a:r>
                      <a:endParaRPr kumimoji="0" lang="zh-CN" altLang="zh-CN" sz="2400" b="0" i="0" u="none" strike="noStrike" cap="none" normalizeH="0" baseline="0" smtClean="0">
                        <a:ln>
                          <a:noFill/>
                        </a:ln>
                        <a:solidFill>
                          <a:srgbClr val="C00000"/>
                        </a:solidFill>
                        <a:effectLst/>
                        <a:latin typeface="Cambria" pitchFamily="18" charset="0"/>
                        <a:ea typeface="宋体" pitchFamily="2" charset="-122"/>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CBCB"/>
                    </a:solidFill>
                  </a:tcPr>
                </a:tc>
                <a:extLst>
                  <a:ext uri="{0D108BD9-81ED-4DB2-BD59-A6C34878D82A}">
                    <a16:rowId xmlns:a16="http://schemas.microsoft.com/office/drawing/2014/main" xmlns="" val="10001"/>
                  </a:ext>
                </a:extLst>
              </a:tr>
            </a:tbl>
          </a:graphicData>
        </a:graphic>
      </p:graphicFrame>
      <p:sp>
        <p:nvSpPr>
          <p:cNvPr id="6" name="矩形 5"/>
          <p:cNvSpPr/>
          <p:nvPr/>
        </p:nvSpPr>
        <p:spPr>
          <a:xfrm>
            <a:off x="684213" y="4292600"/>
            <a:ext cx="7920037" cy="1816100"/>
          </a:xfrm>
          <a:prstGeom prst="rect">
            <a:avLst/>
          </a:prstGeom>
        </p:spPr>
        <p:txBody>
          <a:bodyPr>
            <a:spAutoFit/>
          </a:bodyPr>
          <a:lstStyle/>
          <a:p>
            <a:pPr eaLnBrk="1" hangingPunct="1">
              <a:defRPr/>
            </a:pPr>
            <a:r>
              <a:rPr lang="en-US" altLang="zh-CN" sz="2800" dirty="0" err="1">
                <a:solidFill>
                  <a:srgbClr val="C00000"/>
                </a:solidFill>
                <a:ea typeface="+mn-ea"/>
                <a:cs typeface="+mn-cs"/>
              </a:rPr>
              <a:t>str</a:t>
            </a:r>
            <a:r>
              <a:rPr lang="en-US" altLang="zh-CN" sz="2800" dirty="0">
                <a:solidFill>
                  <a:srgbClr val="C00000"/>
                </a:solidFill>
                <a:ea typeface="+mn-ea"/>
                <a:cs typeface="+mn-cs"/>
              </a:rPr>
              <a:t>[7]</a:t>
            </a:r>
            <a:r>
              <a:rPr lang="zh-CN" altLang="zh-CN" sz="2800" dirty="0">
                <a:solidFill>
                  <a:srgbClr val="C00000"/>
                </a:solidFill>
                <a:ea typeface="+mn-ea"/>
                <a:cs typeface="+mn-cs"/>
              </a:rPr>
              <a:t>包含的字符</a:t>
            </a:r>
            <a:r>
              <a:rPr lang="en-US" altLang="zh-CN" sz="2800" dirty="0">
                <a:solidFill>
                  <a:srgbClr val="C00000"/>
                </a:solidFill>
                <a:ea typeface="+mn-ea"/>
                <a:cs typeface="+mn-cs"/>
              </a:rPr>
              <a:t>‘\0’</a:t>
            </a:r>
            <a:r>
              <a:rPr lang="zh-CN" altLang="zh-CN" sz="2800" dirty="0">
                <a:solidFill>
                  <a:srgbClr val="C00000"/>
                </a:solidFill>
                <a:ea typeface="+mn-ea"/>
                <a:cs typeface="+mn-cs"/>
              </a:rPr>
              <a:t>，</a:t>
            </a:r>
            <a:r>
              <a:rPr lang="zh-CN" altLang="en-US" sz="2800" dirty="0">
                <a:solidFill>
                  <a:srgbClr val="C00000"/>
                </a:solidFill>
                <a:ea typeface="+mn-ea"/>
                <a:cs typeface="+mn-cs"/>
              </a:rPr>
              <a:t>表示</a:t>
            </a:r>
            <a:r>
              <a:rPr lang="zh-CN" altLang="zh-CN" sz="2800" dirty="0">
                <a:solidFill>
                  <a:srgbClr val="C00000"/>
                </a:solidFill>
                <a:ea typeface="+mn-ea"/>
                <a:cs typeface="+mn-cs"/>
              </a:rPr>
              <a:t>“</a:t>
            </a:r>
            <a:r>
              <a:rPr lang="zh-CN" altLang="zh-CN" sz="2800" b="1" dirty="0">
                <a:solidFill>
                  <a:srgbClr val="C00000"/>
                </a:solidFill>
                <a:ea typeface="+mn-ea"/>
                <a:cs typeface="+mn-cs"/>
              </a:rPr>
              <a:t>空字符</a:t>
            </a:r>
            <a:r>
              <a:rPr lang="zh-CN" altLang="zh-CN" sz="2800" dirty="0">
                <a:solidFill>
                  <a:srgbClr val="C00000"/>
                </a:solidFill>
                <a:ea typeface="+mn-ea"/>
                <a:cs typeface="+mn-cs"/>
              </a:rPr>
              <a:t>”</a:t>
            </a:r>
            <a:r>
              <a:rPr lang="en-US" altLang="zh-CN" sz="2800" dirty="0">
                <a:solidFill>
                  <a:srgbClr val="C00000"/>
                </a:solidFill>
                <a:ea typeface="+mn-ea"/>
                <a:cs typeface="+mn-cs"/>
              </a:rPr>
              <a:t>,</a:t>
            </a:r>
            <a:r>
              <a:rPr lang="zh-CN" altLang="en-US" sz="2800" dirty="0">
                <a:solidFill>
                  <a:srgbClr val="C00000"/>
                </a:solidFill>
                <a:ea typeface="+mn-ea"/>
                <a:cs typeface="+mn-cs"/>
              </a:rPr>
              <a:t>表示</a:t>
            </a:r>
            <a:r>
              <a:rPr lang="zh-CN" altLang="zh-CN" sz="2800" dirty="0">
                <a:solidFill>
                  <a:srgbClr val="C00000"/>
                </a:solidFill>
                <a:ea typeface="+mn-ea"/>
                <a:cs typeface="+mn-cs"/>
              </a:rPr>
              <a:t>一组字符的结束符。在</a:t>
            </a:r>
            <a:r>
              <a:rPr lang="en-US" altLang="zh-CN" sz="2800" dirty="0">
                <a:solidFill>
                  <a:srgbClr val="C00000"/>
                </a:solidFill>
                <a:ea typeface="+mn-ea"/>
                <a:cs typeface="+mn-cs"/>
              </a:rPr>
              <a:t>C</a:t>
            </a:r>
            <a:r>
              <a:rPr lang="zh-CN" altLang="zh-CN" sz="2800" dirty="0">
                <a:solidFill>
                  <a:srgbClr val="C00000"/>
                </a:solidFill>
                <a:ea typeface="+mn-ea"/>
                <a:cs typeface="+mn-cs"/>
              </a:rPr>
              <a:t>语言中，空字符常量用</a:t>
            </a:r>
            <a:r>
              <a:rPr lang="en-US" altLang="zh-CN" sz="2800" dirty="0">
                <a:solidFill>
                  <a:srgbClr val="C00000"/>
                </a:solidFill>
                <a:ea typeface="+mn-ea"/>
                <a:cs typeface="+mn-cs"/>
              </a:rPr>
              <a:t>‘\0’</a:t>
            </a:r>
            <a:r>
              <a:rPr lang="zh-CN" altLang="zh-CN" sz="2800" dirty="0">
                <a:solidFill>
                  <a:srgbClr val="C00000"/>
                </a:solidFill>
                <a:ea typeface="+mn-ea"/>
                <a:cs typeface="+mn-cs"/>
              </a:rPr>
              <a:t>转义字符表示。空字符在</a:t>
            </a:r>
            <a:r>
              <a:rPr lang="en-US" altLang="zh-CN" sz="2800" dirty="0">
                <a:solidFill>
                  <a:srgbClr val="C00000"/>
                </a:solidFill>
                <a:ea typeface="+mn-ea"/>
                <a:cs typeface="+mn-cs"/>
              </a:rPr>
              <a:t>C</a:t>
            </a:r>
            <a:r>
              <a:rPr lang="zh-CN" altLang="zh-CN" sz="2800" dirty="0">
                <a:solidFill>
                  <a:srgbClr val="C00000"/>
                </a:solidFill>
                <a:ea typeface="+mn-ea"/>
                <a:cs typeface="+mn-cs"/>
              </a:rPr>
              <a:t>语言中有特殊作用，</a:t>
            </a:r>
            <a:r>
              <a:rPr lang="zh-CN" altLang="en-US" sz="2800" dirty="0">
                <a:solidFill>
                  <a:srgbClr val="C00000"/>
                </a:solidFill>
                <a:ea typeface="+mn-ea"/>
                <a:cs typeface="+mn-cs"/>
              </a:rPr>
              <a:t>表示</a:t>
            </a:r>
            <a:r>
              <a:rPr lang="zh-CN" altLang="zh-CN" sz="2800" dirty="0">
                <a:solidFill>
                  <a:srgbClr val="C00000"/>
                </a:solidFill>
                <a:ea typeface="+mn-ea"/>
                <a:cs typeface="+mn-cs"/>
              </a:rPr>
              <a:t>字符串</a:t>
            </a:r>
            <a:r>
              <a:rPr lang="zh-CN" altLang="en-US" sz="2800" dirty="0">
                <a:solidFill>
                  <a:srgbClr val="C00000"/>
                </a:solidFill>
                <a:ea typeface="+mn-ea"/>
                <a:cs typeface="+mn-cs"/>
              </a:rPr>
              <a:t>的结束符</a:t>
            </a:r>
            <a:r>
              <a:rPr lang="zh-CN" altLang="zh-CN" sz="2800" dirty="0">
                <a:solidFill>
                  <a:srgbClr val="C00000"/>
                </a:solidFill>
                <a:ea typeface="+mn-ea"/>
                <a:cs typeface="+mn-cs"/>
              </a:rPr>
              <a:t>。</a:t>
            </a:r>
            <a:endParaRPr lang="zh-CN" altLang="en-US" sz="2800" dirty="0">
              <a:solidFill>
                <a:srgbClr val="C00000"/>
              </a:solidFill>
              <a:ea typeface="+mn-ea"/>
              <a:cs typeface="+mn-cs"/>
            </a:endParaRPr>
          </a:p>
        </p:txBody>
      </p:sp>
      <p:sp>
        <p:nvSpPr>
          <p:cNvPr id="7" name="矩形 6"/>
          <p:cNvSpPr/>
          <p:nvPr/>
        </p:nvSpPr>
        <p:spPr>
          <a:xfrm>
            <a:off x="684213" y="3716338"/>
            <a:ext cx="1414462" cy="585787"/>
          </a:xfrm>
          <a:prstGeom prst="rect">
            <a:avLst/>
          </a:prstGeom>
        </p:spPr>
        <p:txBody>
          <a:bodyPr wrap="none">
            <a:spAutoFit/>
          </a:bodyPr>
          <a:lstStyle/>
          <a:p>
            <a:pPr eaLnBrk="1" hangingPunct="1">
              <a:defRPr/>
            </a:pPr>
            <a:r>
              <a:rPr lang="zh-CN" altLang="zh-CN" sz="3200" dirty="0">
                <a:solidFill>
                  <a:srgbClr val="C00000"/>
                </a:solidFill>
                <a:latin typeface="+mn-ea"/>
                <a:ea typeface="+mn-ea"/>
                <a:cs typeface="+mn-cs"/>
              </a:rPr>
              <a:t>注意</a:t>
            </a:r>
            <a:r>
              <a:rPr lang="zh-CN" altLang="en-US" sz="3200" dirty="0">
                <a:solidFill>
                  <a:srgbClr val="C00000"/>
                </a:solidFill>
                <a:latin typeface="+mn-ea"/>
                <a:ea typeface="+mn-ea"/>
                <a:cs typeface="+mn-cs"/>
              </a:rPr>
              <a:t>：</a:t>
            </a:r>
            <a:endParaRPr lang="en-US" altLang="zh-CN" sz="3200" dirty="0">
              <a:solidFill>
                <a:srgbClr val="C00000"/>
              </a:solidFill>
              <a:latin typeface="+mn-e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标题 1"/>
          <p:cNvSpPr>
            <a:spLocks noGrp="1"/>
          </p:cNvSpPr>
          <p:nvPr>
            <p:ph type="title"/>
          </p:nvPr>
        </p:nvSpPr>
        <p:spPr/>
        <p:txBody>
          <a:bodyPr/>
          <a:lstStyle/>
          <a:p>
            <a:r>
              <a:rPr lang="zh-CN" altLang="zh-CN" dirty="0" smtClean="0"/>
              <a:t>字符数组元素的初始化</a:t>
            </a:r>
            <a:endParaRPr lang="zh-CN" altLang="en-US" dirty="0" smtClean="0"/>
          </a:p>
        </p:txBody>
      </p:sp>
      <p:sp>
        <p:nvSpPr>
          <p:cNvPr id="73731"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marL="1143000" indent="-228600">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fld id="{8276F5E8-CF8F-48E8-AC10-271055AA845C}" type="slidenum">
              <a:rPr lang="en-US" altLang="zh-CN" sz="1200">
                <a:latin typeface="Verdana" panose="020B0604030504040204" pitchFamily="34" charset="0"/>
                <a:ea typeface="宋体" panose="02010600030101010101" pitchFamily="2" charset="-122"/>
              </a:rPr>
              <a:pPr/>
              <a:t>9</a:t>
            </a:fld>
            <a:endParaRPr lang="en-US" altLang="zh-CN" sz="1200">
              <a:latin typeface="Verdana" panose="020B0604030504040204" pitchFamily="34" charset="0"/>
              <a:ea typeface="宋体" panose="02010600030101010101" pitchFamily="2" charset="-122"/>
            </a:endParaRPr>
          </a:p>
        </p:txBody>
      </p:sp>
      <p:sp>
        <p:nvSpPr>
          <p:cNvPr id="73732" name="矩形 58"/>
          <p:cNvSpPr>
            <a:spLocks noChangeArrowheads="1"/>
          </p:cNvSpPr>
          <p:nvPr/>
        </p:nvSpPr>
        <p:spPr bwMode="auto">
          <a:xfrm>
            <a:off x="827088" y="1341438"/>
            <a:ext cx="70897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mbria" panose="02040503050406030204" pitchFamily="18" charset="0"/>
                <a:ea typeface="华文新魏" panose="02010800040101010101" pitchFamily="2" charset="-122"/>
              </a:defRPr>
            </a:lvl1pPr>
            <a:lvl2pPr marL="742950" indent="-285750">
              <a:defRPr sz="2400">
                <a:solidFill>
                  <a:schemeClr val="tx1"/>
                </a:solidFill>
                <a:latin typeface="Cambria" panose="02040503050406030204" pitchFamily="18" charset="0"/>
                <a:ea typeface="华文新魏" panose="02010800040101010101" pitchFamily="2" charset="-122"/>
              </a:defRPr>
            </a:lvl2pPr>
            <a:lvl3pPr>
              <a:defRPr sz="2400">
                <a:solidFill>
                  <a:schemeClr val="tx1"/>
                </a:solidFill>
                <a:latin typeface="Cambria" panose="02040503050406030204" pitchFamily="18" charset="0"/>
                <a:ea typeface="华文新魏" panose="02010800040101010101" pitchFamily="2" charset="-122"/>
              </a:defRPr>
            </a:lvl3pPr>
            <a:lvl4pPr marL="1600200" indent="-228600">
              <a:defRPr sz="2400">
                <a:solidFill>
                  <a:schemeClr val="tx1"/>
                </a:solidFill>
                <a:latin typeface="Cambria" panose="02040503050406030204" pitchFamily="18" charset="0"/>
                <a:ea typeface="华文新魏" panose="02010800040101010101" pitchFamily="2" charset="-122"/>
              </a:defRPr>
            </a:lvl4pPr>
            <a:lvl5pPr marL="2057400" indent="-228600">
              <a:defRPr sz="2400">
                <a:solidFill>
                  <a:schemeClr val="tx1"/>
                </a:solidFill>
                <a:latin typeface="Cambria" panose="02040503050406030204" pitchFamily="18" charset="0"/>
                <a:ea typeface="华文新魏" panose="02010800040101010101" pitchFamily="2" charset="-122"/>
              </a:defRPr>
            </a:lvl5pPr>
            <a:lvl6pPr marL="25146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6pPr>
            <a:lvl7pPr marL="29718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7pPr>
            <a:lvl8pPr marL="34290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8pPr>
            <a:lvl9pPr marL="3886200" indent="-228600" eaLnBrk="0" fontAlgn="base" hangingPunct="0">
              <a:spcBef>
                <a:spcPct val="0"/>
              </a:spcBef>
              <a:spcAft>
                <a:spcPct val="0"/>
              </a:spcAft>
              <a:defRPr sz="2400">
                <a:solidFill>
                  <a:schemeClr val="tx1"/>
                </a:solidFill>
                <a:latin typeface="Cambria" panose="02040503050406030204" pitchFamily="18" charset="0"/>
                <a:ea typeface="华文新魏" panose="02010800040101010101" pitchFamily="2" charset="-122"/>
              </a:defRPr>
            </a:lvl9pPr>
          </a:lstStyle>
          <a:p>
            <a:pPr eaLnBrk="1" hangingPunct="1"/>
            <a:r>
              <a:rPr kumimoji="1" lang="zh-CN" altLang="en-US" sz="2800">
                <a:solidFill>
                  <a:srgbClr val="C00000"/>
                </a:solidFill>
              </a:rPr>
              <a:t>例 </a:t>
            </a:r>
            <a:r>
              <a:rPr kumimoji="1" lang="en-US" altLang="zh-CN" sz="2800">
                <a:solidFill>
                  <a:srgbClr val="C00000"/>
                </a:solidFill>
              </a:rPr>
              <a:t>char diamond[][5]={{‘ ',‘ ','*'},{‘ ','*',‘ ','*'},</a:t>
            </a:r>
          </a:p>
          <a:p>
            <a:pPr lvl="2"/>
            <a:r>
              <a:rPr kumimoji="1" lang="en-US" altLang="zh-CN" sz="2800">
                <a:solidFill>
                  <a:srgbClr val="C00000"/>
                </a:solidFill>
              </a:rPr>
              <a:t>{'*',‘ ',‘ ',‘ ','*'},{‘ ','*',‘ ','*'},{‘ ',‘ ','*'}};</a:t>
            </a:r>
          </a:p>
        </p:txBody>
      </p:sp>
      <p:graphicFrame>
        <p:nvGraphicFramePr>
          <p:cNvPr id="60" name="表格 59"/>
          <p:cNvGraphicFramePr>
            <a:graphicFrameLocks noGrp="1"/>
          </p:cNvGraphicFramePr>
          <p:nvPr/>
        </p:nvGraphicFramePr>
        <p:xfrm>
          <a:off x="1116013" y="2349500"/>
          <a:ext cx="6935786" cy="3022601"/>
        </p:xfrm>
        <a:graphic>
          <a:graphicData uri="http://schemas.openxmlformats.org/drawingml/2006/table">
            <a:tbl>
              <a:tblPr bandRow="1">
                <a:tableStyleId>{8A107856-5554-42FB-B03E-39F5DBC370BA}</a:tableStyleId>
              </a:tblPr>
              <a:tblGrid>
                <a:gridCol w="1501626">
                  <a:extLst>
                    <a:ext uri="{9D8B030D-6E8A-4147-A177-3AD203B41FA5}">
                      <a16:colId xmlns:a16="http://schemas.microsoft.com/office/drawing/2014/main" xmlns="" val="20000"/>
                    </a:ext>
                  </a:extLst>
                </a:gridCol>
                <a:gridCol w="1086832">
                  <a:extLst>
                    <a:ext uri="{9D8B030D-6E8A-4147-A177-3AD203B41FA5}">
                      <a16:colId xmlns:a16="http://schemas.microsoft.com/office/drawing/2014/main" xmlns="" val="20001"/>
                    </a:ext>
                  </a:extLst>
                </a:gridCol>
                <a:gridCol w="1086832">
                  <a:extLst>
                    <a:ext uri="{9D8B030D-6E8A-4147-A177-3AD203B41FA5}">
                      <a16:colId xmlns:a16="http://schemas.microsoft.com/office/drawing/2014/main" xmlns="" val="20002"/>
                    </a:ext>
                  </a:extLst>
                </a:gridCol>
                <a:gridCol w="1086832">
                  <a:extLst>
                    <a:ext uri="{9D8B030D-6E8A-4147-A177-3AD203B41FA5}">
                      <a16:colId xmlns:a16="http://schemas.microsoft.com/office/drawing/2014/main" xmlns="" val="20003"/>
                    </a:ext>
                  </a:extLst>
                </a:gridCol>
                <a:gridCol w="1086832">
                  <a:extLst>
                    <a:ext uri="{9D8B030D-6E8A-4147-A177-3AD203B41FA5}">
                      <a16:colId xmlns:a16="http://schemas.microsoft.com/office/drawing/2014/main" xmlns="" val="20004"/>
                    </a:ext>
                  </a:extLst>
                </a:gridCol>
                <a:gridCol w="1086832">
                  <a:extLst>
                    <a:ext uri="{9D8B030D-6E8A-4147-A177-3AD203B41FA5}">
                      <a16:colId xmlns:a16="http://schemas.microsoft.com/office/drawing/2014/main" xmlns="" val="20005"/>
                    </a:ext>
                  </a:extLst>
                </a:gridCol>
              </a:tblGrid>
              <a:tr h="579214">
                <a:tc>
                  <a:txBody>
                    <a:bodyPr/>
                    <a:lstStyle/>
                    <a:p>
                      <a:pPr algn="ctr"/>
                      <a:r>
                        <a:rPr lang="en-US" altLang="zh-CN" sz="2000" dirty="0" smtClean="0">
                          <a:latin typeface="Cambria" pitchFamily="18" charset="0"/>
                        </a:rPr>
                        <a:t>diamond[0]</a:t>
                      </a:r>
                      <a:endParaRPr lang="zh-CN" altLang="en-US" sz="20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r>
                        <a:rPr lang="en-US" altLang="zh-CN" sz="3200" dirty="0" smtClean="0">
                          <a:latin typeface="Cambria" pitchFamily="18" charset="0"/>
                        </a:rPr>
                        <a:t>*</a:t>
                      </a:r>
                      <a:endParaRPr lang="zh-CN" altLang="en-US" sz="3200" b="0" dirty="0">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CN" sz="3200" dirty="0" smtClean="0">
                          <a:latin typeface="Cambria" pitchFamily="18" charset="0"/>
                        </a:rPr>
                        <a:t>\0</a:t>
                      </a:r>
                      <a:endParaRPr kumimoji="1" lang="en-US" altLang="zh-CN" sz="3200" b="1" dirty="0" smtClean="0">
                        <a:solidFill>
                          <a:srgbClr val="C00000"/>
                        </a:solidFill>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CN" sz="3200" dirty="0" smtClean="0">
                          <a:latin typeface="Cambria" pitchFamily="18" charset="0"/>
                        </a:rPr>
                        <a:t>\0</a:t>
                      </a:r>
                      <a:endParaRPr lang="zh-CN" altLang="en-US" sz="3200" b="0" dirty="0">
                        <a:latin typeface="Cambria" pitchFamily="18" charset="0"/>
                      </a:endParaRPr>
                    </a:p>
                  </a:txBody>
                  <a:tcPr marL="91432" marR="91432" marT="45727" marB="45727" anchor="ctr"/>
                </a:tc>
                <a:extLst>
                  <a:ext uri="{0D108BD9-81ED-4DB2-BD59-A6C34878D82A}">
                    <a16:rowId xmlns:a16="http://schemas.microsoft.com/office/drawing/2014/main" xmlns="" val="10000"/>
                  </a:ext>
                </a:extLst>
              </a:tr>
              <a:tr h="5792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000" dirty="0" smtClean="0">
                          <a:latin typeface="Cambria" pitchFamily="18" charset="0"/>
                        </a:rPr>
                        <a:t>diamond[1]</a:t>
                      </a:r>
                      <a:endParaRPr lang="zh-CN" altLang="en-US" sz="20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3200" dirty="0" smtClean="0">
                          <a:latin typeface="Cambria" pitchFamily="18" charset="0"/>
                        </a:rPr>
                        <a:t>*</a:t>
                      </a:r>
                      <a:endParaRPr lang="zh-CN" altLang="en-US" sz="3200" b="0" dirty="0" smtClean="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3200" dirty="0" smtClean="0">
                          <a:latin typeface="Cambria" pitchFamily="18" charset="0"/>
                        </a:rPr>
                        <a:t>*</a:t>
                      </a:r>
                      <a:endParaRPr lang="zh-CN" altLang="en-US" sz="3200" b="0" dirty="0" smtClean="0">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CN" sz="3200" dirty="0" smtClean="0">
                          <a:latin typeface="Cambria" pitchFamily="18" charset="0"/>
                        </a:rPr>
                        <a:t>\0</a:t>
                      </a:r>
                      <a:endParaRPr lang="zh-CN" altLang="en-US" sz="3200" b="0" dirty="0">
                        <a:latin typeface="Cambria" pitchFamily="18" charset="0"/>
                      </a:endParaRPr>
                    </a:p>
                  </a:txBody>
                  <a:tcPr marL="91432" marR="91432" marT="45727" marB="45727" anchor="ctr"/>
                </a:tc>
                <a:extLst>
                  <a:ext uri="{0D108BD9-81ED-4DB2-BD59-A6C34878D82A}">
                    <a16:rowId xmlns:a16="http://schemas.microsoft.com/office/drawing/2014/main" xmlns="" val="10001"/>
                  </a:ext>
                </a:extLst>
              </a:tr>
              <a:tr h="6213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000" dirty="0" smtClean="0">
                          <a:latin typeface="Cambria" pitchFamily="18" charset="0"/>
                        </a:rPr>
                        <a:t>diamond[2]</a:t>
                      </a:r>
                      <a:endParaRPr lang="zh-CN" altLang="en-US" sz="2000" b="0" dirty="0">
                        <a:latin typeface="Cambria" pitchFamily="18" charset="0"/>
                      </a:endParaRPr>
                    </a:p>
                  </a:txBody>
                  <a:tcPr marL="91432" marR="91432" marT="45727" marB="45727" anchor="ctr"/>
                </a:tc>
                <a:tc>
                  <a:txBody>
                    <a:bodyPr/>
                    <a:lstStyle/>
                    <a:p>
                      <a:pPr algn="ctr"/>
                      <a:r>
                        <a:rPr lang="en-US" altLang="zh-CN" sz="3200" dirty="0" smtClean="0">
                          <a:latin typeface="Cambria" pitchFamily="18" charset="0"/>
                        </a:rPr>
                        <a:t>*</a:t>
                      </a:r>
                      <a:endParaRPr lang="zh-CN" altLang="en-US" sz="32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r>
                        <a:rPr lang="en-US" altLang="zh-CN" sz="3200" dirty="0" smtClean="0">
                          <a:latin typeface="Cambria" pitchFamily="18" charset="0"/>
                        </a:rPr>
                        <a:t>*</a:t>
                      </a:r>
                      <a:endParaRPr lang="zh-CN" altLang="en-US" sz="3200" b="0" dirty="0">
                        <a:latin typeface="Cambria" pitchFamily="18" charset="0"/>
                      </a:endParaRPr>
                    </a:p>
                  </a:txBody>
                  <a:tcPr marL="91432" marR="91432" marT="45727" marB="45727" anchor="ctr"/>
                </a:tc>
                <a:extLst>
                  <a:ext uri="{0D108BD9-81ED-4DB2-BD59-A6C34878D82A}">
                    <a16:rowId xmlns:a16="http://schemas.microsoft.com/office/drawing/2014/main" xmlns="" val="10002"/>
                  </a:ext>
                </a:extLst>
              </a:tr>
              <a:tr h="6213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000" dirty="0" smtClean="0">
                          <a:latin typeface="Cambria" pitchFamily="18" charset="0"/>
                        </a:rPr>
                        <a:t>diamond[3]</a:t>
                      </a:r>
                      <a:endParaRPr lang="zh-CN" altLang="en-US" sz="20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r>
                        <a:rPr lang="en-US" altLang="zh-CN" sz="3200" dirty="0" smtClean="0">
                          <a:latin typeface="Cambria" pitchFamily="18" charset="0"/>
                        </a:rPr>
                        <a:t>*</a:t>
                      </a:r>
                      <a:endParaRPr lang="zh-CN" altLang="en-US" sz="3200" b="0" dirty="0">
                        <a:latin typeface="Cambria" pitchFamily="18" charset="0"/>
                      </a:endParaRPr>
                    </a:p>
                  </a:txBody>
                  <a:tcPr marL="91432" marR="91432" marT="45727" marB="45727" anchor="ctr"/>
                </a:tc>
                <a:tc>
                  <a:txBody>
                    <a:bodyPr/>
                    <a:lstStyle/>
                    <a:p>
                      <a:pPr algn="ctr"/>
                      <a:endParaRPr lang="zh-CN" altLang="en-US" sz="3200" b="0" dirty="0">
                        <a:latin typeface="Cambria" pitchFamily="18" charset="0"/>
                      </a:endParaRPr>
                    </a:p>
                  </a:txBody>
                  <a:tcPr marL="91432" marR="91432" marT="45727" marB="45727" anchor="ctr"/>
                </a:tc>
                <a:tc>
                  <a:txBody>
                    <a:bodyPr/>
                    <a:lstStyle/>
                    <a:p>
                      <a:pPr algn="ctr"/>
                      <a:r>
                        <a:rPr lang="en-US" altLang="zh-CN" sz="3200" dirty="0" smtClean="0">
                          <a:latin typeface="Cambria" pitchFamily="18" charset="0"/>
                        </a:rPr>
                        <a:t>*</a:t>
                      </a:r>
                      <a:endParaRPr lang="zh-CN" altLang="en-US" sz="3200" b="0" dirty="0">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CN" sz="3200" dirty="0" smtClean="0">
                          <a:latin typeface="Cambria" pitchFamily="18" charset="0"/>
                        </a:rPr>
                        <a:t>\0</a:t>
                      </a:r>
                      <a:endParaRPr lang="zh-CN" altLang="en-US" sz="3200" b="0" dirty="0">
                        <a:latin typeface="Cambria" pitchFamily="18" charset="0"/>
                      </a:endParaRPr>
                    </a:p>
                  </a:txBody>
                  <a:tcPr marL="91432" marR="91432" marT="45727" marB="45727" anchor="ctr"/>
                </a:tc>
                <a:extLst>
                  <a:ext uri="{0D108BD9-81ED-4DB2-BD59-A6C34878D82A}">
                    <a16:rowId xmlns:a16="http://schemas.microsoft.com/office/drawing/2014/main" xmlns="" val="10003"/>
                  </a:ext>
                </a:extLst>
              </a:tr>
              <a:tr h="6213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000" dirty="0" smtClean="0">
                          <a:latin typeface="Cambria" pitchFamily="18" charset="0"/>
                        </a:rPr>
                        <a:t>diamond[4]</a:t>
                      </a:r>
                      <a:endParaRPr lang="zh-CN" altLang="en-US" sz="2000" b="0" dirty="0">
                        <a:latin typeface="Cambria" pitchFamily="18" charset="0"/>
                      </a:endParaRPr>
                    </a:p>
                  </a:txBody>
                  <a:tcPr marL="91432" marR="91432" marT="45727" marB="45727" anchor="ctr"/>
                </a:tc>
                <a:tc>
                  <a:txBody>
                    <a:bodyPr/>
                    <a:lstStyle/>
                    <a:p>
                      <a:pPr algn="ctr"/>
                      <a:endParaRPr lang="zh-CN" altLang="en-US" sz="3200" b="0">
                        <a:latin typeface="Cambria" pitchFamily="18" charset="0"/>
                      </a:endParaRPr>
                    </a:p>
                  </a:txBody>
                  <a:tcPr marL="91432" marR="91432" marT="45727" marB="45727" anchor="ctr"/>
                </a:tc>
                <a:tc>
                  <a:txBody>
                    <a:bodyPr/>
                    <a:lstStyle/>
                    <a:p>
                      <a:pPr algn="ctr"/>
                      <a:endParaRPr lang="zh-CN" altLang="en-US" sz="3200" b="0">
                        <a:latin typeface="Cambria" pitchFamily="18" charset="0"/>
                      </a:endParaRPr>
                    </a:p>
                  </a:txBody>
                  <a:tcPr marL="91432" marR="91432" marT="45727" marB="45727" anchor="ctr"/>
                </a:tc>
                <a:tc>
                  <a:txBody>
                    <a:bodyPr/>
                    <a:lstStyle/>
                    <a:p>
                      <a:pPr algn="ctr"/>
                      <a:r>
                        <a:rPr lang="en-US" altLang="zh-CN" sz="3200" dirty="0" smtClean="0">
                          <a:latin typeface="Cambria" pitchFamily="18" charset="0"/>
                        </a:rPr>
                        <a:t>*</a:t>
                      </a:r>
                      <a:endParaRPr lang="zh-CN" altLang="en-US" sz="3200" b="0" dirty="0">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CN" sz="3200" dirty="0" smtClean="0">
                          <a:latin typeface="Cambria" pitchFamily="18" charset="0"/>
                        </a:rPr>
                        <a:t>\0</a:t>
                      </a:r>
                      <a:endParaRPr kumimoji="1" lang="en-US" altLang="zh-CN" sz="3200" b="1" dirty="0" smtClean="0">
                        <a:solidFill>
                          <a:srgbClr val="C00000"/>
                        </a:solidFill>
                        <a:latin typeface="Cambria" pitchFamily="18" charset="0"/>
                      </a:endParaRPr>
                    </a:p>
                  </a:txBody>
                  <a:tcPr marL="91432" marR="91432"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CN" sz="3200" dirty="0" smtClean="0">
                          <a:latin typeface="Cambria" pitchFamily="18" charset="0"/>
                        </a:rPr>
                        <a:t>\0</a:t>
                      </a:r>
                      <a:endParaRPr kumimoji="1" lang="en-US" altLang="zh-CN" sz="3200" b="1" dirty="0" smtClean="0">
                        <a:solidFill>
                          <a:srgbClr val="C00000"/>
                        </a:solidFill>
                        <a:latin typeface="Cambria" pitchFamily="18" charset="0"/>
                      </a:endParaRPr>
                    </a:p>
                  </a:txBody>
                  <a:tcPr marL="91432" marR="91432" marT="45727" marB="45727" anchor="ct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华文新魏"/>
        <a:cs typeface=""/>
      </a:majorFont>
      <a:minorFont>
        <a:latin typeface="Verdana"/>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Verdan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Verdana" pitchFamily="34" charset="0"/>
            <a:ea typeface="宋体" pitchFamily="2" charset="-122"/>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4233</TotalTime>
  <Words>1499</Words>
  <Application>Microsoft Office PowerPoint</Application>
  <PresentationFormat>全屏显示(4:3)</PresentationFormat>
  <Paragraphs>273</Paragraphs>
  <Slides>23</Slides>
  <Notes>1</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Profile</vt:lpstr>
      <vt:lpstr>PowerPoint 演示文稿</vt:lpstr>
      <vt:lpstr>《字符数组的应用》提纲</vt:lpstr>
      <vt:lpstr>一、教学目标</vt:lpstr>
      <vt:lpstr>字符数组</vt:lpstr>
      <vt:lpstr>字符数组的定义</vt:lpstr>
      <vt:lpstr>字符数组元素的引用</vt:lpstr>
      <vt:lpstr>字符数组元素的初始化</vt:lpstr>
      <vt:lpstr>字符数组元素的初始化</vt:lpstr>
      <vt:lpstr>字符数组元素的初始化</vt:lpstr>
      <vt:lpstr>字符串和字符串结束标志</vt:lpstr>
      <vt:lpstr>5.3.4 字符串的表示</vt:lpstr>
      <vt:lpstr>字符串的存储</vt:lpstr>
      <vt:lpstr>字符串数组</vt:lpstr>
      <vt:lpstr>字符串的存储</vt:lpstr>
      <vt:lpstr>字符数组的输入与输出</vt:lpstr>
      <vt:lpstr>PowerPoint 演示文稿</vt:lpstr>
      <vt:lpstr>字符数组的输入与输出</vt:lpstr>
      <vt:lpstr>字符数组的输入与输出</vt:lpstr>
      <vt:lpstr>PowerPoint 演示文稿</vt:lpstr>
      <vt:lpstr>字符数组的输入与输出</vt:lpstr>
      <vt:lpstr>字符数组的输入与输出</vt:lpstr>
      <vt:lpstr>小结</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robin</dc:creator>
  <cp:lastModifiedBy>rjxy</cp:lastModifiedBy>
  <cp:revision>228</cp:revision>
  <dcterms:created xsi:type="dcterms:W3CDTF">2004-11-26T05:12:32Z</dcterms:created>
  <dcterms:modified xsi:type="dcterms:W3CDTF">2019-11-23T11:56:11Z</dcterms:modified>
</cp:coreProperties>
</file>