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25"/>
  </p:notesMasterIdLst>
  <p:handoutMasterIdLst>
    <p:handoutMasterId r:id="rId26"/>
  </p:handoutMasterIdLst>
  <p:sldIdLst>
    <p:sldId id="428" r:id="rId2"/>
    <p:sldId id="429" r:id="rId3"/>
    <p:sldId id="430" r:id="rId4"/>
    <p:sldId id="344" r:id="rId5"/>
    <p:sldId id="346" r:id="rId6"/>
    <p:sldId id="347" r:id="rId7"/>
    <p:sldId id="345" r:id="rId8"/>
    <p:sldId id="349" r:id="rId9"/>
    <p:sldId id="348" r:id="rId10"/>
    <p:sldId id="431" r:id="rId11"/>
    <p:sldId id="432" r:id="rId12"/>
    <p:sldId id="352" r:id="rId13"/>
    <p:sldId id="433" r:id="rId14"/>
    <p:sldId id="353" r:id="rId15"/>
    <p:sldId id="408" r:id="rId16"/>
    <p:sldId id="407" r:id="rId17"/>
    <p:sldId id="356" r:id="rId18"/>
    <p:sldId id="357" r:id="rId19"/>
    <p:sldId id="381" r:id="rId20"/>
    <p:sldId id="359" r:id="rId21"/>
    <p:sldId id="360" r:id="rId22"/>
    <p:sldId id="434" r:id="rId23"/>
    <p:sldId id="435" r:id="rId24"/>
  </p:sldIdLst>
  <p:sldSz cx="9144000" cy="6858000" type="screen4x3"/>
  <p:notesSz cx="6858000" cy="9144000"/>
  <p:defaultTextStyle>
    <a:defPPr>
      <a:defRPr lang="zh-CN"/>
    </a:defPPr>
    <a:lvl1pPr algn="l" rtl="0" eaLnBrk="0" fontAlgn="base" hangingPunct="0">
      <a:spcBef>
        <a:spcPct val="0"/>
      </a:spcBef>
      <a:spcAft>
        <a:spcPct val="0"/>
      </a:spcAft>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1pPr>
    <a:lvl2pPr marL="457200" algn="l" rtl="0" eaLnBrk="0" fontAlgn="base" hangingPunct="0">
      <a:spcBef>
        <a:spcPct val="0"/>
      </a:spcBef>
      <a:spcAft>
        <a:spcPct val="0"/>
      </a:spcAft>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2pPr>
    <a:lvl3pPr marL="914400" algn="l" rtl="0" eaLnBrk="0" fontAlgn="base" hangingPunct="0">
      <a:spcBef>
        <a:spcPct val="0"/>
      </a:spcBef>
      <a:spcAft>
        <a:spcPct val="0"/>
      </a:spcAft>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3pPr>
    <a:lvl4pPr marL="1371600" algn="l" rtl="0" eaLnBrk="0" fontAlgn="base" hangingPunct="0">
      <a:spcBef>
        <a:spcPct val="0"/>
      </a:spcBef>
      <a:spcAft>
        <a:spcPct val="0"/>
      </a:spcAft>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4pPr>
    <a:lvl5pPr marL="1828800" algn="l" rtl="0" eaLnBrk="0" fontAlgn="base" hangingPunct="0">
      <a:spcBef>
        <a:spcPct val="0"/>
      </a:spcBef>
      <a:spcAft>
        <a:spcPct val="0"/>
      </a:spcAft>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5pPr>
    <a:lvl6pPr marL="2286000" algn="l" defTabSz="914400" rtl="0" eaLnBrk="1" latinLnBrk="0" hangingPunct="1">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6pPr>
    <a:lvl7pPr marL="2743200" algn="l" defTabSz="914400" rtl="0" eaLnBrk="1" latinLnBrk="0" hangingPunct="1">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7pPr>
    <a:lvl8pPr marL="3200400" algn="l" defTabSz="914400" rtl="0" eaLnBrk="1" latinLnBrk="0" hangingPunct="1">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8pPr>
    <a:lvl9pPr marL="3657600" algn="l" defTabSz="914400" rtl="0" eaLnBrk="1" latinLnBrk="0" hangingPunct="1">
      <a:defRPr sz="2400" kern="1200">
        <a:solidFill>
          <a:schemeClr val="tx1"/>
        </a:solidFill>
        <a:latin typeface="Cambria" panose="02040503050406030204" pitchFamily="18" charset="0"/>
        <a:ea typeface="华文新魏" panose="02010800040101010101" pitchFamily="2" charset="-122"/>
        <a:cs typeface="Courier New" panose="02070309020205020404" pitchFamily="49"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FFFF00"/>
    <a:srgbClr val="CC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浅色样式 3 - 强调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45" autoAdjust="0"/>
  </p:normalViewPr>
  <p:slideViewPr>
    <p:cSldViewPr>
      <p:cViewPr varScale="1">
        <p:scale>
          <a:sx n="81" d="100"/>
          <a:sy n="81" d="100"/>
        </p:scale>
        <p:origin x="-1488" y="-86"/>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宋体" pitchFamily="2" charset="-122"/>
                <a:cs typeface="+mn-cs"/>
              </a:defRPr>
            </a:lvl1pPr>
          </a:lstStyle>
          <a:p>
            <a:pPr>
              <a:defRPr/>
            </a:pPr>
            <a:endParaRPr lang="en-US" altLang="zh-CN"/>
          </a:p>
        </p:txBody>
      </p:sp>
      <p:sp>
        <p:nvSpPr>
          <p:cNvPr id="532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宋体" pitchFamily="2" charset="-122"/>
                <a:cs typeface="+mn-cs"/>
              </a:defRPr>
            </a:lvl1pPr>
          </a:lstStyle>
          <a:p>
            <a:pPr>
              <a:defRPr/>
            </a:pPr>
            <a:endParaRPr lang="en-US" altLang="zh-CN"/>
          </a:p>
        </p:txBody>
      </p:sp>
      <p:sp>
        <p:nvSpPr>
          <p:cNvPr id="532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宋体" pitchFamily="2" charset="-122"/>
                <a:cs typeface="+mn-cs"/>
              </a:defRPr>
            </a:lvl1pPr>
          </a:lstStyle>
          <a:p>
            <a:pPr>
              <a:defRPr/>
            </a:pPr>
            <a:endParaRPr lang="en-US" altLang="zh-CN"/>
          </a:p>
        </p:txBody>
      </p:sp>
      <p:sp>
        <p:nvSpPr>
          <p:cNvPr id="532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宋体" panose="02010600030101010101" pitchFamily="2" charset="-122"/>
              </a:defRPr>
            </a:lvl1pPr>
          </a:lstStyle>
          <a:p>
            <a:fld id="{EA1DD31B-0EBC-4E60-813E-1AA437DB83BB}" type="slidenum">
              <a:rPr lang="en-US" altLang="zh-CN"/>
              <a:pPr/>
              <a:t>‹#›</a:t>
            </a:fld>
            <a:endParaRPr lang="en-US" altLang="zh-CN"/>
          </a:p>
        </p:txBody>
      </p:sp>
    </p:spTree>
    <p:extLst>
      <p:ext uri="{BB962C8B-B14F-4D97-AF65-F5344CB8AC3E}">
        <p14:creationId xmlns:p14="http://schemas.microsoft.com/office/powerpoint/2010/main" val="1518297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宋体" pitchFamily="2" charset="-122"/>
                <a:cs typeface="+mn-cs"/>
              </a:defRPr>
            </a:lvl1pPr>
          </a:lstStyle>
          <a:p>
            <a:pPr>
              <a:defRPr/>
            </a:pPr>
            <a:endParaRPr lang="en-US" altLang="zh-CN"/>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宋体" pitchFamily="2" charset="-122"/>
                <a:cs typeface="+mn-cs"/>
              </a:defRPr>
            </a:lvl1pPr>
          </a:lstStyle>
          <a:p>
            <a:pPr>
              <a:defRPr/>
            </a:pPr>
            <a:endParaRPr lang="en-US" altLang="zh-CN"/>
          </a:p>
        </p:txBody>
      </p:sp>
      <p:sp>
        <p:nvSpPr>
          <p:cNvPr id="1095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宋体" pitchFamily="2" charset="-122"/>
                <a:cs typeface="+mn-cs"/>
              </a:defRPr>
            </a:lvl1pPr>
          </a:lstStyle>
          <a:p>
            <a:pPr>
              <a:defRPr/>
            </a:pPr>
            <a:endParaRPr lang="en-US" altLang="zh-CN"/>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宋体" panose="02010600030101010101" pitchFamily="2" charset="-122"/>
              </a:defRPr>
            </a:lvl1pPr>
          </a:lstStyle>
          <a:p>
            <a:fld id="{AF7289B7-DDE4-436E-8906-2735D78745E0}" type="slidenum">
              <a:rPr lang="en-US" altLang="zh-CN"/>
              <a:pPr/>
              <a:t>‹#›</a:t>
            </a:fld>
            <a:endParaRPr lang="en-US" altLang="zh-CN"/>
          </a:p>
        </p:txBody>
      </p:sp>
    </p:spTree>
    <p:extLst>
      <p:ext uri="{BB962C8B-B14F-4D97-AF65-F5344CB8AC3E}">
        <p14:creationId xmlns:p14="http://schemas.microsoft.com/office/powerpoint/2010/main" val="9879667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幻灯片图像占位符 1"/>
          <p:cNvSpPr>
            <a:spLocks noGrp="1" noRot="1" noChangeAspect="1" noTextEdit="1"/>
          </p:cNvSpPr>
          <p:nvPr>
            <p:ph type="sldImg"/>
          </p:nvPr>
        </p:nvSpPr>
        <p:spPr>
          <a:ln/>
        </p:spPr>
      </p:sp>
      <p:sp>
        <p:nvSpPr>
          <p:cNvPr id="113667"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13668"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3C2AF140-5EF7-4778-B149-B0BB8CB2FA5D}" type="slidenum">
              <a:rPr lang="en-US" altLang="zh-CN" sz="1200">
                <a:latin typeface="Arial" panose="020B0604020202020204" pitchFamily="34" charset="0"/>
                <a:ea typeface="宋体" panose="02010600030101010101" pitchFamily="2" charset="-122"/>
              </a:rPr>
              <a:pPr/>
              <a:t>6</a:t>
            </a:fld>
            <a:endParaRPr lang="en-US" altLang="zh-CN" sz="1200">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257986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zh-CN" altLang="zh-CN">
              <a:latin typeface="Times New Roman" pitchFamily="18" charset="0"/>
              <a:ea typeface="宋体" pitchFamily="2" charset="-122"/>
              <a:cs typeface="+mn-cs"/>
            </a:endParaRPr>
          </a:p>
        </p:txBody>
      </p:sp>
      <p:sp>
        <p:nvSpPr>
          <p:cNvPr id="70658" name="Rectangle 2"/>
          <p:cNvSpPr>
            <a:spLocks noGrp="1" noChangeArrowheads="1"/>
          </p:cNvSpPr>
          <p:nvPr>
            <p:ph type="ctrTitle"/>
          </p:nvPr>
        </p:nvSpPr>
        <p:spPr>
          <a:xfrm>
            <a:off x="685800" y="990600"/>
            <a:ext cx="7772400" cy="1371600"/>
          </a:xfrm>
        </p:spPr>
        <p:txBody>
          <a:bodyPr/>
          <a:lstStyle>
            <a:lvl1pPr>
              <a:defRPr sz="4000"/>
            </a:lvl1pPr>
          </a:lstStyle>
          <a:p>
            <a:r>
              <a:rPr lang="zh-CN" altLang="en-US"/>
              <a:t>单击此处编辑母版标题样式</a:t>
            </a:r>
          </a:p>
        </p:txBody>
      </p:sp>
      <p:sp>
        <p:nvSpPr>
          <p:cNvPr id="7065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zh-CN" altLang="en-US"/>
              <a:t>单击此处编辑母版副标题样式</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6F8EE9CA-BA77-488E-9EEB-53EA8BA1DC30}" type="slidenum">
              <a:rPr lang="en-US" altLang="zh-CN"/>
              <a:pPr/>
              <a:t>‹#›</a:t>
            </a:fld>
            <a:endParaRPr lang="en-US" altLang="zh-CN"/>
          </a:p>
        </p:txBody>
      </p:sp>
    </p:spTree>
    <p:extLst>
      <p:ext uri="{BB962C8B-B14F-4D97-AF65-F5344CB8AC3E}">
        <p14:creationId xmlns:p14="http://schemas.microsoft.com/office/powerpoint/2010/main" val="1217202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fld id="{7036291C-EB4C-4F86-94FB-4BB982F5A790}" type="slidenum">
              <a:rPr lang="en-US" altLang="zh-CN"/>
              <a:pPr/>
              <a:t>‹#›</a:t>
            </a:fld>
            <a:endParaRPr lang="en-US" altLang="zh-CN"/>
          </a:p>
        </p:txBody>
      </p:sp>
    </p:spTree>
    <p:extLst>
      <p:ext uri="{BB962C8B-B14F-4D97-AF65-F5344CB8AC3E}">
        <p14:creationId xmlns:p14="http://schemas.microsoft.com/office/powerpoint/2010/main" val="161039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94475" y="476250"/>
            <a:ext cx="2017713" cy="55435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39750" y="476250"/>
            <a:ext cx="5902325" cy="55435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fld id="{4DA7EFB5-EB1D-4C0B-939F-F39D4CF88EC4}" type="slidenum">
              <a:rPr lang="en-US" altLang="zh-CN"/>
              <a:pPr/>
              <a:t>‹#›</a:t>
            </a:fld>
            <a:endParaRPr lang="en-US" altLang="zh-CN"/>
          </a:p>
        </p:txBody>
      </p:sp>
    </p:spTree>
    <p:extLst>
      <p:ext uri="{BB962C8B-B14F-4D97-AF65-F5344CB8AC3E}">
        <p14:creationId xmlns:p14="http://schemas.microsoft.com/office/powerpoint/2010/main" val="524183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fld id="{0014E534-F5B9-4E7C-B41C-DDC67F90EAE4}" type="slidenum">
              <a:rPr lang="en-US" altLang="zh-CN"/>
              <a:pPr/>
              <a:t>‹#›</a:t>
            </a:fld>
            <a:endParaRPr lang="en-US" altLang="zh-CN"/>
          </a:p>
        </p:txBody>
      </p:sp>
    </p:spTree>
    <p:extLst>
      <p:ext uri="{BB962C8B-B14F-4D97-AF65-F5344CB8AC3E}">
        <p14:creationId xmlns:p14="http://schemas.microsoft.com/office/powerpoint/2010/main" val="145309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fld id="{4BFA1F69-F686-4E12-8BCA-A3337DC935DB}" type="slidenum">
              <a:rPr lang="en-US" altLang="zh-CN"/>
              <a:pPr/>
              <a:t>‹#›</a:t>
            </a:fld>
            <a:endParaRPr lang="en-US" altLang="zh-CN"/>
          </a:p>
        </p:txBody>
      </p:sp>
    </p:spTree>
    <p:extLst>
      <p:ext uri="{BB962C8B-B14F-4D97-AF65-F5344CB8AC3E}">
        <p14:creationId xmlns:p14="http://schemas.microsoft.com/office/powerpoint/2010/main" val="1077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39750" y="1412875"/>
            <a:ext cx="3924300" cy="4606925"/>
          </a:xfrm>
        </p:spPr>
        <p:txBody>
          <a:bodyPr/>
          <a:lstStyle>
            <a:lvl1pPr>
              <a:defRPr sz="2800">
                <a:latin typeface="Cambria" pitchFamily="18" charset="0"/>
              </a:defRPr>
            </a:lvl1pPr>
            <a:lvl2pPr>
              <a:defRPr sz="2400">
                <a:latin typeface="Cambria" pitchFamily="18" charset="0"/>
              </a:defRPr>
            </a:lvl2pPr>
            <a:lvl3pPr>
              <a:defRPr sz="2000">
                <a:latin typeface="Cambria" pitchFamily="18" charset="0"/>
              </a:defRPr>
            </a:lvl3pPr>
            <a:lvl4pPr>
              <a:defRPr sz="1800">
                <a:latin typeface="Cambria" pitchFamily="18" charset="0"/>
              </a:defRPr>
            </a:lvl4pPr>
            <a:lvl5pPr>
              <a:defRPr sz="1800">
                <a:latin typeface="Cambria" pitchFamily="18" charset="0"/>
              </a:defRPr>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16450" y="1412875"/>
            <a:ext cx="3924300" cy="4606925"/>
          </a:xfrm>
        </p:spPr>
        <p:txBody>
          <a:bodyPr/>
          <a:lstStyle>
            <a:lvl1pPr>
              <a:defRPr sz="2800">
                <a:latin typeface="Cambria" pitchFamily="18" charset="0"/>
              </a:defRPr>
            </a:lvl1pPr>
            <a:lvl2pPr>
              <a:defRPr sz="2400">
                <a:latin typeface="Cambria" pitchFamily="18" charset="0"/>
              </a:defRPr>
            </a:lvl2pPr>
            <a:lvl3pPr>
              <a:defRPr sz="2000">
                <a:latin typeface="Cambria" pitchFamily="18" charset="0"/>
              </a:defRPr>
            </a:lvl3pPr>
            <a:lvl4pPr>
              <a:defRPr sz="1800">
                <a:latin typeface="Cambria" pitchFamily="18" charset="0"/>
              </a:defRPr>
            </a:lvl4pPr>
            <a:lvl5pPr>
              <a:defRPr sz="1800">
                <a:latin typeface="Cambria" pitchFamily="18" charset="0"/>
              </a:defRPr>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fld id="{9A37724E-FF5D-43A7-AC59-5667B1917198}" type="slidenum">
              <a:rPr lang="en-US" altLang="zh-CN"/>
              <a:pPr/>
              <a:t>‹#›</a:t>
            </a:fld>
            <a:endParaRPr lang="en-US" altLang="zh-CN"/>
          </a:p>
        </p:txBody>
      </p:sp>
    </p:spTree>
    <p:extLst>
      <p:ext uri="{BB962C8B-B14F-4D97-AF65-F5344CB8AC3E}">
        <p14:creationId xmlns:p14="http://schemas.microsoft.com/office/powerpoint/2010/main" val="151059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8"/>
          <p:cNvSpPr>
            <a:spLocks noGrp="1" noChangeArrowheads="1"/>
          </p:cNvSpPr>
          <p:nvPr>
            <p:ph type="sldNum" sz="quarter" idx="12"/>
          </p:nvPr>
        </p:nvSpPr>
        <p:spPr>
          <a:ln/>
        </p:spPr>
        <p:txBody>
          <a:bodyPr/>
          <a:lstStyle>
            <a:lvl1pPr>
              <a:defRPr/>
            </a:lvl1pPr>
          </a:lstStyle>
          <a:p>
            <a:fld id="{77487B25-D54A-41BA-85F8-97278CF60E4C}" type="slidenum">
              <a:rPr lang="en-US" altLang="zh-CN"/>
              <a:pPr/>
              <a:t>‹#›</a:t>
            </a:fld>
            <a:endParaRPr lang="en-US" altLang="zh-CN"/>
          </a:p>
        </p:txBody>
      </p:sp>
    </p:spTree>
    <p:extLst>
      <p:ext uri="{BB962C8B-B14F-4D97-AF65-F5344CB8AC3E}">
        <p14:creationId xmlns:p14="http://schemas.microsoft.com/office/powerpoint/2010/main" val="125971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8"/>
          <p:cNvSpPr>
            <a:spLocks noGrp="1" noChangeArrowheads="1"/>
          </p:cNvSpPr>
          <p:nvPr>
            <p:ph type="sldNum" sz="quarter" idx="12"/>
          </p:nvPr>
        </p:nvSpPr>
        <p:spPr>
          <a:ln/>
        </p:spPr>
        <p:txBody>
          <a:bodyPr/>
          <a:lstStyle>
            <a:lvl1pPr>
              <a:defRPr/>
            </a:lvl1pPr>
          </a:lstStyle>
          <a:p>
            <a:fld id="{2B3851AC-0819-408A-BED0-41E6C5FFC79E}" type="slidenum">
              <a:rPr lang="en-US" altLang="zh-CN"/>
              <a:pPr/>
              <a:t>‹#›</a:t>
            </a:fld>
            <a:endParaRPr lang="en-US" altLang="zh-CN"/>
          </a:p>
        </p:txBody>
      </p:sp>
    </p:spTree>
    <p:extLst>
      <p:ext uri="{BB962C8B-B14F-4D97-AF65-F5344CB8AC3E}">
        <p14:creationId xmlns:p14="http://schemas.microsoft.com/office/powerpoint/2010/main" val="29985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8"/>
          <p:cNvSpPr>
            <a:spLocks noGrp="1" noChangeArrowheads="1"/>
          </p:cNvSpPr>
          <p:nvPr>
            <p:ph type="sldNum" sz="quarter" idx="12"/>
          </p:nvPr>
        </p:nvSpPr>
        <p:spPr>
          <a:ln/>
        </p:spPr>
        <p:txBody>
          <a:bodyPr/>
          <a:lstStyle>
            <a:lvl1pPr>
              <a:defRPr/>
            </a:lvl1pPr>
          </a:lstStyle>
          <a:p>
            <a:fld id="{61CF299D-37B9-4A3F-92CE-198127F4BC32}" type="slidenum">
              <a:rPr lang="en-US" altLang="zh-CN"/>
              <a:pPr/>
              <a:t>‹#›</a:t>
            </a:fld>
            <a:endParaRPr lang="en-US" altLang="zh-CN"/>
          </a:p>
        </p:txBody>
      </p:sp>
    </p:spTree>
    <p:extLst>
      <p:ext uri="{BB962C8B-B14F-4D97-AF65-F5344CB8AC3E}">
        <p14:creationId xmlns:p14="http://schemas.microsoft.com/office/powerpoint/2010/main" val="2509048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fld id="{0C2E9001-7B56-4063-A2E2-C89AB0559C67}" type="slidenum">
              <a:rPr lang="en-US" altLang="zh-CN"/>
              <a:pPr/>
              <a:t>‹#›</a:t>
            </a:fld>
            <a:endParaRPr lang="en-US" altLang="zh-CN"/>
          </a:p>
        </p:txBody>
      </p:sp>
    </p:spTree>
    <p:extLst>
      <p:ext uri="{BB962C8B-B14F-4D97-AF65-F5344CB8AC3E}">
        <p14:creationId xmlns:p14="http://schemas.microsoft.com/office/powerpoint/2010/main" val="4031900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fld id="{ED970108-EFA0-45F6-ACC4-3453A18CCC30}" type="slidenum">
              <a:rPr lang="en-US" altLang="zh-CN"/>
              <a:pPr/>
              <a:t>‹#›</a:t>
            </a:fld>
            <a:endParaRPr lang="en-US" altLang="zh-CN"/>
          </a:p>
        </p:txBody>
      </p:sp>
    </p:spTree>
    <p:extLst>
      <p:ext uri="{BB962C8B-B14F-4D97-AF65-F5344CB8AC3E}">
        <p14:creationId xmlns:p14="http://schemas.microsoft.com/office/powerpoint/2010/main" val="325686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11188" y="476250"/>
            <a:ext cx="8001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p>
        </p:txBody>
      </p:sp>
      <p:sp>
        <p:nvSpPr>
          <p:cNvPr id="3075" name="Rectangle 3"/>
          <p:cNvSpPr>
            <a:spLocks noGrp="1" noChangeArrowheads="1"/>
          </p:cNvSpPr>
          <p:nvPr>
            <p:ph type="body" idx="1"/>
          </p:nvPr>
        </p:nvSpPr>
        <p:spPr bwMode="auto">
          <a:xfrm>
            <a:off x="611188" y="1268413"/>
            <a:ext cx="8001000"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6963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eaLnBrk="1" hangingPunct="1">
              <a:defRPr/>
            </a:pPr>
            <a:endParaRPr lang="zh-CN" altLang="en-US" sz="1800">
              <a:latin typeface="Verdana" pitchFamily="34" charset="0"/>
              <a:ea typeface="宋体" pitchFamily="2" charset="-122"/>
              <a:cs typeface="+mn-cs"/>
            </a:endParaRPr>
          </a:p>
        </p:txBody>
      </p:sp>
      <p:sp>
        <p:nvSpPr>
          <p:cNvPr id="6963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Verdana" pitchFamily="34" charset="0"/>
                <a:ea typeface="宋体" pitchFamily="2" charset="-122"/>
                <a:cs typeface="+mn-cs"/>
              </a:defRPr>
            </a:lvl1pPr>
          </a:lstStyle>
          <a:p>
            <a:pPr>
              <a:defRPr/>
            </a:pPr>
            <a:endParaRPr lang="en-US" altLang="zh-CN"/>
          </a:p>
        </p:txBody>
      </p:sp>
      <p:sp>
        <p:nvSpPr>
          <p:cNvPr id="6963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Verdana" pitchFamily="34" charset="0"/>
                <a:ea typeface="宋体" pitchFamily="2" charset="-122"/>
                <a:cs typeface="+mn-cs"/>
              </a:defRPr>
            </a:lvl1pPr>
          </a:lstStyle>
          <a:p>
            <a:pPr>
              <a:defRPr/>
            </a:pPr>
            <a:endParaRPr lang="en-US" altLang="zh-CN"/>
          </a:p>
        </p:txBody>
      </p:sp>
      <p:sp>
        <p:nvSpPr>
          <p:cNvPr id="6964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Verdana" panose="020B0604030504040204" pitchFamily="34" charset="0"/>
                <a:ea typeface="宋体" panose="02010600030101010101" pitchFamily="2" charset="-122"/>
              </a:defRPr>
            </a:lvl1pPr>
          </a:lstStyle>
          <a:p>
            <a:fld id="{5DCCCE98-B85B-4308-9AF6-967513A0BC79}" type="slidenum">
              <a:rPr lang="en-US" altLang="zh-CN"/>
              <a:pPr/>
              <a:t>‹#›</a:t>
            </a:fld>
            <a:endParaRPr lang="en-US" altLang="zh-CN"/>
          </a:p>
        </p:txBody>
      </p:sp>
      <p:pic>
        <p:nvPicPr>
          <p:cNvPr id="3080" name="Picture 9" descr="GIF-395"/>
          <p:cNvPicPr>
            <a:picLocks noChangeAspect="1" noChangeArrowheads="1" noCrop="1"/>
          </p:cNvPicPr>
          <p:nvPr userDrawn="1"/>
        </p:nvPicPr>
        <p:blipFill>
          <a:blip r:embed="rId13">
            <a:extLst>
              <a:ext uri="{28A0092B-C50C-407E-A947-70E740481C1C}">
                <a14:useLocalDpi xmlns:a14="http://schemas.microsoft.com/office/drawing/2010/main" val="0"/>
              </a:ext>
            </a:extLst>
          </a:blip>
          <a:srcRect/>
          <a:stretch>
            <a:fillRect/>
          </a:stretch>
        </p:blipFill>
        <p:spPr bwMode="auto">
          <a:xfrm flipV="1">
            <a:off x="107950" y="404813"/>
            <a:ext cx="4953000" cy="12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42" name="Rectangle 10"/>
          <p:cNvSpPr>
            <a:spLocks noChangeArrowheads="1"/>
          </p:cNvSpPr>
          <p:nvPr userDrawn="1"/>
        </p:nvSpPr>
        <p:spPr bwMode="auto">
          <a:xfrm>
            <a:off x="5943600" y="0"/>
            <a:ext cx="3200400" cy="504825"/>
          </a:xfrm>
          <a:prstGeom prst="rect">
            <a:avLst/>
          </a:prstGeom>
          <a:gradFill rotWithShape="0">
            <a:gsLst>
              <a:gs pos="0">
                <a:srgbClr val="99CCFF"/>
              </a:gs>
              <a:gs pos="100000">
                <a:srgbClr val="FF00FF"/>
              </a:gs>
            </a:gsLst>
            <a:lin ang="5400000" scaled="1"/>
          </a:gradFill>
          <a:ln w="9525">
            <a:noFill/>
            <a:miter lim="800000"/>
            <a:headEnd/>
            <a:tailEnd/>
          </a:ln>
          <a:effectLst>
            <a:prstShdw prst="shdw17" dist="17961" dir="2700000">
              <a:srgbClr val="99CCFF">
                <a:gamma/>
                <a:shade val="60000"/>
                <a:invGamma/>
              </a:srgbClr>
            </a:prstShdw>
          </a:effectLst>
        </p:spPr>
        <p:txBody>
          <a:bodyPr anchor="ctr" anchorCtr="1"/>
          <a:lstStyle/>
          <a:p>
            <a:pPr algn="ctr" eaLnBrk="1" hangingPunct="1">
              <a:spcBef>
                <a:spcPct val="20000"/>
              </a:spcBef>
              <a:defRPr/>
            </a:pPr>
            <a:r>
              <a:rPr kumimoji="1" lang="en-US" altLang="zh-CN" sz="2000">
                <a:latin typeface="华文楷体" pitchFamily="2" charset="-122"/>
                <a:ea typeface="华文楷体" pitchFamily="2" charset="-122"/>
                <a:cs typeface="+mn-cs"/>
              </a:rPr>
              <a:t>C</a:t>
            </a:r>
            <a:r>
              <a:rPr kumimoji="1" lang="zh-CN" altLang="en-US" sz="2000">
                <a:latin typeface="华文楷体" pitchFamily="2" charset="-122"/>
                <a:ea typeface="华文楷体" pitchFamily="2" charset="-122"/>
                <a:cs typeface="+mn-cs"/>
              </a:rPr>
              <a:t>语言程序设计教程</a:t>
            </a:r>
          </a:p>
        </p:txBody>
      </p:sp>
      <p:sp>
        <p:nvSpPr>
          <p:cNvPr id="69643" name="WordArt 11"/>
          <p:cNvSpPr>
            <a:spLocks noChangeArrowheads="1" noChangeShapeType="1" noTextEdit="1"/>
          </p:cNvSpPr>
          <p:nvPr userDrawn="1"/>
        </p:nvSpPr>
        <p:spPr bwMode="auto">
          <a:xfrm>
            <a:off x="179388" y="0"/>
            <a:ext cx="3343275" cy="371475"/>
          </a:xfrm>
          <a:prstGeom prst="rect">
            <a:avLst/>
          </a:prstGeom>
        </p:spPr>
        <p:txBody>
          <a:bodyPr wrap="none" fromWordArt="1">
            <a:prstTxWarp prst="textPlain">
              <a:avLst>
                <a:gd name="adj" fmla="val 50000"/>
              </a:avLst>
            </a:prstTxWarp>
          </a:bodyPr>
          <a:lstStyle/>
          <a:p>
            <a:pPr algn="ctr" eaLnBrk="1" hangingPunct="1">
              <a:defRPr/>
            </a:pPr>
            <a:r>
              <a:rPr lang="zh-CN" altLang="en-US" sz="3600" kern="10" dirty="0" smtClean="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cs typeface="+mn-cs"/>
              </a:rPr>
              <a:t>字符数组的应用</a:t>
            </a:r>
            <a:endParaRPr lang="zh-CN" altLang="en-US" sz="3600" kern="10" dirty="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cs typeface="+mn-cs"/>
            </a:endParaRPr>
          </a:p>
        </p:txBody>
      </p:sp>
      <p:sp>
        <p:nvSpPr>
          <p:cNvPr id="69644" name="Line 12"/>
          <p:cNvSpPr>
            <a:spLocks noChangeShapeType="1"/>
          </p:cNvSpPr>
          <p:nvPr userDrawn="1"/>
        </p:nvSpPr>
        <p:spPr bwMode="auto">
          <a:xfrm flipV="1">
            <a:off x="611188" y="1196975"/>
            <a:ext cx="7924800" cy="0"/>
          </a:xfrm>
          <a:prstGeom prst="line">
            <a:avLst/>
          </a:prstGeom>
          <a:noFill/>
          <a:ln w="3175">
            <a:solidFill>
              <a:schemeClr val="accent2"/>
            </a:solidFill>
            <a:round/>
            <a:headEnd/>
            <a:tailEnd/>
          </a:ln>
          <a:effectLst/>
        </p:spPr>
        <p:txBody>
          <a:bodyPr/>
          <a:lstStyle/>
          <a:p>
            <a:pPr eaLnBrk="1" hangingPunct="1">
              <a:defRPr/>
            </a:pPr>
            <a:endParaRPr lang="zh-CN" altLang="en-US" sz="1800">
              <a:latin typeface="Verdana" pitchFamily="34" charset="0"/>
              <a:ea typeface="宋体" pitchFamily="2" charset="-122"/>
              <a:cs typeface="+mn-cs"/>
            </a:endParaRPr>
          </a:p>
        </p:txBody>
      </p:sp>
    </p:spTree>
  </p:cSld>
  <p:clrMap bg1="lt1" tx1="dk1" bg2="lt2" tx2="dk2" accent1="accent1" accent2="accent2" accent3="accent3" accent4="accent4" accent5="accent5" accent6="accent6" hlink="hlink" folHlink="folHlink"/>
  <p:sldLayoutIdLst>
    <p:sldLayoutId id="2147483867"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3800" b="1">
          <a:solidFill>
            <a:srgbClr val="0000FF"/>
          </a:solidFill>
          <a:latin typeface="+mj-lt"/>
          <a:ea typeface="+mj-ea"/>
          <a:cs typeface="+mj-cs"/>
        </a:defRPr>
      </a:lvl1pPr>
      <a:lvl2pPr algn="ctr" rtl="0" eaLnBrk="0" fontAlgn="base" hangingPunct="0">
        <a:spcBef>
          <a:spcPct val="0"/>
        </a:spcBef>
        <a:spcAft>
          <a:spcPct val="0"/>
        </a:spcAft>
        <a:defRPr sz="3800" b="1">
          <a:solidFill>
            <a:srgbClr val="0000FF"/>
          </a:solidFill>
          <a:latin typeface="Verdana" pitchFamily="34" charset="0"/>
          <a:ea typeface="华文新魏" pitchFamily="2" charset="-122"/>
        </a:defRPr>
      </a:lvl2pPr>
      <a:lvl3pPr algn="ctr" rtl="0" eaLnBrk="0" fontAlgn="base" hangingPunct="0">
        <a:spcBef>
          <a:spcPct val="0"/>
        </a:spcBef>
        <a:spcAft>
          <a:spcPct val="0"/>
        </a:spcAft>
        <a:defRPr sz="3800" b="1">
          <a:solidFill>
            <a:srgbClr val="0000FF"/>
          </a:solidFill>
          <a:latin typeface="Verdana" pitchFamily="34" charset="0"/>
          <a:ea typeface="华文新魏" pitchFamily="2" charset="-122"/>
        </a:defRPr>
      </a:lvl3pPr>
      <a:lvl4pPr algn="ctr" rtl="0" eaLnBrk="0" fontAlgn="base" hangingPunct="0">
        <a:spcBef>
          <a:spcPct val="0"/>
        </a:spcBef>
        <a:spcAft>
          <a:spcPct val="0"/>
        </a:spcAft>
        <a:defRPr sz="3800" b="1">
          <a:solidFill>
            <a:srgbClr val="0000FF"/>
          </a:solidFill>
          <a:latin typeface="Verdana" pitchFamily="34" charset="0"/>
          <a:ea typeface="华文新魏" pitchFamily="2" charset="-122"/>
        </a:defRPr>
      </a:lvl4pPr>
      <a:lvl5pPr algn="ctr" rtl="0" eaLnBrk="0" fontAlgn="base" hangingPunct="0">
        <a:spcBef>
          <a:spcPct val="0"/>
        </a:spcBef>
        <a:spcAft>
          <a:spcPct val="0"/>
        </a:spcAft>
        <a:defRPr sz="3800" b="1">
          <a:solidFill>
            <a:srgbClr val="0000FF"/>
          </a:solidFill>
          <a:latin typeface="Verdana" pitchFamily="34" charset="0"/>
          <a:ea typeface="华文新魏" pitchFamily="2" charset="-122"/>
        </a:defRPr>
      </a:lvl5pPr>
      <a:lvl6pPr marL="457200" algn="ctr" rtl="0" fontAlgn="base">
        <a:spcBef>
          <a:spcPct val="0"/>
        </a:spcBef>
        <a:spcAft>
          <a:spcPct val="0"/>
        </a:spcAft>
        <a:defRPr sz="3800" b="1">
          <a:solidFill>
            <a:srgbClr val="0000FF"/>
          </a:solidFill>
          <a:latin typeface="Verdana" pitchFamily="34" charset="0"/>
          <a:ea typeface="华文新魏" pitchFamily="2" charset="-122"/>
        </a:defRPr>
      </a:lvl6pPr>
      <a:lvl7pPr marL="914400" algn="ctr" rtl="0" fontAlgn="base">
        <a:spcBef>
          <a:spcPct val="0"/>
        </a:spcBef>
        <a:spcAft>
          <a:spcPct val="0"/>
        </a:spcAft>
        <a:defRPr sz="3800" b="1">
          <a:solidFill>
            <a:srgbClr val="0000FF"/>
          </a:solidFill>
          <a:latin typeface="Verdana" pitchFamily="34" charset="0"/>
          <a:ea typeface="华文新魏" pitchFamily="2" charset="-122"/>
        </a:defRPr>
      </a:lvl7pPr>
      <a:lvl8pPr marL="1371600" algn="ctr" rtl="0" fontAlgn="base">
        <a:spcBef>
          <a:spcPct val="0"/>
        </a:spcBef>
        <a:spcAft>
          <a:spcPct val="0"/>
        </a:spcAft>
        <a:defRPr sz="3800" b="1">
          <a:solidFill>
            <a:srgbClr val="0000FF"/>
          </a:solidFill>
          <a:latin typeface="Verdana" pitchFamily="34" charset="0"/>
          <a:ea typeface="华文新魏" pitchFamily="2" charset="-122"/>
        </a:defRPr>
      </a:lvl8pPr>
      <a:lvl9pPr marL="1828800" algn="ctr" rtl="0" fontAlgn="base">
        <a:spcBef>
          <a:spcPct val="0"/>
        </a:spcBef>
        <a:spcAft>
          <a:spcPct val="0"/>
        </a:spcAft>
        <a:defRPr sz="3800" b="1">
          <a:solidFill>
            <a:srgbClr val="0000FF"/>
          </a:solidFill>
          <a:latin typeface="Verdana" pitchFamily="34" charset="0"/>
          <a:ea typeface="华文新魏" pitchFamily="2" charset="-122"/>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b="1">
          <a:solidFill>
            <a:schemeClr val="tx1"/>
          </a:solidFill>
          <a:latin typeface="Cambria" pitchFamily="18" charset="0"/>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b="1">
          <a:solidFill>
            <a:schemeClr val="tx1"/>
          </a:solidFill>
          <a:latin typeface="Cambria" pitchFamily="18" charset="0"/>
          <a:ea typeface="+mn-ea"/>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b="1">
          <a:solidFill>
            <a:schemeClr val="tx1"/>
          </a:solidFill>
          <a:latin typeface="Cambria" pitchFamily="18" charset="0"/>
          <a:ea typeface="+mn-ea"/>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b="1">
          <a:solidFill>
            <a:schemeClr val="tx1"/>
          </a:solidFill>
          <a:latin typeface="Cambria" pitchFamily="18" charset="0"/>
          <a:ea typeface="+mn-ea"/>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b="1">
          <a:solidFill>
            <a:schemeClr val="tx1"/>
          </a:solidFill>
          <a:latin typeface="Cambria" pitchFamily="18" charset="0"/>
          <a:ea typeface="+mn-ea"/>
        </a:defRPr>
      </a:lvl5pPr>
      <a:lvl6pPr marL="2551113" indent="-398463" algn="l" rtl="0" fontAlgn="base">
        <a:spcBef>
          <a:spcPct val="25000"/>
        </a:spcBef>
        <a:spcAft>
          <a:spcPct val="0"/>
        </a:spcAft>
        <a:buClr>
          <a:schemeClr val="accent2"/>
        </a:buClr>
        <a:buFont typeface="Wingdings" pitchFamily="2" charset="2"/>
        <a:buChar char="§"/>
        <a:defRPr sz="2000" b="1">
          <a:solidFill>
            <a:schemeClr val="tx1"/>
          </a:solidFill>
          <a:latin typeface="+mn-lt"/>
          <a:ea typeface="+mn-ea"/>
        </a:defRPr>
      </a:lvl6pPr>
      <a:lvl7pPr marL="3008313" indent="-398463" algn="l" rtl="0" fontAlgn="base">
        <a:spcBef>
          <a:spcPct val="25000"/>
        </a:spcBef>
        <a:spcAft>
          <a:spcPct val="0"/>
        </a:spcAft>
        <a:buClr>
          <a:schemeClr val="accent2"/>
        </a:buClr>
        <a:buFont typeface="Wingdings" pitchFamily="2" charset="2"/>
        <a:buChar char="§"/>
        <a:defRPr sz="2000" b="1">
          <a:solidFill>
            <a:schemeClr val="tx1"/>
          </a:solidFill>
          <a:latin typeface="+mn-lt"/>
          <a:ea typeface="+mn-ea"/>
        </a:defRPr>
      </a:lvl7pPr>
      <a:lvl8pPr marL="3465513" indent="-398463" algn="l" rtl="0" fontAlgn="base">
        <a:spcBef>
          <a:spcPct val="25000"/>
        </a:spcBef>
        <a:spcAft>
          <a:spcPct val="0"/>
        </a:spcAft>
        <a:buClr>
          <a:schemeClr val="accent2"/>
        </a:buClr>
        <a:buFont typeface="Wingdings" pitchFamily="2" charset="2"/>
        <a:buChar char="§"/>
        <a:defRPr sz="2000" b="1">
          <a:solidFill>
            <a:schemeClr val="tx1"/>
          </a:solidFill>
          <a:latin typeface="+mn-lt"/>
          <a:ea typeface="+mn-ea"/>
        </a:defRPr>
      </a:lvl8pPr>
      <a:lvl9pPr marL="3922713" indent="-398463" algn="l" rtl="0" fontAlgn="base">
        <a:spcBef>
          <a:spcPct val="25000"/>
        </a:spcBef>
        <a:spcAft>
          <a:spcPct val="0"/>
        </a:spcAft>
        <a:buClr>
          <a:schemeClr val="accent2"/>
        </a:buClr>
        <a:buFont typeface="Wingdings" pitchFamily="2" charset="2"/>
        <a:buChar char="§"/>
        <a:defRPr sz="20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灯片编号占位符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22B83F52-540A-4F82-8BE7-76882AEAFDA4}" type="slidenum">
              <a:rPr lang="en-US" altLang="zh-CN" sz="1200">
                <a:latin typeface="Verdana" panose="020B0604030504040204" pitchFamily="34" charset="0"/>
                <a:ea typeface="宋体" panose="02010600030101010101" pitchFamily="2" charset="-122"/>
              </a:rPr>
              <a:pPr/>
              <a:t>1</a:t>
            </a:fld>
            <a:endParaRPr lang="en-US" altLang="zh-CN" sz="1200">
              <a:latin typeface="Verdana" panose="020B0604030504040204" pitchFamily="34" charset="0"/>
              <a:ea typeface="宋体" panose="02010600030101010101" pitchFamily="2" charset="-122"/>
            </a:endParaRPr>
          </a:p>
        </p:txBody>
      </p:sp>
      <p:sp>
        <p:nvSpPr>
          <p:cNvPr id="67588" name="WordArt 4"/>
          <p:cNvSpPr>
            <a:spLocks noChangeArrowheads="1" noChangeShapeType="1" noTextEdit="1"/>
          </p:cNvSpPr>
          <p:nvPr/>
        </p:nvSpPr>
        <p:spPr bwMode="auto">
          <a:xfrm>
            <a:off x="1799692" y="1916832"/>
            <a:ext cx="5544616" cy="1023937"/>
          </a:xfrm>
          <a:prstGeom prst="rect">
            <a:avLst/>
          </a:prstGeom>
        </p:spPr>
        <p:txBody>
          <a:bodyPr wrap="none" fromWordArt="1">
            <a:prstTxWarp prst="textPlain">
              <a:avLst>
                <a:gd name="adj" fmla="val 50000"/>
              </a:avLst>
            </a:prstTxWarp>
          </a:bodyPr>
          <a:lstStyle/>
          <a:p>
            <a:pPr algn="ctr" eaLnBrk="1" hangingPunct="1">
              <a:defRPr/>
            </a:pPr>
            <a:r>
              <a:rPr lang="zh-CN" altLang="en-US" sz="3600" b="1" kern="10" dirty="0" smtClean="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cs typeface="+mn-cs"/>
              </a:rPr>
              <a:t>字符数组的应用</a:t>
            </a:r>
            <a:endParaRPr lang="zh-CN" altLang="en-US" sz="3600" b="1" kern="10" dirty="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cs typeface="+mn-cs"/>
            </a:endParaRPr>
          </a:p>
        </p:txBody>
      </p:sp>
      <p:sp>
        <p:nvSpPr>
          <p:cNvPr id="5124" name="标题 4"/>
          <p:cNvSpPr>
            <a:spLocks noGrp="1"/>
          </p:cNvSpPr>
          <p:nvPr>
            <p:ph type="title"/>
          </p:nvPr>
        </p:nvSpPr>
        <p:spPr/>
        <p:txBody>
          <a:bodyPr/>
          <a:lstStyle/>
          <a:p>
            <a:endParaRPr lang="zh-CN" altLang="en-US" smtClean="0"/>
          </a:p>
        </p:txBody>
      </p:sp>
    </p:spTree>
    <p:extLst>
      <p:ext uri="{BB962C8B-B14F-4D97-AF65-F5344CB8AC3E}">
        <p14:creationId xmlns:p14="http://schemas.microsoft.com/office/powerpoint/2010/main" val="3532656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标题 1"/>
          <p:cNvSpPr>
            <a:spLocks noGrp="1"/>
          </p:cNvSpPr>
          <p:nvPr>
            <p:ph type="title"/>
          </p:nvPr>
        </p:nvSpPr>
        <p:spPr/>
        <p:txBody>
          <a:bodyPr/>
          <a:lstStyle/>
          <a:p>
            <a:r>
              <a:rPr lang="zh-CN" altLang="en-US" dirty="0" smtClean="0"/>
              <a:t>字符串和字符串结束标志</a:t>
            </a:r>
          </a:p>
        </p:txBody>
      </p:sp>
      <p:sp>
        <p:nvSpPr>
          <p:cNvPr id="72707" name="内容占位符 2"/>
          <p:cNvSpPr>
            <a:spLocks noGrp="1"/>
          </p:cNvSpPr>
          <p:nvPr>
            <p:ph idx="1"/>
          </p:nvPr>
        </p:nvSpPr>
        <p:spPr>
          <a:xfrm>
            <a:off x="395536" y="1268760"/>
            <a:ext cx="8001000" cy="1223962"/>
          </a:xfrm>
        </p:spPr>
        <p:txBody>
          <a:bodyPr/>
          <a:lstStyle/>
          <a:p>
            <a:pPr>
              <a:buClr>
                <a:srgbClr val="FF0000"/>
              </a:buClr>
              <a:buSzPct val="115000"/>
              <a:buFont typeface="Wingdings" panose="05000000000000000000" pitchFamily="2" charset="2"/>
              <a:buChar char="p"/>
            </a:pPr>
            <a:r>
              <a:rPr lang="zh-CN" altLang="en-US" sz="2800" kern="1200" dirty="0">
                <a:solidFill>
                  <a:srgbClr val="C00000"/>
                </a:solidFill>
              </a:rPr>
              <a:t>Ｃ中没有专门的字符串变量，常用字符数组存放字符串。字符串以‘</a:t>
            </a:r>
            <a:r>
              <a:rPr lang="en-US" altLang="zh-CN" sz="2800" kern="1200" dirty="0">
                <a:solidFill>
                  <a:srgbClr val="C00000"/>
                </a:solidFill>
              </a:rPr>
              <a:t>\0’</a:t>
            </a:r>
            <a:r>
              <a:rPr lang="zh-CN" altLang="en-US" sz="2800" kern="1200" dirty="0">
                <a:solidFill>
                  <a:srgbClr val="C00000"/>
                </a:solidFill>
              </a:rPr>
              <a:t>作为串结束符，因此当把字符串存入数组时，也把‘</a:t>
            </a:r>
            <a:r>
              <a:rPr lang="en-US" altLang="zh-CN" sz="2800" kern="1200" dirty="0">
                <a:solidFill>
                  <a:srgbClr val="C00000"/>
                </a:solidFill>
              </a:rPr>
              <a:t>\0’</a:t>
            </a:r>
            <a:r>
              <a:rPr lang="zh-CN" altLang="en-US" sz="2800" kern="1200" dirty="0">
                <a:solidFill>
                  <a:srgbClr val="C00000"/>
                </a:solidFill>
              </a:rPr>
              <a:t>存入数组，并以此作为该字符串是否结束的标志</a:t>
            </a:r>
            <a:r>
              <a:rPr lang="zh-CN" altLang="en-US" sz="2800" kern="1200" dirty="0" smtClean="0">
                <a:solidFill>
                  <a:srgbClr val="C00000"/>
                </a:solidFill>
              </a:rPr>
              <a:t>。</a:t>
            </a:r>
            <a:endParaRPr lang="en-US" altLang="zh-CN" sz="2800" kern="1200" dirty="0" smtClean="0">
              <a:solidFill>
                <a:srgbClr val="C00000"/>
              </a:solidFill>
            </a:endParaRPr>
          </a:p>
          <a:p>
            <a:pPr marL="0" indent="0">
              <a:buClr>
                <a:srgbClr val="FF0000"/>
              </a:buClr>
              <a:buSzPct val="115000"/>
              <a:buNone/>
            </a:pPr>
            <a:r>
              <a:rPr lang="zh-CN" altLang="en-US" sz="2800" kern="1200" dirty="0" smtClean="0">
                <a:solidFill>
                  <a:srgbClr val="C00000"/>
                </a:solidFill>
              </a:rPr>
              <a:t> </a:t>
            </a:r>
            <a:endParaRPr lang="zh-CN" altLang="en-US" sz="2800" kern="1200" dirty="0">
              <a:solidFill>
                <a:srgbClr val="C00000"/>
              </a:solidFill>
            </a:endParaRPr>
          </a:p>
          <a:p>
            <a:pPr>
              <a:buClr>
                <a:srgbClr val="FF0000"/>
              </a:buClr>
              <a:buSzPct val="115000"/>
              <a:buFont typeface="Wingdings" panose="05000000000000000000" pitchFamily="2" charset="2"/>
              <a:buChar char="p"/>
            </a:pPr>
            <a:r>
              <a:rPr lang="zh-CN" altLang="en-US" sz="2800" kern="1200" dirty="0">
                <a:solidFill>
                  <a:srgbClr val="C00000"/>
                </a:solidFill>
              </a:rPr>
              <a:t>程序中通过循环扫描字符数组元素，读到‘</a:t>
            </a:r>
            <a:r>
              <a:rPr lang="en-US" altLang="zh-CN" sz="2800" kern="1200" dirty="0">
                <a:solidFill>
                  <a:srgbClr val="C00000"/>
                </a:solidFill>
              </a:rPr>
              <a:t>\0’</a:t>
            </a:r>
            <a:r>
              <a:rPr lang="zh-CN" altLang="en-US" sz="2800" kern="1200" dirty="0">
                <a:solidFill>
                  <a:srgbClr val="C00000"/>
                </a:solidFill>
              </a:rPr>
              <a:t>时候便认为字符串结束</a:t>
            </a:r>
            <a:r>
              <a:rPr lang="zh-CN" altLang="en-US" sz="2800" kern="1200" dirty="0" smtClean="0">
                <a:solidFill>
                  <a:srgbClr val="C00000"/>
                </a:solidFill>
              </a:rPr>
              <a:t>。</a:t>
            </a:r>
            <a:endParaRPr lang="zh-CN" altLang="en-US" sz="2800" kern="1200" dirty="0">
              <a:solidFill>
                <a:srgbClr val="C00000"/>
              </a:solidFill>
            </a:endParaRPr>
          </a:p>
        </p:txBody>
      </p:sp>
      <p:sp>
        <p:nvSpPr>
          <p:cNvPr id="72708"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5C9190EA-FFE0-476D-A974-426688D8FEEF}" type="slidenum">
              <a:rPr lang="en-US" altLang="zh-CN" sz="1200">
                <a:latin typeface="Verdana" panose="020B0604030504040204" pitchFamily="34" charset="0"/>
                <a:ea typeface="宋体" panose="02010600030101010101" pitchFamily="2" charset="-122"/>
              </a:rPr>
              <a:pPr/>
              <a:t>10</a:t>
            </a:fld>
            <a:endParaRPr lang="en-US" altLang="zh-CN" sz="1200">
              <a:latin typeface="Verdana" panose="020B0604030504040204" pitchFamily="34" charset="0"/>
              <a:ea typeface="宋体" panose="02010600030101010101" pitchFamily="2" charset="-122"/>
            </a:endParaRPr>
          </a:p>
        </p:txBody>
      </p:sp>
    </p:spTree>
    <p:extLst>
      <p:ext uri="{BB962C8B-B14F-4D97-AF65-F5344CB8AC3E}">
        <p14:creationId xmlns:p14="http://schemas.microsoft.com/office/powerpoint/2010/main" val="17937026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标题 1"/>
          <p:cNvSpPr>
            <a:spLocks noGrp="1"/>
          </p:cNvSpPr>
          <p:nvPr>
            <p:ph type="title"/>
          </p:nvPr>
        </p:nvSpPr>
        <p:spPr/>
        <p:txBody>
          <a:bodyPr/>
          <a:lstStyle/>
          <a:p>
            <a:r>
              <a:rPr lang="en-US" altLang="zh-CN" smtClean="0"/>
              <a:t>5.3.4 </a:t>
            </a:r>
            <a:r>
              <a:rPr lang="zh-CN" altLang="zh-CN" smtClean="0"/>
              <a:t>字符串的表示</a:t>
            </a:r>
            <a:endParaRPr lang="zh-CN" altLang="en-US" smtClean="0"/>
          </a:p>
        </p:txBody>
      </p:sp>
      <p:sp>
        <p:nvSpPr>
          <p:cNvPr id="3" name="内容占位符 2"/>
          <p:cNvSpPr>
            <a:spLocks noGrp="1"/>
          </p:cNvSpPr>
          <p:nvPr>
            <p:ph idx="1"/>
          </p:nvPr>
        </p:nvSpPr>
        <p:spPr/>
        <p:txBody>
          <a:bodyPr/>
          <a:lstStyle/>
          <a:p>
            <a:pPr>
              <a:defRPr/>
            </a:pPr>
            <a:r>
              <a:rPr lang="zh-CN" altLang="en-US" b="0" dirty="0" smtClean="0"/>
              <a:t>字符串：</a:t>
            </a:r>
            <a:r>
              <a:rPr lang="zh-CN" altLang="zh-CN" b="0" dirty="0" smtClean="0"/>
              <a:t>双引号对</a:t>
            </a:r>
            <a:r>
              <a:rPr lang="en-US" altLang="zh-CN" b="0" dirty="0" smtClean="0"/>
              <a:t>(" “)</a:t>
            </a:r>
            <a:r>
              <a:rPr lang="zh-CN" altLang="zh-CN" b="0" dirty="0" smtClean="0"/>
              <a:t>引起的部分。</a:t>
            </a:r>
            <a:endParaRPr lang="en-US" altLang="zh-CN" b="0" dirty="0" smtClean="0"/>
          </a:p>
          <a:p>
            <a:pPr>
              <a:buFont typeface="Wingdings" panose="05000000000000000000" pitchFamily="2" charset="2"/>
              <a:buNone/>
              <a:defRPr/>
            </a:pPr>
            <a:r>
              <a:rPr lang="en-US" altLang="zh-CN" b="0" dirty="0" smtClean="0"/>
              <a:t>      </a:t>
            </a:r>
            <a:r>
              <a:rPr lang="zh-CN" altLang="zh-CN" b="0" dirty="0" smtClean="0"/>
              <a:t>字符型数据指的是一个字符数据，其常量的表示用单引号对</a:t>
            </a:r>
            <a:r>
              <a:rPr lang="en-US" altLang="zh-CN" b="0" dirty="0" smtClean="0"/>
              <a:t>(</a:t>
            </a:r>
            <a:r>
              <a:rPr lang="zh-CN" altLang="zh-CN" b="0" dirty="0" smtClean="0"/>
              <a:t>‘’</a:t>
            </a:r>
            <a:r>
              <a:rPr lang="en-US" altLang="zh-CN" b="0" dirty="0" smtClean="0"/>
              <a:t>)</a:t>
            </a:r>
            <a:r>
              <a:rPr lang="zh-CN" altLang="zh-CN" b="0" dirty="0" smtClean="0"/>
              <a:t>表示。字符串指的是一组有意义字符构成的数据。</a:t>
            </a:r>
            <a:endParaRPr lang="en-US" altLang="zh-CN" b="0" dirty="0" smtClean="0"/>
          </a:p>
          <a:p>
            <a:pPr>
              <a:buFont typeface="Wingdings" panose="05000000000000000000" pitchFamily="2" charset="2"/>
              <a:buNone/>
              <a:defRPr/>
            </a:pPr>
            <a:r>
              <a:rPr lang="en-US" altLang="zh-CN" b="0" dirty="0" smtClean="0"/>
              <a:t>      </a:t>
            </a:r>
            <a:r>
              <a:rPr lang="zh-CN" altLang="zh-CN" b="0" dirty="0" smtClean="0">
                <a:solidFill>
                  <a:srgbClr val="C00000"/>
                </a:solidFill>
              </a:rPr>
              <a:t>在</a:t>
            </a:r>
            <a:r>
              <a:rPr lang="en-US" altLang="zh-CN" b="0" dirty="0" smtClean="0">
                <a:solidFill>
                  <a:srgbClr val="C00000"/>
                </a:solidFill>
              </a:rPr>
              <a:t>C</a:t>
            </a:r>
            <a:r>
              <a:rPr lang="zh-CN" altLang="zh-CN" b="0" dirty="0" smtClean="0">
                <a:solidFill>
                  <a:srgbClr val="C00000"/>
                </a:solidFill>
              </a:rPr>
              <a:t>语言中，二者间的差别很大。</a:t>
            </a:r>
            <a:endParaRPr lang="en-US" altLang="zh-CN" b="0" dirty="0" smtClean="0">
              <a:solidFill>
                <a:srgbClr val="C00000"/>
              </a:solidFill>
            </a:endParaRPr>
          </a:p>
          <a:p>
            <a:pPr indent="-25400">
              <a:buFont typeface="Wingdings" panose="05000000000000000000" pitchFamily="2" charset="2"/>
              <a:buNone/>
              <a:defRPr/>
            </a:pPr>
            <a:r>
              <a:rPr lang="en-US" altLang="zh-CN" b="0" dirty="0" err="1" smtClean="0"/>
              <a:t>scanf</a:t>
            </a:r>
            <a:r>
              <a:rPr lang="en-US" altLang="zh-CN" b="0" dirty="0" smtClean="0"/>
              <a:t>( "%</a:t>
            </a:r>
            <a:r>
              <a:rPr lang="en-US" altLang="zh-CN" b="0" dirty="0" err="1" smtClean="0"/>
              <a:t>f",&amp;</a:t>
            </a:r>
            <a:r>
              <a:rPr lang="en-US" altLang="zh-CN" b="0" dirty="0" err="1" smtClean="0"/>
              <a:t>a</a:t>
            </a:r>
            <a:r>
              <a:rPr lang="en-US" altLang="zh-CN" b="0" dirty="0" smtClean="0"/>
              <a:t> </a:t>
            </a:r>
            <a:r>
              <a:rPr lang="en-US" altLang="zh-CN" b="0" dirty="0" smtClean="0"/>
              <a:t>);</a:t>
            </a:r>
            <a:endParaRPr lang="zh-CN" altLang="zh-CN" b="0" dirty="0" smtClean="0"/>
          </a:p>
          <a:p>
            <a:pPr indent="-25400">
              <a:buFont typeface="Wingdings" panose="05000000000000000000" pitchFamily="2" charset="2"/>
              <a:buNone/>
              <a:defRPr/>
            </a:pPr>
            <a:r>
              <a:rPr lang="en-US" altLang="zh-CN" b="0" dirty="0" err="1" smtClean="0"/>
              <a:t>printf</a:t>
            </a:r>
            <a:r>
              <a:rPr lang="en-US" altLang="zh-CN" b="0" dirty="0" smtClean="0"/>
              <a:t>( "Average = %5.2f\n", (</a:t>
            </a:r>
            <a:r>
              <a:rPr lang="en-US" altLang="zh-CN" b="0" dirty="0" err="1" smtClean="0"/>
              <a:t>a+b</a:t>
            </a:r>
            <a:r>
              <a:rPr lang="en-US" altLang="zh-CN" b="0" dirty="0" smtClean="0"/>
              <a:t>)/2 );</a:t>
            </a:r>
            <a:endParaRPr lang="zh-CN" altLang="zh-CN" b="0" dirty="0" smtClean="0"/>
          </a:p>
          <a:p>
            <a:pPr>
              <a:buFont typeface="Wingdings" panose="05000000000000000000" pitchFamily="2" charset="2"/>
              <a:buNone/>
              <a:defRPr/>
            </a:pPr>
            <a:endParaRPr lang="zh-CN" altLang="en-US" dirty="0">
              <a:solidFill>
                <a:srgbClr val="C00000"/>
              </a:solidFill>
            </a:endParaRPr>
          </a:p>
        </p:txBody>
      </p:sp>
      <p:sp>
        <p:nvSpPr>
          <p:cNvPr id="74756"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86A64A9F-B6CA-486C-A625-6092A9428316}" type="slidenum">
              <a:rPr lang="en-US" altLang="zh-CN" sz="1200">
                <a:latin typeface="Verdana" panose="020B0604030504040204" pitchFamily="34" charset="0"/>
                <a:ea typeface="宋体" panose="02010600030101010101" pitchFamily="2" charset="-122"/>
              </a:rPr>
              <a:pPr/>
              <a:t>11</a:t>
            </a:fld>
            <a:endParaRPr lang="en-US" altLang="zh-CN" sz="1200">
              <a:latin typeface="Verdana" panose="020B0604030504040204" pitchFamily="34" charset="0"/>
              <a:ea typeface="宋体" panose="02010600030101010101" pitchFamily="2" charset="-122"/>
            </a:endParaRPr>
          </a:p>
        </p:txBody>
      </p:sp>
      <p:sp>
        <p:nvSpPr>
          <p:cNvPr id="6" name="AutoShape 81"/>
          <p:cNvSpPr>
            <a:spLocks noChangeArrowheads="1"/>
          </p:cNvSpPr>
          <p:nvPr/>
        </p:nvSpPr>
        <p:spPr bwMode="auto">
          <a:xfrm>
            <a:off x="5364163" y="3860800"/>
            <a:ext cx="1870075" cy="403225"/>
          </a:xfrm>
          <a:prstGeom prst="wedgeRectCallout">
            <a:avLst>
              <a:gd name="adj1" fmla="val -177603"/>
              <a:gd name="adj2" fmla="val -22737"/>
            </a:avLst>
          </a:prstGeom>
          <a:solidFill>
            <a:schemeClr val="accent2">
              <a:lumMod val="20000"/>
              <a:lumOff val="80000"/>
            </a:schemeClr>
          </a:solidFill>
          <a:ln w="38100">
            <a:noFill/>
            <a:miter lim="800000"/>
            <a:headEnd/>
            <a:tailEnd/>
          </a:ln>
          <a:effectLst>
            <a:outerShdw blurRad="50800" dist="38100" dir="5400000" algn="t" rotWithShape="0">
              <a:prstClr val="black">
                <a:alpha val="40000"/>
              </a:prstClr>
            </a:outerShdw>
          </a:effectLst>
        </p:spPr>
        <p:txBody>
          <a:bodyPr lIns="90000" tIns="46800" rIns="90000" bIns="46800" anchor="ctr">
            <a:spAutoFit/>
          </a:bodyPr>
          <a:lstStyle/>
          <a:p>
            <a:pPr eaLnBrk="1" hangingPunct="1">
              <a:defRPr/>
            </a:pPr>
            <a:r>
              <a:rPr kumimoji="1" lang="zh-CN" altLang="en-US" sz="2000" dirty="0">
                <a:solidFill>
                  <a:srgbClr val="0000FF"/>
                </a:solidFill>
                <a:latin typeface="+mn-ea"/>
                <a:ea typeface="+mn-ea"/>
                <a:cs typeface="+mn-cs"/>
              </a:rPr>
              <a:t>用字符串常量</a:t>
            </a:r>
          </a:p>
        </p:txBody>
      </p:sp>
      <p:sp>
        <p:nvSpPr>
          <p:cNvPr id="7" name="AutoShape 81"/>
          <p:cNvSpPr>
            <a:spLocks noChangeArrowheads="1"/>
          </p:cNvSpPr>
          <p:nvPr/>
        </p:nvSpPr>
        <p:spPr bwMode="auto">
          <a:xfrm>
            <a:off x="5364163" y="5084763"/>
            <a:ext cx="1870075" cy="403225"/>
          </a:xfrm>
          <a:prstGeom prst="wedgeRectCallout">
            <a:avLst>
              <a:gd name="adj1" fmla="val -178282"/>
              <a:gd name="adj2" fmla="val -95346"/>
            </a:avLst>
          </a:prstGeom>
          <a:solidFill>
            <a:schemeClr val="accent2">
              <a:lumMod val="20000"/>
              <a:lumOff val="80000"/>
            </a:schemeClr>
          </a:solidFill>
          <a:ln w="38100">
            <a:noFill/>
            <a:miter lim="800000"/>
            <a:headEnd/>
            <a:tailEnd/>
          </a:ln>
          <a:effectLst>
            <a:outerShdw blurRad="50800" dist="38100" dir="5400000" algn="t" rotWithShape="0">
              <a:prstClr val="black">
                <a:alpha val="40000"/>
              </a:prstClr>
            </a:outerShdw>
          </a:effectLst>
        </p:spPr>
        <p:txBody>
          <a:bodyPr lIns="90000" tIns="46800" rIns="90000" bIns="46800" anchor="ctr">
            <a:spAutoFit/>
          </a:bodyPr>
          <a:lstStyle/>
          <a:p>
            <a:pPr eaLnBrk="1" hangingPunct="1">
              <a:defRPr/>
            </a:pPr>
            <a:r>
              <a:rPr kumimoji="1" lang="zh-CN" altLang="en-US" sz="2000" dirty="0">
                <a:solidFill>
                  <a:srgbClr val="0000FF"/>
                </a:solidFill>
                <a:latin typeface="+mn-ea"/>
                <a:ea typeface="+mn-ea"/>
                <a:cs typeface="+mn-cs"/>
              </a:rPr>
              <a:t>用字符串常量</a:t>
            </a:r>
          </a:p>
        </p:txBody>
      </p:sp>
    </p:spTree>
    <p:extLst>
      <p:ext uri="{BB962C8B-B14F-4D97-AF65-F5344CB8AC3E}">
        <p14:creationId xmlns:p14="http://schemas.microsoft.com/office/powerpoint/2010/main" val="17611174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标题 1"/>
          <p:cNvSpPr>
            <a:spLocks noGrp="1"/>
          </p:cNvSpPr>
          <p:nvPr>
            <p:ph type="title"/>
          </p:nvPr>
        </p:nvSpPr>
        <p:spPr/>
        <p:txBody>
          <a:bodyPr/>
          <a:lstStyle/>
          <a:p>
            <a:r>
              <a:rPr lang="zh-CN" altLang="zh-CN" smtClean="0"/>
              <a:t>字符串的存储</a:t>
            </a:r>
            <a:endParaRPr lang="zh-CN" altLang="en-US" smtClean="0"/>
          </a:p>
        </p:txBody>
      </p:sp>
      <p:sp>
        <p:nvSpPr>
          <p:cNvPr id="75779" name="内容占位符 2"/>
          <p:cNvSpPr>
            <a:spLocks noGrp="1"/>
          </p:cNvSpPr>
          <p:nvPr>
            <p:ph idx="1"/>
          </p:nvPr>
        </p:nvSpPr>
        <p:spPr>
          <a:xfrm>
            <a:off x="611188" y="1268413"/>
            <a:ext cx="8247062" cy="4824412"/>
          </a:xfrm>
        </p:spPr>
        <p:txBody>
          <a:bodyPr/>
          <a:lstStyle/>
          <a:p>
            <a:r>
              <a:rPr lang="zh-CN" altLang="zh-CN" b="0" smtClean="0"/>
              <a:t>在</a:t>
            </a:r>
            <a:r>
              <a:rPr lang="en-US" altLang="zh-CN" b="0" smtClean="0"/>
              <a:t>C</a:t>
            </a:r>
            <a:r>
              <a:rPr lang="zh-CN" altLang="zh-CN" b="0" smtClean="0"/>
              <a:t>语言中，字符串的存储是利用字符数组来实现的。编译系统将字符串以字符数组的形式存储，即从内存空间中分配连续的若干存储单元，依次保存字符串中的字符，且每个字符占用一个字节。</a:t>
            </a:r>
            <a:endParaRPr lang="en-US" altLang="zh-CN" b="0" smtClean="0"/>
          </a:p>
          <a:p>
            <a:r>
              <a:rPr lang="en-US" altLang="zh-CN" b="0" smtClean="0"/>
              <a:t>C</a:t>
            </a:r>
            <a:r>
              <a:rPr lang="zh-CN" altLang="zh-CN" b="0" smtClean="0"/>
              <a:t>语言规定：在字符串常量中所有字符之后，增加一个空字符</a:t>
            </a:r>
            <a:r>
              <a:rPr lang="en-US" altLang="zh-CN" b="0" smtClean="0"/>
              <a:t>'\0'</a:t>
            </a:r>
            <a:r>
              <a:rPr lang="zh-CN" altLang="zh-CN" b="0" smtClean="0"/>
              <a:t>作为字符串的结束标志。</a:t>
            </a:r>
            <a:endParaRPr lang="zh-CN" altLang="en-US" smtClean="0"/>
          </a:p>
        </p:txBody>
      </p:sp>
      <p:sp>
        <p:nvSpPr>
          <p:cNvPr id="75780"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3A8E64B4-2ABC-4F53-9899-8FD371EB1CD2}" type="slidenum">
              <a:rPr lang="en-US" altLang="zh-CN" sz="1200">
                <a:latin typeface="Verdana" panose="020B0604030504040204" pitchFamily="34" charset="0"/>
                <a:ea typeface="宋体" panose="02010600030101010101" pitchFamily="2" charset="-122"/>
              </a:rPr>
              <a:pPr/>
              <a:t>12</a:t>
            </a:fld>
            <a:endParaRPr lang="en-US" altLang="zh-CN" sz="120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标题 1"/>
          <p:cNvSpPr>
            <a:spLocks noGrp="1"/>
          </p:cNvSpPr>
          <p:nvPr>
            <p:ph type="title"/>
          </p:nvPr>
        </p:nvSpPr>
        <p:spPr/>
        <p:txBody>
          <a:bodyPr/>
          <a:lstStyle/>
          <a:p>
            <a:r>
              <a:rPr lang="zh-CN" altLang="zh-CN" smtClean="0"/>
              <a:t>字符串数组</a:t>
            </a:r>
            <a:endParaRPr lang="zh-CN" altLang="en-US" smtClean="0"/>
          </a:p>
        </p:txBody>
      </p:sp>
      <p:sp>
        <p:nvSpPr>
          <p:cNvPr id="3" name="内容占位符 2"/>
          <p:cNvSpPr>
            <a:spLocks noGrp="1"/>
          </p:cNvSpPr>
          <p:nvPr>
            <p:ph idx="1"/>
          </p:nvPr>
        </p:nvSpPr>
        <p:spPr/>
        <p:txBody>
          <a:bodyPr/>
          <a:lstStyle/>
          <a:p>
            <a:pPr>
              <a:defRPr/>
            </a:pPr>
            <a:r>
              <a:rPr lang="zh-CN" altLang="zh-CN" b="0" dirty="0" smtClean="0"/>
              <a:t>字符串数组是一个二维字符数组，该数组中的每一行都是一个字符串。</a:t>
            </a:r>
            <a:endParaRPr lang="en-US" altLang="zh-CN" b="0" dirty="0" smtClean="0"/>
          </a:p>
          <a:p>
            <a:pPr indent="-25400">
              <a:buFont typeface="Wingdings" panose="05000000000000000000" pitchFamily="2" charset="2"/>
              <a:buNone/>
              <a:defRPr/>
            </a:pPr>
            <a:r>
              <a:rPr lang="en-US" altLang="zh-CN" b="0" dirty="0" smtClean="0">
                <a:solidFill>
                  <a:srgbClr val="C00000"/>
                </a:solidFill>
              </a:rPr>
              <a:t>#define WEEK_DAY  7</a:t>
            </a:r>
            <a:endParaRPr lang="zh-CN" altLang="zh-CN" dirty="0" smtClean="0">
              <a:solidFill>
                <a:srgbClr val="C00000"/>
              </a:solidFill>
            </a:endParaRPr>
          </a:p>
          <a:p>
            <a:pPr indent="-25400">
              <a:buFont typeface="Wingdings" panose="05000000000000000000" pitchFamily="2" charset="2"/>
              <a:buNone/>
              <a:defRPr/>
            </a:pPr>
            <a:r>
              <a:rPr lang="en-US" altLang="zh-CN" b="0" dirty="0" smtClean="0">
                <a:solidFill>
                  <a:srgbClr val="C00000"/>
                </a:solidFill>
              </a:rPr>
              <a:t>#define NAME_LEN  10</a:t>
            </a:r>
            <a:endParaRPr lang="zh-CN" altLang="zh-CN" dirty="0" smtClean="0">
              <a:solidFill>
                <a:srgbClr val="C00000"/>
              </a:solidFill>
            </a:endParaRPr>
          </a:p>
          <a:p>
            <a:pPr indent="-25400">
              <a:buFont typeface="Wingdings" panose="05000000000000000000" pitchFamily="2" charset="2"/>
              <a:buNone/>
              <a:defRPr/>
            </a:pPr>
            <a:r>
              <a:rPr lang="en-US" altLang="zh-CN" b="0" dirty="0" smtClean="0">
                <a:solidFill>
                  <a:srgbClr val="C00000"/>
                </a:solidFill>
              </a:rPr>
              <a:t>char weekday[WEEK_DAY][NAME_LEN] = { </a:t>
            </a:r>
            <a:endParaRPr lang="zh-CN" altLang="zh-CN" dirty="0" smtClean="0">
              <a:solidFill>
                <a:srgbClr val="C00000"/>
              </a:solidFill>
            </a:endParaRPr>
          </a:p>
          <a:p>
            <a:pPr indent="-25400">
              <a:buFont typeface="Wingdings" panose="05000000000000000000" pitchFamily="2" charset="2"/>
              <a:buNone/>
              <a:defRPr/>
            </a:pPr>
            <a:r>
              <a:rPr lang="en-US" altLang="zh-CN" b="0" dirty="0" smtClean="0">
                <a:solidFill>
                  <a:srgbClr val="C00000"/>
                </a:solidFill>
              </a:rPr>
              <a:t>        "Sunday", "Monday", "Tuesday",           </a:t>
            </a:r>
          </a:p>
          <a:p>
            <a:pPr indent="-25400">
              <a:buFont typeface="Wingdings" panose="05000000000000000000" pitchFamily="2" charset="2"/>
              <a:buNone/>
              <a:defRPr/>
            </a:pPr>
            <a:r>
              <a:rPr lang="en-US" altLang="zh-CN" b="0" dirty="0" smtClean="0">
                <a:solidFill>
                  <a:srgbClr val="C00000"/>
                </a:solidFill>
              </a:rPr>
              <a:t>        "Wednesday", "Thursday", "Friday",  </a:t>
            </a:r>
          </a:p>
          <a:p>
            <a:pPr indent="-25400">
              <a:buFont typeface="Wingdings" panose="05000000000000000000" pitchFamily="2" charset="2"/>
              <a:buNone/>
              <a:defRPr/>
            </a:pPr>
            <a:r>
              <a:rPr lang="en-US" altLang="zh-CN" b="0" dirty="0" smtClean="0">
                <a:solidFill>
                  <a:srgbClr val="C00000"/>
                </a:solidFill>
              </a:rPr>
              <a:t>        "Saturday“</a:t>
            </a:r>
          </a:p>
          <a:p>
            <a:pPr indent="-25400">
              <a:buFont typeface="Wingdings" panose="05000000000000000000" pitchFamily="2" charset="2"/>
              <a:buNone/>
              <a:defRPr/>
            </a:pPr>
            <a:r>
              <a:rPr lang="en-US" altLang="zh-CN" b="0" dirty="0" smtClean="0">
                <a:solidFill>
                  <a:srgbClr val="C00000"/>
                </a:solidFill>
              </a:rPr>
              <a:t> };</a:t>
            </a:r>
            <a:endParaRPr lang="zh-CN" altLang="zh-CN" dirty="0" smtClean="0">
              <a:solidFill>
                <a:srgbClr val="C00000"/>
              </a:solidFill>
            </a:endParaRPr>
          </a:p>
          <a:p>
            <a:pPr indent="-25400">
              <a:buFont typeface="Wingdings" panose="05000000000000000000" pitchFamily="2" charset="2"/>
              <a:buNone/>
              <a:defRPr/>
            </a:pPr>
            <a:endParaRPr lang="zh-CN" altLang="en-US" dirty="0">
              <a:solidFill>
                <a:srgbClr val="C00000"/>
              </a:solidFill>
            </a:endParaRPr>
          </a:p>
        </p:txBody>
      </p:sp>
      <p:sp>
        <p:nvSpPr>
          <p:cNvPr id="77828"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99F05494-2850-4319-B4D3-F610BE92C82E}" type="slidenum">
              <a:rPr lang="en-US" altLang="zh-CN" sz="1200">
                <a:latin typeface="Verdana" panose="020B0604030504040204" pitchFamily="34" charset="0"/>
                <a:ea typeface="宋体" panose="02010600030101010101" pitchFamily="2" charset="-122"/>
              </a:rPr>
              <a:pPr/>
              <a:t>13</a:t>
            </a:fld>
            <a:endParaRPr lang="en-US" altLang="zh-CN" sz="1200">
              <a:latin typeface="Verdana" panose="020B0604030504040204" pitchFamily="34" charset="0"/>
              <a:ea typeface="宋体" panose="02010600030101010101" pitchFamily="2" charset="-122"/>
            </a:endParaRPr>
          </a:p>
        </p:txBody>
      </p:sp>
    </p:spTree>
    <p:extLst>
      <p:ext uri="{BB962C8B-B14F-4D97-AF65-F5344CB8AC3E}">
        <p14:creationId xmlns:p14="http://schemas.microsoft.com/office/powerpoint/2010/main" val="2900123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标题 1"/>
          <p:cNvSpPr>
            <a:spLocks noGrp="1"/>
          </p:cNvSpPr>
          <p:nvPr>
            <p:ph type="title"/>
          </p:nvPr>
        </p:nvSpPr>
        <p:spPr/>
        <p:txBody>
          <a:bodyPr/>
          <a:lstStyle/>
          <a:p>
            <a:r>
              <a:rPr lang="zh-CN" altLang="zh-CN" smtClean="0"/>
              <a:t>字符串的存储</a:t>
            </a:r>
            <a:endParaRPr lang="zh-CN" altLang="en-US" smtClean="0"/>
          </a:p>
        </p:txBody>
      </p:sp>
      <p:graphicFrame>
        <p:nvGraphicFramePr>
          <p:cNvPr id="5" name="内容占位符 4"/>
          <p:cNvGraphicFramePr>
            <a:graphicFrameLocks noGrp="1"/>
          </p:cNvGraphicFramePr>
          <p:nvPr>
            <p:ph idx="1"/>
          </p:nvPr>
        </p:nvGraphicFramePr>
        <p:xfrm>
          <a:off x="611188" y="2133600"/>
          <a:ext cx="7856536" cy="854076"/>
        </p:xfrm>
        <a:graphic>
          <a:graphicData uri="http://schemas.openxmlformats.org/drawingml/2006/table">
            <a:tbl>
              <a:tblPr firstRow="1" bandRow="1">
                <a:tableStyleId>{21E4AEA4-8DFA-4A89-87EB-49C32662AFE0}</a:tableStyleId>
              </a:tblPr>
              <a:tblGrid>
                <a:gridCol w="982067">
                  <a:extLst>
                    <a:ext uri="{9D8B030D-6E8A-4147-A177-3AD203B41FA5}">
                      <a16:colId xmlns:a16="http://schemas.microsoft.com/office/drawing/2014/main" xmlns="" val="20000"/>
                    </a:ext>
                  </a:extLst>
                </a:gridCol>
                <a:gridCol w="982067">
                  <a:extLst>
                    <a:ext uri="{9D8B030D-6E8A-4147-A177-3AD203B41FA5}">
                      <a16:colId xmlns:a16="http://schemas.microsoft.com/office/drawing/2014/main" xmlns="" val="20001"/>
                    </a:ext>
                  </a:extLst>
                </a:gridCol>
                <a:gridCol w="982067">
                  <a:extLst>
                    <a:ext uri="{9D8B030D-6E8A-4147-A177-3AD203B41FA5}">
                      <a16:colId xmlns:a16="http://schemas.microsoft.com/office/drawing/2014/main" xmlns="" val="20002"/>
                    </a:ext>
                  </a:extLst>
                </a:gridCol>
                <a:gridCol w="982067">
                  <a:extLst>
                    <a:ext uri="{9D8B030D-6E8A-4147-A177-3AD203B41FA5}">
                      <a16:colId xmlns:a16="http://schemas.microsoft.com/office/drawing/2014/main" xmlns="" val="20003"/>
                    </a:ext>
                  </a:extLst>
                </a:gridCol>
                <a:gridCol w="982067">
                  <a:extLst>
                    <a:ext uri="{9D8B030D-6E8A-4147-A177-3AD203B41FA5}">
                      <a16:colId xmlns:a16="http://schemas.microsoft.com/office/drawing/2014/main" xmlns="" val="20004"/>
                    </a:ext>
                  </a:extLst>
                </a:gridCol>
                <a:gridCol w="982067">
                  <a:extLst>
                    <a:ext uri="{9D8B030D-6E8A-4147-A177-3AD203B41FA5}">
                      <a16:colId xmlns:a16="http://schemas.microsoft.com/office/drawing/2014/main" xmlns="" val="20005"/>
                    </a:ext>
                  </a:extLst>
                </a:gridCol>
                <a:gridCol w="982067">
                  <a:extLst>
                    <a:ext uri="{9D8B030D-6E8A-4147-A177-3AD203B41FA5}">
                      <a16:colId xmlns:a16="http://schemas.microsoft.com/office/drawing/2014/main" xmlns="" val="20006"/>
                    </a:ext>
                  </a:extLst>
                </a:gridCol>
                <a:gridCol w="982067">
                  <a:extLst>
                    <a:ext uri="{9D8B030D-6E8A-4147-A177-3AD203B41FA5}">
                      <a16:colId xmlns:a16="http://schemas.microsoft.com/office/drawing/2014/main" xmlns="" val="20007"/>
                    </a:ext>
                  </a:extLst>
                </a:gridCol>
              </a:tblGrid>
              <a:tr h="427038">
                <a:tc>
                  <a:txBody>
                    <a:bodyPr/>
                    <a:lstStyle/>
                    <a:p>
                      <a:pPr marL="201930" algn="ctr">
                        <a:spcAft>
                          <a:spcPts val="0"/>
                        </a:spcAft>
                      </a:pPr>
                      <a:r>
                        <a:rPr lang="en-US" sz="2800" b="0" kern="100" dirty="0">
                          <a:latin typeface="Cambria" pitchFamily="18" charset="0"/>
                        </a:rPr>
                        <a:t>[0]</a:t>
                      </a:r>
                      <a:endParaRPr lang="zh-CN" sz="2800" b="0" kern="100" dirty="0">
                        <a:latin typeface="Cambria" pitchFamily="18" charset="0"/>
                        <a:ea typeface="宋体"/>
                        <a:cs typeface="Times New Roman"/>
                      </a:endParaRPr>
                    </a:p>
                  </a:txBody>
                  <a:tcPr marL="68576" marR="68576" marT="0" marB="0" anchor="ctr"/>
                </a:tc>
                <a:tc>
                  <a:txBody>
                    <a:bodyPr/>
                    <a:lstStyle/>
                    <a:p>
                      <a:pPr marL="201930" algn="ctr">
                        <a:spcAft>
                          <a:spcPts val="0"/>
                        </a:spcAft>
                      </a:pP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endParaRPr lang="zh-CN" sz="2800" b="0" kern="100" dirty="0">
                        <a:latin typeface="Cambria" pitchFamily="18" charset="0"/>
                        <a:ea typeface="宋体"/>
                        <a:cs typeface="Times New Roman"/>
                      </a:endParaRPr>
                    </a:p>
                  </a:txBody>
                  <a:tcPr marL="68576" marR="68576" marT="0" marB="0" anchor="ctr"/>
                </a:tc>
                <a:tc>
                  <a:txBody>
                    <a:bodyPr/>
                    <a:lstStyle/>
                    <a:p>
                      <a:pPr marL="201930" algn="ctr">
                        <a:spcAft>
                          <a:spcPts val="0"/>
                        </a:spcAft>
                      </a:pP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[6]</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[7]</a:t>
                      </a:r>
                      <a:endParaRPr lang="zh-CN" sz="2800" b="0" kern="100">
                        <a:latin typeface="Cambria" pitchFamily="18" charset="0"/>
                        <a:ea typeface="宋体"/>
                        <a:cs typeface="Times New Roman"/>
                      </a:endParaRPr>
                    </a:p>
                  </a:txBody>
                  <a:tcPr marL="68576" marR="68576" marT="0" marB="0" anchor="ctr"/>
                </a:tc>
                <a:extLst>
                  <a:ext uri="{0D108BD9-81ED-4DB2-BD59-A6C34878D82A}">
                    <a16:rowId xmlns:a16="http://schemas.microsoft.com/office/drawing/2014/main" xmlns="" val="10000"/>
                  </a:ext>
                </a:extLst>
              </a:tr>
              <a:tr h="427038">
                <a:tc>
                  <a:txBody>
                    <a:bodyPr/>
                    <a:lstStyle/>
                    <a:p>
                      <a:pPr marL="201930" algn="ctr">
                        <a:spcAft>
                          <a:spcPts val="0"/>
                        </a:spcAft>
                      </a:pPr>
                      <a:r>
                        <a:rPr lang="en-US" sz="2800" b="0" kern="100">
                          <a:latin typeface="Cambria" pitchFamily="18" charset="0"/>
                        </a:rPr>
                        <a:t>N</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a</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n</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j</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i</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n</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a:latin typeface="Cambria" pitchFamily="18" charset="0"/>
                        </a:rPr>
                        <a:t>g</a:t>
                      </a:r>
                      <a:endParaRPr lang="zh-CN" sz="2800" b="0" kern="100">
                        <a:latin typeface="Cambria" pitchFamily="18" charset="0"/>
                        <a:ea typeface="宋体"/>
                        <a:cs typeface="Times New Roman"/>
                      </a:endParaRPr>
                    </a:p>
                  </a:txBody>
                  <a:tcPr marL="68576" marR="68576" marT="0" marB="0" anchor="ctr"/>
                </a:tc>
                <a:tc>
                  <a:txBody>
                    <a:bodyPr/>
                    <a:lstStyle/>
                    <a:p>
                      <a:pPr marL="201930" algn="ctr">
                        <a:spcAft>
                          <a:spcPts val="0"/>
                        </a:spcAft>
                      </a:pPr>
                      <a:r>
                        <a:rPr lang="en-US" sz="2800" b="0" kern="100" dirty="0">
                          <a:latin typeface="Cambria" pitchFamily="18" charset="0"/>
                        </a:rPr>
                        <a:t>\0</a:t>
                      </a:r>
                      <a:endParaRPr lang="zh-CN" sz="2800" b="0" kern="100" dirty="0">
                        <a:latin typeface="Cambria" pitchFamily="18" charset="0"/>
                        <a:ea typeface="宋体"/>
                        <a:cs typeface="Times New Roman"/>
                      </a:endParaRPr>
                    </a:p>
                  </a:txBody>
                  <a:tcPr marL="68576" marR="68576" marT="0" marB="0" anchor="ctr"/>
                </a:tc>
                <a:extLst>
                  <a:ext uri="{0D108BD9-81ED-4DB2-BD59-A6C34878D82A}">
                    <a16:rowId xmlns:a16="http://schemas.microsoft.com/office/drawing/2014/main" xmlns="" val="10001"/>
                  </a:ext>
                </a:extLst>
              </a:tr>
            </a:tbl>
          </a:graphicData>
        </a:graphic>
      </p:graphicFrame>
      <p:sp>
        <p:nvSpPr>
          <p:cNvPr id="76832"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D252292C-CDC6-47F3-BD72-81299F22A60E}" type="slidenum">
              <a:rPr lang="en-US" altLang="zh-CN" sz="1200">
                <a:latin typeface="Verdana" panose="020B0604030504040204" pitchFamily="34" charset="0"/>
                <a:ea typeface="宋体" panose="02010600030101010101" pitchFamily="2" charset="-122"/>
              </a:rPr>
              <a:pPr/>
              <a:t>14</a:t>
            </a:fld>
            <a:endParaRPr lang="en-US" altLang="zh-CN" sz="1200">
              <a:latin typeface="Verdana" panose="020B0604030504040204" pitchFamily="34" charset="0"/>
              <a:ea typeface="宋体" panose="02010600030101010101" pitchFamily="2" charset="-122"/>
            </a:endParaRPr>
          </a:p>
        </p:txBody>
      </p:sp>
      <p:sp>
        <p:nvSpPr>
          <p:cNvPr id="76833" name="Rectangle 1"/>
          <p:cNvSpPr>
            <a:spLocks noChangeArrowheads="1"/>
          </p:cNvSpPr>
          <p:nvPr/>
        </p:nvSpPr>
        <p:spPr bwMode="auto">
          <a:xfrm>
            <a:off x="684213" y="1412875"/>
            <a:ext cx="51387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lang="zh-CN" altLang="en-US" sz="3200"/>
              <a:t>例如</a:t>
            </a:r>
            <a:r>
              <a:rPr lang="en-US" altLang="zh-CN" sz="3200"/>
              <a:t>:  char str[] = "Nanjing";</a:t>
            </a:r>
            <a:endParaRPr lang="en-US" altLang="zh-CN" sz="3200">
              <a:ea typeface="宋体" panose="02010600030101010101" pitchFamily="2" charset="-122"/>
            </a:endParaRPr>
          </a:p>
        </p:txBody>
      </p:sp>
      <p:sp>
        <p:nvSpPr>
          <p:cNvPr id="77826" name="Rectangle 2"/>
          <p:cNvSpPr>
            <a:spLocks noChangeArrowheads="1"/>
          </p:cNvSpPr>
          <p:nvPr/>
        </p:nvSpPr>
        <p:spPr bwMode="auto">
          <a:xfrm>
            <a:off x="611188" y="3141663"/>
            <a:ext cx="7848600" cy="1384300"/>
          </a:xfrm>
          <a:prstGeom prst="rect">
            <a:avLst/>
          </a:prstGeom>
          <a:noFill/>
          <a:ln w="9525">
            <a:noFill/>
            <a:miter lim="800000"/>
            <a:headEnd/>
            <a:tailEnd/>
          </a:ln>
          <a:effectLst/>
        </p:spPr>
        <p:txBody>
          <a:bodyPr anchor="ctr">
            <a:spAutoFit/>
          </a:bodyPr>
          <a:lstStyle/>
          <a:p>
            <a:pPr indent="269875" eaLnBrk="1" hangingPunct="1">
              <a:defRPr/>
            </a:pPr>
            <a:r>
              <a:rPr lang="zh-CN" sz="2800" dirty="0">
                <a:ea typeface="+mn-ea"/>
              </a:rPr>
              <a:t>虽然它只有</a:t>
            </a:r>
            <a:r>
              <a:rPr lang="en-US" altLang="zh-CN" sz="2800" dirty="0">
                <a:ea typeface="+mn-ea"/>
              </a:rPr>
              <a:t>7 </a:t>
            </a:r>
            <a:r>
              <a:rPr lang="zh-CN" altLang="en-US" sz="2800" dirty="0">
                <a:ea typeface="+mn-ea"/>
              </a:rPr>
              <a:t>个字符，其内部表示却需要占</a:t>
            </a:r>
            <a:r>
              <a:rPr lang="en-US" altLang="zh-CN" sz="2800" dirty="0">
                <a:ea typeface="+mn-ea"/>
              </a:rPr>
              <a:t>8 </a:t>
            </a:r>
            <a:r>
              <a:rPr lang="zh-CN" altLang="en-US" sz="2800" dirty="0">
                <a:ea typeface="+mn-ea"/>
              </a:rPr>
              <a:t>个字节存储，尤其是元素</a:t>
            </a:r>
            <a:r>
              <a:rPr lang="en-US" altLang="zh-CN" sz="2800" dirty="0" err="1">
                <a:ea typeface="+mn-ea"/>
              </a:rPr>
              <a:t>str</a:t>
            </a:r>
            <a:r>
              <a:rPr lang="en-US" altLang="zh-CN" sz="2800" dirty="0">
                <a:ea typeface="+mn-ea"/>
              </a:rPr>
              <a:t>[7]</a:t>
            </a:r>
            <a:r>
              <a:rPr lang="zh-CN" altLang="en-US" sz="2800" dirty="0">
                <a:ea typeface="+mn-ea"/>
              </a:rPr>
              <a:t>，存储了一个空字符’</a:t>
            </a:r>
            <a:r>
              <a:rPr lang="en-US" altLang="zh-CN" sz="2800" dirty="0">
                <a:ea typeface="+mn-ea"/>
              </a:rPr>
              <a:t>\0’</a:t>
            </a:r>
            <a:r>
              <a:rPr lang="zh-CN" altLang="en-US" sz="2800" dirty="0">
                <a:ea typeface="+mn-ea"/>
              </a:rPr>
              <a:t>。以表示字符串的结束。</a:t>
            </a:r>
          </a:p>
        </p:txBody>
      </p:sp>
      <p:sp>
        <p:nvSpPr>
          <p:cNvPr id="8" name="矩形 7"/>
          <p:cNvSpPr/>
          <p:nvPr/>
        </p:nvSpPr>
        <p:spPr>
          <a:xfrm>
            <a:off x="684213" y="5157788"/>
            <a:ext cx="7704137" cy="830262"/>
          </a:xfrm>
          <a:prstGeom prst="rect">
            <a:avLst/>
          </a:prstGeom>
        </p:spPr>
        <p:txBody>
          <a:bodyPr>
            <a:spAutoFit/>
          </a:bodyPr>
          <a:lstStyle/>
          <a:p>
            <a:pPr eaLnBrk="1" hangingPunct="1">
              <a:defRPr/>
            </a:pPr>
            <a:r>
              <a:rPr lang="zh-CN" altLang="en-US" dirty="0">
                <a:solidFill>
                  <a:srgbClr val="C00000"/>
                </a:solidFill>
                <a:ea typeface="+mn-ea"/>
              </a:rPr>
              <a:t>当字符串初始化缺省长度时，数组的长度必为字符串字符个数再加一个存放空字符的字节数。</a:t>
            </a:r>
            <a:endParaRPr lang="zh-CN" altLang="en-US" dirty="0">
              <a:solidFill>
                <a:srgbClr val="C00000"/>
              </a:solidFill>
              <a:ea typeface="+mn-ea"/>
              <a:cs typeface="+mn-cs"/>
            </a:endParaRPr>
          </a:p>
        </p:txBody>
      </p:sp>
      <p:sp>
        <p:nvSpPr>
          <p:cNvPr id="9" name="矩形 8"/>
          <p:cNvSpPr>
            <a:spLocks noChangeArrowheads="1"/>
          </p:cNvSpPr>
          <p:nvPr/>
        </p:nvSpPr>
        <p:spPr bwMode="auto">
          <a:xfrm>
            <a:off x="755650" y="4581525"/>
            <a:ext cx="10128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lang="zh-CN" altLang="en-US" sz="2800">
                <a:solidFill>
                  <a:srgbClr val="C00000"/>
                </a:solidFill>
                <a:latin typeface="华文新魏" panose="02010800040101010101" pitchFamily="2" charset="-122"/>
              </a:rPr>
              <a:t>注意</a:t>
            </a:r>
            <a:r>
              <a:rPr lang="en-US" altLang="zh-CN" sz="2800">
                <a:solidFill>
                  <a:srgbClr val="C00000"/>
                </a:solidFill>
                <a:latin typeface="华文新魏" panose="02010800040101010101" pitchFamily="2" charset="-122"/>
              </a:rPr>
              <a:t>:</a:t>
            </a:r>
            <a:endParaRPr lang="zh-CN" altLang="en-US" sz="2800">
              <a:solidFill>
                <a:srgbClr val="C00000"/>
              </a:solidFill>
              <a:latin typeface="华文新魏" panose="0201080004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标题 1"/>
          <p:cNvSpPr>
            <a:spLocks noGrp="1"/>
          </p:cNvSpPr>
          <p:nvPr>
            <p:ph type="title"/>
          </p:nvPr>
        </p:nvSpPr>
        <p:spPr/>
        <p:txBody>
          <a:bodyPr/>
          <a:lstStyle/>
          <a:p>
            <a:r>
              <a:rPr lang="zh-CN" altLang="zh-CN" dirty="0" smtClean="0"/>
              <a:t>字符数组的输入与输出</a:t>
            </a:r>
            <a:endParaRPr lang="zh-CN" altLang="en-US" dirty="0" smtClean="0"/>
          </a:p>
        </p:txBody>
      </p:sp>
      <p:sp>
        <p:nvSpPr>
          <p:cNvPr id="78851" name="内容占位符 2"/>
          <p:cNvSpPr>
            <a:spLocks noGrp="1"/>
          </p:cNvSpPr>
          <p:nvPr>
            <p:ph idx="1"/>
          </p:nvPr>
        </p:nvSpPr>
        <p:spPr>
          <a:xfrm>
            <a:off x="611188" y="1268413"/>
            <a:ext cx="8001000" cy="2874962"/>
          </a:xfrm>
        </p:spPr>
        <p:txBody>
          <a:bodyPr/>
          <a:lstStyle/>
          <a:p>
            <a:r>
              <a:rPr lang="zh-CN" altLang="zh-CN" dirty="0" smtClean="0"/>
              <a:t>字符数组的输入与输出</a:t>
            </a:r>
            <a:endParaRPr lang="en-US" altLang="zh-CN" dirty="0" smtClean="0"/>
          </a:p>
          <a:p>
            <a:pPr lvl="1"/>
            <a:r>
              <a:rPr lang="zh-CN" altLang="en-US" dirty="0" smtClean="0"/>
              <a:t>与</a:t>
            </a:r>
            <a:r>
              <a:rPr lang="zh-CN" altLang="zh-CN" dirty="0" smtClean="0"/>
              <a:t>值型数组</a:t>
            </a:r>
            <a:r>
              <a:rPr lang="zh-CN" altLang="en-US" dirty="0" smtClean="0"/>
              <a:t>类似</a:t>
            </a:r>
            <a:r>
              <a:rPr lang="zh-CN" altLang="zh-CN" dirty="0" smtClean="0"/>
              <a:t>，字符数组也是从索引号为</a:t>
            </a:r>
            <a:r>
              <a:rPr lang="en-US" altLang="zh-CN" dirty="0" smtClean="0"/>
              <a:t>0</a:t>
            </a:r>
            <a:r>
              <a:rPr lang="zh-CN" altLang="zh-CN" dirty="0" smtClean="0"/>
              <a:t>的元素开始访问的。</a:t>
            </a:r>
            <a:endParaRPr lang="en-US" altLang="zh-CN" dirty="0" smtClean="0"/>
          </a:p>
          <a:p>
            <a:pPr lvl="1"/>
            <a:r>
              <a:rPr lang="zh-CN" altLang="zh-CN" dirty="0" smtClean="0"/>
              <a:t>通常使用循环计数器作为数组的下标可以依次地遍历数组中的所有元素。</a:t>
            </a:r>
            <a:endParaRPr lang="zh-CN" altLang="en-US" dirty="0" smtClean="0"/>
          </a:p>
          <a:p>
            <a:endParaRPr lang="zh-CN" altLang="en-US" dirty="0" smtClean="0"/>
          </a:p>
        </p:txBody>
      </p:sp>
      <p:sp>
        <p:nvSpPr>
          <p:cNvPr id="78852"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B80C5E96-511D-49ED-8ABA-73F9A65DBE05}" type="slidenum">
              <a:rPr lang="en-US" altLang="zh-CN" sz="1200">
                <a:latin typeface="Verdana" panose="020B0604030504040204" pitchFamily="34" charset="0"/>
                <a:ea typeface="宋体" panose="02010600030101010101" pitchFamily="2" charset="-122"/>
              </a:rPr>
              <a:pPr/>
              <a:t>15</a:t>
            </a:fld>
            <a:endParaRPr lang="en-US" altLang="zh-CN" sz="120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42875" y="1250950"/>
            <a:ext cx="65309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b="1">
                <a:latin typeface="黑体" panose="02010609060101010101" pitchFamily="49" charset="-122"/>
                <a:ea typeface="黑体" panose="02010609060101010101" pitchFamily="49" charset="-122"/>
              </a:rPr>
              <a:t>例</a:t>
            </a:r>
            <a:r>
              <a:rPr kumimoji="1" lang="en-US" altLang="zh-CN" b="1">
                <a:latin typeface="黑体" panose="02010609060101010101" pitchFamily="49" charset="-122"/>
                <a:ea typeface="黑体" panose="02010609060101010101" pitchFamily="49" charset="-122"/>
              </a:rPr>
              <a:t>5.20:</a:t>
            </a:r>
            <a:r>
              <a:rPr kumimoji="1" lang="zh-CN" altLang="en-US" b="1">
                <a:latin typeface="黑体" panose="02010609060101010101" pitchFamily="49" charset="-122"/>
                <a:ea typeface="黑体" panose="02010609060101010101" pitchFamily="49" charset="-122"/>
              </a:rPr>
              <a:t>输入一行字符，统计其中有多少个单词</a:t>
            </a:r>
          </a:p>
        </p:txBody>
      </p:sp>
      <p:grpSp>
        <p:nvGrpSpPr>
          <p:cNvPr id="2" name="Group 48"/>
          <p:cNvGrpSpPr>
            <a:grpSpLocks/>
          </p:cNvGrpSpPr>
          <p:nvPr/>
        </p:nvGrpSpPr>
        <p:grpSpPr bwMode="auto">
          <a:xfrm>
            <a:off x="0" y="2071688"/>
            <a:ext cx="3883025" cy="4232275"/>
            <a:chOff x="363" y="972"/>
            <a:chExt cx="2446" cy="2666"/>
          </a:xfrm>
        </p:grpSpPr>
        <p:sp>
          <p:nvSpPr>
            <p:cNvPr id="79878" name="Rectangle 12"/>
            <p:cNvSpPr>
              <a:spLocks noChangeArrowheads="1"/>
            </p:cNvSpPr>
            <p:nvPr/>
          </p:nvSpPr>
          <p:spPr bwMode="auto">
            <a:xfrm>
              <a:off x="385" y="972"/>
              <a:ext cx="2399" cy="266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endParaRPr lang="zh-CN" altLang="en-US"/>
            </a:p>
          </p:txBody>
        </p:sp>
        <p:sp>
          <p:nvSpPr>
            <p:cNvPr id="79879" name="Line 13"/>
            <p:cNvSpPr>
              <a:spLocks noChangeShapeType="1"/>
            </p:cNvSpPr>
            <p:nvPr/>
          </p:nvSpPr>
          <p:spPr bwMode="auto">
            <a:xfrm>
              <a:off x="385" y="1283"/>
              <a:ext cx="23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0" name="Line 14"/>
            <p:cNvSpPr>
              <a:spLocks noChangeShapeType="1"/>
            </p:cNvSpPr>
            <p:nvPr/>
          </p:nvSpPr>
          <p:spPr bwMode="auto">
            <a:xfrm>
              <a:off x="385" y="1561"/>
              <a:ext cx="23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1" name="Line 15"/>
            <p:cNvSpPr>
              <a:spLocks noChangeShapeType="1"/>
            </p:cNvSpPr>
            <p:nvPr/>
          </p:nvSpPr>
          <p:spPr bwMode="auto">
            <a:xfrm>
              <a:off x="604" y="1851"/>
              <a:ext cx="2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2" name="Line 16"/>
            <p:cNvSpPr>
              <a:spLocks noChangeShapeType="1"/>
            </p:cNvSpPr>
            <p:nvPr/>
          </p:nvSpPr>
          <p:spPr bwMode="auto">
            <a:xfrm>
              <a:off x="604" y="1850"/>
              <a:ext cx="0" cy="146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3" name="Line 17"/>
            <p:cNvSpPr>
              <a:spLocks noChangeShapeType="1"/>
            </p:cNvSpPr>
            <p:nvPr/>
          </p:nvSpPr>
          <p:spPr bwMode="auto">
            <a:xfrm flipV="1">
              <a:off x="615" y="2183"/>
              <a:ext cx="2168" cy="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4" name="Line 18"/>
            <p:cNvSpPr>
              <a:spLocks noChangeShapeType="1"/>
            </p:cNvSpPr>
            <p:nvPr/>
          </p:nvSpPr>
          <p:spPr bwMode="auto">
            <a:xfrm>
              <a:off x="604" y="1850"/>
              <a:ext cx="735" cy="35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5" name="Line 19"/>
            <p:cNvSpPr>
              <a:spLocks noChangeShapeType="1"/>
            </p:cNvSpPr>
            <p:nvPr/>
          </p:nvSpPr>
          <p:spPr bwMode="auto">
            <a:xfrm flipV="1">
              <a:off x="1327" y="1826"/>
              <a:ext cx="1482" cy="3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6" name="Line 20"/>
            <p:cNvSpPr>
              <a:spLocks noChangeShapeType="1"/>
            </p:cNvSpPr>
            <p:nvPr/>
          </p:nvSpPr>
          <p:spPr bwMode="auto">
            <a:xfrm flipH="1">
              <a:off x="1352" y="2207"/>
              <a:ext cx="0" cy="78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7" name="Line 21"/>
            <p:cNvSpPr>
              <a:spLocks noChangeShapeType="1"/>
            </p:cNvSpPr>
            <p:nvPr/>
          </p:nvSpPr>
          <p:spPr bwMode="auto">
            <a:xfrm>
              <a:off x="1328" y="2504"/>
              <a:ext cx="144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8" name="Line 22"/>
            <p:cNvSpPr>
              <a:spLocks noChangeShapeType="1"/>
            </p:cNvSpPr>
            <p:nvPr/>
          </p:nvSpPr>
          <p:spPr bwMode="auto">
            <a:xfrm>
              <a:off x="1328" y="2171"/>
              <a:ext cx="911" cy="3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89" name="Line 23"/>
            <p:cNvSpPr>
              <a:spLocks noChangeShapeType="1"/>
            </p:cNvSpPr>
            <p:nvPr/>
          </p:nvSpPr>
          <p:spPr bwMode="auto">
            <a:xfrm flipV="1">
              <a:off x="2239" y="2171"/>
              <a:ext cx="534" cy="33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90" name="Line 24"/>
            <p:cNvSpPr>
              <a:spLocks noChangeShapeType="1"/>
            </p:cNvSpPr>
            <p:nvPr/>
          </p:nvSpPr>
          <p:spPr bwMode="auto">
            <a:xfrm>
              <a:off x="2217" y="2504"/>
              <a:ext cx="0" cy="4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91" name="Line 25"/>
            <p:cNvSpPr>
              <a:spLocks noChangeShapeType="1"/>
            </p:cNvSpPr>
            <p:nvPr/>
          </p:nvSpPr>
          <p:spPr bwMode="auto">
            <a:xfrm>
              <a:off x="593" y="2995"/>
              <a:ext cx="220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92" name="Line 26"/>
            <p:cNvSpPr>
              <a:spLocks noChangeShapeType="1"/>
            </p:cNvSpPr>
            <p:nvPr/>
          </p:nvSpPr>
          <p:spPr bwMode="auto">
            <a:xfrm>
              <a:off x="397" y="3305"/>
              <a:ext cx="23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9893" name="Text Box 28"/>
            <p:cNvSpPr txBox="1">
              <a:spLocks noChangeArrowheads="1"/>
            </p:cNvSpPr>
            <p:nvPr/>
          </p:nvSpPr>
          <p:spPr bwMode="auto">
            <a:xfrm>
              <a:off x="436" y="1013"/>
              <a:ext cx="167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输入一字符串给 </a:t>
              </a:r>
              <a:r>
                <a:rPr kumimoji="1" lang="en-US" altLang="zh-CN" sz="2000">
                  <a:solidFill>
                    <a:srgbClr val="800000"/>
                  </a:solidFill>
                  <a:latin typeface="Times New Roman" panose="02020603050405020304" pitchFamily="18" charset="0"/>
                </a:rPr>
                <a:t>string </a:t>
              </a:r>
            </a:p>
          </p:txBody>
        </p:sp>
        <p:sp>
          <p:nvSpPr>
            <p:cNvPr id="79894" name="Text Box 29"/>
            <p:cNvSpPr txBox="1">
              <a:spLocks noChangeArrowheads="1"/>
            </p:cNvSpPr>
            <p:nvPr/>
          </p:nvSpPr>
          <p:spPr bwMode="auto">
            <a:xfrm>
              <a:off x="427" y="1301"/>
              <a:ext cx="156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i=0    num=0   word=0</a:t>
              </a:r>
            </a:p>
          </p:txBody>
        </p:sp>
        <p:sp>
          <p:nvSpPr>
            <p:cNvPr id="79895" name="Text Box 30"/>
            <p:cNvSpPr txBox="1">
              <a:spLocks noChangeArrowheads="1"/>
            </p:cNvSpPr>
            <p:nvPr/>
          </p:nvSpPr>
          <p:spPr bwMode="auto">
            <a:xfrm>
              <a:off x="363" y="1600"/>
              <a:ext cx="153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当</a:t>
              </a:r>
              <a:r>
                <a:rPr kumimoji="1" lang="en-US" altLang="zh-CN" sz="2000">
                  <a:solidFill>
                    <a:srgbClr val="800000"/>
                  </a:solidFill>
                  <a:latin typeface="Times New Roman" panose="02020603050405020304" pitchFamily="18" charset="0"/>
                </a:rPr>
                <a:t>((c=string[i])!=‘\0’)</a:t>
              </a:r>
            </a:p>
          </p:txBody>
        </p:sp>
        <p:sp>
          <p:nvSpPr>
            <p:cNvPr id="79896" name="Text Box 31"/>
            <p:cNvSpPr txBox="1">
              <a:spLocks noChangeArrowheads="1"/>
            </p:cNvSpPr>
            <p:nvPr/>
          </p:nvSpPr>
          <p:spPr bwMode="auto">
            <a:xfrm>
              <a:off x="1006" y="1854"/>
              <a:ext cx="59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c=</a:t>
              </a:r>
              <a:r>
                <a:rPr kumimoji="1" lang="zh-CN" altLang="zh-CN" sz="2000">
                  <a:solidFill>
                    <a:srgbClr val="800000"/>
                  </a:solidFill>
                  <a:latin typeface="Times New Roman" panose="02020603050405020304" pitchFamily="18" charset="0"/>
                </a:rPr>
                <a:t>空格</a:t>
              </a:r>
              <a:endParaRPr kumimoji="1" lang="zh-CN" altLang="en-US" sz="2000">
                <a:solidFill>
                  <a:srgbClr val="800000"/>
                </a:solidFill>
                <a:latin typeface="Times New Roman" panose="02020603050405020304" pitchFamily="18" charset="0"/>
              </a:endParaRPr>
            </a:p>
          </p:txBody>
        </p:sp>
        <p:sp>
          <p:nvSpPr>
            <p:cNvPr id="79897" name="Text Box 32"/>
            <p:cNvSpPr txBox="1">
              <a:spLocks noChangeArrowheads="1"/>
            </p:cNvSpPr>
            <p:nvPr/>
          </p:nvSpPr>
          <p:spPr bwMode="auto">
            <a:xfrm>
              <a:off x="635" y="1946"/>
              <a:ext cx="27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真</a:t>
              </a:r>
            </a:p>
          </p:txBody>
        </p:sp>
        <p:sp>
          <p:nvSpPr>
            <p:cNvPr id="79898" name="Text Box 33"/>
            <p:cNvSpPr txBox="1">
              <a:spLocks noChangeArrowheads="1"/>
            </p:cNvSpPr>
            <p:nvPr/>
          </p:nvSpPr>
          <p:spPr bwMode="auto">
            <a:xfrm>
              <a:off x="1343" y="2252"/>
              <a:ext cx="27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真</a:t>
              </a:r>
            </a:p>
          </p:txBody>
        </p:sp>
        <p:sp>
          <p:nvSpPr>
            <p:cNvPr id="79899" name="Text Box 34"/>
            <p:cNvSpPr txBox="1">
              <a:spLocks noChangeArrowheads="1"/>
            </p:cNvSpPr>
            <p:nvPr/>
          </p:nvSpPr>
          <p:spPr bwMode="auto">
            <a:xfrm>
              <a:off x="2162" y="1948"/>
              <a:ext cx="27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假</a:t>
              </a:r>
            </a:p>
          </p:txBody>
        </p:sp>
        <p:sp>
          <p:nvSpPr>
            <p:cNvPr id="79900" name="Text Box 35"/>
            <p:cNvSpPr txBox="1">
              <a:spLocks noChangeArrowheads="1"/>
            </p:cNvSpPr>
            <p:nvPr/>
          </p:nvSpPr>
          <p:spPr bwMode="auto">
            <a:xfrm>
              <a:off x="2488" y="2262"/>
              <a:ext cx="27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假</a:t>
              </a:r>
            </a:p>
          </p:txBody>
        </p:sp>
        <p:sp>
          <p:nvSpPr>
            <p:cNvPr id="79901" name="Text Box 36"/>
            <p:cNvSpPr txBox="1">
              <a:spLocks noChangeArrowheads="1"/>
            </p:cNvSpPr>
            <p:nvPr/>
          </p:nvSpPr>
          <p:spPr bwMode="auto">
            <a:xfrm>
              <a:off x="739" y="2457"/>
              <a:ext cx="61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word=0</a:t>
              </a:r>
            </a:p>
          </p:txBody>
        </p:sp>
        <p:sp>
          <p:nvSpPr>
            <p:cNvPr id="79902" name="Text Box 37"/>
            <p:cNvSpPr txBox="1">
              <a:spLocks noChangeArrowheads="1"/>
            </p:cNvSpPr>
            <p:nvPr/>
          </p:nvSpPr>
          <p:spPr bwMode="auto">
            <a:xfrm>
              <a:off x="1312" y="2521"/>
              <a:ext cx="944"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word=1</a:t>
              </a:r>
            </a:p>
            <a:p>
              <a:r>
                <a:rPr kumimoji="1" lang="en-US" altLang="zh-CN" sz="2000">
                  <a:solidFill>
                    <a:srgbClr val="800000"/>
                  </a:solidFill>
                  <a:latin typeface="Times New Roman" panose="02020603050405020304" pitchFamily="18" charset="0"/>
                </a:rPr>
                <a:t>num=num+1</a:t>
              </a:r>
            </a:p>
          </p:txBody>
        </p:sp>
        <p:sp>
          <p:nvSpPr>
            <p:cNvPr id="79903" name="Text Box 38"/>
            <p:cNvSpPr txBox="1">
              <a:spLocks noChangeArrowheads="1"/>
            </p:cNvSpPr>
            <p:nvPr/>
          </p:nvSpPr>
          <p:spPr bwMode="auto">
            <a:xfrm>
              <a:off x="1446" y="3023"/>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i=i+1</a:t>
              </a:r>
            </a:p>
          </p:txBody>
        </p:sp>
        <p:sp>
          <p:nvSpPr>
            <p:cNvPr id="79904" name="Text Box 39"/>
            <p:cNvSpPr txBox="1">
              <a:spLocks noChangeArrowheads="1"/>
            </p:cNvSpPr>
            <p:nvPr/>
          </p:nvSpPr>
          <p:spPr bwMode="auto">
            <a:xfrm>
              <a:off x="1141" y="3321"/>
              <a:ext cx="88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zh-CN" altLang="en-US" sz="2000">
                  <a:solidFill>
                    <a:srgbClr val="800000"/>
                  </a:solidFill>
                  <a:latin typeface="Times New Roman" panose="02020603050405020304" pitchFamily="18" charset="0"/>
                </a:rPr>
                <a:t>输出：</a:t>
              </a:r>
              <a:r>
                <a:rPr kumimoji="1" lang="en-US" altLang="zh-CN" sz="2000">
                  <a:solidFill>
                    <a:srgbClr val="800000"/>
                  </a:solidFill>
                  <a:latin typeface="Times New Roman" panose="02020603050405020304" pitchFamily="18" charset="0"/>
                </a:rPr>
                <a:t>num</a:t>
              </a:r>
            </a:p>
          </p:txBody>
        </p:sp>
        <p:sp>
          <p:nvSpPr>
            <p:cNvPr id="79905" name="Text Box 41"/>
            <p:cNvSpPr txBox="1">
              <a:spLocks noChangeArrowheads="1"/>
            </p:cNvSpPr>
            <p:nvPr/>
          </p:nvSpPr>
          <p:spPr bwMode="auto">
            <a:xfrm>
              <a:off x="1870" y="2178"/>
              <a:ext cx="70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sz="2000">
                  <a:solidFill>
                    <a:srgbClr val="800000"/>
                  </a:solidFill>
                  <a:latin typeface="Times New Roman" panose="02020603050405020304" pitchFamily="18" charset="0"/>
                </a:rPr>
                <a:t>word==0</a:t>
              </a:r>
            </a:p>
          </p:txBody>
        </p:sp>
      </p:grpSp>
      <p:sp>
        <p:nvSpPr>
          <p:cNvPr id="34" name="Text Box 47"/>
          <p:cNvSpPr txBox="1">
            <a:spLocks noChangeArrowheads="1"/>
          </p:cNvSpPr>
          <p:nvPr/>
        </p:nvSpPr>
        <p:spPr bwMode="auto">
          <a:xfrm>
            <a:off x="4214813" y="1679575"/>
            <a:ext cx="4786312" cy="4895850"/>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kumimoji="1" lang="en-US" altLang="zh-CN" dirty="0">
                <a:solidFill>
                  <a:srgbClr val="000000"/>
                </a:solidFill>
                <a:latin typeface="Times New Roman" panose="02020603050405020304" pitchFamily="18" charset="0"/>
              </a:rPr>
              <a:t>#include&lt;</a:t>
            </a:r>
            <a:r>
              <a:rPr kumimoji="1" lang="en-US" altLang="zh-CN" dirty="0" err="1">
                <a:solidFill>
                  <a:srgbClr val="000000"/>
                </a:solidFill>
                <a:latin typeface="Times New Roman" panose="02020603050405020304" pitchFamily="18" charset="0"/>
              </a:rPr>
              <a:t>stdio.h</a:t>
            </a:r>
            <a:r>
              <a:rPr kumimoji="1" lang="en-US" altLang="zh-CN" dirty="0">
                <a:solidFill>
                  <a:srgbClr val="000000"/>
                </a:solidFill>
                <a:latin typeface="Times New Roman" panose="02020603050405020304" pitchFamily="18" charset="0"/>
              </a:rPr>
              <a:t>&gt;</a:t>
            </a:r>
          </a:p>
          <a:p>
            <a:r>
              <a:rPr kumimoji="1" lang="en-US" altLang="zh-CN" dirty="0" err="1">
                <a:solidFill>
                  <a:srgbClr val="000000"/>
                </a:solidFill>
                <a:latin typeface="Times New Roman" panose="02020603050405020304" pitchFamily="18" charset="0"/>
              </a:rPr>
              <a:t>int</a:t>
            </a:r>
            <a:r>
              <a:rPr kumimoji="1" lang="en-US" altLang="zh-CN" dirty="0">
                <a:solidFill>
                  <a:srgbClr val="000000"/>
                </a:solidFill>
                <a:latin typeface="Times New Roman" panose="02020603050405020304" pitchFamily="18" charset="0"/>
              </a:rPr>
              <a:t> main()</a:t>
            </a:r>
          </a:p>
          <a:p>
            <a:r>
              <a:rPr kumimoji="1" lang="en-US" altLang="zh-CN" dirty="0">
                <a:solidFill>
                  <a:srgbClr val="000000"/>
                </a:solidFill>
                <a:latin typeface="Times New Roman" panose="02020603050405020304" pitchFamily="18" charset="0"/>
              </a:rPr>
              <a:t>{   char string[81];</a:t>
            </a:r>
          </a:p>
          <a:p>
            <a:r>
              <a:rPr kumimoji="1" lang="en-US" altLang="zh-CN" dirty="0">
                <a:solidFill>
                  <a:srgbClr val="000000"/>
                </a:solidFill>
                <a:latin typeface="Times New Roman" panose="02020603050405020304" pitchFamily="18" charset="0"/>
              </a:rPr>
              <a:t>    </a:t>
            </a:r>
            <a:r>
              <a:rPr kumimoji="1" lang="en-US" altLang="zh-CN" dirty="0" err="1">
                <a:solidFill>
                  <a:srgbClr val="000000"/>
                </a:solidFill>
                <a:latin typeface="Times New Roman" panose="02020603050405020304" pitchFamily="18" charset="0"/>
              </a:rPr>
              <a:t>int</a:t>
            </a:r>
            <a:r>
              <a:rPr kumimoji="1" lang="en-US" altLang="zh-CN" dirty="0">
                <a:solidFill>
                  <a:srgbClr val="000000"/>
                </a:solidFill>
                <a:latin typeface="Times New Roman" panose="02020603050405020304" pitchFamily="18" charset="0"/>
              </a:rPr>
              <a:t> </a:t>
            </a:r>
            <a:r>
              <a:rPr kumimoji="1" lang="en-US" altLang="zh-CN" dirty="0" err="1">
                <a:solidFill>
                  <a:srgbClr val="000000"/>
                </a:solidFill>
                <a:latin typeface="Times New Roman" panose="02020603050405020304" pitchFamily="18" charset="0"/>
              </a:rPr>
              <a:t>i</a:t>
            </a:r>
            <a:r>
              <a:rPr kumimoji="1" lang="en-US" altLang="zh-CN" dirty="0">
                <a:solidFill>
                  <a:srgbClr val="000000"/>
                </a:solidFill>
                <a:latin typeface="Times New Roman" panose="02020603050405020304" pitchFamily="18" charset="0"/>
              </a:rPr>
              <a:t>=0,</a:t>
            </a:r>
            <a:r>
              <a:rPr kumimoji="1" lang="en-US" altLang="zh-CN" dirty="0">
                <a:solidFill>
                  <a:srgbClr val="FF3300"/>
                </a:solidFill>
                <a:latin typeface="Times New Roman" panose="02020603050405020304" pitchFamily="18" charset="0"/>
              </a:rPr>
              <a:t>num=0,word=0</a:t>
            </a:r>
            <a:r>
              <a:rPr kumimoji="1" lang="en-US" altLang="zh-CN" dirty="0">
                <a:solidFill>
                  <a:srgbClr val="000000"/>
                </a:solidFill>
                <a:latin typeface="Times New Roman" panose="02020603050405020304" pitchFamily="18" charset="0"/>
              </a:rPr>
              <a:t>;</a:t>
            </a:r>
          </a:p>
          <a:p>
            <a:r>
              <a:rPr kumimoji="1" lang="en-US" altLang="zh-CN" dirty="0">
                <a:solidFill>
                  <a:srgbClr val="000000"/>
                </a:solidFill>
                <a:latin typeface="Times New Roman" panose="02020603050405020304" pitchFamily="18" charset="0"/>
              </a:rPr>
              <a:t>    char c;</a:t>
            </a:r>
          </a:p>
          <a:p>
            <a:r>
              <a:rPr kumimoji="1" lang="en-US" altLang="zh-CN" dirty="0">
                <a:solidFill>
                  <a:srgbClr val="FF0000"/>
                </a:solidFill>
                <a:latin typeface="Times New Roman" panose="02020603050405020304" pitchFamily="18" charset="0"/>
              </a:rPr>
              <a:t>    gets(</a:t>
            </a:r>
            <a:r>
              <a:rPr kumimoji="1" lang="en-US" altLang="zh-CN" dirty="0">
                <a:latin typeface="Times New Roman" panose="02020603050405020304" pitchFamily="18" charset="0"/>
              </a:rPr>
              <a:t>string);</a:t>
            </a:r>
            <a:endParaRPr kumimoji="1" lang="en-US" altLang="zh-CN" dirty="0">
              <a:solidFill>
                <a:srgbClr val="0000FF"/>
              </a:solidFill>
              <a:latin typeface="Times New Roman" panose="02020603050405020304" pitchFamily="18" charset="0"/>
            </a:endParaRPr>
          </a:p>
          <a:p>
            <a:r>
              <a:rPr kumimoji="1" lang="en-US" altLang="zh-CN" dirty="0">
                <a:solidFill>
                  <a:schemeClr val="bg2"/>
                </a:solidFill>
                <a:latin typeface="Times New Roman" panose="02020603050405020304" pitchFamily="18" charset="0"/>
              </a:rPr>
              <a:t>    </a:t>
            </a:r>
            <a:r>
              <a:rPr kumimoji="1" lang="en-US" altLang="zh-CN" dirty="0">
                <a:solidFill>
                  <a:srgbClr val="669900"/>
                </a:solidFill>
                <a:latin typeface="Times New Roman" panose="02020603050405020304" pitchFamily="18" charset="0"/>
              </a:rPr>
              <a:t>for(</a:t>
            </a:r>
            <a:r>
              <a:rPr kumimoji="1" lang="en-US" altLang="zh-CN" dirty="0" err="1">
                <a:solidFill>
                  <a:srgbClr val="669900"/>
                </a:solidFill>
                <a:latin typeface="Times New Roman" panose="02020603050405020304" pitchFamily="18" charset="0"/>
              </a:rPr>
              <a:t>i</a:t>
            </a:r>
            <a:r>
              <a:rPr kumimoji="1" lang="en-US" altLang="zh-CN" dirty="0">
                <a:solidFill>
                  <a:srgbClr val="669900"/>
                </a:solidFill>
                <a:latin typeface="Times New Roman" panose="02020603050405020304" pitchFamily="18" charset="0"/>
              </a:rPr>
              <a:t>=0;(</a:t>
            </a:r>
            <a:r>
              <a:rPr kumimoji="1" lang="en-US" altLang="zh-CN" dirty="0">
                <a:solidFill>
                  <a:srgbClr val="FF0000"/>
                </a:solidFill>
                <a:latin typeface="Times New Roman" panose="02020603050405020304" pitchFamily="18" charset="0"/>
              </a:rPr>
              <a:t>c=string[</a:t>
            </a:r>
            <a:r>
              <a:rPr kumimoji="1" lang="en-US" altLang="zh-CN" dirty="0" err="1">
                <a:solidFill>
                  <a:srgbClr val="FF0000"/>
                </a:solidFill>
                <a:latin typeface="Times New Roman" panose="02020603050405020304" pitchFamily="18" charset="0"/>
              </a:rPr>
              <a:t>i</a:t>
            </a:r>
            <a:r>
              <a:rPr kumimoji="1" lang="en-US" altLang="zh-CN" dirty="0">
                <a:solidFill>
                  <a:srgbClr val="FF0000"/>
                </a:solidFill>
                <a:latin typeface="Times New Roman" panose="02020603050405020304" pitchFamily="18" charset="0"/>
              </a:rPr>
              <a:t>])!='\0';</a:t>
            </a:r>
            <a:r>
              <a:rPr kumimoji="1" lang="en-US" altLang="zh-CN" dirty="0">
                <a:solidFill>
                  <a:srgbClr val="669900"/>
                </a:solidFill>
                <a:latin typeface="Times New Roman" panose="02020603050405020304" pitchFamily="18" charset="0"/>
              </a:rPr>
              <a:t>i++)</a:t>
            </a:r>
          </a:p>
          <a:p>
            <a:r>
              <a:rPr kumimoji="1" lang="en-US" altLang="zh-CN" dirty="0">
                <a:solidFill>
                  <a:schemeClr val="bg2"/>
                </a:solidFill>
                <a:latin typeface="Times New Roman" panose="02020603050405020304" pitchFamily="18" charset="0"/>
              </a:rPr>
              <a:t>       </a:t>
            </a:r>
            <a:r>
              <a:rPr kumimoji="1" lang="en-US" altLang="zh-CN" dirty="0">
                <a:solidFill>
                  <a:srgbClr val="FF3300"/>
                </a:solidFill>
                <a:latin typeface="Times New Roman" panose="02020603050405020304" pitchFamily="18" charset="0"/>
              </a:rPr>
              <a:t>if(c==' ')  word=0;</a:t>
            </a:r>
          </a:p>
          <a:p>
            <a:r>
              <a:rPr kumimoji="1" lang="en-US" altLang="zh-CN" dirty="0">
                <a:solidFill>
                  <a:schemeClr val="bg2"/>
                </a:solidFill>
                <a:latin typeface="Times New Roman" panose="02020603050405020304" pitchFamily="18" charset="0"/>
              </a:rPr>
              <a:t>       </a:t>
            </a:r>
            <a:r>
              <a:rPr kumimoji="1" lang="en-US" altLang="zh-CN" dirty="0">
                <a:solidFill>
                  <a:srgbClr val="000000"/>
                </a:solidFill>
                <a:latin typeface="Times New Roman" panose="02020603050405020304" pitchFamily="18" charset="0"/>
              </a:rPr>
              <a:t>else if(word==0)</a:t>
            </a:r>
          </a:p>
          <a:p>
            <a:r>
              <a:rPr kumimoji="1" lang="en-US" altLang="zh-CN" dirty="0">
                <a:solidFill>
                  <a:srgbClr val="000000"/>
                </a:solidFill>
                <a:latin typeface="Times New Roman" panose="02020603050405020304" pitchFamily="18" charset="0"/>
              </a:rPr>
              <a:t>       {   word=1;  </a:t>
            </a:r>
            <a:r>
              <a:rPr kumimoji="1" lang="en-US" altLang="zh-CN" dirty="0" err="1">
                <a:solidFill>
                  <a:srgbClr val="000000"/>
                </a:solidFill>
                <a:latin typeface="Times New Roman" panose="02020603050405020304" pitchFamily="18" charset="0"/>
              </a:rPr>
              <a:t>num</a:t>
            </a:r>
            <a:r>
              <a:rPr kumimoji="1" lang="en-US" altLang="zh-CN" dirty="0">
                <a:solidFill>
                  <a:srgbClr val="000000"/>
                </a:solidFill>
                <a:latin typeface="Times New Roman" panose="02020603050405020304" pitchFamily="18" charset="0"/>
              </a:rPr>
              <a:t>++;   }</a:t>
            </a:r>
          </a:p>
          <a:p>
            <a:r>
              <a:rPr kumimoji="1" lang="en-US" altLang="zh-CN" dirty="0">
                <a:solidFill>
                  <a:srgbClr val="000000"/>
                </a:solidFill>
                <a:latin typeface="Times New Roman" panose="02020603050405020304" pitchFamily="18" charset="0"/>
              </a:rPr>
              <a:t> </a:t>
            </a:r>
            <a:r>
              <a:rPr kumimoji="1" lang="en-US" altLang="zh-CN" dirty="0" smtClean="0">
                <a:solidFill>
                  <a:srgbClr val="000000"/>
                </a:solidFill>
                <a:latin typeface="Times New Roman" panose="02020603050405020304" pitchFamily="18" charset="0"/>
              </a:rPr>
              <a:t>   </a:t>
            </a:r>
            <a:r>
              <a:rPr kumimoji="1" lang="en-US" altLang="zh-CN" dirty="0" err="1" smtClean="0">
                <a:solidFill>
                  <a:srgbClr val="000000"/>
                </a:solidFill>
                <a:latin typeface="Times New Roman" panose="02020603050405020304" pitchFamily="18" charset="0"/>
              </a:rPr>
              <a:t>printf</a:t>
            </a:r>
            <a:r>
              <a:rPr kumimoji="1" lang="en-US" altLang="zh-CN" dirty="0" smtClean="0">
                <a:solidFill>
                  <a:srgbClr val="000000"/>
                </a:solidFill>
                <a:latin typeface="Times New Roman" panose="02020603050405020304" pitchFamily="18" charset="0"/>
              </a:rPr>
              <a:t>(“%d”, </a:t>
            </a:r>
            <a:r>
              <a:rPr kumimoji="1" lang="en-US" altLang="zh-CN" dirty="0" err="1">
                <a:solidFill>
                  <a:srgbClr val="000000"/>
                </a:solidFill>
                <a:latin typeface="Times New Roman" panose="02020603050405020304" pitchFamily="18" charset="0"/>
              </a:rPr>
              <a:t>num</a:t>
            </a:r>
            <a:r>
              <a:rPr kumimoji="1" lang="en-US" altLang="zh-CN" dirty="0">
                <a:solidFill>
                  <a:srgbClr val="000000"/>
                </a:solidFill>
                <a:latin typeface="Times New Roman" panose="02020603050405020304" pitchFamily="18" charset="0"/>
              </a:rPr>
              <a:t>);</a:t>
            </a:r>
          </a:p>
          <a:p>
            <a:r>
              <a:rPr kumimoji="1" lang="en-US" altLang="zh-CN" dirty="0">
                <a:solidFill>
                  <a:srgbClr val="000000"/>
                </a:solidFill>
                <a:latin typeface="Times New Roman" panose="02020603050405020304" pitchFamily="18" charset="0"/>
              </a:rPr>
              <a:t>    return 0</a:t>
            </a:r>
          </a:p>
          <a:p>
            <a:r>
              <a:rPr kumimoji="1" lang="en-US" altLang="zh-CN" dirty="0">
                <a:solidFill>
                  <a:srgbClr val="000000"/>
                </a:solidFill>
                <a:latin typeface="Times New Roman" panose="02020603050405020304" pitchFamily="18" charset="0"/>
              </a:rPr>
              <a:t>}</a:t>
            </a:r>
          </a:p>
        </p:txBody>
      </p:sp>
      <p:sp>
        <p:nvSpPr>
          <p:cNvPr id="79877" name="标题 1"/>
          <p:cNvSpPr>
            <a:spLocks noGrp="1"/>
          </p:cNvSpPr>
          <p:nvPr>
            <p:ph type="title"/>
          </p:nvPr>
        </p:nvSpPr>
        <p:spPr/>
        <p:txBody>
          <a:bodyPr/>
          <a:lstStyle/>
          <a:p>
            <a:endParaRPr lang="zh-CN"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4">
                                            <p:txEl>
                                              <p:pRg st="0" end="0"/>
                                            </p:txEl>
                                          </p:spTgt>
                                        </p:tgtEl>
                                        <p:attrNameLst>
                                          <p:attrName>style.visibility</p:attrName>
                                        </p:attrNameLst>
                                      </p:cBhvr>
                                      <p:to>
                                        <p:strVal val="hidden"/>
                                      </p:to>
                                    </p:set>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out)">
                                      <p:cBhvr>
                                        <p:cTn id="13" dur="5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2"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box(out)">
                                      <p:cBhvr>
                                        <p:cTn id="18" dur="500"/>
                                        <p:tgtEl>
                                          <p:spTgt spid="34"/>
                                        </p:tgtEl>
                                      </p:cBhvr>
                                    </p:animEffect>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P spid="34"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内容占位符 2"/>
          <p:cNvSpPr>
            <a:spLocks noGrp="1"/>
          </p:cNvSpPr>
          <p:nvPr>
            <p:ph idx="1"/>
          </p:nvPr>
        </p:nvSpPr>
        <p:spPr/>
        <p:txBody>
          <a:bodyPr/>
          <a:lstStyle/>
          <a:p>
            <a:r>
              <a:rPr lang="zh-CN" altLang="zh-CN" dirty="0" smtClean="0"/>
              <a:t>字符串的输入与输出</a:t>
            </a:r>
            <a:r>
              <a:rPr lang="en-US" altLang="zh-CN" dirty="0" smtClean="0"/>
              <a:t>(</a:t>
            </a:r>
            <a:r>
              <a:rPr lang="en-US" altLang="zh-CN" dirty="0" err="1" smtClean="0"/>
              <a:t>printf</a:t>
            </a:r>
            <a:r>
              <a:rPr lang="zh-CN" altLang="zh-CN" dirty="0" smtClean="0"/>
              <a:t>和</a:t>
            </a:r>
            <a:r>
              <a:rPr lang="en-US" altLang="zh-CN" dirty="0" err="1" smtClean="0"/>
              <a:t>scanf</a:t>
            </a:r>
            <a:r>
              <a:rPr lang="zh-CN" altLang="zh-CN" dirty="0" smtClean="0"/>
              <a:t>函数</a:t>
            </a:r>
            <a:r>
              <a:rPr lang="en-US" altLang="zh-CN" dirty="0" smtClean="0"/>
              <a:t>)</a:t>
            </a:r>
          </a:p>
          <a:p>
            <a:pPr>
              <a:buFont typeface="Wingdings" panose="05000000000000000000" pitchFamily="2" charset="2"/>
              <a:buNone/>
            </a:pPr>
            <a:r>
              <a:rPr lang="en-US" altLang="zh-CN" dirty="0" smtClean="0"/>
              <a:t>     </a:t>
            </a:r>
            <a:r>
              <a:rPr lang="zh-CN" altLang="zh-CN" dirty="0" smtClean="0"/>
              <a:t>在格式控制字符串中，使用</a:t>
            </a:r>
            <a:r>
              <a:rPr lang="en-US" altLang="zh-CN" dirty="0" smtClean="0"/>
              <a:t>%s</a:t>
            </a:r>
            <a:r>
              <a:rPr lang="zh-CN" altLang="zh-CN" dirty="0" smtClean="0"/>
              <a:t>格式实现对字符串的输出与输入</a:t>
            </a:r>
          </a:p>
          <a:p>
            <a:pPr>
              <a:buFont typeface="Wingdings" panose="05000000000000000000" pitchFamily="2" charset="2"/>
              <a:buNone/>
            </a:pPr>
            <a:r>
              <a:rPr lang="en-US" altLang="zh-CN" dirty="0" smtClean="0"/>
              <a:t>[</a:t>
            </a:r>
            <a:r>
              <a:rPr lang="zh-CN" altLang="zh-CN" dirty="0" smtClean="0"/>
              <a:t>例</a:t>
            </a:r>
            <a:r>
              <a:rPr lang="en-US" altLang="zh-CN" dirty="0" smtClean="0"/>
              <a:t>5.21]  </a:t>
            </a:r>
            <a:r>
              <a:rPr lang="zh-CN" altLang="zh-CN" dirty="0" smtClean="0"/>
              <a:t>要求用户输入一个代表课程名称的字符串、表示星期几的整数以及表示该课程上课节次串，输出该节次对应的课程表。</a:t>
            </a:r>
          </a:p>
          <a:p>
            <a:endParaRPr lang="zh-CN" altLang="en-US" dirty="0" smtClean="0"/>
          </a:p>
        </p:txBody>
      </p:sp>
      <p:sp>
        <p:nvSpPr>
          <p:cNvPr id="83971"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A5F3B47D-08F0-4AF6-8769-C5A0A78E0AFD}" type="slidenum">
              <a:rPr lang="en-US" altLang="zh-CN" sz="1200">
                <a:latin typeface="Verdana" panose="020B0604030504040204" pitchFamily="34" charset="0"/>
                <a:ea typeface="宋体" panose="02010600030101010101" pitchFamily="2" charset="-122"/>
              </a:rPr>
              <a:pPr/>
              <a:t>17</a:t>
            </a:fld>
            <a:endParaRPr lang="en-US" altLang="zh-CN" sz="1200">
              <a:latin typeface="Verdana" panose="020B0604030504040204" pitchFamily="34" charset="0"/>
              <a:ea typeface="宋体" panose="02010600030101010101" pitchFamily="2" charset="-122"/>
            </a:endParaRPr>
          </a:p>
        </p:txBody>
      </p:sp>
      <p:sp>
        <p:nvSpPr>
          <p:cNvPr id="83972" name="标题 1"/>
          <p:cNvSpPr>
            <a:spLocks noGrp="1"/>
          </p:cNvSpPr>
          <p:nvPr>
            <p:ph type="title"/>
          </p:nvPr>
        </p:nvSpPr>
        <p:spPr/>
        <p:txBody>
          <a:bodyPr/>
          <a:lstStyle/>
          <a:p>
            <a:r>
              <a:rPr lang="zh-CN" altLang="zh-CN" dirty="0" smtClean="0"/>
              <a:t>字符数组的输入与输出</a:t>
            </a:r>
            <a:endParaRPr lang="zh-CN"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内容占位符 2"/>
          <p:cNvSpPr>
            <a:spLocks noGrp="1"/>
          </p:cNvSpPr>
          <p:nvPr>
            <p:ph idx="1"/>
          </p:nvPr>
        </p:nvSpPr>
        <p:spPr/>
        <p:txBody>
          <a:bodyPr/>
          <a:lstStyle/>
          <a:p>
            <a:pPr>
              <a:buFont typeface="Wingdings" panose="05000000000000000000" pitchFamily="2" charset="2"/>
              <a:buNone/>
            </a:pPr>
            <a:r>
              <a:rPr lang="en-US" altLang="zh-CN" sz="2000" dirty="0" smtClean="0"/>
              <a:t>#include &lt;</a:t>
            </a:r>
            <a:r>
              <a:rPr lang="en-US" altLang="zh-CN" sz="2000" dirty="0" err="1" smtClean="0"/>
              <a:t>stdio.h</a:t>
            </a:r>
            <a:r>
              <a:rPr lang="en-US" altLang="zh-CN" sz="2000" dirty="0" smtClean="0"/>
              <a:t>&gt;   </a:t>
            </a:r>
            <a:endParaRPr lang="zh-CN" altLang="zh-CN" sz="2000" dirty="0" smtClean="0"/>
          </a:p>
          <a:p>
            <a:pPr>
              <a:buFont typeface="Wingdings" panose="05000000000000000000" pitchFamily="2" charset="2"/>
              <a:buNone/>
            </a:pPr>
            <a:r>
              <a:rPr lang="en-US" altLang="zh-CN" sz="2000" dirty="0" smtClean="0"/>
              <a:t>#define WEEK_DAY  7</a:t>
            </a:r>
            <a:endParaRPr lang="zh-CN" altLang="zh-CN" sz="2000" dirty="0" smtClean="0"/>
          </a:p>
          <a:p>
            <a:pPr>
              <a:buFont typeface="Wingdings" panose="05000000000000000000" pitchFamily="2" charset="2"/>
              <a:buNone/>
            </a:pPr>
            <a:r>
              <a:rPr lang="en-US" altLang="zh-CN" sz="2000" dirty="0" smtClean="0"/>
              <a:t>#define NAME_LEN  10</a:t>
            </a:r>
            <a:endParaRPr lang="zh-CN" altLang="zh-CN" sz="2000" dirty="0" smtClean="0"/>
          </a:p>
          <a:p>
            <a:pPr>
              <a:buFont typeface="Wingdings" panose="05000000000000000000" pitchFamily="2" charset="2"/>
              <a:buNone/>
            </a:pPr>
            <a:r>
              <a:rPr lang="en-US" altLang="zh-CN" sz="2000" dirty="0" smtClean="0"/>
              <a:t>char weekday[WEEK_DAY][NAME_LEN] = { "Sunday", "Monday",</a:t>
            </a:r>
            <a:endParaRPr lang="zh-CN" altLang="zh-CN" sz="2000" dirty="0" smtClean="0"/>
          </a:p>
          <a:p>
            <a:pPr>
              <a:buFont typeface="Wingdings" panose="05000000000000000000" pitchFamily="2" charset="2"/>
              <a:buNone/>
            </a:pPr>
            <a:r>
              <a:rPr lang="en-US" altLang="zh-CN" sz="2000" dirty="0" smtClean="0"/>
              <a:t>     "Tuesday",  "Wednesday", "Thursday", "</a:t>
            </a:r>
            <a:r>
              <a:rPr lang="en-US" altLang="zh-CN" sz="2000" dirty="0" err="1" smtClean="0"/>
              <a:t>Friday","Saturday</a:t>
            </a:r>
            <a:r>
              <a:rPr lang="en-US" altLang="zh-CN" sz="2000" dirty="0" smtClean="0"/>
              <a:t>" };</a:t>
            </a:r>
            <a:endParaRPr lang="zh-CN" altLang="zh-CN" sz="2000" dirty="0" smtClean="0"/>
          </a:p>
          <a:p>
            <a:pPr>
              <a:buFont typeface="Wingdings" panose="05000000000000000000" pitchFamily="2" charset="2"/>
              <a:buNone/>
            </a:pPr>
            <a:r>
              <a:rPr lang="en-US" altLang="zh-CN" sz="2000" dirty="0" err="1" smtClean="0"/>
              <a:t>int</a:t>
            </a:r>
            <a:r>
              <a:rPr lang="en-US" altLang="zh-CN" sz="2000" dirty="0" smtClean="0"/>
              <a:t> main(){ </a:t>
            </a:r>
            <a:endParaRPr lang="zh-CN" altLang="zh-CN" sz="2000" dirty="0" smtClean="0"/>
          </a:p>
          <a:p>
            <a:pPr>
              <a:buFont typeface="Wingdings" panose="05000000000000000000" pitchFamily="2" charset="2"/>
              <a:buNone/>
            </a:pPr>
            <a:r>
              <a:rPr lang="en-US" altLang="zh-CN" sz="2000" dirty="0" smtClean="0"/>
              <a:t>   char </a:t>
            </a:r>
            <a:r>
              <a:rPr lang="en-US" altLang="zh-CN" sz="2000" dirty="0" err="1" smtClean="0"/>
              <a:t>course_name</a:t>
            </a:r>
            <a:r>
              <a:rPr lang="en-US" altLang="zh-CN" sz="2000" dirty="0" smtClean="0"/>
              <a:t>[20];</a:t>
            </a:r>
            <a:endParaRPr lang="zh-CN" altLang="zh-CN" sz="2000" dirty="0" smtClean="0"/>
          </a:p>
          <a:p>
            <a:pPr>
              <a:buFont typeface="Wingdings" panose="05000000000000000000" pitchFamily="2" charset="2"/>
              <a:buNone/>
            </a:pPr>
            <a:r>
              <a:rPr lang="en-US" altLang="zh-CN" sz="2000" dirty="0" smtClean="0"/>
              <a:t>   </a:t>
            </a:r>
            <a:r>
              <a:rPr lang="en-US" altLang="zh-CN" sz="2000" dirty="0" err="1" smtClean="0"/>
              <a:t>int</a:t>
            </a:r>
            <a:r>
              <a:rPr lang="en-US" altLang="zh-CN" sz="2000" dirty="0" smtClean="0"/>
              <a:t>  days;</a:t>
            </a:r>
            <a:endParaRPr lang="zh-CN" altLang="zh-CN" sz="2000" dirty="0" smtClean="0"/>
          </a:p>
          <a:p>
            <a:pPr>
              <a:buFont typeface="Wingdings" panose="05000000000000000000" pitchFamily="2" charset="2"/>
              <a:buNone/>
            </a:pPr>
            <a:r>
              <a:rPr lang="en-US" altLang="zh-CN" sz="2000" dirty="0" smtClean="0"/>
              <a:t>   char time[6];</a:t>
            </a:r>
            <a:endParaRPr lang="zh-CN" altLang="zh-CN" sz="2000" dirty="0" smtClean="0"/>
          </a:p>
          <a:p>
            <a:pPr>
              <a:buFont typeface="Wingdings" panose="05000000000000000000" pitchFamily="2" charset="2"/>
              <a:buNone/>
            </a:pPr>
            <a:r>
              <a:rPr lang="en-US" altLang="zh-CN" sz="2000" dirty="0" smtClean="0"/>
              <a:t>   </a:t>
            </a:r>
            <a:r>
              <a:rPr lang="en-US" altLang="zh-CN" sz="2000" dirty="0" err="1" smtClean="0"/>
              <a:t>int</a:t>
            </a:r>
            <a:r>
              <a:rPr lang="en-US" altLang="zh-CN" sz="2000" dirty="0" smtClean="0"/>
              <a:t>  </a:t>
            </a:r>
            <a:r>
              <a:rPr lang="en-US" altLang="zh-CN" sz="2000" dirty="0" err="1" smtClean="0"/>
              <a:t>i</a:t>
            </a:r>
            <a:r>
              <a:rPr lang="en-US" altLang="zh-CN" sz="2000" dirty="0" smtClean="0"/>
              <a:t>;</a:t>
            </a:r>
            <a:endParaRPr lang="zh-CN" altLang="zh-CN" sz="2000" dirty="0" smtClean="0"/>
          </a:p>
          <a:p>
            <a:pPr>
              <a:buFont typeface="Wingdings" panose="05000000000000000000" pitchFamily="2" charset="2"/>
              <a:buNone/>
            </a:pPr>
            <a:r>
              <a:rPr lang="en-US" altLang="zh-CN" sz="2000" dirty="0" smtClean="0"/>
              <a:t>   </a:t>
            </a:r>
            <a:r>
              <a:rPr lang="en-US" altLang="zh-CN" sz="2000" dirty="0" err="1" smtClean="0"/>
              <a:t>scanf</a:t>
            </a:r>
            <a:r>
              <a:rPr lang="en-US" altLang="zh-CN" sz="2000" dirty="0" smtClean="0">
                <a:solidFill>
                  <a:srgbClr val="FF0000"/>
                </a:solidFill>
              </a:rPr>
              <a:t>( "%s", </a:t>
            </a:r>
            <a:r>
              <a:rPr lang="en-US" altLang="zh-CN" sz="2000" dirty="0" err="1" smtClean="0">
                <a:solidFill>
                  <a:srgbClr val="FF0000"/>
                </a:solidFill>
              </a:rPr>
              <a:t>course_name</a:t>
            </a:r>
            <a:r>
              <a:rPr lang="en-US" altLang="zh-CN" sz="2000" dirty="0" smtClean="0">
                <a:solidFill>
                  <a:srgbClr val="FF0000"/>
                </a:solidFill>
              </a:rPr>
              <a:t> </a:t>
            </a:r>
            <a:r>
              <a:rPr lang="en-US" altLang="zh-CN" sz="2000" dirty="0" smtClean="0"/>
              <a:t>);</a:t>
            </a:r>
            <a:endParaRPr lang="zh-CN" altLang="zh-CN" sz="2000" dirty="0" smtClean="0"/>
          </a:p>
          <a:p>
            <a:pPr>
              <a:buFont typeface="Wingdings" panose="05000000000000000000" pitchFamily="2" charset="2"/>
              <a:buNone/>
            </a:pPr>
            <a:r>
              <a:rPr lang="en-US" altLang="zh-CN" sz="2000" dirty="0" smtClean="0"/>
              <a:t>   </a:t>
            </a:r>
            <a:r>
              <a:rPr lang="en-US" altLang="zh-CN" sz="2000" dirty="0" err="1" smtClean="0"/>
              <a:t>scanf</a:t>
            </a:r>
            <a:r>
              <a:rPr lang="en-US" altLang="zh-CN" sz="2000" dirty="0" smtClean="0"/>
              <a:t>( "%d", &amp;days );</a:t>
            </a:r>
            <a:endParaRPr lang="zh-CN" altLang="zh-CN" sz="2000" dirty="0" smtClean="0"/>
          </a:p>
          <a:p>
            <a:pPr>
              <a:buFont typeface="Wingdings" panose="05000000000000000000" pitchFamily="2" charset="2"/>
              <a:buNone/>
            </a:pPr>
            <a:r>
              <a:rPr lang="en-US" altLang="zh-CN" sz="2000" dirty="0" smtClean="0"/>
              <a:t>   </a:t>
            </a:r>
            <a:r>
              <a:rPr lang="en-US" altLang="zh-CN" sz="2000" dirty="0" err="1" smtClean="0"/>
              <a:t>scanf</a:t>
            </a:r>
            <a:r>
              <a:rPr lang="en-US" altLang="zh-CN" sz="2000" dirty="0" smtClean="0"/>
              <a:t>( </a:t>
            </a:r>
            <a:r>
              <a:rPr lang="en-US" altLang="zh-CN" sz="2000" dirty="0" smtClean="0">
                <a:solidFill>
                  <a:srgbClr val="FF0000"/>
                </a:solidFill>
              </a:rPr>
              <a:t>"%s", time </a:t>
            </a:r>
            <a:r>
              <a:rPr lang="en-US" altLang="zh-CN" sz="2000" dirty="0" smtClean="0"/>
              <a:t>);</a:t>
            </a:r>
            <a:endParaRPr lang="zh-CN" altLang="zh-CN" sz="2000" dirty="0" smtClean="0"/>
          </a:p>
        </p:txBody>
      </p:sp>
      <p:sp>
        <p:nvSpPr>
          <p:cNvPr id="84995"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33EA468C-8458-4AD2-8D80-3C876C4D0D01}" type="slidenum">
              <a:rPr lang="en-US" altLang="zh-CN" sz="1200">
                <a:latin typeface="Verdana" panose="020B0604030504040204" pitchFamily="34" charset="0"/>
                <a:ea typeface="宋体" panose="02010600030101010101" pitchFamily="2" charset="-122"/>
              </a:rPr>
              <a:pPr/>
              <a:t>18</a:t>
            </a:fld>
            <a:endParaRPr lang="en-US" altLang="zh-CN" sz="1200">
              <a:latin typeface="Verdana" panose="020B0604030504040204" pitchFamily="34" charset="0"/>
              <a:ea typeface="宋体" panose="02010600030101010101" pitchFamily="2" charset="-122"/>
            </a:endParaRPr>
          </a:p>
        </p:txBody>
      </p:sp>
      <p:sp>
        <p:nvSpPr>
          <p:cNvPr id="5" name="矩形 4"/>
          <p:cNvSpPr>
            <a:spLocks noChangeArrowheads="1"/>
          </p:cNvSpPr>
          <p:nvPr/>
        </p:nvSpPr>
        <p:spPr bwMode="auto">
          <a:xfrm>
            <a:off x="4067175" y="3357563"/>
            <a:ext cx="4572000" cy="2559050"/>
          </a:xfrm>
          <a:prstGeom prst="rect">
            <a:avLst/>
          </a:prstGeom>
          <a:noFill/>
          <a:ln w="2857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lang="en-US" altLang="zh-CN" sz="2000" b="1" dirty="0">
                <a:ea typeface="宋体" panose="02010600030101010101" pitchFamily="2" charset="-122"/>
              </a:rPr>
              <a:t>for( </a:t>
            </a:r>
            <a:r>
              <a:rPr lang="en-US" altLang="zh-CN" sz="2000" b="1" dirty="0" err="1">
                <a:ea typeface="宋体" panose="02010600030101010101" pitchFamily="2" charset="-122"/>
              </a:rPr>
              <a:t>i</a:t>
            </a:r>
            <a:r>
              <a:rPr lang="en-US" altLang="zh-CN" sz="2000" b="1" dirty="0">
                <a:ea typeface="宋体" panose="02010600030101010101" pitchFamily="2" charset="-122"/>
              </a:rPr>
              <a:t> = 0; </a:t>
            </a:r>
            <a:r>
              <a:rPr lang="en-US" altLang="zh-CN" sz="2000" b="1" dirty="0" err="1">
                <a:ea typeface="宋体" panose="02010600030101010101" pitchFamily="2" charset="-122"/>
              </a:rPr>
              <a:t>i</a:t>
            </a:r>
            <a:r>
              <a:rPr lang="en-US" altLang="zh-CN" sz="2000" b="1" dirty="0">
                <a:ea typeface="宋体" panose="02010600030101010101" pitchFamily="2" charset="-122"/>
              </a:rPr>
              <a:t> &lt; WEEK_DAY; </a:t>
            </a:r>
            <a:r>
              <a:rPr lang="en-US" altLang="zh-CN" sz="2000" b="1" dirty="0" err="1">
                <a:ea typeface="宋体" panose="02010600030101010101" pitchFamily="2" charset="-122"/>
              </a:rPr>
              <a:t>i</a:t>
            </a:r>
            <a:r>
              <a:rPr lang="en-US" altLang="zh-CN" sz="2000" b="1" dirty="0">
                <a:ea typeface="宋体" panose="02010600030101010101" pitchFamily="2" charset="-122"/>
              </a:rPr>
              <a:t>++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a:t>
            </a:r>
            <a:r>
              <a:rPr lang="en-US" altLang="zh-CN" sz="2000" b="1" dirty="0" err="1">
                <a:ea typeface="宋体" panose="02010600030101010101" pitchFamily="2" charset="-122"/>
              </a:rPr>
              <a:t>printf</a:t>
            </a:r>
            <a:r>
              <a:rPr lang="en-US" altLang="zh-CN" sz="2000" b="1" dirty="0">
                <a:ea typeface="宋体" panose="02010600030101010101" pitchFamily="2" charset="-122"/>
              </a:rPr>
              <a:t>( "%10s" , weekday[</a:t>
            </a:r>
            <a:r>
              <a:rPr lang="en-US" altLang="zh-CN" sz="2000" b="1" dirty="0" err="1">
                <a:ea typeface="宋体" panose="02010600030101010101" pitchFamily="2" charset="-122"/>
              </a:rPr>
              <a:t>i</a:t>
            </a:r>
            <a:r>
              <a:rPr lang="en-US" altLang="zh-CN" sz="2000" b="1" dirty="0">
                <a:ea typeface="宋体" panose="02010600030101010101" pitchFamily="2" charset="-122"/>
              </a:rPr>
              <a:t>]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a:t>
            </a:r>
            <a:r>
              <a:rPr lang="en-US" altLang="zh-CN" sz="2000" b="1" dirty="0" err="1">
                <a:ea typeface="宋体" panose="02010600030101010101" pitchFamily="2" charset="-122"/>
              </a:rPr>
              <a:t>printf</a:t>
            </a:r>
            <a:r>
              <a:rPr lang="en-US" altLang="zh-CN" sz="2000" b="1" dirty="0">
                <a:ea typeface="宋体" panose="02010600030101010101" pitchFamily="2" charset="-122"/>
              </a:rPr>
              <a:t>( "\</a:t>
            </a:r>
            <a:r>
              <a:rPr lang="en-US" altLang="zh-CN" sz="2000" b="1" dirty="0" err="1">
                <a:ea typeface="宋体" panose="02010600030101010101" pitchFamily="2" charset="-122"/>
              </a:rPr>
              <a:t>n%s</a:t>
            </a:r>
            <a:r>
              <a:rPr lang="en-US" altLang="zh-CN" sz="2000" b="1" dirty="0">
                <a:ea typeface="宋体" panose="02010600030101010101" pitchFamily="2" charset="-122"/>
              </a:rPr>
              <a:t>", time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for( </a:t>
            </a:r>
            <a:r>
              <a:rPr lang="en-US" altLang="zh-CN" sz="2000" b="1" dirty="0" err="1">
                <a:ea typeface="宋体" panose="02010600030101010101" pitchFamily="2" charset="-122"/>
              </a:rPr>
              <a:t>i</a:t>
            </a:r>
            <a:r>
              <a:rPr lang="en-US" altLang="zh-CN" sz="2000" b="1" dirty="0">
                <a:ea typeface="宋体" panose="02010600030101010101" pitchFamily="2" charset="-122"/>
              </a:rPr>
              <a:t> = 0; </a:t>
            </a:r>
            <a:r>
              <a:rPr lang="en-US" altLang="zh-CN" sz="2000" b="1" dirty="0" err="1">
                <a:ea typeface="宋体" panose="02010600030101010101" pitchFamily="2" charset="-122"/>
              </a:rPr>
              <a:t>i</a:t>
            </a:r>
            <a:r>
              <a:rPr lang="en-US" altLang="zh-CN" sz="2000" b="1" dirty="0">
                <a:ea typeface="宋体" panose="02010600030101010101" pitchFamily="2" charset="-122"/>
              </a:rPr>
              <a:t> &lt; 10 * days; </a:t>
            </a:r>
            <a:r>
              <a:rPr lang="en-US" altLang="zh-CN" sz="2000" b="1" dirty="0" err="1">
                <a:ea typeface="宋体" panose="02010600030101010101" pitchFamily="2" charset="-122"/>
              </a:rPr>
              <a:t>i</a:t>
            </a:r>
            <a:r>
              <a:rPr lang="en-US" altLang="zh-CN" sz="2000" b="1" dirty="0">
                <a:ea typeface="宋体" panose="02010600030101010101" pitchFamily="2" charset="-122"/>
              </a:rPr>
              <a:t>++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a:t>
            </a:r>
            <a:r>
              <a:rPr lang="en-US" altLang="zh-CN" sz="2000" b="1" dirty="0" err="1">
                <a:ea typeface="宋体" panose="02010600030101010101" pitchFamily="2" charset="-122"/>
              </a:rPr>
              <a:t>printf</a:t>
            </a:r>
            <a:r>
              <a:rPr lang="en-US" altLang="zh-CN" sz="2000" b="1" dirty="0">
                <a:ea typeface="宋体" panose="02010600030101010101" pitchFamily="2" charset="-122"/>
              </a:rPr>
              <a:t>( " "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a:t>
            </a:r>
            <a:r>
              <a:rPr lang="en-US" altLang="zh-CN" sz="2000" b="1" dirty="0" err="1">
                <a:ea typeface="宋体" panose="02010600030101010101" pitchFamily="2" charset="-122"/>
              </a:rPr>
              <a:t>printf</a:t>
            </a:r>
            <a:r>
              <a:rPr lang="en-US" altLang="zh-CN" sz="2000" b="1" dirty="0">
                <a:ea typeface="宋体" panose="02010600030101010101" pitchFamily="2" charset="-122"/>
              </a:rPr>
              <a:t>( "%s\n", </a:t>
            </a:r>
            <a:r>
              <a:rPr lang="en-US" altLang="zh-CN" sz="2000" b="1" dirty="0" err="1">
                <a:ea typeface="宋体" panose="02010600030101010101" pitchFamily="2" charset="-122"/>
              </a:rPr>
              <a:t>course_name</a:t>
            </a:r>
            <a:r>
              <a:rPr lang="en-US" altLang="zh-CN" sz="2000" b="1" dirty="0">
                <a:ea typeface="宋体" panose="02010600030101010101" pitchFamily="2" charset="-122"/>
              </a:rPr>
              <a:t> );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   return 0; </a:t>
            </a:r>
            <a:endParaRPr lang="zh-CN" altLang="zh-CN" sz="2000" b="1" dirty="0">
              <a:ea typeface="宋体" panose="02010600030101010101" pitchFamily="2" charset="-122"/>
            </a:endParaRPr>
          </a:p>
          <a:p>
            <a:pPr eaLnBrk="1" hangingPunct="1"/>
            <a:r>
              <a:rPr lang="en-US" altLang="zh-CN" sz="2000" b="1" dirty="0">
                <a:ea typeface="宋体" panose="02010600030101010101" pitchFamily="2" charset="-122"/>
              </a:rPr>
              <a:t>}</a:t>
            </a:r>
            <a:endParaRPr lang="zh-CN" altLang="en-US" sz="2000" b="1" dirty="0">
              <a:ea typeface="宋体" panose="02010600030101010101" pitchFamily="2" charset="-122"/>
            </a:endParaRPr>
          </a:p>
        </p:txBody>
      </p:sp>
      <p:sp>
        <p:nvSpPr>
          <p:cNvPr id="84997" name="标题 1"/>
          <p:cNvSpPr>
            <a:spLocks noGrp="1"/>
          </p:cNvSpPr>
          <p:nvPr>
            <p:ph type="title"/>
          </p:nvPr>
        </p:nvSpPr>
        <p:spPr/>
        <p:txBody>
          <a:bodyPr/>
          <a:lstStyle/>
          <a:p>
            <a:r>
              <a:rPr lang="zh-CN" altLang="zh-CN" dirty="0" smtClean="0"/>
              <a:t>字符数组的输入与输出</a:t>
            </a:r>
            <a:endParaRPr lang="zh-CN"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endParaRPr lang="zh-CN" altLang="en-US" smtClean="0"/>
          </a:p>
        </p:txBody>
      </p:sp>
      <p:sp>
        <p:nvSpPr>
          <p:cNvPr id="99335" name="Rectangle 7"/>
          <p:cNvSpPr>
            <a:spLocks noChangeArrowheads="1"/>
          </p:cNvSpPr>
          <p:nvPr/>
        </p:nvSpPr>
        <p:spPr bwMode="auto">
          <a:xfrm>
            <a:off x="323850" y="1419225"/>
            <a:ext cx="8475663" cy="118745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spAutoFit/>
          </a:bodyPr>
          <a:lstStyle/>
          <a:p>
            <a:pPr indent="133350">
              <a:defRPr/>
            </a:pPr>
            <a:r>
              <a:rPr lang="zh-CN" altLang="en-US" b="1" dirty="0">
                <a:solidFill>
                  <a:srgbClr val="C00000"/>
                </a:solidFill>
                <a:cs typeface="Times New Roman" pitchFamily="18" charset="0"/>
              </a:rPr>
              <a:t>输入：</a:t>
            </a:r>
            <a:r>
              <a:rPr lang="en-US" altLang="zh-CN" b="1" dirty="0">
                <a:solidFill>
                  <a:srgbClr val="C00000"/>
                </a:solidFill>
                <a:cs typeface="Times New Roman" pitchFamily="18" charset="0"/>
              </a:rPr>
              <a:t>     </a:t>
            </a:r>
            <a:r>
              <a:rPr lang="en-US" altLang="zh-CN" dirty="0">
                <a:solidFill>
                  <a:srgbClr val="C00000"/>
                </a:solidFill>
              </a:rPr>
              <a:t>Math    3     5~6</a:t>
            </a:r>
            <a:endParaRPr lang="en-US" altLang="zh-CN" dirty="0">
              <a:solidFill>
                <a:srgbClr val="C00000"/>
              </a:solidFill>
              <a:cs typeface="+mn-cs"/>
            </a:endParaRPr>
          </a:p>
          <a:p>
            <a:pPr indent="133350">
              <a:defRPr/>
            </a:pPr>
            <a:r>
              <a:rPr lang="zh-CN" altLang="en-US" b="1" dirty="0">
                <a:solidFill>
                  <a:srgbClr val="C00000"/>
                </a:solidFill>
                <a:cs typeface="+mn-cs"/>
              </a:rPr>
              <a:t>输出：</a:t>
            </a:r>
            <a:r>
              <a:rPr lang="en-US" altLang="zh-CN" sz="2000" dirty="0">
                <a:solidFill>
                  <a:srgbClr val="C00000"/>
                </a:solidFill>
                <a:cs typeface="+mn-cs"/>
              </a:rPr>
              <a:t>Sunday   Monday  Tuesday Wednesday  Thursday  Friday  Saturday</a:t>
            </a:r>
          </a:p>
          <a:p>
            <a:pPr indent="133350">
              <a:defRPr/>
            </a:pPr>
            <a:r>
              <a:rPr lang="en-US" altLang="zh-CN" dirty="0">
                <a:solidFill>
                  <a:srgbClr val="C00000"/>
                </a:solidFill>
                <a:cs typeface="+mn-cs"/>
              </a:rPr>
              <a:t>5~6                                                   Math                                   </a:t>
            </a:r>
          </a:p>
        </p:txBody>
      </p:sp>
      <p:sp>
        <p:nvSpPr>
          <p:cNvPr id="86020" name="内容占位符 2"/>
          <p:cNvSpPr>
            <a:spLocks/>
          </p:cNvSpPr>
          <p:nvPr/>
        </p:nvSpPr>
        <p:spPr bwMode="auto">
          <a:xfrm>
            <a:off x="539750" y="3429000"/>
            <a:ext cx="8001000"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9900" indent="-469900">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a:spcBef>
                <a:spcPct val="20000"/>
              </a:spcBef>
              <a:buClr>
                <a:schemeClr val="accent2"/>
              </a:buClr>
              <a:buFont typeface="Wingdings" panose="05000000000000000000" pitchFamily="2" charset="2"/>
              <a:buChar char="o"/>
            </a:pPr>
            <a:r>
              <a:rPr lang="zh-CN" altLang="en-US" sz="3000" b="1" dirty="0">
                <a:solidFill>
                  <a:srgbClr val="C00000"/>
                </a:solidFill>
              </a:rPr>
              <a:t>注意：</a:t>
            </a:r>
            <a:endParaRPr lang="en-US" altLang="zh-CN" sz="3000" b="1" dirty="0">
              <a:solidFill>
                <a:srgbClr val="C00000"/>
              </a:solidFill>
            </a:endParaRPr>
          </a:p>
          <a:p>
            <a:pPr>
              <a:spcBef>
                <a:spcPct val="20000"/>
              </a:spcBef>
              <a:buClr>
                <a:schemeClr val="accent2"/>
              </a:buClr>
              <a:buFont typeface="Wingdings" panose="05000000000000000000" pitchFamily="2" charset="2"/>
              <a:buNone/>
            </a:pPr>
            <a:r>
              <a:rPr lang="en-US" altLang="zh-CN" sz="3000" b="1" dirty="0" err="1">
                <a:solidFill>
                  <a:srgbClr val="C00000"/>
                </a:solidFill>
              </a:rPr>
              <a:t>scanf</a:t>
            </a:r>
            <a:r>
              <a:rPr lang="zh-CN" altLang="en-US" sz="3000" b="1" dirty="0">
                <a:solidFill>
                  <a:srgbClr val="C00000"/>
                </a:solidFill>
              </a:rPr>
              <a:t>函数</a:t>
            </a:r>
            <a:r>
              <a:rPr lang="zh-CN" altLang="zh-CN" sz="3000" b="1" dirty="0">
                <a:solidFill>
                  <a:srgbClr val="C00000"/>
                </a:solidFill>
              </a:rPr>
              <a:t>扫描字符串时，分隔符也是</a:t>
            </a:r>
            <a:r>
              <a:rPr lang="zh-CN" altLang="zh-CN" sz="3000" b="1" dirty="0">
                <a:solidFill>
                  <a:srgbClr val="0000FF"/>
                </a:solidFill>
              </a:rPr>
              <a:t>空格</a:t>
            </a:r>
            <a:r>
              <a:rPr lang="zh-CN" altLang="zh-CN" sz="3000" b="1" dirty="0">
                <a:solidFill>
                  <a:srgbClr val="C00000"/>
                </a:solidFill>
              </a:rPr>
              <a:t>、换</a:t>
            </a:r>
            <a:endParaRPr lang="en-US" altLang="zh-CN" sz="3000" b="1" dirty="0">
              <a:solidFill>
                <a:srgbClr val="C00000"/>
              </a:solidFill>
            </a:endParaRPr>
          </a:p>
          <a:p>
            <a:pPr>
              <a:spcBef>
                <a:spcPct val="20000"/>
              </a:spcBef>
              <a:buClr>
                <a:schemeClr val="accent2"/>
              </a:buClr>
              <a:buFont typeface="Wingdings" panose="05000000000000000000" pitchFamily="2" charset="2"/>
              <a:buNone/>
            </a:pPr>
            <a:r>
              <a:rPr lang="zh-CN" altLang="zh-CN" sz="3000" b="1" dirty="0">
                <a:solidFill>
                  <a:srgbClr val="0000FF"/>
                </a:solidFill>
              </a:rPr>
              <a:t>行和制表符字符</a:t>
            </a:r>
            <a:r>
              <a:rPr lang="zh-CN" altLang="zh-CN" sz="3000" b="1" dirty="0">
                <a:solidFill>
                  <a:srgbClr val="C00000"/>
                </a:solidFill>
              </a:rPr>
              <a:t>。从第一个非分隔字符开始，</a:t>
            </a:r>
            <a:endParaRPr lang="en-US" altLang="zh-CN" sz="3000" b="1" dirty="0">
              <a:solidFill>
                <a:srgbClr val="C00000"/>
              </a:solidFill>
            </a:endParaRPr>
          </a:p>
          <a:p>
            <a:pPr>
              <a:spcBef>
                <a:spcPct val="20000"/>
              </a:spcBef>
              <a:buClr>
                <a:schemeClr val="accent2"/>
              </a:buClr>
              <a:buFont typeface="Wingdings" panose="05000000000000000000" pitchFamily="2" charset="2"/>
              <a:buNone/>
            </a:pPr>
            <a:r>
              <a:rPr lang="zh-CN" altLang="zh-CN" sz="3000" b="1" dirty="0">
                <a:solidFill>
                  <a:srgbClr val="C00000"/>
                </a:solidFill>
              </a:rPr>
              <a:t>将字符复制到它的字符数组参数的连续内存单</a:t>
            </a:r>
            <a:endParaRPr lang="en-US" altLang="zh-CN" sz="3000" b="1" dirty="0">
              <a:solidFill>
                <a:srgbClr val="C00000"/>
              </a:solidFill>
            </a:endParaRPr>
          </a:p>
          <a:p>
            <a:pPr>
              <a:spcBef>
                <a:spcPct val="20000"/>
              </a:spcBef>
              <a:buClr>
                <a:schemeClr val="accent2"/>
              </a:buClr>
              <a:buFont typeface="Wingdings" panose="05000000000000000000" pitchFamily="2" charset="2"/>
              <a:buNone/>
            </a:pPr>
            <a:r>
              <a:rPr lang="zh-CN" altLang="zh-CN" sz="3000" b="1" dirty="0">
                <a:solidFill>
                  <a:srgbClr val="C00000"/>
                </a:solidFill>
              </a:rPr>
              <a:t>元。</a:t>
            </a:r>
            <a:r>
              <a:rPr lang="zh-CN" altLang="en-US" sz="3000" b="1" dirty="0">
                <a:solidFill>
                  <a:srgbClr val="C00000"/>
                </a:solidFill>
              </a:rPr>
              <a:t>即：</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r>
              <a:rPr lang="en-US" altLang="zh-CN" b="1" dirty="0" smtClean="0">
                <a:solidFill>
                  <a:srgbClr val="FF0000"/>
                </a:solidFill>
                <a:latin typeface="黑体" panose="02010609060101010101" pitchFamily="49" charset="-122"/>
              </a:rPr>
              <a:t>《</a:t>
            </a:r>
            <a:r>
              <a:rPr lang="zh-CN" altLang="en-US" b="1" dirty="0" smtClean="0">
                <a:solidFill>
                  <a:srgbClr val="FF0000"/>
                </a:solidFill>
                <a:latin typeface="黑体" panose="02010609060101010101" pitchFamily="49" charset="-122"/>
              </a:rPr>
              <a:t>字符数组的应用</a:t>
            </a:r>
            <a:r>
              <a:rPr lang="en-US" altLang="zh-CN" b="1" dirty="0" smtClean="0">
                <a:solidFill>
                  <a:srgbClr val="FF0000"/>
                </a:solidFill>
                <a:latin typeface="黑体" panose="02010609060101010101" pitchFamily="49" charset="-122"/>
              </a:rPr>
              <a:t>》</a:t>
            </a:r>
            <a:r>
              <a:rPr lang="zh-CN" altLang="en-US" b="1" dirty="0">
                <a:solidFill>
                  <a:srgbClr val="FF0000"/>
                </a:solidFill>
                <a:latin typeface="黑体" panose="02010609060101010101" pitchFamily="49" charset="-122"/>
              </a:rPr>
              <a:t>提纲</a:t>
            </a:r>
          </a:p>
        </p:txBody>
      </p:sp>
      <p:sp>
        <p:nvSpPr>
          <p:cNvPr id="66563" name="Rectangle 3"/>
          <p:cNvSpPr>
            <a:spLocks noGrp="1" noChangeArrowheads="1"/>
          </p:cNvSpPr>
          <p:nvPr>
            <p:ph idx="1"/>
          </p:nvPr>
        </p:nvSpPr>
        <p:spPr>
          <a:xfrm>
            <a:off x="539750" y="1412874"/>
            <a:ext cx="7993063" cy="5308602"/>
          </a:xfrm>
        </p:spPr>
        <p:txBody>
          <a:bodyPr>
            <a:normAutofit/>
          </a:bodyPr>
          <a:lstStyle/>
          <a:p>
            <a:pPr eaLnBrk="1" hangingPunct="1">
              <a:lnSpc>
                <a:spcPct val="150000"/>
              </a:lnSpc>
              <a:buFont typeface="Wingdings" panose="05000000000000000000" pitchFamily="2" charset="2"/>
              <a:buChar char="Ø"/>
            </a:pPr>
            <a:r>
              <a:rPr lang="zh-CN" altLang="en-US" sz="2600" b="1" dirty="0" smtClean="0">
                <a:solidFill>
                  <a:srgbClr val="0000FF"/>
                </a:solidFill>
              </a:rPr>
              <a:t>一、教学</a:t>
            </a:r>
            <a:r>
              <a:rPr lang="zh-CN" altLang="en-US" sz="2600" b="1" dirty="0">
                <a:solidFill>
                  <a:srgbClr val="0000FF"/>
                </a:solidFill>
              </a:rPr>
              <a:t>目标</a:t>
            </a:r>
          </a:p>
          <a:p>
            <a:pPr>
              <a:lnSpc>
                <a:spcPct val="150000"/>
              </a:lnSpc>
              <a:buFont typeface="Wingdings" panose="05000000000000000000" pitchFamily="2" charset="2"/>
              <a:buChar char="Ø"/>
            </a:pPr>
            <a:r>
              <a:rPr lang="zh-CN" altLang="en-US" sz="2600" b="1" dirty="0" smtClean="0">
                <a:solidFill>
                  <a:srgbClr val="FF0000"/>
                </a:solidFill>
              </a:rPr>
              <a:t>二、基本思想</a:t>
            </a:r>
            <a:endParaRPr lang="en-US" altLang="zh-CN" sz="2600" b="1" dirty="0" smtClean="0">
              <a:solidFill>
                <a:srgbClr val="FF0000"/>
              </a:solidFill>
            </a:endParaRPr>
          </a:p>
          <a:p>
            <a:pPr>
              <a:lnSpc>
                <a:spcPct val="150000"/>
              </a:lnSpc>
              <a:buFont typeface="Wingdings" panose="05000000000000000000" pitchFamily="2" charset="2"/>
              <a:buChar char="Ø"/>
            </a:pPr>
            <a:r>
              <a:rPr lang="zh-CN" altLang="en-US" sz="2600" dirty="0">
                <a:solidFill>
                  <a:srgbClr val="0000FF"/>
                </a:solidFill>
              </a:rPr>
              <a:t>三、问题求解</a:t>
            </a:r>
            <a:endParaRPr lang="en-US" altLang="zh-CN" sz="2600" dirty="0">
              <a:solidFill>
                <a:srgbClr val="0000FF"/>
              </a:solidFill>
            </a:endParaRPr>
          </a:p>
          <a:p>
            <a:pPr>
              <a:lnSpc>
                <a:spcPct val="150000"/>
              </a:lnSpc>
              <a:buFont typeface="Wingdings" panose="05000000000000000000" pitchFamily="2" charset="2"/>
              <a:buChar char="Ø"/>
            </a:pPr>
            <a:r>
              <a:rPr lang="zh-CN" altLang="en-US" sz="2600" dirty="0">
                <a:solidFill>
                  <a:srgbClr val="FF0000"/>
                </a:solidFill>
              </a:rPr>
              <a:t>四</a:t>
            </a:r>
            <a:r>
              <a:rPr lang="zh-CN" altLang="en-US" sz="2600" b="1" dirty="0" smtClean="0">
                <a:solidFill>
                  <a:srgbClr val="FF0000"/>
                </a:solidFill>
              </a:rPr>
              <a:t>、</a:t>
            </a:r>
            <a:r>
              <a:rPr lang="zh-CN" altLang="en-US" sz="2600" b="1" dirty="0">
                <a:solidFill>
                  <a:srgbClr val="FF0000"/>
                </a:solidFill>
              </a:rPr>
              <a:t>算法演示</a:t>
            </a:r>
            <a:endParaRPr lang="en-US" altLang="zh-CN" sz="2600" b="1" dirty="0">
              <a:solidFill>
                <a:srgbClr val="FF0000"/>
              </a:solidFill>
            </a:endParaRPr>
          </a:p>
          <a:p>
            <a:pPr>
              <a:lnSpc>
                <a:spcPct val="150000"/>
              </a:lnSpc>
              <a:buFont typeface="Wingdings" panose="05000000000000000000" pitchFamily="2" charset="2"/>
              <a:buChar char="Ø"/>
            </a:pPr>
            <a:r>
              <a:rPr lang="zh-CN" altLang="en-US" sz="2600" dirty="0" smtClean="0">
                <a:solidFill>
                  <a:srgbClr val="0000FF"/>
                </a:solidFill>
              </a:rPr>
              <a:t>五、</a:t>
            </a:r>
            <a:r>
              <a:rPr lang="zh-CN" altLang="en-US" sz="2600" dirty="0">
                <a:solidFill>
                  <a:srgbClr val="0000FF"/>
                </a:solidFill>
              </a:rPr>
              <a:t>算法实现</a:t>
            </a:r>
            <a:endParaRPr lang="en-US" altLang="zh-CN" sz="2600" dirty="0">
              <a:solidFill>
                <a:srgbClr val="0000FF"/>
              </a:solidFill>
            </a:endParaRPr>
          </a:p>
          <a:p>
            <a:pPr>
              <a:lnSpc>
                <a:spcPct val="160000"/>
              </a:lnSpc>
              <a:buFont typeface="Wingdings" panose="05000000000000000000" pitchFamily="2" charset="2"/>
              <a:buChar char="Ø"/>
            </a:pPr>
            <a:r>
              <a:rPr lang="zh-CN" altLang="en-US" sz="2600" b="1" dirty="0" smtClean="0">
                <a:solidFill>
                  <a:srgbClr val="FF0000"/>
                </a:solidFill>
              </a:rPr>
              <a:t>六、</a:t>
            </a:r>
            <a:r>
              <a:rPr lang="zh-CN" altLang="en-US" sz="2600" b="1" dirty="0">
                <a:solidFill>
                  <a:srgbClr val="FF0000"/>
                </a:solidFill>
              </a:rPr>
              <a:t>小结</a:t>
            </a:r>
          </a:p>
          <a:p>
            <a:pPr eaLnBrk="1" hangingPunct="1">
              <a:lnSpc>
                <a:spcPct val="90000"/>
              </a:lnSpc>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
        <p:nvSpPr>
          <p:cNvPr id="12290" name="灯片编号占位符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15068FC9-9521-4510-9F6F-7F5C04FA29A8}" type="slidenum">
              <a:rPr lang="en-US" altLang="zh-CN">
                <a:solidFill>
                  <a:srgbClr val="0000FF"/>
                </a:solidFill>
              </a:rPr>
              <a:pPr eaLnBrk="1" hangingPunct="1"/>
              <a:t>2</a:t>
            </a:fld>
            <a:endParaRPr lang="en-US" altLang="zh-CN">
              <a:solidFill>
                <a:srgbClr val="0000FF"/>
              </a:solidFill>
            </a:endParaRPr>
          </a:p>
        </p:txBody>
      </p:sp>
    </p:spTree>
    <p:extLst>
      <p:ext uri="{BB962C8B-B14F-4D97-AF65-F5344CB8AC3E}">
        <p14:creationId xmlns:p14="http://schemas.microsoft.com/office/powerpoint/2010/main" val="27233569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标题 1"/>
          <p:cNvSpPr>
            <a:spLocks noGrp="1"/>
          </p:cNvSpPr>
          <p:nvPr>
            <p:ph type="title"/>
          </p:nvPr>
        </p:nvSpPr>
        <p:spPr/>
        <p:txBody>
          <a:bodyPr/>
          <a:lstStyle/>
          <a:p>
            <a:r>
              <a:rPr lang="zh-CN" altLang="zh-CN" dirty="0" smtClean="0"/>
              <a:t>字符数组的输入与输出</a:t>
            </a:r>
            <a:endParaRPr lang="zh-CN" altLang="en-US" dirty="0" smtClean="0"/>
          </a:p>
        </p:txBody>
      </p:sp>
      <p:graphicFrame>
        <p:nvGraphicFramePr>
          <p:cNvPr id="5" name="内容占位符 4"/>
          <p:cNvGraphicFramePr>
            <a:graphicFrameLocks noGrp="1"/>
          </p:cNvGraphicFramePr>
          <p:nvPr>
            <p:ph idx="1"/>
          </p:nvPr>
        </p:nvGraphicFramePr>
        <p:xfrm>
          <a:off x="1042988" y="2781300"/>
          <a:ext cx="6984998" cy="754064"/>
        </p:xfrm>
        <a:graphic>
          <a:graphicData uri="http://schemas.openxmlformats.org/drawingml/2006/table">
            <a:tbl>
              <a:tblPr/>
              <a:tblGrid>
                <a:gridCol w="697627">
                  <a:extLst>
                    <a:ext uri="{9D8B030D-6E8A-4147-A177-3AD203B41FA5}">
                      <a16:colId xmlns:a16="http://schemas.microsoft.com/office/drawing/2014/main" xmlns="" val="20000"/>
                    </a:ext>
                  </a:extLst>
                </a:gridCol>
                <a:gridCol w="698718">
                  <a:extLst>
                    <a:ext uri="{9D8B030D-6E8A-4147-A177-3AD203B41FA5}">
                      <a16:colId xmlns:a16="http://schemas.microsoft.com/office/drawing/2014/main" xmlns="" val="20001"/>
                    </a:ext>
                  </a:extLst>
                </a:gridCol>
                <a:gridCol w="698718">
                  <a:extLst>
                    <a:ext uri="{9D8B030D-6E8A-4147-A177-3AD203B41FA5}">
                      <a16:colId xmlns:a16="http://schemas.microsoft.com/office/drawing/2014/main" xmlns="" val="20002"/>
                    </a:ext>
                  </a:extLst>
                </a:gridCol>
                <a:gridCol w="698718">
                  <a:extLst>
                    <a:ext uri="{9D8B030D-6E8A-4147-A177-3AD203B41FA5}">
                      <a16:colId xmlns:a16="http://schemas.microsoft.com/office/drawing/2014/main" xmlns="" val="20003"/>
                    </a:ext>
                  </a:extLst>
                </a:gridCol>
                <a:gridCol w="697627">
                  <a:extLst>
                    <a:ext uri="{9D8B030D-6E8A-4147-A177-3AD203B41FA5}">
                      <a16:colId xmlns:a16="http://schemas.microsoft.com/office/drawing/2014/main" xmlns="" val="20004"/>
                    </a:ext>
                  </a:extLst>
                </a:gridCol>
                <a:gridCol w="698718">
                  <a:extLst>
                    <a:ext uri="{9D8B030D-6E8A-4147-A177-3AD203B41FA5}">
                      <a16:colId xmlns:a16="http://schemas.microsoft.com/office/drawing/2014/main" xmlns="" val="20005"/>
                    </a:ext>
                  </a:extLst>
                </a:gridCol>
                <a:gridCol w="698718">
                  <a:extLst>
                    <a:ext uri="{9D8B030D-6E8A-4147-A177-3AD203B41FA5}">
                      <a16:colId xmlns:a16="http://schemas.microsoft.com/office/drawing/2014/main" xmlns="" val="20006"/>
                    </a:ext>
                  </a:extLst>
                </a:gridCol>
                <a:gridCol w="698718">
                  <a:extLst>
                    <a:ext uri="{9D8B030D-6E8A-4147-A177-3AD203B41FA5}">
                      <a16:colId xmlns:a16="http://schemas.microsoft.com/office/drawing/2014/main" xmlns="" val="20007"/>
                    </a:ext>
                  </a:extLst>
                </a:gridCol>
                <a:gridCol w="698718">
                  <a:extLst>
                    <a:ext uri="{9D8B030D-6E8A-4147-A177-3AD203B41FA5}">
                      <a16:colId xmlns:a16="http://schemas.microsoft.com/office/drawing/2014/main" xmlns="" val="20008"/>
                    </a:ext>
                  </a:extLst>
                </a:gridCol>
                <a:gridCol w="698718">
                  <a:extLst>
                    <a:ext uri="{9D8B030D-6E8A-4147-A177-3AD203B41FA5}">
                      <a16:colId xmlns:a16="http://schemas.microsoft.com/office/drawing/2014/main" xmlns="" val="20009"/>
                    </a:ext>
                  </a:extLst>
                </a:gridCol>
              </a:tblGrid>
              <a:tr h="377032">
                <a:tc>
                  <a:txBody>
                    <a:bodyPr/>
                    <a:lstStyle/>
                    <a:p>
                      <a:pPr algn="ctr">
                        <a:spcAft>
                          <a:spcPts val="0"/>
                        </a:spcAft>
                      </a:pPr>
                      <a:r>
                        <a:rPr lang="en-US" sz="2000" b="0" kern="100" dirty="0">
                          <a:latin typeface="Cambria" pitchFamily="18" charset="0"/>
                          <a:ea typeface="宋体"/>
                          <a:cs typeface="Times New Roman"/>
                        </a:rPr>
                        <a:t>[0]</a:t>
                      </a:r>
                      <a:endParaRPr lang="zh-CN" sz="2000" kern="100" dirty="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[4]</a:t>
                      </a: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dirty="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[9]</a:t>
                      </a:r>
                      <a:endParaRPr lang="zh-CN" sz="2000" kern="100">
                        <a:latin typeface="Cambria" pitchFamily="18" charset="0"/>
                        <a:ea typeface="宋体"/>
                        <a:cs typeface="Times New Roman"/>
                      </a:endParaRPr>
                    </a:p>
                  </a:txBody>
                  <a:tcPr marL="68582" marR="68582"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77032">
                <a:tc>
                  <a:txBody>
                    <a:bodyPr/>
                    <a:lstStyle/>
                    <a:p>
                      <a:pPr algn="ctr">
                        <a:spcAft>
                          <a:spcPts val="0"/>
                        </a:spcAft>
                      </a:pPr>
                      <a:r>
                        <a:rPr lang="en-US" sz="2000" b="0" kern="100">
                          <a:latin typeface="Cambria" pitchFamily="18" charset="0"/>
                          <a:ea typeface="宋体"/>
                          <a:cs typeface="Times New Roman"/>
                        </a:rPr>
                        <a:t>M</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a</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dirty="0">
                          <a:latin typeface="Cambria" pitchFamily="18" charset="0"/>
                          <a:ea typeface="宋体"/>
                          <a:cs typeface="Times New Roman"/>
                        </a:rPr>
                        <a:t>t</a:t>
                      </a:r>
                      <a:endParaRPr lang="zh-CN" sz="2000" kern="100" dirty="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h</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\0</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dirty="0">
                          <a:latin typeface="Cambria" pitchFamily="18" charset="0"/>
                          <a:ea typeface="宋体"/>
                          <a:cs typeface="Times New Roman"/>
                        </a:rPr>
                        <a:t>?</a:t>
                      </a:r>
                      <a:endParaRPr lang="zh-CN" sz="2000" kern="100" dirty="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a:latin typeface="Cambria" pitchFamily="18" charset="0"/>
                          <a:ea typeface="宋体"/>
                          <a:cs typeface="Times New Roman"/>
                        </a:rPr>
                        <a:t>?</a:t>
                      </a:r>
                      <a:endParaRPr lang="zh-CN" sz="2000" kern="10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0" kern="100" dirty="0">
                          <a:latin typeface="Cambria" pitchFamily="18" charset="0"/>
                          <a:ea typeface="宋体"/>
                          <a:cs typeface="Times New Roman"/>
                        </a:rPr>
                        <a:t>?</a:t>
                      </a:r>
                      <a:endParaRPr lang="zh-CN" sz="2000" kern="100" dirty="0">
                        <a:latin typeface="Cambria" pitchFamily="18" charset="0"/>
                        <a:ea typeface="宋体"/>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87077"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D185D914-0B5E-4A93-BF3F-A241A0293514}" type="slidenum">
              <a:rPr lang="en-US" altLang="zh-CN" sz="1200">
                <a:latin typeface="Verdana" panose="020B0604030504040204" pitchFamily="34" charset="0"/>
                <a:ea typeface="宋体" panose="02010600030101010101" pitchFamily="2" charset="-122"/>
              </a:rPr>
              <a:pPr/>
              <a:t>20</a:t>
            </a:fld>
            <a:endParaRPr lang="en-US" altLang="zh-CN" sz="1200">
              <a:latin typeface="Verdana" panose="020B0604030504040204" pitchFamily="34" charset="0"/>
              <a:ea typeface="宋体" panose="02010600030101010101" pitchFamily="2" charset="-122"/>
            </a:endParaRPr>
          </a:p>
        </p:txBody>
      </p:sp>
      <p:sp>
        <p:nvSpPr>
          <p:cNvPr id="87078" name="矩形 11"/>
          <p:cNvSpPr>
            <a:spLocks noChangeArrowheads="1"/>
          </p:cNvSpPr>
          <p:nvPr/>
        </p:nvSpPr>
        <p:spPr bwMode="auto">
          <a:xfrm>
            <a:off x="971550" y="3933825"/>
            <a:ext cx="76327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r>
              <a:rPr lang="zh-CN" altLang="en-US" dirty="0">
                <a:solidFill>
                  <a:srgbClr val="C00000"/>
                </a:solidFill>
                <a:ea typeface="宋体" panose="02010600030101010101" pitchFamily="2" charset="-122"/>
              </a:rPr>
              <a:t>输入数据：</a:t>
            </a:r>
            <a:r>
              <a:rPr lang="en-US" altLang="zh-CN" dirty="0">
                <a:solidFill>
                  <a:srgbClr val="C00000"/>
                </a:solidFill>
                <a:ea typeface="宋体" panose="02010600030101010101" pitchFamily="2" charset="-122"/>
              </a:rPr>
              <a:t>Math ↵   </a:t>
            </a:r>
            <a:r>
              <a:rPr lang="zh-CN" altLang="en-US" dirty="0">
                <a:solidFill>
                  <a:srgbClr val="C00000"/>
                </a:solidFill>
                <a:ea typeface="宋体" panose="02010600030101010101" pitchFamily="2" charset="-122"/>
              </a:rPr>
              <a:t>（回车确认输入）</a:t>
            </a:r>
          </a:p>
          <a:p>
            <a:r>
              <a:rPr lang="zh-CN" altLang="en-US" dirty="0">
                <a:solidFill>
                  <a:srgbClr val="C00000"/>
                </a:solidFill>
                <a:ea typeface="宋体" panose="02010600030101010101" pitchFamily="2" charset="-122"/>
              </a:rPr>
              <a:t>                   </a:t>
            </a:r>
            <a:endParaRPr lang="en-US" altLang="zh-CN" dirty="0">
              <a:solidFill>
                <a:srgbClr val="C00000"/>
              </a:solidFill>
              <a:ea typeface="宋体" panose="02010600030101010101" pitchFamily="2" charset="-122"/>
            </a:endParaRPr>
          </a:p>
          <a:p>
            <a:r>
              <a:rPr lang="en-US" altLang="zh-CN" b="1" dirty="0" err="1">
                <a:solidFill>
                  <a:srgbClr val="C00000"/>
                </a:solidFill>
                <a:ea typeface="宋体" panose="02010600030101010101" pitchFamily="2" charset="-122"/>
              </a:rPr>
              <a:t>scanf</a:t>
            </a:r>
            <a:r>
              <a:rPr lang="zh-CN" altLang="en-US" b="1" dirty="0">
                <a:solidFill>
                  <a:srgbClr val="C00000"/>
                </a:solidFill>
                <a:ea typeface="宋体" panose="02010600030101010101" pitchFamily="2" charset="-122"/>
              </a:rPr>
              <a:t>函数会在字符串的结尾处自动添加一个空字符</a:t>
            </a:r>
            <a:r>
              <a:rPr lang="en-US" altLang="zh-CN" b="1" dirty="0">
                <a:solidFill>
                  <a:srgbClr val="C00000"/>
                </a:solidFill>
                <a:ea typeface="宋体" panose="02010600030101010101" pitchFamily="2" charset="-122"/>
              </a:rPr>
              <a:t>’\0’</a:t>
            </a:r>
            <a:endParaRPr lang="zh-CN" altLang="en-US" dirty="0">
              <a:solidFill>
                <a:srgbClr val="C00000"/>
              </a:solidFill>
              <a:ea typeface="宋体" panose="02010600030101010101" pitchFamily="2"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标题 1"/>
          <p:cNvSpPr>
            <a:spLocks noGrp="1"/>
          </p:cNvSpPr>
          <p:nvPr>
            <p:ph type="title"/>
          </p:nvPr>
        </p:nvSpPr>
        <p:spPr/>
        <p:txBody>
          <a:bodyPr/>
          <a:lstStyle/>
          <a:p>
            <a:r>
              <a:rPr lang="zh-CN" altLang="zh-CN" dirty="0" smtClean="0"/>
              <a:t>字符数组的输入与输出</a:t>
            </a:r>
            <a:endParaRPr lang="zh-CN" altLang="en-US" dirty="0" smtClean="0"/>
          </a:p>
        </p:txBody>
      </p:sp>
      <p:sp>
        <p:nvSpPr>
          <p:cNvPr id="88067" name="内容占位符 2"/>
          <p:cNvSpPr>
            <a:spLocks noGrp="1"/>
          </p:cNvSpPr>
          <p:nvPr>
            <p:ph idx="1"/>
          </p:nvPr>
        </p:nvSpPr>
        <p:spPr>
          <a:xfrm>
            <a:off x="611188" y="1268413"/>
            <a:ext cx="8001000" cy="2736850"/>
          </a:xfrm>
        </p:spPr>
        <p:txBody>
          <a:bodyPr/>
          <a:lstStyle/>
          <a:p>
            <a:pPr>
              <a:buFont typeface="Wingdings" panose="05000000000000000000" pitchFamily="2" charset="2"/>
              <a:buNone/>
            </a:pPr>
            <a:r>
              <a:rPr lang="en-US" altLang="zh-CN" dirty="0" smtClean="0"/>
              <a:t>char </a:t>
            </a:r>
            <a:r>
              <a:rPr lang="en-US" altLang="zh-CN" dirty="0" err="1" smtClean="0"/>
              <a:t>str</a:t>
            </a:r>
            <a:r>
              <a:rPr lang="en-US" altLang="zh-CN" dirty="0" smtClean="0"/>
              <a:t>[50];</a:t>
            </a:r>
            <a:endParaRPr lang="zh-CN" altLang="zh-CN" dirty="0" smtClean="0"/>
          </a:p>
          <a:p>
            <a:pPr>
              <a:buFont typeface="Wingdings" panose="05000000000000000000" pitchFamily="2" charset="2"/>
              <a:buNone/>
            </a:pPr>
            <a:r>
              <a:rPr lang="en-US" altLang="zh-CN" dirty="0" err="1" smtClean="0"/>
              <a:t>scanf</a:t>
            </a:r>
            <a:r>
              <a:rPr lang="en-US" altLang="zh-CN" dirty="0" smtClean="0"/>
              <a:t>( "%s", </a:t>
            </a:r>
            <a:r>
              <a:rPr lang="en-US" altLang="zh-CN" dirty="0" err="1" smtClean="0"/>
              <a:t>str</a:t>
            </a:r>
            <a:r>
              <a:rPr lang="en-US" altLang="zh-CN" dirty="0" smtClean="0"/>
              <a:t> );          </a:t>
            </a:r>
            <a:endParaRPr lang="zh-CN" altLang="zh-CN" dirty="0" smtClean="0"/>
          </a:p>
          <a:p>
            <a:pPr>
              <a:buFont typeface="Wingdings" panose="05000000000000000000" pitchFamily="2" charset="2"/>
              <a:buNone/>
            </a:pPr>
            <a:r>
              <a:rPr lang="zh-CN" altLang="zh-CN" dirty="0" smtClean="0"/>
              <a:t>当输入：</a:t>
            </a:r>
          </a:p>
          <a:p>
            <a:pPr>
              <a:buFont typeface="Wingdings" panose="05000000000000000000" pitchFamily="2" charset="2"/>
              <a:buNone/>
            </a:pPr>
            <a:r>
              <a:rPr lang="en-US" altLang="zh-CN" dirty="0" smtClean="0"/>
              <a:t>    C Programming Language</a:t>
            </a:r>
          </a:p>
          <a:p>
            <a:pPr>
              <a:buFont typeface="Wingdings" panose="05000000000000000000" pitchFamily="2" charset="2"/>
              <a:buNone/>
            </a:pPr>
            <a:r>
              <a:rPr lang="en-US" altLang="zh-CN" dirty="0" err="1" smtClean="0"/>
              <a:t>str</a:t>
            </a:r>
            <a:r>
              <a:rPr lang="zh-CN" altLang="en-US" dirty="0" smtClean="0"/>
              <a:t>中的值是</a:t>
            </a:r>
            <a:r>
              <a:rPr lang="en-US" altLang="zh-CN" dirty="0" smtClean="0"/>
              <a:t>?</a:t>
            </a:r>
            <a:endParaRPr lang="zh-CN" altLang="zh-CN" dirty="0" smtClean="0"/>
          </a:p>
          <a:p>
            <a:pPr>
              <a:buFont typeface="Wingdings" panose="05000000000000000000" pitchFamily="2" charset="2"/>
              <a:buNone/>
            </a:pPr>
            <a:endParaRPr lang="zh-CN" altLang="en-US" dirty="0" smtClean="0"/>
          </a:p>
        </p:txBody>
      </p:sp>
      <p:sp>
        <p:nvSpPr>
          <p:cNvPr id="88068"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44CAF224-9E79-4006-8D88-74393917A181}" type="slidenum">
              <a:rPr lang="en-US" altLang="zh-CN" sz="1200">
                <a:latin typeface="Verdana" panose="020B0604030504040204" pitchFamily="34" charset="0"/>
                <a:ea typeface="宋体" panose="02010600030101010101" pitchFamily="2" charset="-122"/>
              </a:rPr>
              <a:pPr/>
              <a:t>21</a:t>
            </a:fld>
            <a:endParaRPr lang="en-US" altLang="zh-CN" sz="1200">
              <a:latin typeface="Verdana" panose="020B0604030504040204" pitchFamily="34" charset="0"/>
              <a:ea typeface="宋体" panose="02010600030101010101" pitchFamily="2" charset="-122"/>
            </a:endParaRPr>
          </a:p>
        </p:txBody>
      </p:sp>
      <p:sp>
        <p:nvSpPr>
          <p:cNvPr id="5" name="矩形 4"/>
          <p:cNvSpPr>
            <a:spLocks noChangeArrowheads="1"/>
          </p:cNvSpPr>
          <p:nvPr/>
        </p:nvSpPr>
        <p:spPr bwMode="auto">
          <a:xfrm>
            <a:off x="900113" y="4076700"/>
            <a:ext cx="50990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lang="en-US" altLang="zh-CN" sz="3200" b="1">
                <a:solidFill>
                  <a:srgbClr val="C00000"/>
                </a:solidFill>
                <a:ea typeface="宋体" panose="02010600030101010101" pitchFamily="2" charset="-122"/>
              </a:rPr>
              <a:t> C Programming Language</a:t>
            </a:r>
            <a:endParaRPr lang="zh-CN" altLang="en-US" sz="3200" b="1">
              <a:solidFill>
                <a:srgbClr val="C00000"/>
              </a:solidFill>
              <a:ea typeface="宋体" panose="02010600030101010101" pitchFamily="2" charset="-122"/>
            </a:endParaRPr>
          </a:p>
        </p:txBody>
      </p:sp>
      <p:sp>
        <p:nvSpPr>
          <p:cNvPr id="6" name="笑脸 5"/>
          <p:cNvSpPr>
            <a:spLocks noChangeArrowheads="1"/>
          </p:cNvSpPr>
          <p:nvPr/>
        </p:nvSpPr>
        <p:spPr bwMode="auto">
          <a:xfrm>
            <a:off x="6156325" y="3789363"/>
            <a:ext cx="1008063" cy="1008062"/>
          </a:xfrm>
          <a:prstGeom prst="smileyFace">
            <a:avLst>
              <a:gd name="adj" fmla="val -4653"/>
            </a:avLst>
          </a:prstGeom>
          <a:solidFill>
            <a:schemeClr val="accent1"/>
          </a:solidFill>
          <a:ln w="38100" cap="sq" algn="ctr">
            <a:solidFill>
              <a:schemeClr val="tx1"/>
            </a:solidFill>
            <a:round/>
            <a:headEnd/>
            <a:tailEnd/>
          </a:ln>
        </p:spPr>
        <p:txBody>
          <a:bodyPr anchor="ct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endParaRPr lang="zh-CN" altLang="en-US" sz="1800">
              <a:latin typeface="Verdana" panose="020B0604030504040204" pitchFamily="34" charset="0"/>
              <a:ea typeface="宋体" panose="02010600030101010101" pitchFamily="2" charset="-122"/>
            </a:endParaRPr>
          </a:p>
        </p:txBody>
      </p:sp>
      <p:sp>
        <p:nvSpPr>
          <p:cNvPr id="7" name="动作按钮: 帮助 6">
            <a:hlinkClick r:id="" action="ppaction://noaction" highlightClick="1"/>
          </p:cNvPr>
          <p:cNvSpPr>
            <a:spLocks noChangeArrowheads="1"/>
          </p:cNvSpPr>
          <p:nvPr/>
        </p:nvSpPr>
        <p:spPr bwMode="auto">
          <a:xfrm>
            <a:off x="684213" y="4652963"/>
            <a:ext cx="1008062" cy="792162"/>
          </a:xfrm>
          <a:prstGeom prst="actionButtonHelp">
            <a:avLst/>
          </a:prstGeom>
          <a:solidFill>
            <a:schemeClr val="accent1"/>
          </a:solidFill>
          <a:ln w="38100" cap="sq" algn="ctr">
            <a:solidFill>
              <a:schemeClr val="tx1"/>
            </a:solidFill>
            <a:round/>
            <a:headEnd/>
            <a:tailEnd/>
          </a:ln>
        </p:spPr>
        <p:txBody>
          <a:bodyPr anchor="ct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endParaRPr lang="zh-CN" altLang="en-US" sz="1800">
              <a:latin typeface="Verdana" panose="020B0604030504040204" pitchFamily="34" charset="0"/>
              <a:ea typeface="宋体" panose="02010600030101010101" pitchFamily="2" charset="-122"/>
            </a:endParaRPr>
          </a:p>
        </p:txBody>
      </p:sp>
      <p:sp>
        <p:nvSpPr>
          <p:cNvPr id="8" name="矩形 7"/>
          <p:cNvSpPr>
            <a:spLocks noChangeArrowheads="1"/>
          </p:cNvSpPr>
          <p:nvPr/>
        </p:nvSpPr>
        <p:spPr bwMode="auto">
          <a:xfrm>
            <a:off x="1908175" y="4652963"/>
            <a:ext cx="7921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lang="en-US" altLang="zh-CN" sz="4800" b="1">
                <a:solidFill>
                  <a:srgbClr val="C00000"/>
                </a:solidFill>
                <a:ea typeface="宋体" panose="02010600030101010101" pitchFamily="2" charset="-122"/>
              </a:rPr>
              <a:t>C</a:t>
            </a:r>
            <a:endParaRPr lang="zh-CN" altLang="en-US" sz="4800">
              <a:ea typeface="宋体" panose="02010600030101010101" pitchFamily="2" charset="-122"/>
            </a:endParaRPr>
          </a:p>
        </p:txBody>
      </p:sp>
      <p:sp>
        <p:nvSpPr>
          <p:cNvPr id="9" name="笑脸 8"/>
          <p:cNvSpPr>
            <a:spLocks noChangeArrowheads="1"/>
          </p:cNvSpPr>
          <p:nvPr/>
        </p:nvSpPr>
        <p:spPr bwMode="auto">
          <a:xfrm>
            <a:off x="2843213" y="4652963"/>
            <a:ext cx="1008062" cy="1008062"/>
          </a:xfrm>
          <a:prstGeom prst="smileyFace">
            <a:avLst>
              <a:gd name="adj" fmla="val 4653"/>
            </a:avLst>
          </a:prstGeom>
          <a:solidFill>
            <a:schemeClr val="accent1"/>
          </a:solidFill>
          <a:ln w="38100" cap="sq" algn="ctr">
            <a:solidFill>
              <a:schemeClr val="tx1"/>
            </a:solidFill>
            <a:round/>
            <a:headEnd/>
            <a:tailEnd/>
          </a:ln>
        </p:spPr>
        <p:txBody>
          <a:bodyPr anchor="ct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endParaRPr lang="zh-CN" altLang="en-US" sz="1800">
              <a:latin typeface="Verdana" panose="020B0604030504040204" pitchFamily="34" charset="0"/>
              <a:ea typeface="宋体" panose="02010600030101010101" pitchFamily="2" charset="-122"/>
            </a:endParaRPr>
          </a:p>
        </p:txBody>
      </p:sp>
      <p:sp>
        <p:nvSpPr>
          <p:cNvPr id="10" name="矩形 9"/>
          <p:cNvSpPr>
            <a:spLocks noChangeArrowheads="1"/>
          </p:cNvSpPr>
          <p:nvPr/>
        </p:nvSpPr>
        <p:spPr bwMode="auto">
          <a:xfrm>
            <a:off x="4140200" y="4652963"/>
            <a:ext cx="20161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lang="en-US" altLang="zh-CN" sz="4800" b="1">
                <a:solidFill>
                  <a:srgbClr val="C00000"/>
                </a:solidFill>
                <a:ea typeface="宋体" panose="02010600030101010101" pitchFamily="2" charset="-122"/>
              </a:rPr>
              <a:t>Why?</a:t>
            </a:r>
            <a:endParaRPr lang="zh-CN" altLang="en-US" sz="480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8" presetClass="entr" presetSubtype="12"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trips(downLeft)">
                                      <p:cBhvr>
                                        <p:cTn id="11" dur="500"/>
                                        <p:tgtEl>
                                          <p:spTgt spid="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p:bldP spid="9" grpId="0" animBg="1"/>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zh-CN" altLang="en-US" dirty="0">
                <a:solidFill>
                  <a:srgbClr val="FF0000"/>
                </a:solidFill>
                <a:latin typeface="黑体" panose="02010609060101010101" pitchFamily="49" charset="-122"/>
              </a:rPr>
              <a:t>小结</a:t>
            </a:r>
            <a:endParaRPr lang="zh-CN" altLang="en-US" b="1" dirty="0" smtClean="0">
              <a:solidFill>
                <a:srgbClr val="FF0000"/>
              </a:solidFill>
              <a:latin typeface="黑体" panose="02010609060101010101" pitchFamily="49" charset="-122"/>
            </a:endParaRPr>
          </a:p>
        </p:txBody>
      </p:sp>
      <p:sp>
        <p:nvSpPr>
          <p:cNvPr id="66563" name="Rectangle 3"/>
          <p:cNvSpPr>
            <a:spLocks noGrp="1" noChangeArrowheads="1"/>
          </p:cNvSpPr>
          <p:nvPr>
            <p:ph idx="1"/>
          </p:nvPr>
        </p:nvSpPr>
        <p:spPr>
          <a:xfrm>
            <a:off x="539750" y="1412874"/>
            <a:ext cx="7993063" cy="5184477"/>
          </a:xfrm>
        </p:spPr>
        <p:txBody>
          <a:bodyPr>
            <a:normAutofit/>
          </a:bodyPr>
          <a:lstStyle/>
          <a:p>
            <a:pPr eaLnBrk="1" hangingPunct="1">
              <a:lnSpc>
                <a:spcPct val="150000"/>
              </a:lnSpc>
              <a:buFont typeface="Wingdings" panose="05000000000000000000" pitchFamily="2" charset="2"/>
              <a:buChar char="Ø"/>
            </a:pPr>
            <a:r>
              <a:rPr lang="zh-CN" altLang="en-US" sz="2600" dirty="0">
                <a:solidFill>
                  <a:srgbClr val="0000FF"/>
                </a:solidFill>
              </a:rPr>
              <a:t>掌握字符数组数据结构</a:t>
            </a:r>
          </a:p>
          <a:p>
            <a:pPr eaLnBrk="1" hangingPunct="1">
              <a:lnSpc>
                <a:spcPct val="150000"/>
              </a:lnSpc>
              <a:buFont typeface="Wingdings" panose="05000000000000000000" pitchFamily="2" charset="2"/>
              <a:buChar char="Ø"/>
            </a:pPr>
            <a:r>
              <a:rPr lang="zh-CN" altLang="en-US" sz="2600" dirty="0">
                <a:solidFill>
                  <a:srgbClr val="FF0000"/>
                </a:solidFill>
              </a:rPr>
              <a:t>掌握字符数组的声明和存放，初始化和数组元素的引用方法</a:t>
            </a:r>
          </a:p>
          <a:p>
            <a:pPr eaLnBrk="1" hangingPunct="1">
              <a:lnSpc>
                <a:spcPct val="150000"/>
              </a:lnSpc>
              <a:buFont typeface="Wingdings" panose="05000000000000000000" pitchFamily="2" charset="2"/>
              <a:buChar char="Ø"/>
            </a:pPr>
            <a:r>
              <a:rPr lang="zh-CN" altLang="en-US" sz="2600" dirty="0">
                <a:solidFill>
                  <a:srgbClr val="0000FF"/>
                </a:solidFill>
              </a:rPr>
              <a:t>掌握字符数组下标的使用方法</a:t>
            </a:r>
            <a:endParaRPr lang="en-US" altLang="zh-CN" sz="2600" dirty="0">
              <a:solidFill>
                <a:srgbClr val="0000FF"/>
              </a:solidFill>
            </a:endParaRPr>
          </a:p>
          <a:p>
            <a:pPr eaLnBrk="1" hangingPunct="1">
              <a:lnSpc>
                <a:spcPct val="150000"/>
              </a:lnSpc>
              <a:buFont typeface="Wingdings" panose="05000000000000000000" pitchFamily="2" charset="2"/>
              <a:buChar char="Ø"/>
            </a:pPr>
            <a:r>
              <a:rPr lang="zh-CN" altLang="en-US" sz="2600" dirty="0">
                <a:solidFill>
                  <a:srgbClr val="FF0000"/>
                </a:solidFill>
              </a:rPr>
              <a:t>掌握数组元素的引用</a:t>
            </a:r>
            <a:endParaRPr lang="en-US" altLang="zh-CN" sz="2600" dirty="0">
              <a:solidFill>
                <a:srgbClr val="FF0000"/>
              </a:solidFill>
            </a:endParaRPr>
          </a:p>
          <a:p>
            <a:pPr eaLnBrk="1" hangingPunct="1">
              <a:lnSpc>
                <a:spcPct val="150000"/>
              </a:lnSpc>
              <a:buFont typeface="Wingdings" panose="05000000000000000000" pitchFamily="2" charset="2"/>
              <a:buChar char="Ø"/>
            </a:pPr>
            <a:r>
              <a:rPr lang="zh-CN" altLang="en-US" sz="2600" dirty="0">
                <a:solidFill>
                  <a:srgbClr val="0000FF"/>
                </a:solidFill>
              </a:rPr>
              <a:t>掌握字符数组的输入和输出</a:t>
            </a:r>
          </a:p>
          <a:p>
            <a:pPr eaLnBrk="1" hangingPunct="1">
              <a:lnSpc>
                <a:spcPct val="90000"/>
              </a:lnSpc>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
        <p:nvSpPr>
          <p:cNvPr id="12290" name="灯片编号占位符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15068FC9-9521-4510-9F6F-7F5C04FA29A8}" type="slidenum">
              <a:rPr lang="en-US" altLang="zh-CN">
                <a:solidFill>
                  <a:srgbClr val="0000FF"/>
                </a:solidFill>
              </a:rPr>
              <a:pPr eaLnBrk="1" hangingPunct="1"/>
              <a:t>22</a:t>
            </a:fld>
            <a:endParaRPr lang="en-US" altLang="zh-CN">
              <a:solidFill>
                <a:srgbClr val="0000FF"/>
              </a:solidFill>
            </a:endParaRPr>
          </a:p>
        </p:txBody>
      </p:sp>
    </p:spTree>
    <p:extLst>
      <p:ext uri="{BB962C8B-B14F-4D97-AF65-F5344CB8AC3E}">
        <p14:creationId xmlns:p14="http://schemas.microsoft.com/office/powerpoint/2010/main" val="1782398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8"/>
          <p:cNvSpPr txBox="1">
            <a:spLocks noChangeArrowheads="1"/>
          </p:cNvSpPr>
          <p:nvPr/>
        </p:nvSpPr>
        <p:spPr bwMode="auto">
          <a:xfrm>
            <a:off x="1331640" y="1844824"/>
            <a:ext cx="58324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rgbClr val="FFFFFF"/>
                </a:solidFill>
                <a:latin typeface="Arial" panose="020B0604020202020204" pitchFamily="34" charset="0"/>
                <a:ea typeface="仿宋_GB2312" charset="-122"/>
              </a:defRPr>
            </a:lvl1pPr>
            <a:lvl2pPr marL="742950" indent="-285750">
              <a:defRPr sz="2800">
                <a:solidFill>
                  <a:srgbClr val="FFFFFF"/>
                </a:solidFill>
                <a:latin typeface="Arial" panose="020B0604020202020204" pitchFamily="34" charset="0"/>
                <a:ea typeface="仿宋_GB2312" charset="-122"/>
              </a:defRPr>
            </a:lvl2pPr>
            <a:lvl3pPr marL="1143000" indent="-228600">
              <a:defRPr sz="2800">
                <a:solidFill>
                  <a:srgbClr val="FFFFFF"/>
                </a:solidFill>
                <a:latin typeface="Arial" panose="020B0604020202020204" pitchFamily="34" charset="0"/>
                <a:ea typeface="仿宋_GB2312" charset="-122"/>
              </a:defRPr>
            </a:lvl3pPr>
            <a:lvl4pPr marL="1600200" indent="-228600">
              <a:defRPr sz="2800">
                <a:solidFill>
                  <a:srgbClr val="FFFFFF"/>
                </a:solidFill>
                <a:latin typeface="Arial" panose="020B0604020202020204" pitchFamily="34" charset="0"/>
                <a:ea typeface="仿宋_GB2312" charset="-122"/>
              </a:defRPr>
            </a:lvl4pPr>
            <a:lvl5pPr marL="2057400" indent="-228600">
              <a:defRPr sz="2800">
                <a:solidFill>
                  <a:srgbClr val="FFFFFF"/>
                </a:solidFill>
                <a:latin typeface="Arial" panose="020B0604020202020204" pitchFamily="34" charset="0"/>
                <a:ea typeface="仿宋_GB2312" charset="-122"/>
              </a:defRPr>
            </a:lvl5pPr>
            <a:lvl6pPr marL="25146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6pPr>
            <a:lvl7pPr marL="29718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7pPr>
            <a:lvl8pPr marL="34290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8pPr>
            <a:lvl9pPr marL="38862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9pPr>
          </a:lstStyle>
          <a:p>
            <a:pPr eaLnBrk="1" hangingPunct="1">
              <a:spcBef>
                <a:spcPct val="50000"/>
              </a:spcBef>
            </a:pPr>
            <a:r>
              <a:rPr kumimoji="1" lang="zh-CN" altLang="en-US" sz="12000" b="1" dirty="0">
                <a:solidFill>
                  <a:srgbClr val="FF3300"/>
                </a:solidFill>
                <a:effectLst/>
                <a:latin typeface="楷体_GB2312" pitchFamily="49" charset="-122"/>
                <a:ea typeface="楷体_GB2312" pitchFamily="49" charset="-122"/>
              </a:rPr>
              <a:t>谢 谢 </a:t>
            </a:r>
            <a:r>
              <a:rPr kumimoji="1" lang="zh-CN" altLang="en-US" sz="9600" b="1" i="1" dirty="0">
                <a:solidFill>
                  <a:srgbClr val="FF3300"/>
                </a:solidFill>
                <a:effectLst/>
                <a:latin typeface="楷体_GB2312" pitchFamily="49" charset="-122"/>
                <a:ea typeface="楷体_GB2312" pitchFamily="49" charset="-122"/>
              </a:rPr>
              <a:t>！</a:t>
            </a:r>
            <a:endParaRPr kumimoji="1" lang="en-US" altLang="zh-CN" sz="9600" b="1" i="1" dirty="0">
              <a:solidFill>
                <a:srgbClr val="FF3300"/>
              </a:solidFill>
              <a:effectLst/>
              <a:latin typeface="楷体_GB2312" pitchFamily="49" charset="-122"/>
              <a:ea typeface="楷体_GB2312" pitchFamily="49" charset="-122"/>
            </a:endParaRPr>
          </a:p>
        </p:txBody>
      </p:sp>
      <p:pic>
        <p:nvPicPr>
          <p:cNvPr id="7" name="图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1848" y="4293096"/>
            <a:ext cx="3143250" cy="2095500"/>
          </a:xfrm>
          <a:prstGeom prst="rect">
            <a:avLst/>
          </a:prstGeom>
        </p:spPr>
      </p:pic>
    </p:spTree>
    <p:extLst>
      <p:ext uri="{BB962C8B-B14F-4D97-AF65-F5344CB8AC3E}">
        <p14:creationId xmlns:p14="http://schemas.microsoft.com/office/powerpoint/2010/main" val="28542363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zh-CN" altLang="en-US" b="1" dirty="0" smtClean="0">
                <a:solidFill>
                  <a:srgbClr val="FF0000"/>
                </a:solidFill>
                <a:latin typeface="黑体" panose="02010609060101010101" pitchFamily="49" charset="-122"/>
              </a:rPr>
              <a:t>一、教学目标</a:t>
            </a:r>
          </a:p>
        </p:txBody>
      </p:sp>
      <p:sp>
        <p:nvSpPr>
          <p:cNvPr id="66563" name="Rectangle 3"/>
          <p:cNvSpPr>
            <a:spLocks noGrp="1" noChangeArrowheads="1"/>
          </p:cNvSpPr>
          <p:nvPr>
            <p:ph idx="1"/>
          </p:nvPr>
        </p:nvSpPr>
        <p:spPr>
          <a:xfrm>
            <a:off x="539750" y="1412874"/>
            <a:ext cx="7993063" cy="5184477"/>
          </a:xfrm>
        </p:spPr>
        <p:txBody>
          <a:bodyPr>
            <a:normAutofit/>
          </a:bodyPr>
          <a:lstStyle/>
          <a:p>
            <a:pPr eaLnBrk="1" hangingPunct="1">
              <a:lnSpc>
                <a:spcPct val="150000"/>
              </a:lnSpc>
              <a:buFont typeface="Wingdings" panose="05000000000000000000" pitchFamily="2" charset="2"/>
              <a:buChar char="Ø"/>
            </a:pPr>
            <a:r>
              <a:rPr lang="zh-CN" altLang="en-US" sz="2600" dirty="0" smtClean="0">
                <a:solidFill>
                  <a:srgbClr val="0000FF"/>
                </a:solidFill>
              </a:rPr>
              <a:t>掌握</a:t>
            </a:r>
            <a:r>
              <a:rPr lang="zh-CN" altLang="en-US" sz="2600" dirty="0">
                <a:solidFill>
                  <a:srgbClr val="0000FF"/>
                </a:solidFill>
              </a:rPr>
              <a:t>字符</a:t>
            </a:r>
            <a:r>
              <a:rPr lang="zh-CN" altLang="en-US" sz="2600" dirty="0" smtClean="0">
                <a:solidFill>
                  <a:srgbClr val="0000FF"/>
                </a:solidFill>
              </a:rPr>
              <a:t>数组</a:t>
            </a:r>
            <a:r>
              <a:rPr lang="zh-CN" altLang="en-US" sz="2600" dirty="0">
                <a:solidFill>
                  <a:srgbClr val="0000FF"/>
                </a:solidFill>
              </a:rPr>
              <a:t>数据结构</a:t>
            </a:r>
          </a:p>
          <a:p>
            <a:pPr eaLnBrk="1" hangingPunct="1">
              <a:lnSpc>
                <a:spcPct val="150000"/>
              </a:lnSpc>
              <a:buFont typeface="Wingdings" panose="05000000000000000000" pitchFamily="2" charset="2"/>
              <a:buChar char="Ø"/>
            </a:pPr>
            <a:r>
              <a:rPr lang="zh-CN" altLang="en-US" sz="2600" dirty="0" smtClean="0">
                <a:solidFill>
                  <a:srgbClr val="FF0000"/>
                </a:solidFill>
              </a:rPr>
              <a:t>掌握字符数组</a:t>
            </a:r>
            <a:r>
              <a:rPr lang="zh-CN" altLang="en-US" sz="2600" dirty="0">
                <a:solidFill>
                  <a:srgbClr val="FF0000"/>
                </a:solidFill>
              </a:rPr>
              <a:t>的声明和存放，初始化和数组元素的引用方法</a:t>
            </a:r>
          </a:p>
          <a:p>
            <a:pPr eaLnBrk="1" hangingPunct="1">
              <a:lnSpc>
                <a:spcPct val="150000"/>
              </a:lnSpc>
              <a:buFont typeface="Wingdings" panose="05000000000000000000" pitchFamily="2" charset="2"/>
              <a:buChar char="Ø"/>
            </a:pPr>
            <a:r>
              <a:rPr lang="zh-CN" altLang="en-US" sz="2600" dirty="0" smtClean="0">
                <a:solidFill>
                  <a:srgbClr val="0000FF"/>
                </a:solidFill>
              </a:rPr>
              <a:t>掌握字符数组</a:t>
            </a:r>
            <a:r>
              <a:rPr lang="zh-CN" altLang="en-US" sz="2600" dirty="0">
                <a:solidFill>
                  <a:srgbClr val="0000FF"/>
                </a:solidFill>
              </a:rPr>
              <a:t>下标的使用</a:t>
            </a:r>
            <a:r>
              <a:rPr lang="zh-CN" altLang="en-US" sz="2600" dirty="0" smtClean="0">
                <a:solidFill>
                  <a:srgbClr val="0000FF"/>
                </a:solidFill>
              </a:rPr>
              <a:t>方法</a:t>
            </a:r>
            <a:endParaRPr lang="en-US" altLang="zh-CN" sz="2600" dirty="0" smtClean="0">
              <a:solidFill>
                <a:srgbClr val="0000FF"/>
              </a:solidFill>
            </a:endParaRPr>
          </a:p>
          <a:p>
            <a:pPr eaLnBrk="1" hangingPunct="1">
              <a:lnSpc>
                <a:spcPct val="150000"/>
              </a:lnSpc>
              <a:buFont typeface="Wingdings" panose="05000000000000000000" pitchFamily="2" charset="2"/>
              <a:buChar char="Ø"/>
            </a:pPr>
            <a:r>
              <a:rPr lang="zh-CN" altLang="en-US" sz="2600" dirty="0" smtClean="0">
                <a:solidFill>
                  <a:srgbClr val="FF0000"/>
                </a:solidFill>
              </a:rPr>
              <a:t>掌握数组元素的引用</a:t>
            </a:r>
            <a:endParaRPr lang="en-US" altLang="zh-CN" sz="2600" dirty="0" smtClean="0">
              <a:solidFill>
                <a:srgbClr val="FF0000"/>
              </a:solidFill>
            </a:endParaRPr>
          </a:p>
          <a:p>
            <a:pPr eaLnBrk="1" hangingPunct="1">
              <a:lnSpc>
                <a:spcPct val="150000"/>
              </a:lnSpc>
              <a:buFont typeface="Wingdings" panose="05000000000000000000" pitchFamily="2" charset="2"/>
              <a:buChar char="Ø"/>
            </a:pPr>
            <a:r>
              <a:rPr lang="zh-CN" altLang="en-US" sz="2600" dirty="0">
                <a:solidFill>
                  <a:srgbClr val="0000FF"/>
                </a:solidFill>
              </a:rPr>
              <a:t>掌握字符数组的输入和输出</a:t>
            </a:r>
          </a:p>
          <a:p>
            <a:pPr eaLnBrk="1" hangingPunct="1">
              <a:lnSpc>
                <a:spcPct val="90000"/>
              </a:lnSpc>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
        <p:nvSpPr>
          <p:cNvPr id="12290" name="灯片编号占位符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ea typeface="宋体" panose="02010600030101010101" pitchFamily="2" charset="-122"/>
              </a:defRPr>
            </a:lvl1pPr>
            <a:lvl2pPr marL="742950" indent="-285750" eaLnBrk="0" hangingPunct="0">
              <a:defRPr b="1">
                <a:solidFill>
                  <a:schemeClr val="tx1"/>
                </a:solidFill>
                <a:latin typeface="Verdana" panose="020B0604030504040204" pitchFamily="34" charset="0"/>
                <a:ea typeface="宋体" panose="02010600030101010101" pitchFamily="2" charset="-122"/>
              </a:defRPr>
            </a:lvl2pPr>
            <a:lvl3pPr marL="1143000" indent="-228600" eaLnBrk="0" hangingPunct="0">
              <a:defRPr b="1">
                <a:solidFill>
                  <a:schemeClr val="tx1"/>
                </a:solidFill>
                <a:latin typeface="Verdana" panose="020B0604030504040204" pitchFamily="34" charset="0"/>
                <a:ea typeface="宋体" panose="02010600030101010101" pitchFamily="2" charset="-122"/>
              </a:defRPr>
            </a:lvl3pPr>
            <a:lvl4pPr marL="1600200" indent="-228600" eaLnBrk="0" hangingPunct="0">
              <a:defRPr b="1">
                <a:solidFill>
                  <a:schemeClr val="tx1"/>
                </a:solidFill>
                <a:latin typeface="Verdana" panose="020B0604030504040204" pitchFamily="34" charset="0"/>
                <a:ea typeface="宋体" panose="02010600030101010101" pitchFamily="2" charset="-122"/>
              </a:defRPr>
            </a:lvl4pPr>
            <a:lvl5pPr marL="2057400" indent="-228600" eaLnBrk="0" hangingPunct="0">
              <a:defRPr b="1">
                <a:solidFill>
                  <a:schemeClr val="tx1"/>
                </a:solidFill>
                <a:latin typeface="Verdana" panose="020B0604030504040204" pitchFamily="34" charset="0"/>
                <a:ea typeface="宋体" panose="02010600030101010101" pitchFamily="2" charset="-122"/>
              </a:defRPr>
            </a:lvl5pPr>
            <a:lvl6pPr marL="25146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6pPr>
            <a:lvl7pPr marL="29718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7pPr>
            <a:lvl8pPr marL="34290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8pPr>
            <a:lvl9pPr marL="3886200" indent="-228600" algn="ctr" eaLnBrk="0" fontAlgn="base" hangingPunct="0">
              <a:spcBef>
                <a:spcPct val="0"/>
              </a:spcBef>
              <a:spcAft>
                <a:spcPct val="0"/>
              </a:spcAft>
              <a:defRPr b="1">
                <a:solidFill>
                  <a:schemeClr val="tx1"/>
                </a:solidFill>
                <a:latin typeface="Verdana" panose="020B0604030504040204" pitchFamily="34" charset="0"/>
                <a:ea typeface="宋体" panose="02010600030101010101" pitchFamily="2" charset="-122"/>
              </a:defRPr>
            </a:lvl9pPr>
          </a:lstStyle>
          <a:p>
            <a:pPr eaLnBrk="1" hangingPunct="1"/>
            <a:fld id="{15068FC9-9521-4510-9F6F-7F5C04FA29A8}" type="slidenum">
              <a:rPr lang="en-US" altLang="zh-CN">
                <a:solidFill>
                  <a:srgbClr val="0000FF"/>
                </a:solidFill>
              </a:rPr>
              <a:pPr eaLnBrk="1" hangingPunct="1"/>
              <a:t>3</a:t>
            </a:fld>
            <a:endParaRPr lang="en-US" altLang="zh-CN">
              <a:solidFill>
                <a:srgbClr val="0000FF"/>
              </a:solidFill>
            </a:endParaRPr>
          </a:p>
        </p:txBody>
      </p:sp>
    </p:spTree>
    <p:extLst>
      <p:ext uri="{BB962C8B-B14F-4D97-AF65-F5344CB8AC3E}">
        <p14:creationId xmlns:p14="http://schemas.microsoft.com/office/powerpoint/2010/main" val="1835628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标题 1"/>
          <p:cNvSpPr>
            <a:spLocks noGrp="1"/>
          </p:cNvSpPr>
          <p:nvPr>
            <p:ph type="title"/>
          </p:nvPr>
        </p:nvSpPr>
        <p:spPr/>
        <p:txBody>
          <a:bodyPr/>
          <a:lstStyle/>
          <a:p>
            <a:r>
              <a:rPr lang="zh-CN" altLang="zh-CN" dirty="0" smtClean="0"/>
              <a:t>字符数组</a:t>
            </a:r>
            <a:endParaRPr lang="zh-CN" altLang="en-US" dirty="0" smtClean="0"/>
          </a:p>
        </p:txBody>
      </p:sp>
      <p:sp>
        <p:nvSpPr>
          <p:cNvPr id="68611" name="内容占位符 2"/>
          <p:cNvSpPr>
            <a:spLocks noGrp="1"/>
          </p:cNvSpPr>
          <p:nvPr>
            <p:ph idx="1"/>
          </p:nvPr>
        </p:nvSpPr>
        <p:spPr/>
        <p:txBody>
          <a:bodyPr/>
          <a:lstStyle/>
          <a:p>
            <a:r>
              <a:rPr lang="zh-CN" altLang="zh-CN" smtClean="0"/>
              <a:t>字符数组就是存储字符数据的数组，比如单词，电话号码等等文本数据。</a:t>
            </a:r>
            <a:r>
              <a:rPr lang="en-US" altLang="zh-CN" smtClean="0"/>
              <a:t>C</a:t>
            </a:r>
            <a:r>
              <a:rPr lang="zh-CN" altLang="zh-CN" smtClean="0"/>
              <a:t>语言提供非常强大的处理字符序列或文本的功能。当然这些功能都是从存储字符型数据开始的。</a:t>
            </a:r>
            <a:endParaRPr lang="zh-CN" altLang="en-US" smtClean="0"/>
          </a:p>
        </p:txBody>
      </p:sp>
      <p:sp>
        <p:nvSpPr>
          <p:cNvPr id="68612"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58A14B11-1041-44C3-A32C-1337AF7E30DF}" type="slidenum">
              <a:rPr lang="en-US" altLang="zh-CN" sz="1200">
                <a:latin typeface="Verdana" panose="020B0604030504040204" pitchFamily="34" charset="0"/>
                <a:ea typeface="宋体" panose="02010600030101010101" pitchFamily="2" charset="-122"/>
              </a:rPr>
              <a:pPr/>
              <a:t>4</a:t>
            </a:fld>
            <a:endParaRPr lang="en-US" altLang="zh-CN" sz="120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标题 1"/>
          <p:cNvSpPr>
            <a:spLocks noGrp="1"/>
          </p:cNvSpPr>
          <p:nvPr>
            <p:ph type="title"/>
          </p:nvPr>
        </p:nvSpPr>
        <p:spPr/>
        <p:txBody>
          <a:bodyPr/>
          <a:lstStyle/>
          <a:p>
            <a:r>
              <a:rPr lang="zh-CN" altLang="zh-CN" dirty="0" smtClean="0"/>
              <a:t>字符数组的定义</a:t>
            </a:r>
            <a:endParaRPr lang="zh-CN" altLang="en-US" dirty="0" smtClean="0"/>
          </a:p>
        </p:txBody>
      </p:sp>
      <p:sp>
        <p:nvSpPr>
          <p:cNvPr id="3" name="内容占位符 2"/>
          <p:cNvSpPr>
            <a:spLocks noGrp="1"/>
          </p:cNvSpPr>
          <p:nvPr>
            <p:ph idx="1"/>
          </p:nvPr>
        </p:nvSpPr>
        <p:spPr/>
        <p:txBody>
          <a:bodyPr/>
          <a:lstStyle/>
          <a:p>
            <a:r>
              <a:rPr lang="zh-CN" altLang="en-US" b="0" dirty="0" smtClean="0"/>
              <a:t>一维字符数组</a:t>
            </a:r>
            <a:r>
              <a:rPr lang="zh-CN" altLang="zh-CN" b="0" dirty="0" smtClean="0"/>
              <a:t>声明的形式：</a:t>
            </a:r>
            <a:endParaRPr lang="zh-CN" altLang="zh-CN" dirty="0" smtClean="0"/>
          </a:p>
          <a:p>
            <a:pPr>
              <a:buFont typeface="Wingdings" panose="05000000000000000000" pitchFamily="2" charset="2"/>
              <a:buNone/>
            </a:pPr>
            <a:r>
              <a:rPr lang="en-US" altLang="zh-CN" dirty="0" smtClean="0"/>
              <a:t>			</a:t>
            </a:r>
            <a:r>
              <a:rPr lang="en-US" altLang="zh-CN" dirty="0" smtClean="0">
                <a:solidFill>
                  <a:srgbClr val="FF0000"/>
                </a:solidFill>
              </a:rPr>
              <a:t>char </a:t>
            </a:r>
            <a:r>
              <a:rPr lang="zh-CN" altLang="zh-CN" dirty="0" smtClean="0">
                <a:solidFill>
                  <a:srgbClr val="FF0000"/>
                </a:solidFill>
              </a:rPr>
              <a:t>数组名称</a:t>
            </a:r>
            <a:r>
              <a:rPr lang="en-US" altLang="zh-CN" dirty="0" smtClean="0">
                <a:solidFill>
                  <a:srgbClr val="FF0000"/>
                </a:solidFill>
              </a:rPr>
              <a:t>[</a:t>
            </a:r>
            <a:r>
              <a:rPr lang="zh-CN" altLang="zh-CN" dirty="0" smtClean="0">
                <a:solidFill>
                  <a:srgbClr val="FF0000"/>
                </a:solidFill>
              </a:rPr>
              <a:t>长度</a:t>
            </a:r>
            <a:r>
              <a:rPr lang="en-US" altLang="zh-CN" dirty="0" smtClean="0">
                <a:solidFill>
                  <a:srgbClr val="FF0000"/>
                </a:solidFill>
              </a:rPr>
              <a:t>];</a:t>
            </a:r>
          </a:p>
          <a:p>
            <a:pPr>
              <a:buFont typeface="Wingdings" panose="05000000000000000000" pitchFamily="2" charset="2"/>
              <a:buNone/>
            </a:pPr>
            <a:r>
              <a:rPr lang="en-US" altLang="zh-CN" dirty="0" smtClean="0">
                <a:solidFill>
                  <a:srgbClr val="FF0000"/>
                </a:solidFill>
              </a:rPr>
              <a:t>      </a:t>
            </a:r>
            <a:r>
              <a:rPr lang="zh-CN" altLang="en-US" dirty="0" smtClean="0"/>
              <a:t>二维字符数组</a:t>
            </a:r>
            <a:r>
              <a:rPr lang="zh-CN" altLang="zh-CN" b="0" dirty="0" smtClean="0"/>
              <a:t>声明的形式：</a:t>
            </a:r>
            <a:endParaRPr lang="en-US" altLang="zh-CN" b="0" dirty="0" smtClean="0"/>
          </a:p>
          <a:p>
            <a:pPr>
              <a:buFont typeface="Wingdings" panose="05000000000000000000" pitchFamily="2" charset="2"/>
              <a:buNone/>
            </a:pPr>
            <a:r>
              <a:rPr lang="en-US" altLang="zh-CN" dirty="0" smtClean="0">
                <a:solidFill>
                  <a:srgbClr val="FF0000"/>
                </a:solidFill>
              </a:rPr>
              <a:t>                     char </a:t>
            </a:r>
            <a:r>
              <a:rPr lang="zh-CN" altLang="zh-CN" dirty="0" smtClean="0">
                <a:solidFill>
                  <a:srgbClr val="FF0000"/>
                </a:solidFill>
              </a:rPr>
              <a:t>数组名称</a:t>
            </a:r>
            <a:r>
              <a:rPr lang="en-US" altLang="zh-CN" dirty="0" smtClean="0">
                <a:solidFill>
                  <a:srgbClr val="FF0000"/>
                </a:solidFill>
              </a:rPr>
              <a:t>[</a:t>
            </a:r>
            <a:r>
              <a:rPr lang="zh-CN" altLang="en-US" dirty="0" smtClean="0">
                <a:solidFill>
                  <a:srgbClr val="FF0000"/>
                </a:solidFill>
              </a:rPr>
              <a:t>行</a:t>
            </a:r>
            <a:r>
              <a:rPr lang="zh-CN" altLang="zh-CN" dirty="0" smtClean="0">
                <a:solidFill>
                  <a:srgbClr val="FF0000"/>
                </a:solidFill>
              </a:rPr>
              <a:t>长度</a:t>
            </a:r>
            <a:r>
              <a:rPr lang="en-US" altLang="zh-CN" dirty="0" smtClean="0">
                <a:solidFill>
                  <a:srgbClr val="FF0000"/>
                </a:solidFill>
              </a:rPr>
              <a:t>][</a:t>
            </a:r>
            <a:r>
              <a:rPr lang="zh-CN" altLang="en-US" dirty="0" smtClean="0">
                <a:solidFill>
                  <a:srgbClr val="FF0000"/>
                </a:solidFill>
              </a:rPr>
              <a:t>列宽度</a:t>
            </a:r>
            <a:r>
              <a:rPr lang="en-US" altLang="zh-CN" dirty="0" smtClean="0">
                <a:solidFill>
                  <a:srgbClr val="FF0000"/>
                </a:solidFill>
              </a:rPr>
              <a:t>];</a:t>
            </a:r>
            <a:endParaRPr lang="zh-CN" altLang="zh-CN" dirty="0" smtClean="0">
              <a:solidFill>
                <a:srgbClr val="FF0000"/>
              </a:solidFill>
            </a:endParaRPr>
          </a:p>
          <a:p>
            <a:pPr>
              <a:buFont typeface="Wingdings" panose="05000000000000000000" pitchFamily="2" charset="2"/>
              <a:buNone/>
            </a:pPr>
            <a:r>
              <a:rPr lang="zh-CN" altLang="zh-CN" b="0" dirty="0" smtClean="0"/>
              <a:t>例如，</a:t>
            </a:r>
            <a:endParaRPr lang="zh-CN" altLang="zh-CN" dirty="0" smtClean="0"/>
          </a:p>
          <a:p>
            <a:pPr>
              <a:buFont typeface="Wingdings" panose="05000000000000000000" pitchFamily="2" charset="2"/>
              <a:buNone/>
            </a:pPr>
            <a:r>
              <a:rPr lang="en-US" altLang="zh-CN" b="0" dirty="0" smtClean="0"/>
              <a:t>         char line[ 80 ];</a:t>
            </a:r>
          </a:p>
          <a:p>
            <a:pPr>
              <a:buFont typeface="Wingdings" panose="05000000000000000000" pitchFamily="2" charset="2"/>
              <a:buNone/>
            </a:pPr>
            <a:r>
              <a:rPr lang="en-US" altLang="zh-CN" b="0" dirty="0" smtClean="0"/>
              <a:t>         char text[ 1000 ];</a:t>
            </a:r>
          </a:p>
          <a:p>
            <a:pPr>
              <a:buFont typeface="Wingdings" panose="05000000000000000000" pitchFamily="2" charset="2"/>
              <a:buNone/>
            </a:pPr>
            <a:r>
              <a:rPr lang="en-US" altLang="zh-CN" dirty="0" smtClean="0"/>
              <a:t>         </a:t>
            </a:r>
            <a:r>
              <a:rPr lang="en-US" altLang="zh-CN" b="0" dirty="0" smtClean="0"/>
              <a:t>char name[ 5 ][ 20 ];</a:t>
            </a:r>
            <a:endParaRPr lang="zh-CN" altLang="en-US" b="0" dirty="0" smtClean="0"/>
          </a:p>
        </p:txBody>
      </p:sp>
      <p:sp>
        <p:nvSpPr>
          <p:cNvPr id="69636"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26CCDF7D-ABBB-4692-80E8-769709FDBF24}" type="slidenum">
              <a:rPr lang="en-US" altLang="zh-CN" sz="1200">
                <a:latin typeface="Verdana" panose="020B0604030504040204" pitchFamily="34" charset="0"/>
                <a:ea typeface="宋体" panose="02010600030101010101" pitchFamily="2" charset="-122"/>
              </a:rPr>
              <a:pPr/>
              <a:t>5</a:t>
            </a:fld>
            <a:endParaRPr lang="en-US" altLang="zh-CN" sz="1200">
              <a:latin typeface="Verdana" panose="020B0604030504040204" pitchFamily="34" charset="0"/>
              <a:ea typeface="宋体" panose="02010600030101010101" pitchFamily="2" charset="-122"/>
            </a:endParaRPr>
          </a:p>
        </p:txBody>
      </p:sp>
      <p:sp>
        <p:nvSpPr>
          <p:cNvPr id="6" name="Rectangle 2"/>
          <p:cNvSpPr>
            <a:spLocks noChangeArrowheads="1"/>
          </p:cNvSpPr>
          <p:nvPr/>
        </p:nvSpPr>
        <p:spPr bwMode="auto">
          <a:xfrm>
            <a:off x="4788024" y="4149080"/>
            <a:ext cx="3888432" cy="71006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lIns="90000" tIns="46800" rIns="90000" bIns="46800" anchor="ctr">
            <a:spAutoFit/>
          </a:bodyPr>
          <a:lstStyle/>
          <a:p>
            <a:pPr eaLnBrk="1" hangingPunct="1">
              <a:defRPr/>
            </a:pPr>
            <a:r>
              <a:rPr lang="zh-CN" altLang="zh-CN" sz="2000" dirty="0">
                <a:solidFill>
                  <a:srgbClr val="C00000"/>
                </a:solidFill>
                <a:latin typeface="+mn-ea"/>
              </a:rPr>
              <a:t>常量表达式指定了长度，即可以存放</a:t>
            </a:r>
            <a:r>
              <a:rPr kumimoji="1" lang="zh-CN" altLang="zh-CN" sz="2000" dirty="0">
                <a:solidFill>
                  <a:srgbClr val="C00000"/>
                </a:solidFill>
                <a:latin typeface="Times New Roman" pitchFamily="18" charset="0"/>
              </a:rPr>
              <a:t>字符</a:t>
            </a:r>
            <a:r>
              <a:rPr lang="zh-CN" altLang="zh-CN" sz="2000" dirty="0">
                <a:solidFill>
                  <a:srgbClr val="C00000"/>
                </a:solidFill>
                <a:latin typeface="+mn-ea"/>
              </a:rPr>
              <a:t>数据的个数</a:t>
            </a:r>
            <a:endParaRPr lang="zh-CN" altLang="en-US" sz="2000" dirty="0">
              <a:solidFill>
                <a:srgbClr val="C00000"/>
              </a:solidFill>
              <a:latin typeface="+mn-ea"/>
            </a:endParaRPr>
          </a:p>
        </p:txBody>
      </p:sp>
      <p:sp>
        <p:nvSpPr>
          <p:cNvPr id="8" name="Rectangle 2"/>
          <p:cNvSpPr>
            <a:spLocks noChangeArrowheads="1"/>
          </p:cNvSpPr>
          <p:nvPr/>
        </p:nvSpPr>
        <p:spPr bwMode="auto">
          <a:xfrm>
            <a:off x="4788024" y="5085184"/>
            <a:ext cx="3888432" cy="71006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lIns="90000" tIns="46800" rIns="90000" bIns="46800" anchor="ctr">
            <a:spAutoFit/>
          </a:bodyPr>
          <a:lstStyle/>
          <a:p>
            <a:pPr eaLnBrk="1" hangingPunct="1">
              <a:defRPr/>
            </a:pPr>
            <a:r>
              <a:rPr lang="zh-CN" altLang="zh-CN" sz="2000" dirty="0">
                <a:solidFill>
                  <a:srgbClr val="C00000"/>
                </a:solidFill>
              </a:rPr>
              <a:t>理解为</a:t>
            </a:r>
            <a:r>
              <a:rPr lang="en-US" altLang="zh-CN" sz="2000" dirty="0">
                <a:solidFill>
                  <a:srgbClr val="C00000"/>
                </a:solidFill>
              </a:rPr>
              <a:t>:</a:t>
            </a:r>
            <a:r>
              <a:rPr lang="zh-CN" altLang="zh-CN" sz="2000" dirty="0">
                <a:solidFill>
                  <a:srgbClr val="C00000"/>
                </a:solidFill>
              </a:rPr>
              <a:t>定义了五名同学的姓名，每个姓名不超过</a:t>
            </a:r>
            <a:r>
              <a:rPr lang="en-US" altLang="zh-CN" sz="2000" dirty="0">
                <a:solidFill>
                  <a:srgbClr val="C00000"/>
                </a:solidFill>
              </a:rPr>
              <a:t>20</a:t>
            </a:r>
            <a:r>
              <a:rPr lang="zh-CN" altLang="zh-CN" sz="2000" dirty="0">
                <a:solidFill>
                  <a:srgbClr val="C00000"/>
                </a:solidFill>
              </a:rPr>
              <a:t>个字符。</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标题 1"/>
          <p:cNvSpPr>
            <a:spLocks noGrp="1"/>
          </p:cNvSpPr>
          <p:nvPr>
            <p:ph type="title"/>
          </p:nvPr>
        </p:nvSpPr>
        <p:spPr/>
        <p:txBody>
          <a:bodyPr/>
          <a:lstStyle/>
          <a:p>
            <a:r>
              <a:rPr lang="zh-CN" altLang="zh-CN" dirty="0" smtClean="0"/>
              <a:t>字符数组元素的引用</a:t>
            </a:r>
            <a:endParaRPr lang="zh-CN" altLang="en-US" dirty="0" smtClean="0"/>
          </a:p>
        </p:txBody>
      </p:sp>
      <p:sp>
        <p:nvSpPr>
          <p:cNvPr id="54275" name="内容占位符 2"/>
          <p:cNvSpPr>
            <a:spLocks noGrp="1"/>
          </p:cNvSpPr>
          <p:nvPr>
            <p:ph idx="1"/>
          </p:nvPr>
        </p:nvSpPr>
        <p:spPr/>
        <p:txBody>
          <a:bodyPr/>
          <a:lstStyle/>
          <a:p>
            <a:r>
              <a:rPr lang="zh-CN" altLang="zh-CN" b="0" dirty="0" smtClean="0"/>
              <a:t>数组</a:t>
            </a:r>
            <a:r>
              <a:rPr lang="zh-CN" altLang="en-US" b="0" dirty="0" smtClean="0"/>
              <a:t>元素</a:t>
            </a:r>
            <a:r>
              <a:rPr lang="zh-CN" altLang="zh-CN" b="0" dirty="0" smtClean="0"/>
              <a:t>的赋值操作</a:t>
            </a:r>
            <a:endParaRPr lang="en-US" altLang="zh-CN" b="0" dirty="0" smtClean="0"/>
          </a:p>
          <a:p>
            <a:pPr>
              <a:buFont typeface="Wingdings" panose="05000000000000000000" pitchFamily="2" charset="2"/>
              <a:buNone/>
            </a:pPr>
            <a:r>
              <a:rPr lang="en-US" altLang="zh-CN" sz="2800" b="0" dirty="0" smtClean="0">
                <a:solidFill>
                  <a:srgbClr val="C00000"/>
                </a:solidFill>
              </a:rPr>
              <a:t>for (</a:t>
            </a:r>
            <a:r>
              <a:rPr lang="en-US" altLang="zh-CN" sz="2800" b="0" dirty="0" err="1" smtClean="0">
                <a:solidFill>
                  <a:srgbClr val="C00000"/>
                </a:solidFill>
              </a:rPr>
              <a:t>i</a:t>
            </a:r>
            <a:r>
              <a:rPr lang="en-US" altLang="zh-CN" sz="2800" b="0" dirty="0" smtClean="0">
                <a:solidFill>
                  <a:srgbClr val="C00000"/>
                </a:solidFill>
              </a:rPr>
              <a:t> = 0; </a:t>
            </a:r>
            <a:r>
              <a:rPr lang="en-US" altLang="zh-CN" sz="2800" b="0" dirty="0" err="1" smtClean="0">
                <a:solidFill>
                  <a:srgbClr val="C00000"/>
                </a:solidFill>
              </a:rPr>
              <a:t>i</a:t>
            </a:r>
            <a:r>
              <a:rPr lang="en-US" altLang="zh-CN" sz="2800" b="0" dirty="0" smtClean="0">
                <a:solidFill>
                  <a:srgbClr val="C00000"/>
                </a:solidFill>
              </a:rPr>
              <a:t> &lt; 80 &amp;&amp; ( line[</a:t>
            </a:r>
            <a:r>
              <a:rPr lang="en-US" altLang="zh-CN" sz="2800" b="0" dirty="0" err="1" smtClean="0">
                <a:solidFill>
                  <a:srgbClr val="C00000"/>
                </a:solidFill>
              </a:rPr>
              <a:t>i</a:t>
            </a:r>
            <a:r>
              <a:rPr lang="en-US" altLang="zh-CN" sz="2800" b="0" dirty="0" smtClean="0">
                <a:solidFill>
                  <a:srgbClr val="C00000"/>
                </a:solidFill>
              </a:rPr>
              <a:t>] = </a:t>
            </a:r>
            <a:r>
              <a:rPr lang="en-US" altLang="zh-CN" sz="2800" b="0" dirty="0" err="1" smtClean="0">
                <a:solidFill>
                  <a:srgbClr val="C00000"/>
                </a:solidFill>
              </a:rPr>
              <a:t>getchar</a:t>
            </a:r>
            <a:r>
              <a:rPr lang="en-US" altLang="zh-CN" sz="2800" b="0" dirty="0" smtClean="0">
                <a:solidFill>
                  <a:srgbClr val="C00000"/>
                </a:solidFill>
              </a:rPr>
              <a:t>() )!=‘\n‘;</a:t>
            </a:r>
            <a:r>
              <a:rPr lang="en-US" altLang="zh-CN" sz="2800" b="0" dirty="0" err="1" smtClean="0">
                <a:solidFill>
                  <a:srgbClr val="C00000"/>
                </a:solidFill>
              </a:rPr>
              <a:t>i</a:t>
            </a:r>
            <a:r>
              <a:rPr lang="en-US" altLang="zh-CN" sz="2800" b="0" dirty="0" smtClean="0">
                <a:solidFill>
                  <a:srgbClr val="C00000"/>
                </a:solidFill>
              </a:rPr>
              <a:t>++ );</a:t>
            </a:r>
            <a:endParaRPr lang="zh-CN" altLang="zh-CN" sz="2800" dirty="0" smtClean="0">
              <a:solidFill>
                <a:srgbClr val="C00000"/>
              </a:solidFill>
            </a:endParaRPr>
          </a:p>
          <a:p>
            <a:pPr>
              <a:buFont typeface="Wingdings" panose="05000000000000000000" pitchFamily="2" charset="2"/>
              <a:buNone/>
            </a:pPr>
            <a:r>
              <a:rPr lang="en-US" altLang="zh-CN" sz="2800" b="0" dirty="0" smtClean="0"/>
              <a:t>/*</a:t>
            </a:r>
            <a:r>
              <a:rPr lang="zh-CN" altLang="en-US" sz="2800" b="0" dirty="0" smtClean="0"/>
              <a:t>用</a:t>
            </a:r>
            <a:r>
              <a:rPr lang="zh-CN" altLang="zh-CN" sz="2800" b="0" dirty="0" smtClean="0"/>
              <a:t>循环将一行</a:t>
            </a:r>
            <a:r>
              <a:rPr lang="en-US" altLang="zh-CN" sz="2800" b="0" dirty="0" smtClean="0"/>
              <a:t>(</a:t>
            </a:r>
            <a:r>
              <a:rPr lang="zh-CN" altLang="zh-CN" sz="2800" b="0" dirty="0" smtClean="0"/>
              <a:t>最多</a:t>
            </a:r>
            <a:r>
              <a:rPr lang="en-US" altLang="zh-CN" sz="2800" b="0" dirty="0" smtClean="0"/>
              <a:t>80</a:t>
            </a:r>
            <a:r>
              <a:rPr lang="zh-CN" altLang="zh-CN" sz="2800" b="0" dirty="0" smtClean="0"/>
              <a:t>列</a:t>
            </a:r>
            <a:r>
              <a:rPr lang="en-US" altLang="zh-CN" sz="2800" b="0" dirty="0" smtClean="0"/>
              <a:t>)</a:t>
            </a:r>
            <a:r>
              <a:rPr lang="zh-CN" altLang="zh-CN" sz="2800" b="0" dirty="0" smtClean="0"/>
              <a:t>字符读入到数组</a:t>
            </a:r>
            <a:r>
              <a:rPr lang="en-US" altLang="zh-CN" sz="2800" b="0" dirty="0" smtClean="0"/>
              <a:t>line*/</a:t>
            </a:r>
          </a:p>
          <a:p>
            <a:pPr>
              <a:buFont typeface="Wingdings" panose="05000000000000000000" pitchFamily="2" charset="2"/>
              <a:buNone/>
            </a:pPr>
            <a:endParaRPr lang="en-US" altLang="zh-CN" sz="2800" b="0" dirty="0" smtClean="0"/>
          </a:p>
          <a:p>
            <a:r>
              <a:rPr lang="zh-CN" altLang="en-US" b="0" dirty="0" smtClean="0"/>
              <a:t>数组元素的取值操作</a:t>
            </a:r>
            <a:endParaRPr lang="en-US" altLang="zh-CN" b="0" dirty="0" smtClean="0"/>
          </a:p>
          <a:p>
            <a:pPr>
              <a:buFont typeface="Wingdings" panose="05000000000000000000" pitchFamily="2" charset="2"/>
              <a:buNone/>
            </a:pPr>
            <a:r>
              <a:rPr lang="en-US" altLang="zh-CN" b="0" dirty="0" smtClean="0"/>
              <a:t>     </a:t>
            </a:r>
            <a:r>
              <a:rPr lang="zh-CN" altLang="zh-CN" b="0" dirty="0" smtClean="0"/>
              <a:t>字符数组元素的引用方式也是通过数组名和下标运算符表示式实现的</a:t>
            </a:r>
            <a:endParaRPr lang="en-US" altLang="zh-CN" b="0" dirty="0" smtClean="0"/>
          </a:p>
          <a:p>
            <a:pPr>
              <a:buFont typeface="Wingdings" panose="05000000000000000000" pitchFamily="2" charset="2"/>
              <a:buNone/>
            </a:pPr>
            <a:r>
              <a:rPr lang="en-US" altLang="zh-CN" sz="2800" b="0" dirty="0" smtClean="0">
                <a:solidFill>
                  <a:srgbClr val="C00000"/>
                </a:solidFill>
              </a:rPr>
              <a:t>       for( </a:t>
            </a:r>
            <a:r>
              <a:rPr lang="en-US" altLang="zh-CN" sz="2800" b="0" dirty="0" err="1" smtClean="0">
                <a:solidFill>
                  <a:srgbClr val="C00000"/>
                </a:solidFill>
              </a:rPr>
              <a:t>i</a:t>
            </a:r>
            <a:r>
              <a:rPr lang="en-US" altLang="zh-CN" sz="2800" b="0" dirty="0" smtClean="0">
                <a:solidFill>
                  <a:srgbClr val="C00000"/>
                </a:solidFill>
              </a:rPr>
              <a:t> = 0; </a:t>
            </a:r>
            <a:r>
              <a:rPr lang="en-US" altLang="zh-CN" sz="2800" b="0" dirty="0" err="1" smtClean="0">
                <a:solidFill>
                  <a:srgbClr val="C00000"/>
                </a:solidFill>
              </a:rPr>
              <a:t>i</a:t>
            </a:r>
            <a:r>
              <a:rPr lang="en-US" altLang="zh-CN" sz="2800" b="0" dirty="0" smtClean="0">
                <a:solidFill>
                  <a:srgbClr val="C00000"/>
                </a:solidFill>
              </a:rPr>
              <a:t> &lt; 80; </a:t>
            </a:r>
            <a:r>
              <a:rPr lang="en-US" altLang="zh-CN" sz="2800" b="0" dirty="0" err="1" smtClean="0">
                <a:solidFill>
                  <a:srgbClr val="C00000"/>
                </a:solidFill>
              </a:rPr>
              <a:t>i</a:t>
            </a:r>
            <a:r>
              <a:rPr lang="en-US" altLang="zh-CN" sz="2800" b="0" dirty="0" smtClean="0">
                <a:solidFill>
                  <a:srgbClr val="C00000"/>
                </a:solidFill>
              </a:rPr>
              <a:t>++ )</a:t>
            </a:r>
            <a:endParaRPr lang="zh-CN" altLang="zh-CN" sz="2800" dirty="0" smtClean="0">
              <a:solidFill>
                <a:srgbClr val="C00000"/>
              </a:solidFill>
            </a:endParaRPr>
          </a:p>
          <a:p>
            <a:pPr>
              <a:buFont typeface="Wingdings" panose="05000000000000000000" pitchFamily="2" charset="2"/>
              <a:buNone/>
            </a:pPr>
            <a:r>
              <a:rPr lang="en-US" altLang="zh-CN" sz="2800" b="0" dirty="0" smtClean="0">
                <a:solidFill>
                  <a:srgbClr val="C00000"/>
                </a:solidFill>
              </a:rPr>
              <a:t>          </a:t>
            </a:r>
            <a:r>
              <a:rPr lang="en-US" altLang="zh-CN" sz="2800" b="0" dirty="0" err="1" smtClean="0">
                <a:solidFill>
                  <a:srgbClr val="C00000"/>
                </a:solidFill>
              </a:rPr>
              <a:t>printf</a:t>
            </a:r>
            <a:r>
              <a:rPr lang="en-US" altLang="zh-CN" sz="2800" b="0" dirty="0" smtClean="0">
                <a:solidFill>
                  <a:srgbClr val="C00000"/>
                </a:solidFill>
              </a:rPr>
              <a:t>( “%c”, line[</a:t>
            </a:r>
            <a:r>
              <a:rPr lang="en-US" altLang="zh-CN" sz="2800" b="0" dirty="0" err="1" smtClean="0">
                <a:solidFill>
                  <a:srgbClr val="C00000"/>
                </a:solidFill>
              </a:rPr>
              <a:t>i</a:t>
            </a:r>
            <a:r>
              <a:rPr lang="en-US" altLang="zh-CN" sz="2800" b="0" dirty="0" smtClean="0">
                <a:solidFill>
                  <a:srgbClr val="C00000"/>
                </a:solidFill>
              </a:rPr>
              <a:t>] );   /* </a:t>
            </a:r>
            <a:r>
              <a:rPr lang="zh-CN" altLang="en-US" sz="2800" b="0" dirty="0" smtClean="0">
                <a:solidFill>
                  <a:srgbClr val="C00000"/>
                </a:solidFill>
              </a:rPr>
              <a:t>输出数组元素的值</a:t>
            </a:r>
            <a:r>
              <a:rPr lang="en-US" altLang="zh-CN" sz="2800" b="0" dirty="0" smtClean="0">
                <a:solidFill>
                  <a:srgbClr val="C00000"/>
                </a:solidFill>
              </a:rPr>
              <a:t>*/</a:t>
            </a:r>
            <a:endParaRPr lang="zh-CN" altLang="zh-CN" sz="2800" dirty="0" smtClean="0">
              <a:solidFill>
                <a:srgbClr val="C00000"/>
              </a:solidFill>
            </a:endParaRPr>
          </a:p>
          <a:p>
            <a:pPr>
              <a:buFont typeface="Wingdings" panose="05000000000000000000" pitchFamily="2" charset="2"/>
              <a:buNone/>
            </a:pPr>
            <a:endParaRPr lang="zh-CN" altLang="en-US" dirty="0" smtClean="0"/>
          </a:p>
        </p:txBody>
      </p:sp>
      <p:sp>
        <p:nvSpPr>
          <p:cNvPr id="70660"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7E48DFA3-3C6C-4755-A642-2BC0C766DA1B}" type="slidenum">
              <a:rPr lang="en-US" altLang="zh-CN" sz="1200">
                <a:latin typeface="Verdana" panose="020B0604030504040204" pitchFamily="34" charset="0"/>
                <a:ea typeface="宋体" panose="02010600030101010101" pitchFamily="2" charset="-122"/>
              </a:rPr>
              <a:pPr/>
              <a:t>6</a:t>
            </a:fld>
            <a:endParaRPr lang="en-US" altLang="zh-CN" sz="120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427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27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27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2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标题 1"/>
          <p:cNvSpPr>
            <a:spLocks noGrp="1"/>
          </p:cNvSpPr>
          <p:nvPr>
            <p:ph type="title"/>
          </p:nvPr>
        </p:nvSpPr>
        <p:spPr/>
        <p:txBody>
          <a:bodyPr/>
          <a:lstStyle/>
          <a:p>
            <a:r>
              <a:rPr lang="zh-CN" altLang="zh-CN" dirty="0" smtClean="0"/>
              <a:t>字符数组元素的初始化</a:t>
            </a:r>
            <a:endParaRPr lang="zh-CN" altLang="en-US" dirty="0" smtClean="0"/>
          </a:p>
        </p:txBody>
      </p:sp>
      <p:sp>
        <p:nvSpPr>
          <p:cNvPr id="71683" name="内容占位符 2"/>
          <p:cNvSpPr>
            <a:spLocks noGrp="1"/>
          </p:cNvSpPr>
          <p:nvPr>
            <p:ph idx="1"/>
          </p:nvPr>
        </p:nvSpPr>
        <p:spPr>
          <a:xfrm>
            <a:off x="611188" y="1268413"/>
            <a:ext cx="8001000" cy="576262"/>
          </a:xfrm>
        </p:spPr>
        <p:txBody>
          <a:bodyPr/>
          <a:lstStyle/>
          <a:p>
            <a:r>
              <a:rPr lang="zh-CN" altLang="en-US" smtClean="0"/>
              <a:t>逐个字符赋值</a:t>
            </a:r>
          </a:p>
        </p:txBody>
      </p:sp>
      <p:sp>
        <p:nvSpPr>
          <p:cNvPr id="71684"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25B57292-A1AF-468A-B711-3980D1D6340F}" type="slidenum">
              <a:rPr lang="en-US" altLang="zh-CN" sz="1200">
                <a:latin typeface="Verdana" panose="020B0604030504040204" pitchFamily="34" charset="0"/>
                <a:ea typeface="宋体" panose="02010600030101010101" pitchFamily="2" charset="-122"/>
              </a:rPr>
              <a:pPr/>
              <a:t>7</a:t>
            </a:fld>
            <a:endParaRPr lang="en-US" altLang="zh-CN" sz="1200">
              <a:latin typeface="Verdana" panose="020B0604030504040204" pitchFamily="34" charset="0"/>
              <a:ea typeface="宋体" panose="02010600030101010101" pitchFamily="2" charset="-122"/>
            </a:endParaRPr>
          </a:p>
        </p:txBody>
      </p:sp>
      <p:sp>
        <p:nvSpPr>
          <p:cNvPr id="6" name="内容占位符 2"/>
          <p:cNvSpPr txBox="1">
            <a:spLocks/>
          </p:cNvSpPr>
          <p:nvPr/>
        </p:nvSpPr>
        <p:spPr bwMode="auto">
          <a:xfrm>
            <a:off x="611188" y="3573463"/>
            <a:ext cx="8001000" cy="576262"/>
          </a:xfrm>
          <a:prstGeom prst="rect">
            <a:avLst/>
          </a:prstGeom>
          <a:noFill/>
          <a:ln w="9525">
            <a:noFill/>
            <a:miter lim="800000"/>
            <a:headEnd/>
            <a:tailEnd/>
          </a:ln>
        </p:spPr>
        <p:txBody>
          <a:bodyPr/>
          <a:lstStyle/>
          <a:p>
            <a:pPr marL="469900" indent="-469900">
              <a:spcBef>
                <a:spcPct val="20000"/>
              </a:spcBef>
              <a:buClr>
                <a:schemeClr val="accent2"/>
              </a:buClr>
              <a:buFont typeface="Wingdings" pitchFamily="2" charset="2"/>
              <a:buChar char="o"/>
              <a:defRPr/>
            </a:pPr>
            <a:r>
              <a:rPr lang="zh-CN" altLang="en-US" sz="3000" b="1" kern="0" dirty="0">
                <a:ea typeface="+mn-ea"/>
                <a:cs typeface="+mn-cs"/>
              </a:rPr>
              <a:t>用字符串常量</a:t>
            </a:r>
          </a:p>
        </p:txBody>
      </p:sp>
      <p:grpSp>
        <p:nvGrpSpPr>
          <p:cNvPr id="2" name="Group 5"/>
          <p:cNvGrpSpPr>
            <a:grpSpLocks/>
          </p:cNvGrpSpPr>
          <p:nvPr/>
        </p:nvGrpSpPr>
        <p:grpSpPr bwMode="auto">
          <a:xfrm>
            <a:off x="1403350" y="1844675"/>
            <a:ext cx="6462713" cy="1728788"/>
            <a:chOff x="544" y="2281"/>
            <a:chExt cx="4046" cy="1179"/>
          </a:xfrm>
        </p:grpSpPr>
        <p:sp>
          <p:nvSpPr>
            <p:cNvPr id="9" name="Rectangle 6"/>
            <p:cNvSpPr>
              <a:spLocks noChangeArrowheads="1"/>
            </p:cNvSpPr>
            <p:nvPr/>
          </p:nvSpPr>
          <p:spPr bwMode="auto">
            <a:xfrm>
              <a:off x="544" y="2281"/>
              <a:ext cx="4046" cy="1179"/>
            </a:xfrm>
            <a:prstGeom prst="rect">
              <a:avLst/>
            </a:prstGeom>
            <a:noFill/>
            <a:ln w="38100">
              <a:noFill/>
              <a:miter lim="800000"/>
              <a:headEnd/>
              <a:tailEnd/>
            </a:ln>
            <a:effectLst/>
          </p:spPr>
          <p:txBody>
            <a:bodyPr wrap="none" lIns="90000" tIns="46800" rIns="90000" bIns="46800" anchor="ctr"/>
            <a:lstStyle/>
            <a:p>
              <a:pPr eaLnBrk="1" hangingPunct="1">
                <a:defRPr/>
              </a:pPr>
              <a:endParaRPr kumimoji="1" lang="en-US" altLang="zh-CN" dirty="0">
                <a:solidFill>
                  <a:srgbClr val="C00000"/>
                </a:solidFill>
                <a:ea typeface="+mn-ea"/>
                <a:cs typeface="+mn-cs"/>
              </a:endParaRPr>
            </a:p>
            <a:p>
              <a:pPr eaLnBrk="1" hangingPunct="1">
                <a:defRPr/>
              </a:pPr>
              <a:r>
                <a:rPr kumimoji="1" lang="zh-CN" altLang="en-US" sz="2800" dirty="0">
                  <a:solidFill>
                    <a:srgbClr val="C00000"/>
                  </a:solidFill>
                  <a:ea typeface="+mn-ea"/>
                  <a:cs typeface="+mn-cs"/>
                </a:rPr>
                <a:t>例</a:t>
              </a:r>
              <a:r>
                <a:rPr kumimoji="1" lang="zh-CN" altLang="en-US" dirty="0">
                  <a:solidFill>
                    <a:srgbClr val="C00000"/>
                  </a:solidFill>
                  <a:ea typeface="+mn-ea"/>
                  <a:cs typeface="+mn-cs"/>
                </a:rPr>
                <a:t> </a:t>
              </a:r>
              <a:r>
                <a:rPr kumimoji="1" lang="en-US" altLang="zh-CN" dirty="0">
                  <a:solidFill>
                    <a:srgbClr val="C00000"/>
                  </a:solidFill>
                  <a:ea typeface="+mn-ea"/>
                  <a:cs typeface="+mn-cs"/>
                </a:rPr>
                <a:t>char </a:t>
              </a:r>
              <a:r>
                <a:rPr kumimoji="1" lang="en-US" altLang="zh-CN" dirty="0" err="1">
                  <a:solidFill>
                    <a:srgbClr val="C00000"/>
                  </a:solidFill>
                  <a:ea typeface="+mn-ea"/>
                  <a:cs typeface="+mn-cs"/>
                </a:rPr>
                <a:t>ch</a:t>
              </a:r>
              <a:r>
                <a:rPr kumimoji="1" lang="en-US" altLang="zh-CN" dirty="0">
                  <a:solidFill>
                    <a:srgbClr val="C00000"/>
                  </a:solidFill>
                  <a:ea typeface="+mn-ea"/>
                  <a:cs typeface="+mn-cs"/>
                </a:rPr>
                <a:t>[5]={'</a:t>
              </a:r>
              <a:r>
                <a:rPr kumimoji="1" lang="en-US" altLang="zh-CN" dirty="0" err="1">
                  <a:solidFill>
                    <a:srgbClr val="C00000"/>
                  </a:solidFill>
                  <a:ea typeface="+mn-ea"/>
                  <a:cs typeface="+mn-cs"/>
                </a:rPr>
                <a:t>H','e','l','l','o</a:t>
              </a:r>
              <a:r>
                <a:rPr kumimoji="1" lang="en-US" altLang="zh-CN" dirty="0">
                  <a:solidFill>
                    <a:srgbClr val="C00000"/>
                  </a:solidFill>
                  <a:ea typeface="+mn-ea"/>
                  <a:cs typeface="+mn-cs"/>
                </a:rPr>
                <a:t>'};</a:t>
              </a:r>
            </a:p>
            <a:p>
              <a:pPr eaLnBrk="1" hangingPunct="1">
                <a:defRPr/>
              </a:pPr>
              <a:endParaRPr kumimoji="1" lang="en-US" altLang="zh-CN" dirty="0">
                <a:solidFill>
                  <a:srgbClr val="C00000"/>
                </a:solidFill>
                <a:ea typeface="+mn-ea"/>
                <a:cs typeface="+mn-cs"/>
              </a:endParaRPr>
            </a:p>
            <a:p>
              <a:pPr eaLnBrk="1" hangingPunct="1">
                <a:defRPr/>
              </a:pPr>
              <a:endParaRPr kumimoji="1" lang="en-US" altLang="zh-CN" dirty="0">
                <a:solidFill>
                  <a:srgbClr val="C00000"/>
                </a:solidFill>
                <a:ea typeface="+mn-ea"/>
                <a:cs typeface="+mn-cs"/>
              </a:endParaRPr>
            </a:p>
            <a:p>
              <a:pPr eaLnBrk="1" hangingPunct="1">
                <a:defRPr/>
              </a:pPr>
              <a:endParaRPr kumimoji="1" lang="en-US" altLang="zh-CN" dirty="0">
                <a:solidFill>
                  <a:srgbClr val="C00000"/>
                </a:solidFill>
                <a:ea typeface="+mn-ea"/>
                <a:cs typeface="+mn-cs"/>
              </a:endParaRPr>
            </a:p>
            <a:p>
              <a:pPr eaLnBrk="1" hangingPunct="1">
                <a:defRPr/>
              </a:pPr>
              <a:endParaRPr kumimoji="1" lang="en-US" altLang="zh-CN" dirty="0">
                <a:solidFill>
                  <a:srgbClr val="C00000"/>
                </a:solidFill>
                <a:ea typeface="+mn-ea"/>
                <a:cs typeface="+mn-cs"/>
              </a:endParaRPr>
            </a:p>
          </p:txBody>
        </p:sp>
        <p:sp>
          <p:nvSpPr>
            <p:cNvPr id="10" name="Rectangle 7"/>
            <p:cNvSpPr>
              <a:spLocks noChangeArrowheads="1"/>
            </p:cNvSpPr>
            <p:nvPr/>
          </p:nvSpPr>
          <p:spPr bwMode="auto">
            <a:xfrm>
              <a:off x="899" y="2751"/>
              <a:ext cx="2994" cy="394"/>
            </a:xfrm>
            <a:prstGeom prst="rect">
              <a:avLst/>
            </a:prstGeom>
            <a:noFill/>
            <a:ln w="19050">
              <a:solidFill>
                <a:srgbClr val="0000FF"/>
              </a:solidFill>
              <a:miter lim="800000"/>
              <a:headEnd/>
              <a:tailEnd/>
            </a:ln>
            <a:effectLst/>
          </p:spPr>
          <p:txBody>
            <a:bodyPr wrap="none" lIns="90000" tIns="46800" rIns="90000" bIns="46800" anchor="ctr"/>
            <a:lstStyle/>
            <a:p>
              <a:pPr algn="ctr" eaLnBrk="1" hangingPunct="1">
                <a:defRPr/>
              </a:pPr>
              <a:endParaRPr kumimoji="1" lang="zh-CN" altLang="zh-CN" b="1" dirty="0">
                <a:solidFill>
                  <a:srgbClr val="C00000"/>
                </a:solidFill>
                <a:ea typeface="+mn-ea"/>
                <a:cs typeface="+mn-cs"/>
              </a:endParaRPr>
            </a:p>
          </p:txBody>
        </p:sp>
        <p:sp>
          <p:nvSpPr>
            <p:cNvPr id="11" name="Line 8"/>
            <p:cNvSpPr>
              <a:spLocks noChangeShapeType="1"/>
            </p:cNvSpPr>
            <p:nvPr/>
          </p:nvSpPr>
          <p:spPr bwMode="auto">
            <a:xfrm>
              <a:off x="1535" y="2760"/>
              <a:ext cx="0" cy="394"/>
            </a:xfrm>
            <a:prstGeom prst="line">
              <a:avLst/>
            </a:prstGeom>
            <a:noFill/>
            <a:ln w="19050">
              <a:solidFill>
                <a:srgbClr val="0000FF"/>
              </a:solidFill>
              <a:round/>
              <a:headEnd/>
              <a:tailEnd/>
            </a:ln>
            <a:effectLst/>
          </p:spPr>
          <p:txBody>
            <a:bodyPr anchor="ctr"/>
            <a:lstStyle/>
            <a:p>
              <a:pPr eaLnBrk="1" hangingPunct="1">
                <a:defRPr/>
              </a:pPr>
              <a:endParaRPr lang="zh-CN" altLang="en-US">
                <a:solidFill>
                  <a:srgbClr val="C00000"/>
                </a:solidFill>
                <a:ea typeface="+mn-ea"/>
                <a:cs typeface="+mn-cs"/>
              </a:endParaRPr>
            </a:p>
          </p:txBody>
        </p:sp>
        <p:sp>
          <p:nvSpPr>
            <p:cNvPr id="12" name="Line 9"/>
            <p:cNvSpPr>
              <a:spLocks noChangeShapeType="1"/>
            </p:cNvSpPr>
            <p:nvPr/>
          </p:nvSpPr>
          <p:spPr bwMode="auto">
            <a:xfrm>
              <a:off x="2129" y="2745"/>
              <a:ext cx="0" cy="394"/>
            </a:xfrm>
            <a:prstGeom prst="line">
              <a:avLst/>
            </a:prstGeom>
            <a:noFill/>
            <a:ln w="19050">
              <a:solidFill>
                <a:srgbClr val="0000FF"/>
              </a:solidFill>
              <a:round/>
              <a:headEnd/>
              <a:tailEnd/>
            </a:ln>
            <a:effectLst/>
          </p:spPr>
          <p:txBody>
            <a:bodyPr wrap="none" anchor="ctr"/>
            <a:lstStyle/>
            <a:p>
              <a:pPr eaLnBrk="1" hangingPunct="1">
                <a:defRPr/>
              </a:pPr>
              <a:endParaRPr lang="zh-CN" altLang="en-US">
                <a:solidFill>
                  <a:srgbClr val="C00000"/>
                </a:solidFill>
                <a:ea typeface="+mn-ea"/>
                <a:cs typeface="+mn-cs"/>
              </a:endParaRPr>
            </a:p>
          </p:txBody>
        </p:sp>
        <p:sp>
          <p:nvSpPr>
            <p:cNvPr id="13" name="Line 10"/>
            <p:cNvSpPr>
              <a:spLocks noChangeShapeType="1"/>
            </p:cNvSpPr>
            <p:nvPr/>
          </p:nvSpPr>
          <p:spPr bwMode="auto">
            <a:xfrm>
              <a:off x="2723" y="2745"/>
              <a:ext cx="0" cy="394"/>
            </a:xfrm>
            <a:prstGeom prst="line">
              <a:avLst/>
            </a:prstGeom>
            <a:noFill/>
            <a:ln w="19050">
              <a:solidFill>
                <a:srgbClr val="0000FF"/>
              </a:solidFill>
              <a:round/>
              <a:headEnd/>
              <a:tailEnd/>
            </a:ln>
            <a:effectLst/>
          </p:spPr>
          <p:txBody>
            <a:bodyPr wrap="none" anchor="ctr"/>
            <a:lstStyle/>
            <a:p>
              <a:pPr eaLnBrk="1" hangingPunct="1">
                <a:defRPr/>
              </a:pPr>
              <a:endParaRPr lang="zh-CN" altLang="en-US">
                <a:solidFill>
                  <a:srgbClr val="C00000"/>
                </a:solidFill>
                <a:ea typeface="+mn-ea"/>
                <a:cs typeface="+mn-cs"/>
              </a:endParaRPr>
            </a:p>
          </p:txBody>
        </p:sp>
        <p:sp>
          <p:nvSpPr>
            <p:cNvPr id="14" name="Line 11"/>
            <p:cNvSpPr>
              <a:spLocks noChangeShapeType="1"/>
            </p:cNvSpPr>
            <p:nvPr/>
          </p:nvSpPr>
          <p:spPr bwMode="auto">
            <a:xfrm>
              <a:off x="3317" y="2745"/>
              <a:ext cx="0" cy="394"/>
            </a:xfrm>
            <a:prstGeom prst="line">
              <a:avLst/>
            </a:prstGeom>
            <a:noFill/>
            <a:ln w="19050">
              <a:solidFill>
                <a:srgbClr val="0000FF"/>
              </a:solidFill>
              <a:round/>
              <a:headEnd/>
              <a:tailEnd/>
            </a:ln>
            <a:effectLst/>
          </p:spPr>
          <p:txBody>
            <a:bodyPr wrap="none" anchor="ctr"/>
            <a:lstStyle/>
            <a:p>
              <a:pPr eaLnBrk="1" hangingPunct="1">
                <a:defRPr/>
              </a:pPr>
              <a:endParaRPr lang="zh-CN" altLang="en-US">
                <a:solidFill>
                  <a:srgbClr val="C00000"/>
                </a:solidFill>
                <a:ea typeface="+mn-ea"/>
                <a:cs typeface="+mn-cs"/>
              </a:endParaRPr>
            </a:p>
          </p:txBody>
        </p:sp>
        <p:sp>
          <p:nvSpPr>
            <p:cNvPr id="15" name="Text Box 12"/>
            <p:cNvSpPr txBox="1">
              <a:spLocks noChangeArrowheads="1"/>
            </p:cNvSpPr>
            <p:nvPr/>
          </p:nvSpPr>
          <p:spPr bwMode="auto">
            <a:xfrm>
              <a:off x="937" y="3120"/>
              <a:ext cx="647" cy="316"/>
            </a:xfrm>
            <a:prstGeom prst="rect">
              <a:avLst/>
            </a:prstGeom>
            <a:noFill/>
            <a:ln w="38100">
              <a:noFill/>
              <a:miter lim="800000"/>
              <a:headEnd/>
              <a:tailEnd/>
            </a:ln>
            <a:effectLst/>
          </p:spPr>
          <p:txBody>
            <a:bodyPr lIns="90000" tIns="46800" rIns="90000" bIns="46800">
              <a:spAutoFit/>
            </a:bodyPr>
            <a:lstStyle/>
            <a:p>
              <a:pPr eaLnBrk="1" hangingPunct="1">
                <a:spcBef>
                  <a:spcPct val="50000"/>
                </a:spcBef>
                <a:defRPr/>
              </a:pPr>
              <a:r>
                <a:rPr kumimoji="1" lang="en-US" altLang="zh-CN" b="1" dirty="0" err="1">
                  <a:solidFill>
                    <a:srgbClr val="C00000"/>
                  </a:solidFill>
                  <a:ea typeface="+mn-ea"/>
                  <a:cs typeface="+mn-cs"/>
                </a:rPr>
                <a:t>ch</a:t>
              </a:r>
              <a:r>
                <a:rPr kumimoji="1" lang="en-US" altLang="zh-CN" b="1" dirty="0">
                  <a:solidFill>
                    <a:srgbClr val="C00000"/>
                  </a:solidFill>
                  <a:ea typeface="+mn-ea"/>
                  <a:cs typeface="+mn-cs"/>
                </a:rPr>
                <a:t>[0]</a:t>
              </a:r>
            </a:p>
          </p:txBody>
        </p:sp>
        <p:sp>
          <p:nvSpPr>
            <p:cNvPr id="16" name="Text Box 13"/>
            <p:cNvSpPr txBox="1">
              <a:spLocks noChangeArrowheads="1"/>
            </p:cNvSpPr>
            <p:nvPr/>
          </p:nvSpPr>
          <p:spPr bwMode="auto">
            <a:xfrm>
              <a:off x="1154" y="2796"/>
              <a:ext cx="243" cy="316"/>
            </a:xfrm>
            <a:prstGeom prst="rect">
              <a:avLst/>
            </a:prstGeom>
            <a:noFill/>
            <a:ln w="38100">
              <a:noFill/>
              <a:miter lim="800000"/>
              <a:headEnd/>
              <a:tailEnd/>
            </a:ln>
            <a:effec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b="1">
                  <a:solidFill>
                    <a:srgbClr val="C00000"/>
                  </a:solidFill>
                </a:rPr>
                <a:t>H</a:t>
              </a:r>
            </a:p>
          </p:txBody>
        </p:sp>
        <p:sp>
          <p:nvSpPr>
            <p:cNvPr id="17" name="Text Box 14"/>
            <p:cNvSpPr txBox="1">
              <a:spLocks noChangeArrowheads="1"/>
            </p:cNvSpPr>
            <p:nvPr/>
          </p:nvSpPr>
          <p:spPr bwMode="auto">
            <a:xfrm>
              <a:off x="1739" y="2796"/>
              <a:ext cx="227" cy="316"/>
            </a:xfrm>
            <a:prstGeom prst="rect">
              <a:avLst/>
            </a:prstGeom>
            <a:noFill/>
            <a:ln w="38100">
              <a:noFill/>
              <a:miter lim="800000"/>
              <a:headEnd/>
              <a:tailEnd/>
            </a:ln>
            <a:effec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b="1">
                  <a:solidFill>
                    <a:srgbClr val="C00000"/>
                  </a:solidFill>
                </a:rPr>
                <a:t>e</a:t>
              </a:r>
            </a:p>
          </p:txBody>
        </p:sp>
        <p:sp>
          <p:nvSpPr>
            <p:cNvPr id="18" name="Text Box 15"/>
            <p:cNvSpPr txBox="1">
              <a:spLocks noChangeArrowheads="1"/>
            </p:cNvSpPr>
            <p:nvPr/>
          </p:nvSpPr>
          <p:spPr bwMode="auto">
            <a:xfrm>
              <a:off x="2325" y="2796"/>
              <a:ext cx="173" cy="316"/>
            </a:xfrm>
            <a:prstGeom prst="rect">
              <a:avLst/>
            </a:prstGeom>
            <a:noFill/>
            <a:ln w="38100">
              <a:noFill/>
              <a:miter lim="800000"/>
              <a:headEnd/>
              <a:tailEnd/>
            </a:ln>
            <a:effec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b="1">
                  <a:solidFill>
                    <a:srgbClr val="C00000"/>
                  </a:solidFill>
                </a:rPr>
                <a:t>l</a:t>
              </a:r>
            </a:p>
          </p:txBody>
        </p:sp>
        <p:sp>
          <p:nvSpPr>
            <p:cNvPr id="19" name="Text Box 16"/>
            <p:cNvSpPr txBox="1">
              <a:spLocks noChangeArrowheads="1"/>
            </p:cNvSpPr>
            <p:nvPr/>
          </p:nvSpPr>
          <p:spPr bwMode="auto">
            <a:xfrm>
              <a:off x="2910" y="2796"/>
              <a:ext cx="173" cy="316"/>
            </a:xfrm>
            <a:prstGeom prst="rect">
              <a:avLst/>
            </a:prstGeom>
            <a:noFill/>
            <a:ln w="38100">
              <a:noFill/>
              <a:miter lim="800000"/>
              <a:headEnd/>
              <a:tailEnd/>
            </a:ln>
            <a:effec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b="1">
                  <a:solidFill>
                    <a:srgbClr val="C00000"/>
                  </a:solidFill>
                </a:rPr>
                <a:t>l</a:t>
              </a:r>
            </a:p>
          </p:txBody>
        </p:sp>
        <p:sp>
          <p:nvSpPr>
            <p:cNvPr id="20" name="Text Box 17"/>
            <p:cNvSpPr txBox="1">
              <a:spLocks noChangeArrowheads="1"/>
            </p:cNvSpPr>
            <p:nvPr/>
          </p:nvSpPr>
          <p:spPr bwMode="auto">
            <a:xfrm>
              <a:off x="3496" y="2796"/>
              <a:ext cx="240" cy="316"/>
            </a:xfrm>
            <a:prstGeom prst="rect">
              <a:avLst/>
            </a:prstGeom>
            <a:noFill/>
            <a:ln w="38100">
              <a:noFill/>
              <a:miter lim="800000"/>
              <a:headEnd/>
              <a:tailEnd/>
            </a:ln>
            <a:effec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b="1">
                  <a:solidFill>
                    <a:srgbClr val="C00000"/>
                  </a:solidFill>
                </a:rPr>
                <a:t>o</a:t>
              </a:r>
            </a:p>
          </p:txBody>
        </p:sp>
        <p:sp>
          <p:nvSpPr>
            <p:cNvPr id="22" name="Text Box 19"/>
            <p:cNvSpPr txBox="1">
              <a:spLocks noChangeArrowheads="1"/>
            </p:cNvSpPr>
            <p:nvPr/>
          </p:nvSpPr>
          <p:spPr bwMode="auto">
            <a:xfrm>
              <a:off x="1522" y="3120"/>
              <a:ext cx="647" cy="316"/>
            </a:xfrm>
            <a:prstGeom prst="rect">
              <a:avLst/>
            </a:prstGeom>
            <a:noFill/>
            <a:ln w="38100">
              <a:noFill/>
              <a:miter lim="800000"/>
              <a:headEnd/>
              <a:tailEnd/>
            </a:ln>
            <a:effectLst/>
          </p:spPr>
          <p:txBody>
            <a:bodyPr lIns="90000" tIns="46800" rIns="90000" bIns="46800">
              <a:spAutoFit/>
            </a:bodyPr>
            <a:lstStyle/>
            <a:p>
              <a:pPr eaLnBrk="1" hangingPunct="1">
                <a:spcBef>
                  <a:spcPct val="50000"/>
                </a:spcBef>
                <a:defRPr/>
              </a:pPr>
              <a:r>
                <a:rPr kumimoji="1" lang="en-US" altLang="zh-CN" b="1" dirty="0" err="1">
                  <a:solidFill>
                    <a:srgbClr val="C00000"/>
                  </a:solidFill>
                  <a:ea typeface="+mn-ea"/>
                  <a:cs typeface="+mn-cs"/>
                </a:rPr>
                <a:t>ch</a:t>
              </a:r>
              <a:r>
                <a:rPr kumimoji="1" lang="en-US" altLang="zh-CN" b="1" dirty="0">
                  <a:solidFill>
                    <a:srgbClr val="C00000"/>
                  </a:solidFill>
                  <a:ea typeface="+mn-ea"/>
                  <a:cs typeface="+mn-cs"/>
                </a:rPr>
                <a:t>[1]</a:t>
              </a:r>
            </a:p>
          </p:txBody>
        </p:sp>
        <p:sp>
          <p:nvSpPr>
            <p:cNvPr id="23" name="Text Box 20"/>
            <p:cNvSpPr txBox="1">
              <a:spLocks noChangeArrowheads="1"/>
            </p:cNvSpPr>
            <p:nvPr/>
          </p:nvSpPr>
          <p:spPr bwMode="auto">
            <a:xfrm>
              <a:off x="2107" y="3120"/>
              <a:ext cx="647" cy="316"/>
            </a:xfrm>
            <a:prstGeom prst="rect">
              <a:avLst/>
            </a:prstGeom>
            <a:noFill/>
            <a:ln w="38100">
              <a:noFill/>
              <a:miter lim="800000"/>
              <a:headEnd/>
              <a:tailEnd/>
            </a:ln>
            <a:effectLst/>
          </p:spPr>
          <p:txBody>
            <a:bodyPr lIns="90000" tIns="46800" rIns="90000" bIns="46800">
              <a:spAutoFit/>
            </a:bodyPr>
            <a:lstStyle/>
            <a:p>
              <a:pPr eaLnBrk="1" hangingPunct="1">
                <a:spcBef>
                  <a:spcPct val="50000"/>
                </a:spcBef>
                <a:defRPr/>
              </a:pPr>
              <a:r>
                <a:rPr kumimoji="1" lang="en-US" altLang="zh-CN" b="1">
                  <a:solidFill>
                    <a:srgbClr val="C00000"/>
                  </a:solidFill>
                  <a:ea typeface="+mn-ea"/>
                  <a:cs typeface="+mn-cs"/>
                </a:rPr>
                <a:t>ch[2]</a:t>
              </a:r>
            </a:p>
          </p:txBody>
        </p:sp>
        <p:sp>
          <p:nvSpPr>
            <p:cNvPr id="24" name="Text Box 21"/>
            <p:cNvSpPr txBox="1">
              <a:spLocks noChangeArrowheads="1"/>
            </p:cNvSpPr>
            <p:nvPr/>
          </p:nvSpPr>
          <p:spPr bwMode="auto">
            <a:xfrm>
              <a:off x="2692" y="3120"/>
              <a:ext cx="647" cy="316"/>
            </a:xfrm>
            <a:prstGeom prst="rect">
              <a:avLst/>
            </a:prstGeom>
            <a:noFill/>
            <a:ln w="38100">
              <a:noFill/>
              <a:miter lim="800000"/>
              <a:headEnd/>
              <a:tailEnd/>
            </a:ln>
            <a:effectLst/>
          </p:spPr>
          <p:txBody>
            <a:bodyPr lIns="90000" tIns="46800" rIns="90000" bIns="46800">
              <a:spAutoFit/>
            </a:bodyPr>
            <a:lstStyle/>
            <a:p>
              <a:pPr eaLnBrk="1" hangingPunct="1">
                <a:spcBef>
                  <a:spcPct val="50000"/>
                </a:spcBef>
                <a:defRPr/>
              </a:pPr>
              <a:r>
                <a:rPr kumimoji="1" lang="en-US" altLang="zh-CN" b="1">
                  <a:solidFill>
                    <a:srgbClr val="C00000"/>
                  </a:solidFill>
                  <a:ea typeface="+mn-ea"/>
                  <a:cs typeface="+mn-cs"/>
                </a:rPr>
                <a:t>ch[3]</a:t>
              </a:r>
            </a:p>
          </p:txBody>
        </p:sp>
        <p:sp>
          <p:nvSpPr>
            <p:cNvPr id="25" name="Text Box 22"/>
            <p:cNvSpPr txBox="1">
              <a:spLocks noChangeArrowheads="1"/>
            </p:cNvSpPr>
            <p:nvPr/>
          </p:nvSpPr>
          <p:spPr bwMode="auto">
            <a:xfrm>
              <a:off x="3277" y="3120"/>
              <a:ext cx="647" cy="316"/>
            </a:xfrm>
            <a:prstGeom prst="rect">
              <a:avLst/>
            </a:prstGeom>
            <a:noFill/>
            <a:ln w="38100">
              <a:noFill/>
              <a:miter lim="800000"/>
              <a:headEnd/>
              <a:tailEnd/>
            </a:ln>
            <a:effectLst/>
          </p:spPr>
          <p:txBody>
            <a:bodyPr lIns="90000" tIns="46800" rIns="90000" bIns="46800">
              <a:spAutoFit/>
            </a:bodyPr>
            <a:lstStyle/>
            <a:p>
              <a:pPr eaLnBrk="1" hangingPunct="1">
                <a:spcBef>
                  <a:spcPct val="50000"/>
                </a:spcBef>
                <a:defRPr/>
              </a:pPr>
              <a:r>
                <a:rPr kumimoji="1" lang="en-US" altLang="zh-CN" b="1" dirty="0" err="1">
                  <a:solidFill>
                    <a:srgbClr val="C00000"/>
                  </a:solidFill>
                  <a:ea typeface="+mn-ea"/>
                  <a:cs typeface="+mn-cs"/>
                </a:rPr>
                <a:t>ch</a:t>
              </a:r>
              <a:r>
                <a:rPr kumimoji="1" lang="en-US" altLang="zh-CN" b="1" dirty="0">
                  <a:solidFill>
                    <a:srgbClr val="C00000"/>
                  </a:solidFill>
                  <a:ea typeface="+mn-ea"/>
                  <a:cs typeface="+mn-cs"/>
                </a:rPr>
                <a:t>[4]</a:t>
              </a:r>
            </a:p>
          </p:txBody>
        </p:sp>
      </p:grpSp>
      <p:sp>
        <p:nvSpPr>
          <p:cNvPr id="26" name="AutoShape 18"/>
          <p:cNvSpPr>
            <a:spLocks noChangeArrowheads="1"/>
          </p:cNvSpPr>
          <p:nvPr/>
        </p:nvSpPr>
        <p:spPr bwMode="auto">
          <a:xfrm>
            <a:off x="5867400" y="1392238"/>
            <a:ext cx="1730375" cy="401637"/>
          </a:xfrm>
          <a:prstGeom prst="wedgeRectCallout">
            <a:avLst>
              <a:gd name="adj1" fmla="val -80392"/>
              <a:gd name="adj2" fmla="val 141874"/>
            </a:avLst>
          </a:prstGeom>
          <a:solidFill>
            <a:schemeClr val="accent2">
              <a:lumMod val="20000"/>
              <a:lumOff val="80000"/>
            </a:schemeClr>
          </a:solidFill>
          <a:ln w="38100">
            <a:noFill/>
            <a:miter lim="800000"/>
            <a:headEnd/>
            <a:tailEnd/>
          </a:ln>
          <a:effectLst>
            <a:outerShdw blurRad="50800" dist="38100" dir="5400000" algn="t" rotWithShape="0">
              <a:prstClr val="black">
                <a:alpha val="40000"/>
              </a:prstClr>
            </a:outerShdw>
          </a:effectLst>
        </p:spPr>
        <p:txBody>
          <a:bodyPr lIns="90000" tIns="46800" rIns="90000" bIns="46800" anchor="ctr">
            <a:spAutoFit/>
          </a:bodyPr>
          <a:lstStyle/>
          <a:p>
            <a:pPr eaLnBrk="1" hangingPunct="1">
              <a:defRPr/>
            </a:pPr>
            <a:r>
              <a:rPr kumimoji="1" lang="zh-CN" altLang="en-US" sz="2000" dirty="0">
                <a:solidFill>
                  <a:srgbClr val="0000FF"/>
                </a:solidFill>
                <a:latin typeface="+mn-ea"/>
                <a:ea typeface="+mn-ea"/>
                <a:cs typeface="+mn-cs"/>
              </a:rPr>
              <a:t>逐个字符赋值</a:t>
            </a:r>
          </a:p>
        </p:txBody>
      </p:sp>
      <p:grpSp>
        <p:nvGrpSpPr>
          <p:cNvPr id="3" name="Group 79"/>
          <p:cNvGrpSpPr>
            <a:grpSpLocks/>
          </p:cNvGrpSpPr>
          <p:nvPr/>
        </p:nvGrpSpPr>
        <p:grpSpPr bwMode="auto">
          <a:xfrm>
            <a:off x="1476375" y="3933825"/>
            <a:ext cx="6462713" cy="2016125"/>
            <a:chOff x="580" y="1180"/>
            <a:chExt cx="4046" cy="1541"/>
          </a:xfrm>
        </p:grpSpPr>
        <p:sp>
          <p:nvSpPr>
            <p:cNvPr id="29" name="Rectangle 80"/>
            <p:cNvSpPr>
              <a:spLocks noChangeArrowheads="1"/>
            </p:cNvSpPr>
            <p:nvPr/>
          </p:nvSpPr>
          <p:spPr bwMode="auto">
            <a:xfrm>
              <a:off x="580" y="1180"/>
              <a:ext cx="4046" cy="797"/>
            </a:xfrm>
            <a:prstGeom prst="rect">
              <a:avLst/>
            </a:prstGeom>
            <a:noFill/>
            <a:ln w="38100">
              <a:noFill/>
              <a:miter lim="800000"/>
              <a:headEnd/>
              <a:tailEnd/>
            </a:ln>
            <a:effectLst/>
          </p:spPr>
          <p:txBody>
            <a:bodyPr wrap="none" lIns="90000" tIns="46800" rIns="90000" bIns="46800" anchor="ctr"/>
            <a:lstStyle/>
            <a:p>
              <a:pPr eaLnBrk="1" hangingPunct="1">
                <a:defRPr/>
              </a:pPr>
              <a:r>
                <a:rPr kumimoji="1" lang="zh-CN" altLang="en-US" sz="2800" dirty="0">
                  <a:solidFill>
                    <a:srgbClr val="FF0000"/>
                  </a:solidFill>
                  <a:latin typeface="+mn-ea"/>
                  <a:ea typeface="+mn-ea"/>
                  <a:cs typeface="+mn-cs"/>
                </a:rPr>
                <a:t>例  </a:t>
              </a:r>
              <a:r>
                <a:rPr kumimoji="1" lang="en-US" altLang="zh-CN" sz="2800" dirty="0">
                  <a:solidFill>
                    <a:srgbClr val="C00000"/>
                  </a:solidFill>
                  <a:ea typeface="+mn-ea"/>
                  <a:cs typeface="+mn-cs"/>
                </a:rPr>
                <a:t>char </a:t>
              </a:r>
              <a:r>
                <a:rPr kumimoji="1" lang="en-US" altLang="zh-CN" sz="2800" dirty="0" err="1">
                  <a:solidFill>
                    <a:srgbClr val="C00000"/>
                  </a:solidFill>
                  <a:ea typeface="+mn-ea"/>
                  <a:cs typeface="+mn-cs"/>
                </a:rPr>
                <a:t>ch</a:t>
              </a:r>
              <a:r>
                <a:rPr kumimoji="1" lang="en-US" altLang="zh-CN" sz="2800" dirty="0">
                  <a:solidFill>
                    <a:srgbClr val="C00000"/>
                  </a:solidFill>
                  <a:ea typeface="+mn-ea"/>
                  <a:cs typeface="+mn-cs"/>
                </a:rPr>
                <a:t>[6]={“Hello”};   </a:t>
              </a:r>
              <a:r>
                <a:rPr kumimoji="1" lang="zh-CN" altLang="en-US" sz="2800" dirty="0">
                  <a:solidFill>
                    <a:srgbClr val="C00000"/>
                  </a:solidFill>
                  <a:ea typeface="+mn-ea"/>
                  <a:cs typeface="+mn-cs"/>
                </a:rPr>
                <a:t>或 </a:t>
              </a:r>
              <a:r>
                <a:rPr kumimoji="1" lang="en-US" altLang="zh-CN" sz="2800" dirty="0">
                  <a:solidFill>
                    <a:srgbClr val="C00000"/>
                  </a:solidFill>
                  <a:ea typeface="+mn-ea"/>
                  <a:cs typeface="+mn-cs"/>
                </a:rPr>
                <a:t>char </a:t>
              </a:r>
              <a:r>
                <a:rPr kumimoji="1" lang="en-US" altLang="zh-CN" sz="2800" dirty="0" err="1">
                  <a:solidFill>
                    <a:srgbClr val="C00000"/>
                  </a:solidFill>
                  <a:ea typeface="+mn-ea"/>
                  <a:cs typeface="+mn-cs"/>
                </a:rPr>
                <a:t>ch</a:t>
              </a:r>
              <a:r>
                <a:rPr kumimoji="1" lang="en-US" altLang="zh-CN" sz="2800" dirty="0">
                  <a:solidFill>
                    <a:srgbClr val="C00000"/>
                  </a:solidFill>
                  <a:ea typeface="+mn-ea"/>
                  <a:cs typeface="+mn-cs"/>
                </a:rPr>
                <a:t>[6]=“Hello”;</a:t>
              </a:r>
            </a:p>
            <a:p>
              <a:pPr eaLnBrk="1" hangingPunct="1">
                <a:defRPr/>
              </a:pPr>
              <a:r>
                <a:rPr kumimoji="1" lang="zh-CN" altLang="en-US" sz="2800" dirty="0">
                  <a:solidFill>
                    <a:srgbClr val="C00000"/>
                  </a:solidFill>
                  <a:ea typeface="+mn-ea"/>
                  <a:cs typeface="+mn-cs"/>
                </a:rPr>
                <a:t>                                                   或 </a:t>
              </a:r>
              <a:r>
                <a:rPr kumimoji="1" lang="en-US" altLang="zh-CN" sz="2800" dirty="0">
                  <a:solidFill>
                    <a:srgbClr val="C00000"/>
                  </a:solidFill>
                  <a:ea typeface="+mn-ea"/>
                  <a:cs typeface="+mn-cs"/>
                </a:rPr>
                <a:t>char </a:t>
              </a:r>
              <a:r>
                <a:rPr kumimoji="1" lang="en-US" altLang="zh-CN" sz="2800" dirty="0" err="1">
                  <a:solidFill>
                    <a:srgbClr val="C00000"/>
                  </a:solidFill>
                  <a:ea typeface="+mn-ea"/>
                  <a:cs typeface="+mn-cs"/>
                </a:rPr>
                <a:t>ch</a:t>
              </a:r>
              <a:r>
                <a:rPr kumimoji="1" lang="en-US" altLang="zh-CN" sz="2800" dirty="0">
                  <a:solidFill>
                    <a:srgbClr val="C00000"/>
                  </a:solidFill>
                  <a:ea typeface="+mn-ea"/>
                  <a:cs typeface="+mn-cs"/>
                </a:rPr>
                <a:t>[]=“Hello”;</a:t>
              </a:r>
              <a:endParaRPr kumimoji="1" lang="en-US" altLang="zh-CN" sz="2800" b="1" dirty="0">
                <a:solidFill>
                  <a:srgbClr val="C00000"/>
                </a:solidFill>
                <a:ea typeface="+mn-ea"/>
                <a:cs typeface="+mn-cs"/>
              </a:endParaRPr>
            </a:p>
          </p:txBody>
        </p:sp>
        <p:grpSp>
          <p:nvGrpSpPr>
            <p:cNvPr id="71691" name="Group 82"/>
            <p:cNvGrpSpPr>
              <a:grpSpLocks/>
            </p:cNvGrpSpPr>
            <p:nvPr/>
          </p:nvGrpSpPr>
          <p:grpSpPr bwMode="auto">
            <a:xfrm>
              <a:off x="947" y="2061"/>
              <a:ext cx="3589" cy="660"/>
              <a:chOff x="947" y="1785"/>
              <a:chExt cx="3589" cy="660"/>
            </a:xfrm>
          </p:grpSpPr>
          <p:sp>
            <p:nvSpPr>
              <p:cNvPr id="71692" name="Rectangle 83"/>
              <p:cNvSpPr>
                <a:spLocks noChangeArrowheads="1"/>
              </p:cNvSpPr>
              <p:nvPr/>
            </p:nvSpPr>
            <p:spPr bwMode="auto">
              <a:xfrm>
                <a:off x="947" y="1791"/>
                <a:ext cx="3480" cy="396"/>
              </a:xfrm>
              <a:prstGeom prst="rect">
                <a:avLst/>
              </a:prstGeom>
              <a:noFill/>
              <a:ln w="190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algn="ctr" eaLnBrk="1" hangingPunct="1"/>
                <a:endParaRPr kumimoji="1" lang="zh-CN" altLang="zh-CN" sz="2000" b="1">
                  <a:ea typeface="宋体" panose="02010600030101010101" pitchFamily="2" charset="-122"/>
                </a:endParaRPr>
              </a:p>
            </p:txBody>
          </p:sp>
          <p:sp>
            <p:nvSpPr>
              <p:cNvPr id="71693" name="Line 84"/>
              <p:cNvSpPr>
                <a:spLocks noChangeShapeType="1"/>
              </p:cNvSpPr>
              <p:nvPr/>
            </p:nvSpPr>
            <p:spPr bwMode="auto">
              <a:xfrm>
                <a:off x="1571" y="1799"/>
                <a:ext cx="0" cy="395"/>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anchor="ctr"/>
              <a:lstStyle/>
              <a:p>
                <a:endParaRPr lang="zh-CN" altLang="en-US"/>
              </a:p>
            </p:txBody>
          </p:sp>
          <p:sp>
            <p:nvSpPr>
              <p:cNvPr id="71694" name="Line 85"/>
              <p:cNvSpPr>
                <a:spLocks noChangeShapeType="1"/>
              </p:cNvSpPr>
              <p:nvPr/>
            </p:nvSpPr>
            <p:spPr bwMode="auto">
              <a:xfrm>
                <a:off x="2165" y="1785"/>
                <a:ext cx="0" cy="395"/>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1695" name="Line 86"/>
              <p:cNvSpPr>
                <a:spLocks noChangeShapeType="1"/>
              </p:cNvSpPr>
              <p:nvPr/>
            </p:nvSpPr>
            <p:spPr bwMode="auto">
              <a:xfrm>
                <a:off x="2759" y="1785"/>
                <a:ext cx="0" cy="395"/>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1696" name="Line 87"/>
              <p:cNvSpPr>
                <a:spLocks noChangeShapeType="1"/>
              </p:cNvSpPr>
              <p:nvPr/>
            </p:nvSpPr>
            <p:spPr bwMode="auto">
              <a:xfrm>
                <a:off x="3353" y="1785"/>
                <a:ext cx="0" cy="395"/>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1697" name="Text Box 88"/>
              <p:cNvSpPr txBox="1">
                <a:spLocks noChangeArrowheads="1"/>
              </p:cNvSpPr>
              <p:nvPr/>
            </p:nvSpPr>
            <p:spPr bwMode="auto">
              <a:xfrm>
                <a:off x="973"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ch[0]</a:t>
                </a:r>
              </a:p>
            </p:txBody>
          </p:sp>
          <p:sp>
            <p:nvSpPr>
              <p:cNvPr id="71698" name="Text Box 89"/>
              <p:cNvSpPr txBox="1">
                <a:spLocks noChangeArrowheads="1"/>
              </p:cNvSpPr>
              <p:nvPr/>
            </p:nvSpPr>
            <p:spPr bwMode="auto">
              <a:xfrm>
                <a:off x="1190" y="1836"/>
                <a:ext cx="229"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H</a:t>
                </a:r>
              </a:p>
            </p:txBody>
          </p:sp>
          <p:sp>
            <p:nvSpPr>
              <p:cNvPr id="71699" name="Text Box 90"/>
              <p:cNvSpPr txBox="1">
                <a:spLocks noChangeArrowheads="1"/>
              </p:cNvSpPr>
              <p:nvPr/>
            </p:nvSpPr>
            <p:spPr bwMode="auto">
              <a:xfrm>
                <a:off x="1775" y="1836"/>
                <a:ext cx="199"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e</a:t>
                </a:r>
              </a:p>
            </p:txBody>
          </p:sp>
          <p:sp>
            <p:nvSpPr>
              <p:cNvPr id="71700" name="Text Box 91"/>
              <p:cNvSpPr txBox="1">
                <a:spLocks noChangeArrowheads="1"/>
              </p:cNvSpPr>
              <p:nvPr/>
            </p:nvSpPr>
            <p:spPr bwMode="auto">
              <a:xfrm>
                <a:off x="2361" y="1836"/>
                <a:ext cx="163"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l</a:t>
                </a:r>
              </a:p>
            </p:txBody>
          </p:sp>
          <p:sp>
            <p:nvSpPr>
              <p:cNvPr id="71701" name="Text Box 92"/>
              <p:cNvSpPr txBox="1">
                <a:spLocks noChangeArrowheads="1"/>
              </p:cNvSpPr>
              <p:nvPr/>
            </p:nvSpPr>
            <p:spPr bwMode="auto">
              <a:xfrm>
                <a:off x="2946" y="1836"/>
                <a:ext cx="163"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l</a:t>
                </a:r>
              </a:p>
            </p:txBody>
          </p:sp>
          <p:sp>
            <p:nvSpPr>
              <p:cNvPr id="71702" name="Text Box 93"/>
              <p:cNvSpPr txBox="1">
                <a:spLocks noChangeArrowheads="1"/>
              </p:cNvSpPr>
              <p:nvPr/>
            </p:nvSpPr>
            <p:spPr bwMode="auto">
              <a:xfrm>
                <a:off x="3532" y="1836"/>
                <a:ext cx="20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o</a:t>
                </a:r>
              </a:p>
            </p:txBody>
          </p:sp>
          <p:sp>
            <p:nvSpPr>
              <p:cNvPr id="71703" name="Text Box 94"/>
              <p:cNvSpPr txBox="1">
                <a:spLocks noChangeArrowheads="1"/>
              </p:cNvSpPr>
              <p:nvPr/>
            </p:nvSpPr>
            <p:spPr bwMode="auto">
              <a:xfrm>
                <a:off x="1558"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ch[1]</a:t>
                </a:r>
              </a:p>
            </p:txBody>
          </p:sp>
          <p:sp>
            <p:nvSpPr>
              <p:cNvPr id="71704" name="Text Box 95"/>
              <p:cNvSpPr txBox="1">
                <a:spLocks noChangeArrowheads="1"/>
              </p:cNvSpPr>
              <p:nvPr/>
            </p:nvSpPr>
            <p:spPr bwMode="auto">
              <a:xfrm>
                <a:off x="2143"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ch[2]</a:t>
                </a:r>
              </a:p>
            </p:txBody>
          </p:sp>
          <p:sp>
            <p:nvSpPr>
              <p:cNvPr id="71705" name="Text Box 96"/>
              <p:cNvSpPr txBox="1">
                <a:spLocks noChangeArrowheads="1"/>
              </p:cNvSpPr>
              <p:nvPr/>
            </p:nvSpPr>
            <p:spPr bwMode="auto">
              <a:xfrm>
                <a:off x="2728"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ch[3]</a:t>
                </a:r>
              </a:p>
            </p:txBody>
          </p:sp>
          <p:sp>
            <p:nvSpPr>
              <p:cNvPr id="71706" name="Text Box 97"/>
              <p:cNvSpPr txBox="1">
                <a:spLocks noChangeArrowheads="1"/>
              </p:cNvSpPr>
              <p:nvPr/>
            </p:nvSpPr>
            <p:spPr bwMode="auto">
              <a:xfrm>
                <a:off x="3313"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ch[4]</a:t>
                </a:r>
              </a:p>
            </p:txBody>
          </p:sp>
          <p:sp>
            <p:nvSpPr>
              <p:cNvPr id="71707" name="Line 98"/>
              <p:cNvSpPr>
                <a:spLocks noChangeShapeType="1"/>
              </p:cNvSpPr>
              <p:nvPr/>
            </p:nvSpPr>
            <p:spPr bwMode="auto">
              <a:xfrm>
                <a:off x="3905" y="1785"/>
                <a:ext cx="0" cy="395"/>
              </a:xfrm>
              <a:prstGeom prst="line">
                <a:avLst/>
              </a:prstGeom>
              <a:noFill/>
              <a:ln w="190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71708" name="Text Box 99"/>
              <p:cNvSpPr txBox="1">
                <a:spLocks noChangeArrowheads="1"/>
              </p:cNvSpPr>
              <p:nvPr/>
            </p:nvSpPr>
            <p:spPr bwMode="auto">
              <a:xfrm>
                <a:off x="4048" y="1872"/>
                <a:ext cx="290"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en-US" altLang="zh-CN" sz="2000" b="1">
                    <a:solidFill>
                      <a:srgbClr val="C00000"/>
                    </a:solidFill>
                    <a:ea typeface="宋体" panose="02010600030101010101" pitchFamily="2" charset="-122"/>
                  </a:rPr>
                  <a:t>\0</a:t>
                </a:r>
              </a:p>
            </p:txBody>
          </p:sp>
          <p:sp>
            <p:nvSpPr>
              <p:cNvPr id="71709" name="Text Box 100"/>
              <p:cNvSpPr txBox="1">
                <a:spLocks noChangeArrowheads="1"/>
              </p:cNvSpPr>
              <p:nvPr/>
            </p:nvSpPr>
            <p:spPr bwMode="auto">
              <a:xfrm>
                <a:off x="3889" y="2160"/>
                <a:ext cx="64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spcBef>
                    <a:spcPct val="50000"/>
                  </a:spcBef>
                </a:pPr>
                <a:r>
                  <a:rPr kumimoji="1" lang="en-US" altLang="zh-CN" b="1">
                    <a:solidFill>
                      <a:srgbClr val="C00000"/>
                    </a:solidFill>
                    <a:ea typeface="宋体" panose="02010600030101010101" pitchFamily="2" charset="-122"/>
                  </a:rPr>
                  <a:t>ch[5]</a:t>
                </a:r>
              </a:p>
            </p:txBody>
          </p:sp>
        </p:grpSp>
      </p:grpSp>
      <p:sp>
        <p:nvSpPr>
          <p:cNvPr id="50" name="AutoShape 81"/>
          <p:cNvSpPr>
            <a:spLocks noChangeArrowheads="1"/>
          </p:cNvSpPr>
          <p:nvPr/>
        </p:nvSpPr>
        <p:spPr bwMode="auto">
          <a:xfrm>
            <a:off x="7092950" y="3284538"/>
            <a:ext cx="1870075" cy="403225"/>
          </a:xfrm>
          <a:prstGeom prst="wedgeRectCallout">
            <a:avLst>
              <a:gd name="adj1" fmla="val -88662"/>
              <a:gd name="adj2" fmla="val 160365"/>
            </a:avLst>
          </a:prstGeom>
          <a:solidFill>
            <a:schemeClr val="accent2">
              <a:lumMod val="20000"/>
              <a:lumOff val="80000"/>
            </a:schemeClr>
          </a:solidFill>
          <a:ln w="38100">
            <a:noFill/>
            <a:miter lim="800000"/>
            <a:headEnd/>
            <a:tailEnd/>
          </a:ln>
          <a:effectLst>
            <a:outerShdw blurRad="50800" dist="38100" dir="5400000" algn="t" rotWithShape="0">
              <a:prstClr val="black">
                <a:alpha val="40000"/>
              </a:prstClr>
            </a:outerShdw>
          </a:effectLst>
        </p:spPr>
        <p:txBody>
          <a:bodyPr lIns="90000" tIns="46800" rIns="90000" bIns="46800" anchor="ctr">
            <a:spAutoFit/>
          </a:bodyPr>
          <a:lstStyle/>
          <a:p>
            <a:pPr eaLnBrk="1" hangingPunct="1">
              <a:defRPr/>
            </a:pPr>
            <a:r>
              <a:rPr kumimoji="1" lang="zh-CN" altLang="en-US" sz="2000" dirty="0">
                <a:solidFill>
                  <a:srgbClr val="0000FF"/>
                </a:solidFill>
                <a:latin typeface="+mn-ea"/>
                <a:ea typeface="+mn-ea"/>
                <a:cs typeface="+mn-cs"/>
              </a:rPr>
              <a:t>用字符串常量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in)">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标题 1"/>
          <p:cNvSpPr>
            <a:spLocks noGrp="1"/>
          </p:cNvSpPr>
          <p:nvPr>
            <p:ph type="title"/>
          </p:nvPr>
        </p:nvSpPr>
        <p:spPr/>
        <p:txBody>
          <a:bodyPr/>
          <a:lstStyle/>
          <a:p>
            <a:r>
              <a:rPr lang="zh-CN" altLang="zh-CN" dirty="0" smtClean="0"/>
              <a:t>字符数组元素的初始化</a:t>
            </a:r>
            <a:endParaRPr lang="zh-CN" altLang="en-US" dirty="0" smtClean="0"/>
          </a:p>
        </p:txBody>
      </p:sp>
      <p:sp>
        <p:nvSpPr>
          <p:cNvPr id="72707" name="内容占位符 2"/>
          <p:cNvSpPr>
            <a:spLocks noGrp="1"/>
          </p:cNvSpPr>
          <p:nvPr>
            <p:ph idx="1"/>
          </p:nvPr>
        </p:nvSpPr>
        <p:spPr>
          <a:xfrm>
            <a:off x="611188" y="1268413"/>
            <a:ext cx="8001000" cy="1223962"/>
          </a:xfrm>
        </p:spPr>
        <p:txBody>
          <a:bodyPr/>
          <a:lstStyle/>
          <a:p>
            <a:pPr>
              <a:buFont typeface="Wingdings" panose="05000000000000000000" pitchFamily="2" charset="2"/>
              <a:buNone/>
            </a:pPr>
            <a:r>
              <a:rPr lang="en-US" altLang="zh-CN" b="0" smtClean="0"/>
              <a:t>char str[20] = { "Nanjing" };</a:t>
            </a:r>
            <a:r>
              <a:rPr lang="zh-CN" altLang="zh-CN" b="0" smtClean="0"/>
              <a:t>或</a:t>
            </a:r>
            <a:endParaRPr lang="zh-CN" altLang="zh-CN" smtClean="0"/>
          </a:p>
          <a:p>
            <a:pPr>
              <a:buFont typeface="Wingdings" panose="05000000000000000000" pitchFamily="2" charset="2"/>
              <a:buNone/>
            </a:pPr>
            <a:r>
              <a:rPr lang="en-US" altLang="zh-CN" b="0" smtClean="0"/>
              <a:t>char str[20] = “Nanjing”;   /*</a:t>
            </a:r>
            <a:r>
              <a:rPr lang="zh-CN" altLang="en-US" b="0" smtClean="0"/>
              <a:t>可</a:t>
            </a:r>
            <a:r>
              <a:rPr lang="zh-CN" altLang="zh-CN" b="0" smtClean="0"/>
              <a:t>将花括号省略</a:t>
            </a:r>
            <a:r>
              <a:rPr lang="en-US" altLang="zh-CN" b="0" smtClean="0"/>
              <a:t>*/</a:t>
            </a:r>
            <a:endParaRPr lang="zh-CN" altLang="zh-CN" smtClean="0"/>
          </a:p>
          <a:p>
            <a:pPr>
              <a:buFont typeface="Wingdings" panose="05000000000000000000" pitchFamily="2" charset="2"/>
              <a:buNone/>
            </a:pPr>
            <a:endParaRPr lang="zh-CN" altLang="en-US" smtClean="0"/>
          </a:p>
        </p:txBody>
      </p:sp>
      <p:sp>
        <p:nvSpPr>
          <p:cNvPr id="72708"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5C9190EA-FFE0-476D-A974-426688D8FEEF}" type="slidenum">
              <a:rPr lang="en-US" altLang="zh-CN" sz="1200">
                <a:latin typeface="Verdana" panose="020B0604030504040204" pitchFamily="34" charset="0"/>
                <a:ea typeface="宋体" panose="02010600030101010101" pitchFamily="2" charset="-122"/>
              </a:rPr>
              <a:pPr/>
              <a:t>8</a:t>
            </a:fld>
            <a:endParaRPr lang="en-US" altLang="zh-CN" sz="1200">
              <a:latin typeface="Verdana" panose="020B0604030504040204" pitchFamily="34" charset="0"/>
              <a:ea typeface="宋体" panose="02010600030101010101" pitchFamily="2" charset="-122"/>
            </a:endParaRPr>
          </a:p>
        </p:txBody>
      </p:sp>
      <p:graphicFrame>
        <p:nvGraphicFramePr>
          <p:cNvPr id="58439" name="Group 71"/>
          <p:cNvGraphicFramePr>
            <a:graphicFrameLocks noGrp="1"/>
          </p:cNvGraphicFramePr>
          <p:nvPr/>
        </p:nvGraphicFramePr>
        <p:xfrm>
          <a:off x="0" y="2636838"/>
          <a:ext cx="8964613" cy="952500"/>
        </p:xfrm>
        <a:graphic>
          <a:graphicData uri="http://schemas.openxmlformats.org/drawingml/2006/table">
            <a:tbl>
              <a:tblPr/>
              <a:tblGrid>
                <a:gridCol w="687388">
                  <a:extLst>
                    <a:ext uri="{9D8B030D-6E8A-4147-A177-3AD203B41FA5}">
                      <a16:colId xmlns:a16="http://schemas.microsoft.com/office/drawing/2014/main" xmlns="" val="20000"/>
                    </a:ext>
                  </a:extLst>
                </a:gridCol>
                <a:gridCol w="692150">
                  <a:extLst>
                    <a:ext uri="{9D8B030D-6E8A-4147-A177-3AD203B41FA5}">
                      <a16:colId xmlns:a16="http://schemas.microsoft.com/office/drawing/2014/main" xmlns="" val="20001"/>
                    </a:ext>
                  </a:extLst>
                </a:gridCol>
                <a:gridCol w="688975">
                  <a:extLst>
                    <a:ext uri="{9D8B030D-6E8A-4147-A177-3AD203B41FA5}">
                      <a16:colId xmlns:a16="http://schemas.microsoft.com/office/drawing/2014/main" xmlns="" val="20002"/>
                    </a:ext>
                  </a:extLst>
                </a:gridCol>
                <a:gridCol w="690562">
                  <a:extLst>
                    <a:ext uri="{9D8B030D-6E8A-4147-A177-3AD203B41FA5}">
                      <a16:colId xmlns:a16="http://schemas.microsoft.com/office/drawing/2014/main" xmlns="" val="20003"/>
                    </a:ext>
                  </a:extLst>
                </a:gridCol>
                <a:gridCol w="588963">
                  <a:extLst>
                    <a:ext uri="{9D8B030D-6E8A-4147-A177-3AD203B41FA5}">
                      <a16:colId xmlns:a16="http://schemas.microsoft.com/office/drawing/2014/main" xmlns="" val="20004"/>
                    </a:ext>
                  </a:extLst>
                </a:gridCol>
                <a:gridCol w="576262">
                  <a:extLst>
                    <a:ext uri="{9D8B030D-6E8A-4147-A177-3AD203B41FA5}">
                      <a16:colId xmlns:a16="http://schemas.microsoft.com/office/drawing/2014/main" xmlns="" val="20005"/>
                    </a:ext>
                  </a:extLst>
                </a:gridCol>
                <a:gridCol w="576263">
                  <a:extLst>
                    <a:ext uri="{9D8B030D-6E8A-4147-A177-3AD203B41FA5}">
                      <a16:colId xmlns:a16="http://schemas.microsoft.com/office/drawing/2014/main" xmlns="" val="20006"/>
                    </a:ext>
                  </a:extLst>
                </a:gridCol>
                <a:gridCol w="719137">
                  <a:extLst>
                    <a:ext uri="{9D8B030D-6E8A-4147-A177-3AD203B41FA5}">
                      <a16:colId xmlns:a16="http://schemas.microsoft.com/office/drawing/2014/main" xmlns="" val="20007"/>
                    </a:ext>
                  </a:extLst>
                </a:gridCol>
                <a:gridCol w="720725">
                  <a:extLst>
                    <a:ext uri="{9D8B030D-6E8A-4147-A177-3AD203B41FA5}">
                      <a16:colId xmlns:a16="http://schemas.microsoft.com/office/drawing/2014/main" xmlns="" val="20008"/>
                    </a:ext>
                  </a:extLst>
                </a:gridCol>
                <a:gridCol w="719138">
                  <a:extLst>
                    <a:ext uri="{9D8B030D-6E8A-4147-A177-3AD203B41FA5}">
                      <a16:colId xmlns:a16="http://schemas.microsoft.com/office/drawing/2014/main" xmlns="" val="20009"/>
                    </a:ext>
                  </a:extLst>
                </a:gridCol>
                <a:gridCol w="720725">
                  <a:extLst>
                    <a:ext uri="{9D8B030D-6E8A-4147-A177-3AD203B41FA5}">
                      <a16:colId xmlns:a16="http://schemas.microsoft.com/office/drawing/2014/main" xmlns="" val="20010"/>
                    </a:ext>
                  </a:extLst>
                </a:gridCol>
                <a:gridCol w="792162">
                  <a:extLst>
                    <a:ext uri="{9D8B030D-6E8A-4147-A177-3AD203B41FA5}">
                      <a16:colId xmlns:a16="http://schemas.microsoft.com/office/drawing/2014/main" xmlns="" val="20011"/>
                    </a:ext>
                  </a:extLst>
                </a:gridCol>
                <a:gridCol w="792163">
                  <a:extLst>
                    <a:ext uri="{9D8B030D-6E8A-4147-A177-3AD203B41FA5}">
                      <a16:colId xmlns:a16="http://schemas.microsoft.com/office/drawing/2014/main" xmlns="" val="20012"/>
                    </a:ext>
                  </a:extLst>
                </a:gridCol>
              </a:tblGrid>
              <a:tr h="431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FFFFFF"/>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FFFFFF"/>
                          </a:solidFill>
                          <a:effectLst/>
                          <a:latin typeface="Cambria" pitchFamily="18" charset="0"/>
                          <a:ea typeface="华文新魏" pitchFamily="2" charset="-122"/>
                        </a:rPr>
                        <a:t>[6]</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FFFFFF"/>
                          </a:solidFill>
                          <a:effectLst/>
                          <a:latin typeface="Cambria" pitchFamily="18" charset="0"/>
                          <a:ea typeface="华文新魏" pitchFamily="2" charset="-122"/>
                        </a:rPr>
                        <a:t>[7]</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FFFFFF"/>
                          </a:solidFill>
                          <a:effectLst/>
                          <a:latin typeface="Cambria" pitchFamily="18" charset="0"/>
                          <a:ea typeface="华文新魏" pitchFamily="2" charset="-122"/>
                        </a:rPr>
                        <a:t>[12]</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xmlns="" val="10000"/>
                  </a:ext>
                </a:extLst>
              </a:tr>
              <a:tr h="520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N</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a</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n</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j</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i</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n</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g</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smtClean="0">
                          <a:ln>
                            <a:noFill/>
                          </a:ln>
                          <a:solidFill>
                            <a:srgbClr val="000000"/>
                          </a:solidFill>
                          <a:effectLst/>
                          <a:latin typeface="Cambria" pitchFamily="18" charset="0"/>
                          <a:ea typeface="华文新魏" pitchFamily="2" charset="-122"/>
                        </a:rPr>
                        <a:t>\</a:t>
                      </a: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201613"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smtClean="0">
                          <a:ln>
                            <a:noFill/>
                          </a:ln>
                          <a:solidFill>
                            <a:srgbClr val="000000"/>
                          </a:solidFill>
                          <a:effectLst/>
                          <a:latin typeface="Cambria" pitchFamily="18" charset="0"/>
                          <a:ea typeface="华文新魏" pitchFamily="2" charset="-122"/>
                        </a:rPr>
                        <a:t>\0</a:t>
                      </a:r>
                      <a:endParaRPr kumimoji="0" lang="zh-CN" altLang="zh-CN" sz="2400" b="0" i="0" u="none" strike="noStrike" cap="none" normalizeH="0" baseline="0" smtClean="0">
                        <a:ln>
                          <a:noFill/>
                        </a:ln>
                        <a:solidFill>
                          <a:srgbClr val="C00000"/>
                        </a:solidFill>
                        <a:effectLst/>
                        <a:latin typeface="Cambria" pitchFamily="18" charset="0"/>
                        <a:ea typeface="宋体" pitchFamily="2" charset="-122"/>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CBCB"/>
                    </a:solidFill>
                  </a:tcPr>
                </a:tc>
                <a:extLst>
                  <a:ext uri="{0D108BD9-81ED-4DB2-BD59-A6C34878D82A}">
                    <a16:rowId xmlns:a16="http://schemas.microsoft.com/office/drawing/2014/main" xmlns="" val="10001"/>
                  </a:ext>
                </a:extLst>
              </a:tr>
            </a:tbl>
          </a:graphicData>
        </a:graphic>
      </p:graphicFrame>
      <p:sp>
        <p:nvSpPr>
          <p:cNvPr id="6" name="矩形 5"/>
          <p:cNvSpPr/>
          <p:nvPr/>
        </p:nvSpPr>
        <p:spPr>
          <a:xfrm>
            <a:off x="684213" y="4292600"/>
            <a:ext cx="7920037" cy="1816100"/>
          </a:xfrm>
          <a:prstGeom prst="rect">
            <a:avLst/>
          </a:prstGeom>
        </p:spPr>
        <p:txBody>
          <a:bodyPr>
            <a:spAutoFit/>
          </a:bodyPr>
          <a:lstStyle/>
          <a:p>
            <a:pPr eaLnBrk="1" hangingPunct="1">
              <a:defRPr/>
            </a:pPr>
            <a:r>
              <a:rPr lang="en-US" altLang="zh-CN" sz="2800" dirty="0" err="1">
                <a:solidFill>
                  <a:srgbClr val="C00000"/>
                </a:solidFill>
                <a:ea typeface="+mn-ea"/>
                <a:cs typeface="+mn-cs"/>
              </a:rPr>
              <a:t>str</a:t>
            </a:r>
            <a:r>
              <a:rPr lang="en-US" altLang="zh-CN" sz="2800" dirty="0">
                <a:solidFill>
                  <a:srgbClr val="C00000"/>
                </a:solidFill>
                <a:ea typeface="+mn-ea"/>
                <a:cs typeface="+mn-cs"/>
              </a:rPr>
              <a:t>[7]</a:t>
            </a:r>
            <a:r>
              <a:rPr lang="zh-CN" altLang="zh-CN" sz="2800" dirty="0">
                <a:solidFill>
                  <a:srgbClr val="C00000"/>
                </a:solidFill>
                <a:ea typeface="+mn-ea"/>
                <a:cs typeface="+mn-cs"/>
              </a:rPr>
              <a:t>包含的字符</a:t>
            </a:r>
            <a:r>
              <a:rPr lang="en-US" altLang="zh-CN" sz="2800" dirty="0">
                <a:solidFill>
                  <a:srgbClr val="C00000"/>
                </a:solidFill>
                <a:ea typeface="+mn-ea"/>
                <a:cs typeface="+mn-cs"/>
              </a:rPr>
              <a:t>‘\0’</a:t>
            </a:r>
            <a:r>
              <a:rPr lang="zh-CN" altLang="zh-CN" sz="2800" dirty="0">
                <a:solidFill>
                  <a:srgbClr val="C00000"/>
                </a:solidFill>
                <a:ea typeface="+mn-ea"/>
                <a:cs typeface="+mn-cs"/>
              </a:rPr>
              <a:t>，</a:t>
            </a:r>
            <a:r>
              <a:rPr lang="zh-CN" altLang="en-US" sz="2800" dirty="0">
                <a:solidFill>
                  <a:srgbClr val="C00000"/>
                </a:solidFill>
                <a:ea typeface="+mn-ea"/>
                <a:cs typeface="+mn-cs"/>
              </a:rPr>
              <a:t>表示</a:t>
            </a:r>
            <a:r>
              <a:rPr lang="zh-CN" altLang="zh-CN" sz="2800" dirty="0">
                <a:solidFill>
                  <a:srgbClr val="C00000"/>
                </a:solidFill>
                <a:ea typeface="+mn-ea"/>
                <a:cs typeface="+mn-cs"/>
              </a:rPr>
              <a:t>“</a:t>
            </a:r>
            <a:r>
              <a:rPr lang="zh-CN" altLang="zh-CN" sz="2800" b="1" dirty="0">
                <a:solidFill>
                  <a:srgbClr val="C00000"/>
                </a:solidFill>
                <a:ea typeface="+mn-ea"/>
                <a:cs typeface="+mn-cs"/>
              </a:rPr>
              <a:t>空字符</a:t>
            </a:r>
            <a:r>
              <a:rPr lang="zh-CN" altLang="zh-CN" sz="2800" dirty="0">
                <a:solidFill>
                  <a:srgbClr val="C00000"/>
                </a:solidFill>
                <a:ea typeface="+mn-ea"/>
                <a:cs typeface="+mn-cs"/>
              </a:rPr>
              <a:t>”</a:t>
            </a:r>
            <a:r>
              <a:rPr lang="en-US" altLang="zh-CN" sz="2800" dirty="0">
                <a:solidFill>
                  <a:srgbClr val="C00000"/>
                </a:solidFill>
                <a:ea typeface="+mn-ea"/>
                <a:cs typeface="+mn-cs"/>
              </a:rPr>
              <a:t>,</a:t>
            </a:r>
            <a:r>
              <a:rPr lang="zh-CN" altLang="en-US" sz="2800" dirty="0">
                <a:solidFill>
                  <a:srgbClr val="C00000"/>
                </a:solidFill>
                <a:ea typeface="+mn-ea"/>
                <a:cs typeface="+mn-cs"/>
              </a:rPr>
              <a:t>表示</a:t>
            </a:r>
            <a:r>
              <a:rPr lang="zh-CN" altLang="zh-CN" sz="2800" dirty="0">
                <a:solidFill>
                  <a:srgbClr val="C00000"/>
                </a:solidFill>
                <a:ea typeface="+mn-ea"/>
                <a:cs typeface="+mn-cs"/>
              </a:rPr>
              <a:t>一组字符的结束符。在</a:t>
            </a:r>
            <a:r>
              <a:rPr lang="en-US" altLang="zh-CN" sz="2800" dirty="0">
                <a:solidFill>
                  <a:srgbClr val="C00000"/>
                </a:solidFill>
                <a:ea typeface="+mn-ea"/>
                <a:cs typeface="+mn-cs"/>
              </a:rPr>
              <a:t>C</a:t>
            </a:r>
            <a:r>
              <a:rPr lang="zh-CN" altLang="zh-CN" sz="2800" dirty="0">
                <a:solidFill>
                  <a:srgbClr val="C00000"/>
                </a:solidFill>
                <a:ea typeface="+mn-ea"/>
                <a:cs typeface="+mn-cs"/>
              </a:rPr>
              <a:t>语言中，空字符常量用</a:t>
            </a:r>
            <a:r>
              <a:rPr lang="en-US" altLang="zh-CN" sz="2800" dirty="0">
                <a:solidFill>
                  <a:srgbClr val="C00000"/>
                </a:solidFill>
                <a:ea typeface="+mn-ea"/>
                <a:cs typeface="+mn-cs"/>
              </a:rPr>
              <a:t>‘\0’</a:t>
            </a:r>
            <a:r>
              <a:rPr lang="zh-CN" altLang="zh-CN" sz="2800" dirty="0">
                <a:solidFill>
                  <a:srgbClr val="C00000"/>
                </a:solidFill>
                <a:ea typeface="+mn-ea"/>
                <a:cs typeface="+mn-cs"/>
              </a:rPr>
              <a:t>转义字符表示。空字符在</a:t>
            </a:r>
            <a:r>
              <a:rPr lang="en-US" altLang="zh-CN" sz="2800" dirty="0">
                <a:solidFill>
                  <a:srgbClr val="C00000"/>
                </a:solidFill>
                <a:ea typeface="+mn-ea"/>
                <a:cs typeface="+mn-cs"/>
              </a:rPr>
              <a:t>C</a:t>
            </a:r>
            <a:r>
              <a:rPr lang="zh-CN" altLang="zh-CN" sz="2800" dirty="0">
                <a:solidFill>
                  <a:srgbClr val="C00000"/>
                </a:solidFill>
                <a:ea typeface="+mn-ea"/>
                <a:cs typeface="+mn-cs"/>
              </a:rPr>
              <a:t>语言中有特殊作用，</a:t>
            </a:r>
            <a:r>
              <a:rPr lang="zh-CN" altLang="en-US" sz="2800" dirty="0">
                <a:solidFill>
                  <a:srgbClr val="C00000"/>
                </a:solidFill>
                <a:ea typeface="+mn-ea"/>
                <a:cs typeface="+mn-cs"/>
              </a:rPr>
              <a:t>表示</a:t>
            </a:r>
            <a:r>
              <a:rPr lang="zh-CN" altLang="zh-CN" sz="2800" dirty="0">
                <a:solidFill>
                  <a:srgbClr val="C00000"/>
                </a:solidFill>
                <a:ea typeface="+mn-ea"/>
                <a:cs typeface="+mn-cs"/>
              </a:rPr>
              <a:t>字符串</a:t>
            </a:r>
            <a:r>
              <a:rPr lang="zh-CN" altLang="en-US" sz="2800" dirty="0">
                <a:solidFill>
                  <a:srgbClr val="C00000"/>
                </a:solidFill>
                <a:ea typeface="+mn-ea"/>
                <a:cs typeface="+mn-cs"/>
              </a:rPr>
              <a:t>的结束符</a:t>
            </a:r>
            <a:r>
              <a:rPr lang="zh-CN" altLang="zh-CN" sz="2800" dirty="0">
                <a:solidFill>
                  <a:srgbClr val="C00000"/>
                </a:solidFill>
                <a:ea typeface="+mn-ea"/>
                <a:cs typeface="+mn-cs"/>
              </a:rPr>
              <a:t>。</a:t>
            </a:r>
            <a:endParaRPr lang="zh-CN" altLang="en-US" sz="2800" dirty="0">
              <a:solidFill>
                <a:srgbClr val="C00000"/>
              </a:solidFill>
              <a:ea typeface="+mn-ea"/>
              <a:cs typeface="+mn-cs"/>
            </a:endParaRPr>
          </a:p>
        </p:txBody>
      </p:sp>
      <p:sp>
        <p:nvSpPr>
          <p:cNvPr id="7" name="矩形 6"/>
          <p:cNvSpPr/>
          <p:nvPr/>
        </p:nvSpPr>
        <p:spPr>
          <a:xfrm>
            <a:off x="684213" y="3716338"/>
            <a:ext cx="1414462" cy="585787"/>
          </a:xfrm>
          <a:prstGeom prst="rect">
            <a:avLst/>
          </a:prstGeom>
        </p:spPr>
        <p:txBody>
          <a:bodyPr wrap="none">
            <a:spAutoFit/>
          </a:bodyPr>
          <a:lstStyle/>
          <a:p>
            <a:pPr eaLnBrk="1" hangingPunct="1">
              <a:defRPr/>
            </a:pPr>
            <a:r>
              <a:rPr lang="zh-CN" altLang="zh-CN" sz="3200" dirty="0">
                <a:solidFill>
                  <a:srgbClr val="C00000"/>
                </a:solidFill>
                <a:latin typeface="+mn-ea"/>
                <a:ea typeface="+mn-ea"/>
                <a:cs typeface="+mn-cs"/>
              </a:rPr>
              <a:t>注意</a:t>
            </a:r>
            <a:r>
              <a:rPr lang="zh-CN" altLang="en-US" sz="3200" dirty="0">
                <a:solidFill>
                  <a:srgbClr val="C00000"/>
                </a:solidFill>
                <a:latin typeface="+mn-ea"/>
                <a:ea typeface="+mn-ea"/>
                <a:cs typeface="+mn-cs"/>
              </a:rPr>
              <a:t>：</a:t>
            </a:r>
            <a:endParaRPr lang="en-US" altLang="zh-CN" sz="3200" dirty="0">
              <a:solidFill>
                <a:srgbClr val="C00000"/>
              </a:solidFill>
              <a:latin typeface="+mn-ea"/>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标题 1"/>
          <p:cNvSpPr>
            <a:spLocks noGrp="1"/>
          </p:cNvSpPr>
          <p:nvPr>
            <p:ph type="title"/>
          </p:nvPr>
        </p:nvSpPr>
        <p:spPr/>
        <p:txBody>
          <a:bodyPr/>
          <a:lstStyle/>
          <a:p>
            <a:r>
              <a:rPr lang="zh-CN" altLang="zh-CN" dirty="0" smtClean="0"/>
              <a:t>字符数组元素的初始化</a:t>
            </a:r>
            <a:endParaRPr lang="zh-CN" altLang="en-US" dirty="0" smtClean="0"/>
          </a:p>
        </p:txBody>
      </p:sp>
      <p:sp>
        <p:nvSpPr>
          <p:cNvPr id="73731" name="灯片编号占位符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marL="1143000" indent="-228600">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fld id="{8276F5E8-CF8F-48E8-AC10-271055AA845C}" type="slidenum">
              <a:rPr lang="en-US" altLang="zh-CN" sz="1200">
                <a:latin typeface="Verdana" panose="020B0604030504040204" pitchFamily="34" charset="0"/>
                <a:ea typeface="宋体" panose="02010600030101010101" pitchFamily="2" charset="-122"/>
              </a:rPr>
              <a:pPr/>
              <a:t>9</a:t>
            </a:fld>
            <a:endParaRPr lang="en-US" altLang="zh-CN" sz="1200">
              <a:latin typeface="Verdana" panose="020B0604030504040204" pitchFamily="34" charset="0"/>
              <a:ea typeface="宋体" panose="02010600030101010101" pitchFamily="2" charset="-122"/>
            </a:endParaRPr>
          </a:p>
        </p:txBody>
      </p:sp>
      <p:sp>
        <p:nvSpPr>
          <p:cNvPr id="73732" name="矩形 58"/>
          <p:cNvSpPr>
            <a:spLocks noChangeArrowheads="1"/>
          </p:cNvSpPr>
          <p:nvPr/>
        </p:nvSpPr>
        <p:spPr bwMode="auto">
          <a:xfrm>
            <a:off x="827088" y="1341438"/>
            <a:ext cx="70897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mbria" panose="02040503050406030204" pitchFamily="18" charset="0"/>
                <a:ea typeface="华文新魏" panose="02010800040101010101" pitchFamily="2" charset="-122"/>
              </a:defRPr>
            </a:lvl1pPr>
            <a:lvl2pPr marL="742950" indent="-285750">
              <a:defRPr sz="2400">
                <a:solidFill>
                  <a:schemeClr val="tx1"/>
                </a:solidFill>
                <a:latin typeface="Cambria" panose="02040503050406030204" pitchFamily="18" charset="0"/>
                <a:ea typeface="华文新魏" panose="02010800040101010101" pitchFamily="2" charset="-122"/>
              </a:defRPr>
            </a:lvl2pPr>
            <a:lvl3pPr>
              <a:defRPr sz="2400">
                <a:solidFill>
                  <a:schemeClr val="tx1"/>
                </a:solidFill>
                <a:latin typeface="Cambria" panose="02040503050406030204" pitchFamily="18" charset="0"/>
                <a:ea typeface="华文新魏" panose="02010800040101010101" pitchFamily="2" charset="-122"/>
              </a:defRPr>
            </a:lvl3pPr>
            <a:lvl4pPr marL="1600200" indent="-228600">
              <a:defRPr sz="2400">
                <a:solidFill>
                  <a:schemeClr val="tx1"/>
                </a:solidFill>
                <a:latin typeface="Cambria" panose="02040503050406030204" pitchFamily="18" charset="0"/>
                <a:ea typeface="华文新魏" panose="02010800040101010101" pitchFamily="2" charset="-122"/>
              </a:defRPr>
            </a:lvl4pPr>
            <a:lvl5pPr marL="2057400" indent="-228600">
              <a:defRPr sz="2400">
                <a:solidFill>
                  <a:schemeClr val="tx1"/>
                </a:solidFill>
                <a:latin typeface="Cambria" panose="02040503050406030204" pitchFamily="18" charset="0"/>
                <a:ea typeface="华文新魏" panose="02010800040101010101" pitchFamily="2" charset="-122"/>
              </a:defRPr>
            </a:lvl5pPr>
            <a:lvl6pPr marL="25146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6pPr>
            <a:lvl7pPr marL="29718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7pPr>
            <a:lvl8pPr marL="34290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8pPr>
            <a:lvl9pPr marL="3886200" indent="-228600" eaLnBrk="0" fontAlgn="base" hangingPunct="0">
              <a:spcBef>
                <a:spcPct val="0"/>
              </a:spcBef>
              <a:spcAft>
                <a:spcPct val="0"/>
              </a:spcAft>
              <a:defRPr sz="2400">
                <a:solidFill>
                  <a:schemeClr val="tx1"/>
                </a:solidFill>
                <a:latin typeface="Cambria" panose="02040503050406030204" pitchFamily="18" charset="0"/>
                <a:ea typeface="华文新魏" panose="02010800040101010101" pitchFamily="2" charset="-122"/>
              </a:defRPr>
            </a:lvl9pPr>
          </a:lstStyle>
          <a:p>
            <a:pPr eaLnBrk="1" hangingPunct="1"/>
            <a:r>
              <a:rPr kumimoji="1" lang="zh-CN" altLang="en-US" sz="2800">
                <a:solidFill>
                  <a:srgbClr val="C00000"/>
                </a:solidFill>
              </a:rPr>
              <a:t>例 </a:t>
            </a:r>
            <a:r>
              <a:rPr kumimoji="1" lang="en-US" altLang="zh-CN" sz="2800">
                <a:solidFill>
                  <a:srgbClr val="C00000"/>
                </a:solidFill>
              </a:rPr>
              <a:t>char diamond[][5]={{‘ ',‘ ','*'},{‘ ','*',‘ ','*'},</a:t>
            </a:r>
          </a:p>
          <a:p>
            <a:pPr lvl="2"/>
            <a:r>
              <a:rPr kumimoji="1" lang="en-US" altLang="zh-CN" sz="2800">
                <a:solidFill>
                  <a:srgbClr val="C00000"/>
                </a:solidFill>
              </a:rPr>
              <a:t>{'*',‘ ',‘ ',‘ ','*'},{‘ ','*',‘ ','*'},{‘ ',‘ ','*'}};</a:t>
            </a:r>
          </a:p>
        </p:txBody>
      </p:sp>
      <p:graphicFrame>
        <p:nvGraphicFramePr>
          <p:cNvPr id="60" name="表格 59"/>
          <p:cNvGraphicFramePr>
            <a:graphicFrameLocks noGrp="1"/>
          </p:cNvGraphicFramePr>
          <p:nvPr/>
        </p:nvGraphicFramePr>
        <p:xfrm>
          <a:off x="1116013" y="2349500"/>
          <a:ext cx="6935786" cy="3022601"/>
        </p:xfrm>
        <a:graphic>
          <a:graphicData uri="http://schemas.openxmlformats.org/drawingml/2006/table">
            <a:tbl>
              <a:tblPr bandRow="1">
                <a:tableStyleId>{8A107856-5554-42FB-B03E-39F5DBC370BA}</a:tableStyleId>
              </a:tblPr>
              <a:tblGrid>
                <a:gridCol w="1501626">
                  <a:extLst>
                    <a:ext uri="{9D8B030D-6E8A-4147-A177-3AD203B41FA5}">
                      <a16:colId xmlns:a16="http://schemas.microsoft.com/office/drawing/2014/main" xmlns="" val="20000"/>
                    </a:ext>
                  </a:extLst>
                </a:gridCol>
                <a:gridCol w="1086832">
                  <a:extLst>
                    <a:ext uri="{9D8B030D-6E8A-4147-A177-3AD203B41FA5}">
                      <a16:colId xmlns:a16="http://schemas.microsoft.com/office/drawing/2014/main" xmlns="" val="20001"/>
                    </a:ext>
                  </a:extLst>
                </a:gridCol>
                <a:gridCol w="1086832">
                  <a:extLst>
                    <a:ext uri="{9D8B030D-6E8A-4147-A177-3AD203B41FA5}">
                      <a16:colId xmlns:a16="http://schemas.microsoft.com/office/drawing/2014/main" xmlns="" val="20002"/>
                    </a:ext>
                  </a:extLst>
                </a:gridCol>
                <a:gridCol w="1086832">
                  <a:extLst>
                    <a:ext uri="{9D8B030D-6E8A-4147-A177-3AD203B41FA5}">
                      <a16:colId xmlns:a16="http://schemas.microsoft.com/office/drawing/2014/main" xmlns="" val="20003"/>
                    </a:ext>
                  </a:extLst>
                </a:gridCol>
                <a:gridCol w="1086832">
                  <a:extLst>
                    <a:ext uri="{9D8B030D-6E8A-4147-A177-3AD203B41FA5}">
                      <a16:colId xmlns:a16="http://schemas.microsoft.com/office/drawing/2014/main" xmlns="" val="20004"/>
                    </a:ext>
                  </a:extLst>
                </a:gridCol>
                <a:gridCol w="1086832">
                  <a:extLst>
                    <a:ext uri="{9D8B030D-6E8A-4147-A177-3AD203B41FA5}">
                      <a16:colId xmlns:a16="http://schemas.microsoft.com/office/drawing/2014/main" xmlns="" val="20005"/>
                    </a:ext>
                  </a:extLst>
                </a:gridCol>
              </a:tblGrid>
              <a:tr h="579214">
                <a:tc>
                  <a:txBody>
                    <a:bodyPr/>
                    <a:lstStyle/>
                    <a:p>
                      <a:pPr algn="ctr"/>
                      <a:r>
                        <a:rPr lang="en-US" altLang="zh-CN" sz="2000" dirty="0" smtClean="0">
                          <a:latin typeface="Cambria" pitchFamily="18" charset="0"/>
                        </a:rPr>
                        <a:t>diamond[0]</a:t>
                      </a:r>
                      <a:endParaRPr lang="zh-CN" altLang="en-US" sz="20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kumimoji="1" lang="en-US" altLang="zh-CN" sz="3200" b="1" dirty="0" smtClean="0">
                        <a:solidFill>
                          <a:srgbClr val="C00000"/>
                        </a:solidFill>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lang="zh-CN" altLang="en-US" sz="3200" b="0" dirty="0">
                        <a:latin typeface="Cambria" pitchFamily="18" charset="0"/>
                      </a:endParaRPr>
                    </a:p>
                  </a:txBody>
                  <a:tcPr marL="91432" marR="91432" marT="45727" marB="45727" anchor="ctr"/>
                </a:tc>
                <a:extLst>
                  <a:ext uri="{0D108BD9-81ED-4DB2-BD59-A6C34878D82A}">
                    <a16:rowId xmlns:a16="http://schemas.microsoft.com/office/drawing/2014/main" xmlns="" val="10000"/>
                  </a:ext>
                </a:extLst>
              </a:tr>
              <a:tr h="57921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dirty="0" smtClean="0">
                          <a:latin typeface="Cambria" pitchFamily="18" charset="0"/>
                        </a:rPr>
                        <a:t>diamond[1]</a:t>
                      </a:r>
                      <a:endParaRPr lang="zh-CN" altLang="en-US" sz="20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3200" dirty="0" smtClean="0">
                          <a:latin typeface="Cambria" pitchFamily="18" charset="0"/>
                        </a:rPr>
                        <a:t>*</a:t>
                      </a:r>
                      <a:endParaRPr lang="zh-CN" altLang="en-US" sz="3200" b="0" dirty="0" smtClean="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3200" dirty="0" smtClean="0">
                          <a:latin typeface="Cambria" pitchFamily="18" charset="0"/>
                        </a:rPr>
                        <a:t>*</a:t>
                      </a:r>
                      <a:endParaRPr lang="zh-CN" altLang="en-US" sz="3200" b="0" dirty="0" smtClean="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lang="zh-CN" altLang="en-US" sz="3200" b="0" dirty="0">
                        <a:latin typeface="Cambria" pitchFamily="18" charset="0"/>
                      </a:endParaRPr>
                    </a:p>
                  </a:txBody>
                  <a:tcPr marL="91432" marR="91432" marT="45727" marB="45727" anchor="ctr"/>
                </a:tc>
                <a:extLst>
                  <a:ext uri="{0D108BD9-81ED-4DB2-BD59-A6C34878D82A}">
                    <a16:rowId xmlns:a16="http://schemas.microsoft.com/office/drawing/2014/main" xmlns="" val="10001"/>
                  </a:ext>
                </a:extLst>
              </a:tr>
              <a:tr h="62139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dirty="0" smtClean="0">
                          <a:latin typeface="Cambria" pitchFamily="18" charset="0"/>
                        </a:rPr>
                        <a:t>diamond[2]</a:t>
                      </a:r>
                      <a:endParaRPr lang="zh-CN" altLang="en-US" sz="2000" b="0" dirty="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extLst>
                  <a:ext uri="{0D108BD9-81ED-4DB2-BD59-A6C34878D82A}">
                    <a16:rowId xmlns:a16="http://schemas.microsoft.com/office/drawing/2014/main" xmlns="" val="10002"/>
                  </a:ext>
                </a:extLst>
              </a:tr>
              <a:tr h="62139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dirty="0" smtClean="0">
                          <a:latin typeface="Cambria" pitchFamily="18" charset="0"/>
                        </a:rPr>
                        <a:t>diamond[3]</a:t>
                      </a:r>
                      <a:endParaRPr lang="zh-CN" altLang="en-US" sz="20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tc>
                  <a:txBody>
                    <a:bodyPr/>
                    <a:lstStyle/>
                    <a:p>
                      <a:pPr algn="ctr"/>
                      <a:endParaRPr lang="zh-CN" altLang="en-US" sz="3200" b="0" dirty="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lang="zh-CN" altLang="en-US" sz="3200" b="0" dirty="0">
                        <a:latin typeface="Cambria" pitchFamily="18" charset="0"/>
                      </a:endParaRPr>
                    </a:p>
                  </a:txBody>
                  <a:tcPr marL="91432" marR="91432" marT="45727" marB="45727" anchor="ctr"/>
                </a:tc>
                <a:extLst>
                  <a:ext uri="{0D108BD9-81ED-4DB2-BD59-A6C34878D82A}">
                    <a16:rowId xmlns:a16="http://schemas.microsoft.com/office/drawing/2014/main" xmlns="" val="10003"/>
                  </a:ext>
                </a:extLst>
              </a:tr>
              <a:tr h="62139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dirty="0" smtClean="0">
                          <a:latin typeface="Cambria" pitchFamily="18" charset="0"/>
                        </a:rPr>
                        <a:t>diamond[4]</a:t>
                      </a:r>
                      <a:endParaRPr lang="zh-CN" altLang="en-US" sz="2000" b="0" dirty="0">
                        <a:latin typeface="Cambria" pitchFamily="18" charset="0"/>
                      </a:endParaRPr>
                    </a:p>
                  </a:txBody>
                  <a:tcPr marL="91432" marR="91432" marT="45727" marB="45727" anchor="ctr"/>
                </a:tc>
                <a:tc>
                  <a:txBody>
                    <a:bodyPr/>
                    <a:lstStyle/>
                    <a:p>
                      <a:pPr algn="ctr"/>
                      <a:endParaRPr lang="zh-CN" altLang="en-US" sz="3200" b="0">
                        <a:latin typeface="Cambria" pitchFamily="18" charset="0"/>
                      </a:endParaRPr>
                    </a:p>
                  </a:txBody>
                  <a:tcPr marL="91432" marR="91432" marT="45727" marB="45727" anchor="ctr"/>
                </a:tc>
                <a:tc>
                  <a:txBody>
                    <a:bodyPr/>
                    <a:lstStyle/>
                    <a:p>
                      <a:pPr algn="ctr"/>
                      <a:endParaRPr lang="zh-CN" altLang="en-US" sz="3200" b="0">
                        <a:latin typeface="Cambria" pitchFamily="18" charset="0"/>
                      </a:endParaRPr>
                    </a:p>
                  </a:txBody>
                  <a:tcPr marL="91432" marR="91432" marT="45727" marB="45727" anchor="ctr"/>
                </a:tc>
                <a:tc>
                  <a:txBody>
                    <a:bodyPr/>
                    <a:lstStyle/>
                    <a:p>
                      <a:pPr algn="ctr"/>
                      <a:r>
                        <a:rPr lang="en-US" altLang="zh-CN" sz="3200" dirty="0" smtClean="0">
                          <a:latin typeface="Cambria" pitchFamily="18" charset="0"/>
                        </a:rPr>
                        <a:t>*</a:t>
                      </a:r>
                      <a:endParaRPr lang="zh-CN" altLang="en-US" sz="3200" b="0" dirty="0">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kumimoji="1" lang="en-US" altLang="zh-CN" sz="3200" b="1" dirty="0" smtClean="0">
                        <a:solidFill>
                          <a:srgbClr val="C00000"/>
                        </a:solidFill>
                        <a:latin typeface="Cambria" pitchFamily="18" charset="0"/>
                      </a:endParaRPr>
                    </a:p>
                  </a:txBody>
                  <a:tcPr marL="91432" marR="91432" marT="45727" marB="4572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zh-CN" sz="3200" dirty="0" smtClean="0">
                          <a:latin typeface="Cambria" pitchFamily="18" charset="0"/>
                        </a:rPr>
                        <a:t>\0</a:t>
                      </a:r>
                      <a:endParaRPr kumimoji="1" lang="en-US" altLang="zh-CN" sz="3200" b="1" dirty="0" smtClean="0">
                        <a:solidFill>
                          <a:srgbClr val="C00000"/>
                        </a:solidFill>
                        <a:latin typeface="Cambria" pitchFamily="18" charset="0"/>
                      </a:endParaRPr>
                    </a:p>
                  </a:txBody>
                  <a:tcPr marL="91432" marR="91432" marT="45727" marB="45727" anchor="ct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华文新魏"/>
        <a:cs typeface=""/>
      </a:majorFont>
      <a:minorFont>
        <a:latin typeface="Verdana"/>
        <a:ea typeface="华文新魏"/>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Verdana"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Verdana" pitchFamily="34" charset="0"/>
            <a:ea typeface="宋体" pitchFamily="2" charset="-122"/>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4233</TotalTime>
  <Words>1499</Words>
  <Application>Microsoft Office PowerPoint</Application>
  <PresentationFormat>全屏显示(4:3)</PresentationFormat>
  <Paragraphs>273</Paragraphs>
  <Slides>23</Slides>
  <Notes>1</Notes>
  <HiddenSlides>0</HiddenSlides>
  <MMClips>0</MMClips>
  <ScaleCrop>false</ScaleCrop>
  <HeadingPairs>
    <vt:vector size="4" baseType="variant">
      <vt:variant>
        <vt:lpstr>主题</vt:lpstr>
      </vt:variant>
      <vt:variant>
        <vt:i4>1</vt:i4>
      </vt:variant>
      <vt:variant>
        <vt:lpstr>幻灯片标题</vt:lpstr>
      </vt:variant>
      <vt:variant>
        <vt:i4>23</vt:i4>
      </vt:variant>
    </vt:vector>
  </HeadingPairs>
  <TitlesOfParts>
    <vt:vector size="24" baseType="lpstr">
      <vt:lpstr>Profile</vt:lpstr>
      <vt:lpstr>PowerPoint 演示文稿</vt:lpstr>
      <vt:lpstr>《字符数组的应用》提纲</vt:lpstr>
      <vt:lpstr>一、教学目标</vt:lpstr>
      <vt:lpstr>字符数组</vt:lpstr>
      <vt:lpstr>字符数组的定义</vt:lpstr>
      <vt:lpstr>字符数组元素的引用</vt:lpstr>
      <vt:lpstr>字符数组元素的初始化</vt:lpstr>
      <vt:lpstr>字符数组元素的初始化</vt:lpstr>
      <vt:lpstr>字符数组元素的初始化</vt:lpstr>
      <vt:lpstr>字符串和字符串结束标志</vt:lpstr>
      <vt:lpstr>5.3.4 字符串的表示</vt:lpstr>
      <vt:lpstr>字符串的存储</vt:lpstr>
      <vt:lpstr>字符串数组</vt:lpstr>
      <vt:lpstr>字符串的存储</vt:lpstr>
      <vt:lpstr>字符数组的输入与输出</vt:lpstr>
      <vt:lpstr>PowerPoint 演示文稿</vt:lpstr>
      <vt:lpstr>字符数组的输入与输出</vt:lpstr>
      <vt:lpstr>字符数组的输入与输出</vt:lpstr>
      <vt:lpstr>PowerPoint 演示文稿</vt:lpstr>
      <vt:lpstr>字符数组的输入与输出</vt:lpstr>
      <vt:lpstr>字符数组的输入与输出</vt:lpstr>
      <vt:lpstr>小结</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robin</dc:creator>
  <cp:lastModifiedBy>rjxy</cp:lastModifiedBy>
  <cp:revision>228</cp:revision>
  <dcterms:created xsi:type="dcterms:W3CDTF">2004-11-26T05:12:32Z</dcterms:created>
  <dcterms:modified xsi:type="dcterms:W3CDTF">2019-11-23T11:56:11Z</dcterms:modified>
</cp:coreProperties>
</file>