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8"/>
  </p:notesMasterIdLst>
  <p:handoutMasterIdLst>
    <p:handoutMasterId r:id="rId19"/>
  </p:handoutMasterIdLst>
  <p:sldIdLst>
    <p:sldId id="295" r:id="rId2"/>
    <p:sldId id="369" r:id="rId3"/>
    <p:sldId id="294" r:id="rId4"/>
    <p:sldId id="296" r:id="rId5"/>
    <p:sldId id="366" r:id="rId6"/>
    <p:sldId id="368" r:id="rId7"/>
    <p:sldId id="379" r:id="rId8"/>
    <p:sldId id="378" r:id="rId9"/>
    <p:sldId id="372" r:id="rId10"/>
    <p:sldId id="373" r:id="rId11"/>
    <p:sldId id="375" r:id="rId12"/>
    <p:sldId id="376" r:id="rId13"/>
    <p:sldId id="377" r:id="rId14"/>
    <p:sldId id="374" r:id="rId15"/>
    <p:sldId id="370" r:id="rId16"/>
    <p:sldId id="371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结构体与函数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70073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结构体与函数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六、结构体数组作为函数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参数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5288" y="1297384"/>
            <a:ext cx="84248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结构体</a:t>
            </a:r>
            <a:r>
              <a:rPr lang="zh-CN" altLang="en-US" sz="2800" dirty="0" smtClean="0">
                <a:solidFill>
                  <a:schemeClr val="tx1"/>
                </a:solidFill>
              </a:rPr>
              <a:t>数组作为</a:t>
            </a:r>
            <a:r>
              <a:rPr lang="zh-CN" altLang="en-US" sz="2800" dirty="0">
                <a:solidFill>
                  <a:schemeClr val="tx1"/>
                </a:solidFill>
              </a:rPr>
              <a:t>函数参数与普通数组名作为函数参数相似，传递的也是数组的首地址</a:t>
            </a:r>
            <a:r>
              <a:rPr lang="zh-CN" altLang="en-US" sz="2800" b="0" dirty="0">
                <a:solidFill>
                  <a:schemeClr val="tx1"/>
                </a:solidFill>
                <a:latin typeface="Courier New" pitchFamily="49" charset="0"/>
              </a:rPr>
              <a:t>。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350269"/>
            <a:ext cx="87852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00088" lvl="1" algn="just">
              <a:lnSpc>
                <a:spcPct val="100000"/>
              </a:lnSpc>
              <a:spcBef>
                <a:spcPts val="1300"/>
              </a:spcBef>
              <a:spcAft>
                <a:spcPts val="1300"/>
              </a:spcAft>
            </a:pPr>
            <a:r>
              <a:rPr lang="zh-CN" altLang="en-US" dirty="0">
                <a:solidFill>
                  <a:srgbClr val="0000FF"/>
                </a:solidFill>
              </a:rPr>
              <a:t>例：计算平均成绩，打印排序成绩表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4213" y="2809131"/>
            <a:ext cx="7867650" cy="3932237"/>
          </a:xfrm>
          <a:prstGeom prst="rect">
            <a:avLst/>
          </a:prstGeom>
          <a:solidFill>
            <a:schemeClr val="bg1"/>
          </a:soli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rgbClr val="006600"/>
                </a:solidFill>
                <a:latin typeface="Courier New" pitchFamily="49" charset="0"/>
              </a:rPr>
              <a:t>#include&lt;</a:t>
            </a:r>
            <a:r>
              <a:rPr kumimoji="0" lang="en-US" altLang="zh-CN" sz="2000" dirty="0" err="1">
                <a:solidFill>
                  <a:srgbClr val="006600"/>
                </a:solidFill>
                <a:latin typeface="Courier New" pitchFamily="49" charset="0"/>
              </a:rPr>
              <a:t>stdio.h</a:t>
            </a:r>
            <a:r>
              <a:rPr kumimoji="0" lang="en-US" altLang="zh-CN" sz="2000" dirty="0">
                <a:solidFill>
                  <a:srgbClr val="006600"/>
                </a:solidFill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rgbClr val="006600"/>
                </a:solidFill>
                <a:latin typeface="Courier New" pitchFamily="49" charset="0"/>
              </a:rPr>
              <a:t>#define N 3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rgbClr val="006600"/>
                </a:solidFill>
                <a:latin typeface="Courier New" pitchFamily="49" charset="0"/>
              </a:rPr>
              <a:t>#define M 3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rgbClr val="800000"/>
                </a:solidFill>
                <a:latin typeface="Courier New" pitchFamily="49" charset="0"/>
              </a:rPr>
              <a:t>void sort(</a:t>
            </a:r>
            <a:r>
              <a:rPr kumimoji="0" lang="en-US" altLang="zh-CN" sz="2000" dirty="0" err="1">
                <a:solidFill>
                  <a:srgbClr val="800000"/>
                </a:solidFill>
                <a:latin typeface="Courier New" pitchFamily="49" charset="0"/>
              </a:rPr>
              <a:t>struct</a:t>
            </a:r>
            <a:r>
              <a:rPr kumimoji="0" lang="en-US" altLang="zh-CN" sz="2000" dirty="0">
                <a:solidFill>
                  <a:srgbClr val="800000"/>
                </a:solidFill>
                <a:latin typeface="Courier New" pitchFamily="49" charset="0"/>
              </a:rPr>
              <a:t> _student </a:t>
            </a:r>
            <a:r>
              <a:rPr kumimoji="0" lang="en-US" altLang="zh-CN" sz="2000" dirty="0" err="1">
                <a:solidFill>
                  <a:srgbClr val="800000"/>
                </a:solidFill>
                <a:latin typeface="Courier New" pitchFamily="49" charset="0"/>
              </a:rPr>
              <a:t>ss</a:t>
            </a:r>
            <a:r>
              <a:rPr kumimoji="0" lang="en-US" altLang="zh-CN" sz="2000" dirty="0">
                <a:solidFill>
                  <a:srgbClr val="800000"/>
                </a:solidFill>
                <a:latin typeface="Courier New" pitchFamily="49" charset="0"/>
              </a:rPr>
              <a:t>[ ], </a:t>
            </a:r>
            <a:r>
              <a:rPr kumimoji="0" lang="en-US" altLang="zh-CN" sz="2000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kumimoji="0" lang="en-US" altLang="zh-CN" sz="2000" dirty="0">
                <a:solidFill>
                  <a:srgbClr val="800000"/>
                </a:solidFill>
                <a:latin typeface="Courier New" pitchFamily="49" charset="0"/>
              </a:rPr>
              <a:t> n);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 err="1">
                <a:solidFill>
                  <a:schemeClr val="tx1"/>
                </a:solidFill>
                <a:latin typeface="Courier New" pitchFamily="49" charset="0"/>
              </a:rPr>
              <a:t>struct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_student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{ 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 char </a:t>
            </a:r>
            <a:r>
              <a:rPr kumimoji="0" lang="en-US" altLang="zh-CN" sz="2000" dirty="0" err="1">
                <a:solidFill>
                  <a:schemeClr val="tx1"/>
                </a:solidFill>
                <a:latin typeface="Courier New" pitchFamily="49" charset="0"/>
              </a:rPr>
              <a:t>num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[15],name[10];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kumimoji="0" lang="en-US" altLang="zh-CN" sz="2000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score[3];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 float aver;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}</a:t>
            </a:r>
            <a:r>
              <a:rPr kumimoji="0" lang="en-US" altLang="zh-CN" sz="2000" dirty="0" err="1">
                <a:solidFill>
                  <a:schemeClr val="tx1"/>
                </a:solidFill>
                <a:latin typeface="Courier New" pitchFamily="49" charset="0"/>
              </a:rPr>
              <a:t>stu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[N]={</a:t>
            </a:r>
            <a:r>
              <a:rPr kumimoji="0" lang="en-US" altLang="zh-CN" sz="2000" dirty="0">
                <a:solidFill>
                  <a:srgbClr val="0000FF"/>
                </a:solidFill>
                <a:latin typeface="Courier New" pitchFamily="49" charset="0"/>
              </a:rPr>
              <a:t>{"200361070001","Lishuwei",68,71,91}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         </a:t>
            </a:r>
            <a:r>
              <a:rPr kumimoji="0" lang="en-US" altLang="zh-CN" sz="2000" dirty="0">
                <a:solidFill>
                  <a:srgbClr val="0000FF"/>
                </a:solidFill>
                <a:latin typeface="Courier New" pitchFamily="49" charset="0"/>
              </a:rPr>
              <a:t>{"200361070002","Zhangfan",92,78,85}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          </a:t>
            </a:r>
            <a:r>
              <a:rPr kumimoji="0" lang="en-US" altLang="zh-CN" sz="2000" dirty="0">
                <a:solidFill>
                  <a:srgbClr val="0000FF"/>
                </a:solidFill>
                <a:latin typeface="Courier New" pitchFamily="49" charset="0"/>
              </a:rPr>
              <a:t>{"200361070003","Wujiaxin",70,91,78}</a:t>
            </a:r>
            <a:r>
              <a:rPr kumimoji="0" lang="en-US" altLang="zh-CN" sz="2000" dirty="0">
                <a:solidFill>
                  <a:schemeClr val="tx1"/>
                </a:solidFill>
                <a:latin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6833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六、结构体数组作为函数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参数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388" y="1412776"/>
            <a:ext cx="8796337" cy="5256584"/>
          </a:xfrm>
          <a:prstGeom prst="rect">
            <a:avLst/>
          </a:prstGeom>
          <a:solidFill>
            <a:schemeClr val="bg1"/>
          </a:solidFill>
          <a:ln w="9525">
            <a:solidFill>
              <a:srgbClr val="99CC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void main()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{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i,j,sum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for(i=0;i&lt;</a:t>
            </a:r>
            <a:r>
              <a:rPr kumimoji="0" lang="en-US" altLang="zh-CN" sz="2400" dirty="0" err="1">
                <a:latin typeface="Courier New" pitchFamily="49" charset="0"/>
              </a:rPr>
              <a:t>N;i</a:t>
            </a:r>
            <a:r>
              <a:rPr kumimoji="0" lang="en-US" altLang="zh-CN" sz="2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{sum[i]=0;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for(j=0;j&lt;</a:t>
            </a:r>
            <a:r>
              <a:rPr kumimoji="0" lang="en-US" altLang="zh-CN" sz="2400" dirty="0" err="1">
                <a:latin typeface="Courier New" pitchFamily="49" charset="0"/>
              </a:rPr>
              <a:t>M;j</a:t>
            </a:r>
            <a:r>
              <a:rPr kumimoji="0" lang="en-US" altLang="zh-CN" sz="2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 sum[i]=sum[i]+</a:t>
            </a:r>
            <a:r>
              <a:rPr kumimoji="0" lang="en-US" altLang="zh-CN" sz="2400" dirty="0" err="1">
                <a:latin typeface="Courier New" pitchFamily="49" charset="0"/>
              </a:rPr>
              <a:t>stu</a:t>
            </a:r>
            <a:r>
              <a:rPr kumimoji="0" lang="en-US" altLang="zh-CN" sz="2400" dirty="0">
                <a:latin typeface="Courier New" pitchFamily="49" charset="0"/>
              </a:rPr>
              <a:t>[i].score[j];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</a:t>
            </a:r>
            <a:r>
              <a:rPr kumimoji="0" lang="en-US" altLang="zh-CN" sz="2400" dirty="0" err="1">
                <a:latin typeface="Courier New" pitchFamily="49" charset="0"/>
              </a:rPr>
              <a:t>stu</a:t>
            </a:r>
            <a:r>
              <a:rPr kumimoji="0" lang="en-US" altLang="zh-CN" sz="2400" dirty="0">
                <a:latin typeface="Courier New" pitchFamily="49" charset="0"/>
              </a:rPr>
              <a:t>[i].aver=sum[i]/3.0;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rgbClr val="008000"/>
                </a:solidFill>
                <a:latin typeface="Courier New" pitchFamily="49" charset="0"/>
              </a:rPr>
              <a:t> sort(</a:t>
            </a:r>
            <a:r>
              <a:rPr kumimoji="0" lang="en-US" altLang="zh-CN" sz="2400" dirty="0" err="1">
                <a:solidFill>
                  <a:srgbClr val="008000"/>
                </a:solidFill>
                <a:latin typeface="Courier New" pitchFamily="49" charset="0"/>
              </a:rPr>
              <a:t>stu,N</a:t>
            </a:r>
            <a:r>
              <a:rPr kumimoji="0" lang="en-US" altLang="zh-CN" sz="2400" dirty="0">
                <a:solidFill>
                  <a:srgbClr val="008000"/>
                </a:solidFill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for(i=0;i&lt;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N;i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 smtClean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kumimoji="0" lang="en-US" altLang="zh-CN" sz="2400" dirty="0" err="1" smtClean="0">
                <a:solidFill>
                  <a:schemeClr val="tx1"/>
                </a:solidFill>
                <a:latin typeface="Courier New" pitchFamily="49" charset="0"/>
              </a:rPr>
              <a:t>printf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(“%3d%15s%12s%8.2f\n",i+1,stu[i].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num,stu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[i].</a:t>
            </a:r>
            <a:r>
              <a:rPr kumimoji="0" lang="en-US" altLang="zh-CN" sz="2400" dirty="0" err="1" smtClean="0">
                <a:solidFill>
                  <a:schemeClr val="tx1"/>
                </a:solidFill>
                <a:latin typeface="Courier New" pitchFamily="49" charset="0"/>
              </a:rPr>
              <a:t>name,stu</a:t>
            </a:r>
            <a:r>
              <a:rPr kumimoji="0" lang="en-US" altLang="zh-CN" sz="2400" dirty="0" smtClean="0">
                <a:solidFill>
                  <a:schemeClr val="tx1"/>
                </a:solidFill>
                <a:latin typeface="Courier New" pitchFamily="49" charset="0"/>
              </a:rPr>
              <a:t>[i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].aver);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39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六、结构体数组作为函数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参数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1495127"/>
            <a:ext cx="7354888" cy="4608513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void sort(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struct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_student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ss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[ ],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n)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i,j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struct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_student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tmp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;  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for(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=0;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&lt;=n-1; 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for(j=0; 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j&lt;=n-</a:t>
            </a:r>
            <a:r>
              <a:rPr kumimoji="0" lang="en-US" altLang="zh-CN" sz="2400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; j++)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</a:t>
            </a:r>
            <a:r>
              <a:rPr kumimoji="0" lang="en-US" altLang="zh-CN" sz="2400" dirty="0">
                <a:latin typeface="Courier New" pitchFamily="49" charset="0"/>
              </a:rPr>
              <a:t>if(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[j].aver&lt;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[j+1].</a:t>
            </a:r>
            <a:r>
              <a:rPr kumimoji="0" lang="en-US" altLang="zh-CN" sz="2400" dirty="0">
                <a:latin typeface="Courier New" pitchFamily="49" charset="0"/>
              </a:rPr>
              <a:t>aver)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 {</a:t>
            </a:r>
            <a:r>
              <a:rPr kumimoji="0" lang="en-US" altLang="zh-CN" sz="2400" dirty="0" err="1">
                <a:latin typeface="Courier New" pitchFamily="49" charset="0"/>
              </a:rPr>
              <a:t>tmp</a:t>
            </a:r>
            <a:r>
              <a:rPr kumimoji="0" lang="en-US" altLang="zh-CN" sz="2400" dirty="0">
                <a:latin typeface="Courier New" pitchFamily="49" charset="0"/>
              </a:rPr>
              <a:t>=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[j+1</a:t>
            </a:r>
            <a:r>
              <a:rPr kumimoji="0" lang="en-US" altLang="zh-CN" sz="24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  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[j+1</a:t>
            </a:r>
            <a:r>
              <a:rPr kumimoji="0" lang="en-US" altLang="zh-CN" sz="2400" dirty="0">
                <a:latin typeface="Courier New" pitchFamily="49" charset="0"/>
              </a:rPr>
              <a:t>]=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[j];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  </a:t>
            </a:r>
            <a:r>
              <a:rPr kumimoji="0" lang="en-US" altLang="zh-CN" sz="2400" dirty="0" err="1">
                <a:latin typeface="Courier New" pitchFamily="49" charset="0"/>
              </a:rPr>
              <a:t>ss</a:t>
            </a:r>
            <a:r>
              <a:rPr kumimoji="0" lang="en-US" altLang="zh-CN" sz="2400" dirty="0">
                <a:latin typeface="Courier New" pitchFamily="49" charset="0"/>
              </a:rPr>
              <a:t>[j]=</a:t>
            </a:r>
            <a:r>
              <a:rPr kumimoji="0" lang="en-US" altLang="zh-CN" sz="2400" dirty="0" err="1">
                <a:latin typeface="Courier New" pitchFamily="49" charset="0"/>
              </a:rPr>
              <a:t>tmp</a:t>
            </a:r>
            <a:r>
              <a:rPr kumimoji="0" lang="en-US" altLang="zh-CN" sz="2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99099" y="5671840"/>
            <a:ext cx="5500687" cy="925512"/>
          </a:xfrm>
          <a:prstGeom prst="rect">
            <a:avLst/>
          </a:prstGeom>
          <a:solidFill>
            <a:schemeClr val="tx1"/>
          </a:solidFill>
          <a:ln w="9525">
            <a:solidFill>
              <a:srgbClr val="CC99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1  200361070002   </a:t>
            </a:r>
            <a:r>
              <a:rPr kumimoji="0" lang="en-US" altLang="zh-CN" sz="1800" dirty="0" err="1">
                <a:solidFill>
                  <a:schemeClr val="bg1"/>
                </a:solidFill>
                <a:latin typeface="Courier New" pitchFamily="49" charset="0"/>
              </a:rPr>
              <a:t>Zhangfan</a:t>
            </a: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 85.00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2  200361070003   </a:t>
            </a:r>
            <a:r>
              <a:rPr kumimoji="0" lang="en-US" altLang="zh-CN" sz="1800" dirty="0" err="1">
                <a:solidFill>
                  <a:schemeClr val="bg1"/>
                </a:solidFill>
                <a:latin typeface="Courier New" pitchFamily="49" charset="0"/>
              </a:rPr>
              <a:t>Wujiaxin</a:t>
            </a: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 79.67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3  200361070001   </a:t>
            </a:r>
            <a:r>
              <a:rPr kumimoji="0" lang="en-US" altLang="zh-CN" sz="1800" dirty="0" err="1">
                <a:solidFill>
                  <a:schemeClr val="bg1"/>
                </a:solidFill>
                <a:latin typeface="Courier New" pitchFamily="49" charset="0"/>
              </a:rPr>
              <a:t>Lishuwei</a:t>
            </a:r>
            <a:r>
              <a:rPr kumimoji="0" lang="en-US" altLang="zh-CN" sz="1800" dirty="0">
                <a:solidFill>
                  <a:schemeClr val="bg1"/>
                </a:solidFill>
                <a:latin typeface="Courier New" pitchFamily="49" charset="0"/>
              </a:rPr>
              <a:t>   76.67</a:t>
            </a:r>
          </a:p>
        </p:txBody>
      </p:sp>
    </p:spTree>
    <p:extLst>
      <p:ext uri="{BB962C8B-B14F-4D97-AF65-F5344CB8AC3E}">
        <p14:creationId xmlns:p14="http://schemas.microsoft.com/office/powerpoint/2010/main" val="28186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七、结构体作为函数的返回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值（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1484784"/>
            <a:ext cx="8352928" cy="5172827"/>
          </a:xfrm>
          <a:prstGeom prst="rect">
            <a:avLst/>
          </a:prstGeom>
          <a:solidFill>
            <a:srgbClr val="EB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err="1">
                <a:latin typeface="Courier New" pitchFamily="49" charset="0"/>
              </a:rPr>
              <a:t>struct</a:t>
            </a:r>
            <a:r>
              <a:rPr lang="en-US" altLang="zh-CN" sz="2200" dirty="0">
                <a:latin typeface="Courier New" pitchFamily="49" charset="0"/>
              </a:rPr>
              <a:t> </a:t>
            </a:r>
            <a:r>
              <a:rPr lang="en-US" altLang="zh-CN" sz="2200" dirty="0">
                <a:latin typeface="Courier New" pitchFamily="49" charset="0"/>
              </a:rPr>
              <a:t>student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{	char </a:t>
            </a:r>
            <a:r>
              <a:rPr lang="en-US" altLang="zh-CN" sz="2200" dirty="0" err="1">
                <a:latin typeface="Courier New" pitchFamily="49" charset="0"/>
              </a:rPr>
              <a:t>num</a:t>
            </a:r>
            <a:r>
              <a:rPr lang="en-US" altLang="zh-CN" sz="2200" dirty="0">
                <a:latin typeface="Courier New" pitchFamily="49" charset="0"/>
              </a:rPr>
              <a:t>[10];      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>
                <a:latin typeface="Courier New" pitchFamily="49" charset="0"/>
              </a:rPr>
              <a:t>char </a:t>
            </a:r>
            <a:r>
              <a:rPr lang="en-US" altLang="zh-CN" sz="2200" dirty="0">
                <a:latin typeface="Courier New" pitchFamily="49" charset="0"/>
              </a:rPr>
              <a:t>name[20];      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>
                <a:latin typeface="Courier New" pitchFamily="49" charset="0"/>
              </a:rPr>
              <a:t>float </a:t>
            </a:r>
            <a:r>
              <a:rPr lang="en-US" altLang="zh-CN" sz="2200" dirty="0">
                <a:latin typeface="Courier New" pitchFamily="49" charset="0"/>
              </a:rPr>
              <a:t>score</a:t>
            </a:r>
            <a:r>
              <a:rPr lang="en-US" altLang="zh-CN" sz="2200" dirty="0">
                <a:latin typeface="Courier New" pitchFamily="49" charset="0"/>
              </a:rPr>
              <a:t>;	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};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err="1">
                <a:latin typeface="Courier New" pitchFamily="49" charset="0"/>
              </a:rPr>
              <a:t>struct</a:t>
            </a:r>
            <a:r>
              <a:rPr lang="en-US" altLang="zh-CN" sz="2200" dirty="0">
                <a:latin typeface="Courier New" pitchFamily="49" charset="0"/>
              </a:rPr>
              <a:t> </a:t>
            </a:r>
            <a:r>
              <a:rPr lang="en-US" altLang="zh-CN" sz="2200" dirty="0">
                <a:latin typeface="Courier New" pitchFamily="49" charset="0"/>
              </a:rPr>
              <a:t>student  </a:t>
            </a:r>
            <a:r>
              <a:rPr lang="en-US" altLang="zh-CN" sz="2200" dirty="0" err="1">
                <a:solidFill>
                  <a:srgbClr val="FF0000"/>
                </a:solidFill>
                <a:latin typeface="Courier New" pitchFamily="49" charset="0"/>
              </a:rPr>
              <a:t>InitialStruct</a:t>
            </a:r>
            <a:r>
              <a:rPr lang="en-US" altLang="zh-CN" sz="2200" dirty="0">
                <a:latin typeface="Courier New" pitchFamily="49" charset="0"/>
              </a:rPr>
              <a:t>(char *</a:t>
            </a:r>
            <a:r>
              <a:rPr lang="en-US" altLang="zh-CN" sz="2200" dirty="0" err="1">
                <a:latin typeface="Courier New" pitchFamily="49" charset="0"/>
              </a:rPr>
              <a:t>num,char</a:t>
            </a:r>
            <a:r>
              <a:rPr lang="en-US" altLang="zh-CN" sz="2200" dirty="0">
                <a:latin typeface="Courier New" pitchFamily="49" charset="0"/>
              </a:rPr>
              <a:t> *</a:t>
            </a:r>
            <a:r>
              <a:rPr lang="en-US" altLang="zh-CN" sz="2200" dirty="0" err="1">
                <a:latin typeface="Courier New" pitchFamily="49" charset="0"/>
              </a:rPr>
              <a:t>name,float</a:t>
            </a:r>
            <a:r>
              <a:rPr lang="en-US" altLang="zh-CN" sz="2200" dirty="0">
                <a:latin typeface="Courier New" pitchFamily="49" charset="0"/>
              </a:rPr>
              <a:t> score)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{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 err="1" smtClean="0">
                <a:latin typeface="Courier New" pitchFamily="49" charset="0"/>
              </a:rPr>
              <a:t>struct</a:t>
            </a:r>
            <a:r>
              <a:rPr lang="en-US" altLang="zh-CN" sz="2200" dirty="0" smtClean="0">
                <a:latin typeface="Courier New" pitchFamily="49" charset="0"/>
              </a:rPr>
              <a:t> </a:t>
            </a:r>
            <a:r>
              <a:rPr lang="en-US" altLang="zh-CN" sz="2200" dirty="0">
                <a:latin typeface="Courier New" pitchFamily="49" charset="0"/>
              </a:rPr>
              <a:t>student   stud;           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 err="1" smtClean="0">
                <a:latin typeface="Courier New" pitchFamily="49" charset="0"/>
              </a:rPr>
              <a:t>strcpy</a:t>
            </a:r>
            <a:r>
              <a:rPr lang="en-US" altLang="zh-CN" sz="2200" dirty="0" smtClean="0">
                <a:latin typeface="Courier New" pitchFamily="49" charset="0"/>
              </a:rPr>
              <a:t>(</a:t>
            </a:r>
            <a:r>
              <a:rPr lang="en-US" altLang="zh-CN" sz="2200" dirty="0" err="1" smtClean="0">
                <a:latin typeface="Courier New" pitchFamily="49" charset="0"/>
              </a:rPr>
              <a:t>stud.num,num</a:t>
            </a:r>
            <a:r>
              <a:rPr lang="en-US" altLang="zh-CN" sz="2200" dirty="0">
                <a:latin typeface="Courier New" pitchFamily="49" charset="0"/>
              </a:rPr>
              <a:t>);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   </a:t>
            </a:r>
            <a:r>
              <a:rPr lang="en-US" altLang="zh-CN" sz="2200" dirty="0" err="1" smtClean="0">
                <a:latin typeface="Courier New" pitchFamily="49" charset="0"/>
              </a:rPr>
              <a:t>strcpy</a:t>
            </a:r>
            <a:r>
              <a:rPr lang="en-US" altLang="zh-CN" sz="2200" dirty="0" smtClean="0">
                <a:latin typeface="Courier New" pitchFamily="49" charset="0"/>
              </a:rPr>
              <a:t>(</a:t>
            </a:r>
            <a:r>
              <a:rPr lang="en-US" altLang="zh-CN" sz="2200" dirty="0" err="1" smtClean="0">
                <a:latin typeface="Courier New" pitchFamily="49" charset="0"/>
              </a:rPr>
              <a:t>stud.name,name</a:t>
            </a:r>
            <a:r>
              <a:rPr lang="en-US" altLang="zh-CN" sz="2200" dirty="0">
                <a:latin typeface="Courier New" pitchFamily="49" charset="0"/>
              </a:rPr>
              <a:t>);    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 err="1" smtClean="0">
                <a:latin typeface="Courier New" pitchFamily="49" charset="0"/>
              </a:rPr>
              <a:t>stud.score</a:t>
            </a:r>
            <a:r>
              <a:rPr lang="en-US" altLang="zh-CN" sz="2200" dirty="0" smtClean="0">
                <a:latin typeface="Courier New" pitchFamily="49" charset="0"/>
              </a:rPr>
              <a:t>=score</a:t>
            </a:r>
            <a:r>
              <a:rPr lang="en-US" altLang="zh-CN" sz="2200" dirty="0">
                <a:latin typeface="Courier New" pitchFamily="49" charset="0"/>
              </a:rPr>
              <a:t>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   </a:t>
            </a:r>
            <a:r>
              <a:rPr lang="en-US" altLang="zh-CN" sz="2200" dirty="0" smtClean="0">
                <a:latin typeface="Courier New" pitchFamily="49" charset="0"/>
              </a:rPr>
              <a:t>return </a:t>
            </a:r>
            <a:r>
              <a:rPr lang="en-US" altLang="zh-CN" sz="2200" dirty="0">
                <a:latin typeface="Courier New" pitchFamily="49" charset="0"/>
              </a:rPr>
              <a:t>stud;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}</a:t>
            </a:r>
            <a:endParaRPr lang="en-US" altLang="zh-CN" sz="22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七、结构体作为函数的返回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值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1312" y="1484784"/>
            <a:ext cx="8623176" cy="4495719"/>
          </a:xfrm>
          <a:prstGeom prst="rect">
            <a:avLst/>
          </a:prstGeom>
          <a:solidFill>
            <a:srgbClr val="EB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void  </a:t>
            </a:r>
            <a:r>
              <a:rPr lang="en-US" altLang="zh-CN" sz="2200" dirty="0" err="1">
                <a:latin typeface="Courier New" pitchFamily="49" charset="0"/>
              </a:rPr>
              <a:t>PrintStruct</a:t>
            </a:r>
            <a:r>
              <a:rPr lang="en-US" altLang="zh-CN" sz="2200" dirty="0">
                <a:latin typeface="Courier New" pitchFamily="49" charset="0"/>
              </a:rPr>
              <a:t>(</a:t>
            </a:r>
            <a:r>
              <a:rPr lang="en-US" altLang="zh-CN" sz="2200" dirty="0" err="1">
                <a:latin typeface="Courier New" pitchFamily="49" charset="0"/>
              </a:rPr>
              <a:t>struct</a:t>
            </a:r>
            <a:r>
              <a:rPr lang="en-US" altLang="zh-CN" sz="2200" dirty="0">
                <a:latin typeface="Courier New" pitchFamily="49" charset="0"/>
              </a:rPr>
              <a:t> student stud)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{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 err="1">
                <a:latin typeface="Courier New" pitchFamily="49" charset="0"/>
              </a:rPr>
              <a:t>printf</a:t>
            </a:r>
            <a:r>
              <a:rPr lang="en-US" altLang="zh-CN" sz="2200" dirty="0">
                <a:latin typeface="Courier New" pitchFamily="49" charset="0"/>
              </a:rPr>
              <a:t>("%s %s %g\n",</a:t>
            </a:r>
            <a:r>
              <a:rPr lang="en-US" altLang="zh-CN" sz="2200" dirty="0" err="1">
                <a:latin typeface="Courier New" pitchFamily="49" charset="0"/>
              </a:rPr>
              <a:t>stud.num,stud.name,stud.score</a:t>
            </a:r>
            <a:r>
              <a:rPr lang="en-US" altLang="zh-CN" sz="2200" dirty="0">
                <a:latin typeface="Courier New" pitchFamily="49" charset="0"/>
              </a:rPr>
              <a:t>);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}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void main()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{</a:t>
            </a:r>
            <a:endParaRPr lang="en-US" altLang="zh-CN" sz="2200" dirty="0">
              <a:latin typeface="Courier New" pitchFamily="49" charset="0"/>
            </a:endParaRP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	</a:t>
            </a:r>
            <a:r>
              <a:rPr lang="en-US" altLang="zh-CN" sz="2200" dirty="0" err="1" smtClean="0">
                <a:latin typeface="Courier New" pitchFamily="49" charset="0"/>
              </a:rPr>
              <a:t>struct</a:t>
            </a:r>
            <a:r>
              <a:rPr lang="en-US" altLang="zh-CN" sz="2200" dirty="0" smtClean="0">
                <a:latin typeface="Courier New" pitchFamily="49" charset="0"/>
              </a:rPr>
              <a:t> </a:t>
            </a:r>
            <a:r>
              <a:rPr lang="en-US" altLang="zh-CN" sz="2200" dirty="0">
                <a:latin typeface="Courier New" pitchFamily="49" charset="0"/>
              </a:rPr>
              <a:t>student stud 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   </a:t>
            </a:r>
            <a:r>
              <a:rPr lang="en-US" altLang="zh-CN" sz="2200" dirty="0" smtClean="0">
                <a:solidFill>
                  <a:srgbClr val="FF0000"/>
                </a:solidFill>
                <a:latin typeface="Courier New" pitchFamily="49" charset="0"/>
              </a:rPr>
              <a:t>stud=</a:t>
            </a:r>
            <a:r>
              <a:rPr lang="en-US" altLang="zh-CN" sz="2200" dirty="0" err="1" smtClean="0">
                <a:solidFill>
                  <a:srgbClr val="FF0000"/>
                </a:solidFill>
                <a:latin typeface="Courier New" pitchFamily="49" charset="0"/>
              </a:rPr>
              <a:t>InitialStruct</a:t>
            </a:r>
            <a:r>
              <a:rPr lang="en-US" altLang="zh-CN" sz="2200" dirty="0">
                <a:solidFill>
                  <a:srgbClr val="FF0000"/>
                </a:solidFill>
                <a:latin typeface="Courier New" pitchFamily="49" charset="0"/>
              </a:rPr>
              <a:t>("00001","Xiao Li",98.5);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>
                <a:latin typeface="Courier New" pitchFamily="49" charset="0"/>
              </a:rPr>
              <a:t>  	</a:t>
            </a:r>
            <a:r>
              <a:rPr lang="en-US" altLang="zh-CN" sz="2200" dirty="0" err="1" smtClean="0">
                <a:latin typeface="Courier New" pitchFamily="49" charset="0"/>
              </a:rPr>
              <a:t>PrintStruct</a:t>
            </a:r>
            <a:r>
              <a:rPr lang="en-US" altLang="zh-CN" sz="2200" dirty="0" smtClean="0">
                <a:latin typeface="Courier New" pitchFamily="49" charset="0"/>
              </a:rPr>
              <a:t>(stud</a:t>
            </a:r>
            <a:r>
              <a:rPr lang="en-US" altLang="zh-CN" sz="2200" dirty="0">
                <a:latin typeface="Courier New" pitchFamily="49" charset="0"/>
              </a:rPr>
              <a:t>);</a:t>
            </a:r>
          </a:p>
          <a:p>
            <a:pPr algn="l" eaLnBrk="0" hangingPunct="0">
              <a:tabLst>
                <a:tab pos="466725" algn="l"/>
              </a:tabLst>
            </a:pPr>
            <a:r>
              <a:rPr lang="en-US" altLang="zh-CN" sz="2200" dirty="0" smtClean="0">
                <a:latin typeface="Courier New" pitchFamily="49" charset="0"/>
              </a:rPr>
              <a:t>}</a:t>
            </a:r>
            <a:endParaRPr lang="en-US" altLang="zh-CN" sz="2200" dirty="0">
              <a:latin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567" y="6455007"/>
            <a:ext cx="4680520" cy="28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0567" y="5991671"/>
            <a:ext cx="201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rgbClr val="FF0000"/>
                </a:solidFill>
              </a:rPr>
              <a:t>输出：</a:t>
            </a:r>
          </a:p>
        </p:txBody>
      </p:sp>
    </p:spTree>
    <p:extLst>
      <p:ext uri="{BB962C8B-B14F-4D97-AF65-F5344CB8AC3E}">
        <p14:creationId xmlns:p14="http://schemas.microsoft.com/office/powerpoint/2010/main" val="6652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八、小结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结构体变量作为函数参数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FF0000"/>
                </a:solidFill>
              </a:rPr>
              <a:t>结构体指针作为函数参数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结构体数组作为函数参数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FF0000"/>
                </a:solidFill>
              </a:rPr>
              <a:t>结构体变量作为函数的返回值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smtClean="0">
                <a:solidFill>
                  <a:srgbClr val="0000FF"/>
                </a:solidFill>
                <a:latin typeface="黑体" panose="02010609060101010101" pitchFamily="49" charset="-122"/>
              </a:rPr>
              <a:t>结构体与函数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三、结构体作为函数参数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、结构体变量作为函数参数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、结构体指针作为函数参数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、结构体数组作为函数参数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、结构体作为函数的返回值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八、小结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993063" cy="475243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熟练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结构体变量作为函数参数的使用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熟练结构体指针作为函数参数的使用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掌握结构体数组作为函数参数的使用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掌握结构体作为函数返回值的使用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11188" y="1700461"/>
            <a:ext cx="8001000" cy="4032795"/>
          </a:xfrm>
        </p:spPr>
        <p:txBody>
          <a:bodyPr/>
          <a:lstStyle/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zh-CN" altLang="zh-CN" sz="3000" b="1" dirty="0">
                <a:latin typeface="+mn-ea"/>
              </a:rPr>
              <a:t>在</a:t>
            </a:r>
            <a:r>
              <a:rPr lang="en-US" altLang="zh-CN" sz="3000" b="1" dirty="0">
                <a:latin typeface="+mn-ea"/>
              </a:rPr>
              <a:t>C</a:t>
            </a:r>
            <a:r>
              <a:rPr lang="zh-CN" altLang="zh-CN" sz="3000" b="1" dirty="0">
                <a:latin typeface="+mn-ea"/>
              </a:rPr>
              <a:t>语言中允许用结构变量作</a:t>
            </a:r>
            <a:r>
              <a:rPr lang="zh-CN" altLang="zh-CN" sz="3000" b="1" dirty="0">
                <a:solidFill>
                  <a:srgbClr val="FF0000"/>
                </a:solidFill>
                <a:latin typeface="+mn-ea"/>
              </a:rPr>
              <a:t>函数参数</a:t>
            </a:r>
            <a:r>
              <a:rPr lang="zh-CN" altLang="zh-CN" sz="3000" b="1" dirty="0">
                <a:latin typeface="+mn-ea"/>
              </a:rPr>
              <a:t>进行传递。当结构体成员域含有很多成员时，所有成员逐个复制到形参中。</a:t>
            </a: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zh-CN" altLang="zh-CN" sz="3000" b="1" dirty="0">
                <a:solidFill>
                  <a:srgbClr val="FF0000"/>
                </a:solidFill>
                <a:latin typeface="+mn-ea"/>
              </a:rPr>
              <a:t>函数的返回值</a:t>
            </a:r>
            <a:r>
              <a:rPr lang="zh-CN" altLang="zh-CN" sz="3000" b="1" dirty="0">
                <a:latin typeface="+mn-ea"/>
              </a:rPr>
              <a:t>也可以是结构体类型的。当成员为数组时将会使传送的时间和空间开销很大，严重地降低了程序的效率。</a:t>
            </a:r>
            <a:endParaRPr lang="en-US" altLang="zh-CN" sz="3000" b="1" dirty="0">
              <a:latin typeface="+mn-ea"/>
            </a:endParaRP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zh-CN" altLang="zh-CN" sz="3000" b="1" dirty="0">
                <a:latin typeface="+mn-ea"/>
              </a:rPr>
              <a:t>最好的办法就是使用</a:t>
            </a:r>
            <a:r>
              <a:rPr lang="zh-CN" altLang="zh-CN" sz="3000" b="1" dirty="0">
                <a:solidFill>
                  <a:srgbClr val="FF0000"/>
                </a:solidFill>
                <a:latin typeface="+mn-ea"/>
              </a:rPr>
              <a:t>指针</a:t>
            </a:r>
            <a:r>
              <a:rPr lang="zh-CN" altLang="zh-CN" sz="3000" b="1" dirty="0">
                <a:latin typeface="+mn-ea"/>
              </a:rPr>
              <a:t>，即用指针变量作函数参数。减少时间和空间的开销。</a:t>
            </a:r>
          </a:p>
          <a:p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三、结构体作为函数参数</a:t>
            </a:r>
            <a:endParaRPr lang="zh-CN" altLang="en-US" dirty="0" smtClean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9502" y="1413594"/>
            <a:ext cx="820896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结构体作为参数传递给函数的几种方法：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结构体变量的成员</a:t>
            </a:r>
            <a:r>
              <a:rPr lang="zh-CN" altLang="en-US" sz="2800" dirty="0">
                <a:solidFill>
                  <a:schemeClr val="tx1"/>
                </a:solidFill>
              </a:rPr>
              <a:t>作为函数参数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与普通变量做函数参数一样，传值方式；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2</a:t>
            </a:r>
            <a:r>
              <a:rPr lang="zh-CN" altLang="en-US" sz="2800" dirty="0">
                <a:solidFill>
                  <a:schemeClr val="tx1"/>
                </a:solidFill>
              </a:rPr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结构体变量</a:t>
            </a:r>
            <a:r>
              <a:rPr lang="zh-CN" altLang="en-US" sz="2800" dirty="0">
                <a:solidFill>
                  <a:schemeClr val="tx1"/>
                </a:solidFill>
              </a:rPr>
              <a:t>作为函数参数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是一种多值传递，需要对整个结构体做一份拷贝，效率低。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结构体指针</a:t>
            </a:r>
            <a:r>
              <a:rPr lang="zh-CN" altLang="en-US" sz="2800" dirty="0">
                <a:solidFill>
                  <a:schemeClr val="tx1"/>
                </a:solidFill>
              </a:rPr>
              <a:t>做函数参数</a:t>
            </a:r>
          </a:p>
          <a:p>
            <a:pPr algn="just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</a:pPr>
            <a:r>
              <a:rPr lang="en-US" altLang="zh-CN" sz="2800" dirty="0"/>
              <a:t>4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结构体</a:t>
            </a:r>
            <a:r>
              <a:rPr lang="zh-CN" altLang="en-US" sz="2800" dirty="0" smtClean="0">
                <a:solidFill>
                  <a:srgbClr val="FF0000"/>
                </a:solidFill>
              </a:rPr>
              <a:t>数组</a:t>
            </a:r>
            <a:r>
              <a:rPr lang="zh-CN" altLang="en-US" sz="2800" dirty="0" smtClean="0"/>
              <a:t>作为</a:t>
            </a:r>
            <a:r>
              <a:rPr lang="zh-CN" altLang="en-US" sz="2800" dirty="0"/>
              <a:t>函数参数</a:t>
            </a: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四、结构体变量作为函数参数</a:t>
            </a:r>
            <a:endParaRPr lang="zh-CN" altLang="en-US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14338" y="1404200"/>
            <a:ext cx="8478142" cy="5265160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defRPr/>
            </a:pPr>
            <a:r>
              <a:rPr lang="en-US" altLang="zh-CN" sz="2400" dirty="0" err="1">
                <a:latin typeface="Courier New" pitchFamily="49" charset="0"/>
              </a:rPr>
              <a:t>struct</a:t>
            </a:r>
            <a:r>
              <a:rPr lang="en-US" altLang="zh-CN" sz="2400" dirty="0">
                <a:latin typeface="Courier New" pitchFamily="49" charset="0"/>
              </a:rPr>
              <a:t> data 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{ </a:t>
            </a:r>
            <a:r>
              <a:rPr lang="en-US" altLang="zh-CN" sz="2400" dirty="0" err="1">
                <a:latin typeface="Courier New" pitchFamily="49" charset="0"/>
              </a:rPr>
              <a:t>int</a:t>
            </a:r>
            <a:r>
              <a:rPr lang="en-US" altLang="zh-CN" sz="2400" dirty="0">
                <a:latin typeface="Courier New" pitchFamily="49" charset="0"/>
              </a:rPr>
              <a:t> a, b, c; </a:t>
            </a:r>
            <a:r>
              <a:rPr lang="en-US" altLang="zh-CN" sz="2400" dirty="0" smtClean="0">
                <a:latin typeface="Courier New" pitchFamily="49" charset="0"/>
              </a:rPr>
              <a:t>};</a:t>
            </a:r>
          </a:p>
          <a:p>
            <a:pPr algn="l" eaLnBrk="0" hangingPunct="0">
              <a:defRPr/>
            </a:pPr>
            <a:endParaRPr lang="en-US" altLang="zh-CN" sz="2400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Courier New" pitchFamily="49" charset="0"/>
              </a:rPr>
              <a:t>void 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 data  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parm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{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parm.a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parm.b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smtClean="0">
                <a:latin typeface="Courier New" pitchFamily="49" charset="0"/>
              </a:rPr>
              <a:t>					</a:t>
            </a:r>
            <a:r>
              <a:rPr lang="en-US" altLang="zh-CN" sz="2400" dirty="0" err="1" smtClean="0">
                <a:latin typeface="Courier New" pitchFamily="49" charset="0"/>
              </a:rPr>
              <a:t>parm.c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parm.a,parm.b,parm.c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("Process...\n");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parm.a</a:t>
            </a:r>
            <a:r>
              <a:rPr lang="en-US" altLang="zh-CN" sz="2400" dirty="0">
                <a:latin typeface="Courier New" pitchFamily="49" charset="0"/>
              </a:rPr>
              <a:t>=18; 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    </a:t>
            </a:r>
            <a:r>
              <a:rPr lang="en-US" altLang="zh-CN" sz="2400" dirty="0" err="1" smtClean="0">
                <a:latin typeface="Courier New" pitchFamily="49" charset="0"/>
              </a:rPr>
              <a:t>parm.b</a:t>
            </a:r>
            <a:r>
              <a:rPr lang="en-US" altLang="zh-CN" sz="2400" dirty="0" smtClean="0">
                <a:latin typeface="Courier New" pitchFamily="49" charset="0"/>
              </a:rPr>
              <a:t>=5</a:t>
            </a:r>
            <a:r>
              <a:rPr lang="en-US" altLang="zh-CN" sz="2400" dirty="0">
                <a:latin typeface="Courier New" pitchFamily="49" charset="0"/>
              </a:rPr>
              <a:t>;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</a:t>
            </a:r>
            <a:r>
              <a:rPr lang="en-US" altLang="zh-CN" sz="2400" dirty="0" smtClean="0">
                <a:latin typeface="Courier New" pitchFamily="49" charset="0"/>
              </a:rPr>
              <a:t>   </a:t>
            </a:r>
            <a:r>
              <a:rPr lang="en-US" altLang="zh-CN" sz="2400" dirty="0" err="1" smtClean="0">
                <a:latin typeface="Courier New" pitchFamily="49" charset="0"/>
              </a:rPr>
              <a:t>parm.c</a:t>
            </a:r>
            <a:r>
              <a:rPr lang="en-US" altLang="zh-CN" sz="2400" dirty="0" smtClean="0">
                <a:latin typeface="Courier New" pitchFamily="49" charset="0"/>
              </a:rPr>
              <a:t>=</a:t>
            </a:r>
            <a:r>
              <a:rPr lang="en-US" altLang="zh-CN" sz="2400" dirty="0" err="1" smtClean="0">
                <a:latin typeface="Courier New" pitchFamily="49" charset="0"/>
              </a:rPr>
              <a:t>parm.a</a:t>
            </a:r>
            <a:r>
              <a:rPr lang="en-US" altLang="zh-CN" sz="2400" dirty="0" smtClean="0">
                <a:latin typeface="Courier New" pitchFamily="49" charset="0"/>
              </a:rPr>
              <a:t>*</a:t>
            </a:r>
            <a:r>
              <a:rPr lang="en-US" altLang="zh-CN" sz="2400" dirty="0" err="1" smtClean="0">
                <a:latin typeface="Courier New" pitchFamily="49" charset="0"/>
              </a:rPr>
              <a:t>parm.b</a:t>
            </a:r>
            <a:r>
              <a:rPr lang="en-US" altLang="zh-CN" sz="2400" dirty="0">
                <a:latin typeface="Courier New" pitchFamily="49" charset="0"/>
              </a:rPr>
              <a:t>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parm.a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parm.b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smtClean="0">
                <a:latin typeface="Courier New" pitchFamily="49" charset="0"/>
              </a:rPr>
              <a:t>					</a:t>
            </a:r>
            <a:r>
              <a:rPr lang="en-US" altLang="zh-CN" sz="2400" dirty="0" err="1" smtClean="0">
                <a:latin typeface="Courier New" pitchFamily="49" charset="0"/>
              </a:rPr>
              <a:t>parm.c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parm.a,parm.b,parm.c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("Return...\n");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四、结构体变量作为函数参数</a:t>
            </a:r>
            <a:endParaRPr lang="zh-CN" altLang="en-US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528" y="2214871"/>
            <a:ext cx="8478142" cy="4526497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Void main</a:t>
            </a:r>
            <a:r>
              <a:rPr lang="en-US" altLang="zh-CN" sz="2400" dirty="0">
                <a:latin typeface="Courier New" pitchFamily="49" charset="0"/>
              </a:rPr>
              <a:t>()</a:t>
            </a: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{   </a:t>
            </a:r>
            <a:r>
              <a:rPr lang="en-US" altLang="zh-CN" sz="2400" dirty="0" err="1" smtClean="0">
                <a:latin typeface="Courier New" pitchFamily="49" charset="0"/>
              </a:rPr>
              <a:t>struct</a:t>
            </a:r>
            <a:r>
              <a:rPr lang="en-US" altLang="zh-CN" sz="2400" dirty="0" smtClean="0">
                <a:latin typeface="Courier New" pitchFamily="49" charset="0"/>
              </a:rPr>
              <a:t> </a:t>
            </a:r>
            <a:r>
              <a:rPr lang="en-US" altLang="zh-CN" sz="2400" dirty="0">
                <a:latin typeface="Courier New" pitchFamily="49" charset="0"/>
              </a:rPr>
              <a:t>data  </a:t>
            </a:r>
            <a:r>
              <a:rPr lang="en-US" altLang="zh-CN" sz="2400" dirty="0" err="1">
                <a:latin typeface="Courier New" pitchFamily="49" charset="0"/>
              </a:rPr>
              <a:t>arg</a:t>
            </a:r>
            <a:r>
              <a:rPr lang="en-US" altLang="zh-CN" sz="2400" dirty="0">
                <a:latin typeface="Courier New" pitchFamily="49" charset="0"/>
              </a:rPr>
              <a:t>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=27;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</a:t>
            </a:r>
            <a:r>
              <a:rPr lang="en-US" altLang="zh-CN" sz="2400" dirty="0" smtClean="0">
                <a:latin typeface="Courier New" pitchFamily="49" charset="0"/>
              </a:rPr>
              <a:t>   </a:t>
            </a:r>
            <a:r>
              <a:rPr lang="en-US" altLang="zh-CN" sz="2400" dirty="0" err="1" smtClean="0">
                <a:latin typeface="Courier New" pitchFamily="49" charset="0"/>
              </a:rPr>
              <a:t>arg.b</a:t>
            </a:r>
            <a:r>
              <a:rPr lang="en-US" altLang="zh-CN" sz="2400" dirty="0" smtClean="0">
                <a:latin typeface="Courier New" pitchFamily="49" charset="0"/>
              </a:rPr>
              <a:t>=3</a:t>
            </a:r>
            <a:r>
              <a:rPr lang="en-US" altLang="zh-CN" sz="2400" dirty="0">
                <a:latin typeface="Courier New" pitchFamily="49" charset="0"/>
              </a:rPr>
              <a:t>;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</a:t>
            </a:r>
            <a:r>
              <a:rPr lang="en-US" altLang="zh-CN" sz="2400" dirty="0" smtClean="0">
                <a:latin typeface="Courier New" pitchFamily="49" charset="0"/>
              </a:rPr>
              <a:t>   </a:t>
            </a:r>
            <a:r>
              <a:rPr lang="en-US" altLang="zh-CN" sz="2400" dirty="0" err="1" smtClean="0">
                <a:latin typeface="Courier New" pitchFamily="49" charset="0"/>
              </a:rPr>
              <a:t>arg.c</a:t>
            </a:r>
            <a:r>
              <a:rPr lang="en-US" altLang="zh-CN" sz="2400" dirty="0" smtClean="0">
                <a:latin typeface="Courier New" pitchFamily="49" charset="0"/>
              </a:rPr>
              <a:t>=</a:t>
            </a:r>
            <a:r>
              <a:rPr lang="en-US" altLang="zh-CN" sz="2400" dirty="0" err="1" smtClean="0">
                <a:latin typeface="Courier New" pitchFamily="49" charset="0"/>
              </a:rPr>
              <a:t>arg.a+arg.b</a:t>
            </a:r>
            <a:r>
              <a:rPr lang="en-US" altLang="zh-CN" sz="2400" dirty="0">
                <a:latin typeface="Courier New" pitchFamily="49" charset="0"/>
              </a:rPr>
              <a:t>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arg.b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smtClean="0">
                <a:latin typeface="Courier New" pitchFamily="49" charset="0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</a:rPr>
              <a:t>arg.c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arg.a,arg.b,arg.c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("Call </a:t>
            </a:r>
            <a:r>
              <a:rPr lang="en-US" altLang="zh-CN" sz="2400" dirty="0" err="1">
                <a:latin typeface="Courier New" pitchFamily="49" charset="0"/>
              </a:rPr>
              <a:t>Func</a:t>
            </a:r>
            <a:r>
              <a:rPr lang="en-US" altLang="zh-CN" sz="2400" dirty="0">
                <a:latin typeface="Courier New" pitchFamily="49" charset="0"/>
              </a:rPr>
              <a:t>()....\n");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arg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arg.b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smtClean="0">
                <a:latin typeface="Courier New" pitchFamily="49" charset="0"/>
              </a:rPr>
              <a:t>						</a:t>
            </a:r>
            <a:r>
              <a:rPr lang="en-US" altLang="zh-CN" sz="2400" dirty="0" err="1" smtClean="0">
                <a:latin typeface="Courier New" pitchFamily="49" charset="0"/>
              </a:rPr>
              <a:t>arg.c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arg.a,arg.b,arg.c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}</a:t>
            </a:r>
            <a:endParaRPr lang="en-US" altLang="zh-CN" sz="2400" dirty="0">
              <a:latin typeface="Courier New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2000" y="1268760"/>
            <a:ext cx="1296144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4572000" y="18448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72000" y="234888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60032" y="1412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7507" y="19345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4516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380312" y="1268760"/>
            <a:ext cx="1296144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7380312" y="18448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380312" y="234888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68344" y="1412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85819" y="19345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24516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85459" y="13816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27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91988" y="18761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34385" y="2427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30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6228184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4425" y="1750976"/>
            <a:ext cx="1285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14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zh-CN" sz="1400" dirty="0" err="1" smtClean="0">
                <a:solidFill>
                  <a:srgbClr val="FF0000"/>
                </a:solidFill>
                <a:latin typeface="Courier New" pitchFamily="49" charset="0"/>
              </a:rPr>
              <a:t>arg</a:t>
            </a:r>
            <a:r>
              <a:rPr lang="en-US" altLang="zh-CN" sz="1400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zh-CN" alt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32440" y="133686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27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466961" y="183140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509358" y="238317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461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  <p:bldP spid="10" grpId="0" animBg="1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五、结构体指针作为函数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参数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412776"/>
            <a:ext cx="8476431" cy="5265160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defRPr/>
            </a:pPr>
            <a:r>
              <a:rPr lang="en-US" altLang="zh-CN" sz="2400" dirty="0" err="1">
                <a:latin typeface="Courier New" pitchFamily="49" charset="0"/>
              </a:rPr>
              <a:t>struct</a:t>
            </a:r>
            <a:r>
              <a:rPr lang="en-US" altLang="zh-CN" sz="2400" dirty="0">
                <a:latin typeface="Courier New" pitchFamily="49" charset="0"/>
              </a:rPr>
              <a:t> data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{   </a:t>
            </a:r>
            <a:r>
              <a:rPr lang="en-US" altLang="zh-CN" sz="2400" dirty="0" err="1">
                <a:latin typeface="Courier New" pitchFamily="49" charset="0"/>
              </a:rPr>
              <a:t>int</a:t>
            </a:r>
            <a:r>
              <a:rPr lang="en-US" altLang="zh-CN" sz="2400" dirty="0">
                <a:latin typeface="Courier New" pitchFamily="49" charset="0"/>
              </a:rPr>
              <a:t> a, b, c; </a:t>
            </a:r>
            <a:r>
              <a:rPr lang="en-US" altLang="zh-CN" sz="2400" dirty="0" smtClean="0">
                <a:latin typeface="Courier New" pitchFamily="49" charset="0"/>
              </a:rPr>
              <a:t>};</a:t>
            </a:r>
          </a:p>
          <a:p>
            <a:pPr algn="l" eaLnBrk="0" hangingPunct="0">
              <a:defRPr/>
            </a:pPr>
            <a:endParaRPr lang="en-US" altLang="zh-CN" sz="2400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void 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 data  *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parm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{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-&gt;a=%d 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-&gt;b=%d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	</a:t>
            </a:r>
            <a:r>
              <a:rPr lang="en-US" altLang="zh-CN" sz="2400" dirty="0" err="1" smtClean="0">
                <a:latin typeface="Courier New" pitchFamily="49" charset="0"/>
              </a:rPr>
              <a:t>parm</a:t>
            </a:r>
            <a:r>
              <a:rPr lang="en-US" altLang="zh-CN" sz="2400" dirty="0" smtClean="0">
                <a:latin typeface="Courier New" pitchFamily="49" charset="0"/>
              </a:rPr>
              <a:t>-	&gt;</a:t>
            </a:r>
            <a:r>
              <a:rPr lang="en-US" altLang="zh-CN" sz="2400" dirty="0">
                <a:latin typeface="Courier New" pitchFamily="49" charset="0"/>
              </a:rPr>
              <a:t>c=%d\n",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</a:t>
            </a:r>
            <a:r>
              <a:rPr lang="en-US" altLang="zh-CN" sz="2400" dirty="0" err="1">
                <a:latin typeface="Courier New" pitchFamily="49" charset="0"/>
              </a:rPr>
              <a:t>a,parm</a:t>
            </a:r>
            <a:r>
              <a:rPr lang="en-US" altLang="zh-CN" sz="2400" dirty="0">
                <a:latin typeface="Courier New" pitchFamily="49" charset="0"/>
              </a:rPr>
              <a:t>-&gt;</a:t>
            </a:r>
            <a:r>
              <a:rPr lang="en-US" altLang="zh-CN" sz="2400" dirty="0" err="1">
                <a:latin typeface="Courier New" pitchFamily="49" charset="0"/>
              </a:rPr>
              <a:t>b,parm</a:t>
            </a:r>
            <a:r>
              <a:rPr lang="en-US" altLang="zh-CN" sz="2400" dirty="0">
                <a:latin typeface="Courier New" pitchFamily="49" charset="0"/>
              </a:rPr>
              <a:t>-&gt;c);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("Process...\n");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-&gt;a=18; 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    </a:t>
            </a:r>
            <a:r>
              <a:rPr lang="en-US" altLang="zh-CN" sz="2400" dirty="0" err="1" smtClean="0">
                <a:latin typeface="Courier New" pitchFamily="49" charset="0"/>
              </a:rPr>
              <a:t>parm</a:t>
            </a:r>
            <a:r>
              <a:rPr lang="en-US" altLang="zh-CN" sz="2400" dirty="0" smtClean="0">
                <a:latin typeface="Courier New" pitchFamily="49" charset="0"/>
              </a:rPr>
              <a:t>-</a:t>
            </a:r>
            <a:r>
              <a:rPr lang="en-US" altLang="zh-CN" sz="2400" dirty="0">
                <a:latin typeface="Courier New" pitchFamily="49" charset="0"/>
              </a:rPr>
              <a:t>&gt;b=5;   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</a:t>
            </a:r>
            <a:r>
              <a:rPr lang="en-US" altLang="zh-CN" sz="2400" dirty="0" smtClean="0">
                <a:latin typeface="Courier New" pitchFamily="49" charset="0"/>
              </a:rPr>
              <a:t>   </a:t>
            </a:r>
            <a:r>
              <a:rPr lang="en-US" altLang="zh-CN" sz="2400" dirty="0" err="1" smtClean="0">
                <a:latin typeface="Courier New" pitchFamily="49" charset="0"/>
              </a:rPr>
              <a:t>parm</a:t>
            </a:r>
            <a:r>
              <a:rPr lang="en-US" altLang="zh-CN" sz="2400" dirty="0" smtClean="0">
                <a:latin typeface="Courier New" pitchFamily="49" charset="0"/>
              </a:rPr>
              <a:t>-</a:t>
            </a:r>
            <a:r>
              <a:rPr lang="en-US" altLang="zh-CN" sz="2400" dirty="0">
                <a:latin typeface="Courier New" pitchFamily="49" charset="0"/>
              </a:rPr>
              <a:t>&gt;c=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-&gt;a*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-&gt;b;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-&gt;a=%d 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-&gt;b=%d </a:t>
            </a:r>
            <a:endParaRPr lang="en-US" altLang="zh-CN" sz="2400" dirty="0" smtClean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	</a:t>
            </a:r>
            <a:r>
              <a:rPr lang="en-US" altLang="zh-CN" sz="2400" dirty="0" err="1" smtClean="0">
                <a:latin typeface="Courier New" pitchFamily="49" charset="0"/>
              </a:rPr>
              <a:t>parm</a:t>
            </a:r>
            <a:r>
              <a:rPr lang="en-US" altLang="zh-CN" sz="2400" dirty="0" smtClean="0">
                <a:latin typeface="Courier New" pitchFamily="49" charset="0"/>
              </a:rPr>
              <a:t>-</a:t>
            </a:r>
            <a:r>
              <a:rPr lang="en-US" altLang="zh-CN" sz="2400" dirty="0">
                <a:latin typeface="Courier New" pitchFamily="49" charset="0"/>
              </a:rPr>
              <a:t>&gt;c=%d\n",</a:t>
            </a:r>
            <a:r>
              <a:rPr lang="en-US" altLang="zh-CN" sz="2400" dirty="0" err="1">
                <a:latin typeface="Courier New" pitchFamily="49" charset="0"/>
              </a:rPr>
              <a:t>parm</a:t>
            </a:r>
            <a:r>
              <a:rPr lang="en-US" altLang="zh-CN" sz="2400" dirty="0">
                <a:latin typeface="Courier New" pitchFamily="49" charset="0"/>
              </a:rPr>
              <a:t>-&gt;</a:t>
            </a:r>
            <a:r>
              <a:rPr lang="en-US" altLang="zh-CN" sz="2400" dirty="0" err="1">
                <a:latin typeface="Courier New" pitchFamily="49" charset="0"/>
              </a:rPr>
              <a:t>a,parm</a:t>
            </a:r>
            <a:r>
              <a:rPr lang="en-US" altLang="zh-CN" sz="2400" dirty="0">
                <a:latin typeface="Courier New" pitchFamily="49" charset="0"/>
              </a:rPr>
              <a:t>-&gt;</a:t>
            </a:r>
            <a:r>
              <a:rPr lang="en-US" altLang="zh-CN" sz="2400" dirty="0" err="1">
                <a:latin typeface="Courier New" pitchFamily="49" charset="0"/>
              </a:rPr>
              <a:t>b,parm</a:t>
            </a:r>
            <a:r>
              <a:rPr lang="en-US" altLang="zh-CN" sz="2400" dirty="0">
                <a:latin typeface="Courier New" pitchFamily="49" charset="0"/>
              </a:rPr>
              <a:t>-&gt;c);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("Return...\n");</a:t>
            </a:r>
          </a:p>
          <a:p>
            <a:pPr algn="l" eaLnBrk="0" hangingPunct="0">
              <a:defRPr/>
            </a:pPr>
            <a:r>
              <a:rPr lang="en-US" altLang="zh-CN" sz="2400" dirty="0" smtClean="0">
                <a:latin typeface="Courier New" pitchFamily="49" charset="0"/>
              </a:rPr>
              <a:t>}</a:t>
            </a:r>
            <a:endParaRPr lang="en-US" altLang="zh-CN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五、结构体指针作为函数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参数（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8476431" cy="4895828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void main()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{   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struct</a:t>
            </a:r>
            <a:r>
              <a:rPr lang="en-US" altLang="zh-CN" sz="2400" dirty="0">
                <a:latin typeface="Courier New" pitchFamily="49" charset="0"/>
              </a:rPr>
              <a:t> data </a:t>
            </a:r>
            <a:r>
              <a:rPr lang="en-US" altLang="zh-CN" sz="2400" dirty="0" err="1">
                <a:latin typeface="Courier New" pitchFamily="49" charset="0"/>
              </a:rPr>
              <a:t>arg</a:t>
            </a:r>
            <a:r>
              <a:rPr lang="en-US" altLang="zh-CN" sz="2400" dirty="0">
                <a:latin typeface="Courier New" pitchFamily="49" charset="0"/>
              </a:rPr>
              <a:t>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=27;   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arg.b</a:t>
            </a:r>
            <a:r>
              <a:rPr lang="en-US" altLang="zh-CN" sz="2400" dirty="0">
                <a:latin typeface="Courier New" pitchFamily="49" charset="0"/>
              </a:rPr>
              <a:t>=3;    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arg.c</a:t>
            </a:r>
            <a:r>
              <a:rPr lang="en-US" altLang="zh-CN" sz="2400" dirty="0">
                <a:latin typeface="Courier New" pitchFamily="49" charset="0"/>
              </a:rPr>
              <a:t>=</a:t>
            </a:r>
            <a:r>
              <a:rPr lang="en-US" altLang="zh-CN" sz="2400" dirty="0" err="1">
                <a:latin typeface="Courier New" pitchFamily="49" charset="0"/>
              </a:rPr>
              <a:t>arg.a+arg.b</a:t>
            </a:r>
            <a:r>
              <a:rPr lang="en-US" altLang="zh-CN" sz="2400" dirty="0">
                <a:latin typeface="Courier New" pitchFamily="49" charset="0"/>
              </a:rPr>
              <a:t>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arg.b</a:t>
            </a:r>
            <a:r>
              <a:rPr lang="en-US" altLang="zh-CN" sz="2400" dirty="0">
                <a:latin typeface="Courier New" pitchFamily="49" charset="0"/>
              </a:rPr>
              <a:t>=%d        	        		</a:t>
            </a:r>
            <a:r>
              <a:rPr lang="en-US" altLang="zh-CN" sz="2400" dirty="0" err="1">
                <a:latin typeface="Courier New" pitchFamily="49" charset="0"/>
              </a:rPr>
              <a:t>arg.c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arg.a,arg.b,arg.c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("Call </a:t>
            </a:r>
            <a:r>
              <a:rPr lang="en-US" altLang="zh-CN" sz="2400" dirty="0" err="1">
                <a:latin typeface="Courier New" pitchFamily="49" charset="0"/>
              </a:rPr>
              <a:t>Func</a:t>
            </a:r>
            <a:r>
              <a:rPr lang="en-US" altLang="zh-CN" sz="2400" dirty="0">
                <a:latin typeface="Courier New" pitchFamily="49" charset="0"/>
              </a:rPr>
              <a:t>()....\n");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(&amp;</a:t>
            </a:r>
            <a:r>
              <a:rPr lang="en-US" altLang="zh-CN" sz="2400" dirty="0" err="1">
                <a:solidFill>
                  <a:srgbClr val="FF0000"/>
                </a:solidFill>
                <a:latin typeface="Courier New" pitchFamily="49" charset="0"/>
              </a:rPr>
              <a:t>arg</a:t>
            </a:r>
            <a:r>
              <a:rPr lang="en-US" altLang="zh-CN" sz="2400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    </a:t>
            </a:r>
            <a:r>
              <a:rPr lang="en-US" altLang="zh-CN" sz="2400" dirty="0" err="1">
                <a:latin typeface="Courier New" pitchFamily="49" charset="0"/>
              </a:rPr>
              <a:t>printf</a:t>
            </a:r>
            <a:r>
              <a:rPr lang="en-US" altLang="zh-CN" sz="2400" dirty="0">
                <a:latin typeface="Courier New" pitchFamily="49" charset="0"/>
              </a:rPr>
              <a:t>("</a:t>
            </a:r>
            <a:r>
              <a:rPr lang="en-US" altLang="zh-CN" sz="2400" dirty="0" err="1">
                <a:latin typeface="Courier New" pitchFamily="49" charset="0"/>
              </a:rPr>
              <a:t>arg.a</a:t>
            </a:r>
            <a:r>
              <a:rPr lang="en-US" altLang="zh-CN" sz="2400" dirty="0">
                <a:latin typeface="Courier New" pitchFamily="49" charset="0"/>
              </a:rPr>
              <a:t>=%d </a:t>
            </a:r>
            <a:r>
              <a:rPr lang="en-US" altLang="zh-CN" sz="2400" dirty="0" err="1">
                <a:latin typeface="Courier New" pitchFamily="49" charset="0"/>
              </a:rPr>
              <a:t>arg.b</a:t>
            </a:r>
            <a:r>
              <a:rPr lang="en-US" altLang="zh-CN" sz="2400" dirty="0">
                <a:latin typeface="Courier New" pitchFamily="49" charset="0"/>
              </a:rPr>
              <a:t>=%d 				  		</a:t>
            </a:r>
            <a:r>
              <a:rPr lang="en-US" altLang="zh-CN" sz="2400" dirty="0" err="1">
                <a:latin typeface="Courier New" pitchFamily="49" charset="0"/>
              </a:rPr>
              <a:t>arg.c</a:t>
            </a:r>
            <a:r>
              <a:rPr lang="en-US" altLang="zh-CN" sz="2400" dirty="0">
                <a:latin typeface="Courier New" pitchFamily="49" charset="0"/>
              </a:rPr>
              <a:t>=%d\n",</a:t>
            </a:r>
            <a:r>
              <a:rPr lang="en-US" altLang="zh-CN" sz="2400" dirty="0" err="1">
                <a:latin typeface="Courier New" pitchFamily="49" charset="0"/>
              </a:rPr>
              <a:t>arg.a,arg.b,arg.c</a:t>
            </a:r>
            <a:r>
              <a:rPr lang="en-US" altLang="zh-CN" sz="2400" dirty="0">
                <a:latin typeface="Courier New" pitchFamily="49" charset="0"/>
              </a:rPr>
              <a:t>);</a:t>
            </a:r>
          </a:p>
          <a:p>
            <a:pPr algn="l" eaLnBrk="0" hangingPunct="0">
              <a:defRPr/>
            </a:pPr>
            <a:r>
              <a:rPr lang="en-US" altLang="zh-CN" sz="2400" dirty="0">
                <a:latin typeface="Courier New" pitchFamily="49" charset="0"/>
              </a:rPr>
              <a:t>}</a:t>
            </a:r>
            <a:endParaRPr lang="en-US" altLang="zh-CN" sz="2400" dirty="0">
              <a:latin typeface="Courier New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3968" y="1713613"/>
            <a:ext cx="1296144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4283968" y="2289677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283968" y="279373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18576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89475" y="237936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8965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92280" y="1713613"/>
            <a:ext cx="1296144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7092280" y="2289677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092280" y="279373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80312" y="18576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7787" y="237936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80312" y="28965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97427" y="182649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27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03956" y="232103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46353" y="287280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30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5940152" y="2505701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06393" y="2195829"/>
            <a:ext cx="1285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FF0000"/>
                </a:solidFill>
                <a:latin typeface="Courier New" pitchFamily="49" charset="0"/>
              </a:rPr>
              <a:t>func</a:t>
            </a:r>
            <a:r>
              <a:rPr lang="en-US" altLang="zh-CN" sz="1400" dirty="0">
                <a:solidFill>
                  <a:srgbClr val="FF0000"/>
                </a:solidFill>
                <a:latin typeface="Courier New" pitchFamily="49" charset="0"/>
              </a:rPr>
              <a:t>(&amp;</a:t>
            </a:r>
            <a:r>
              <a:rPr lang="en-US" altLang="zh-CN" sz="1400" dirty="0" err="1">
                <a:solidFill>
                  <a:srgbClr val="FF0000"/>
                </a:solidFill>
                <a:latin typeface="Courier New" pitchFamily="49" charset="0"/>
              </a:rPr>
              <a:t>arg</a:t>
            </a:r>
            <a:r>
              <a:rPr lang="en-US" altLang="zh-CN" sz="1400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zh-CN" alt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244408" y="178172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18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78929" y="22762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221326" y="28280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43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  <p:bldP spid="10" grpId="0" animBg="1"/>
      <p:bldP spid="13" grpId="0"/>
      <p:bldP spid="14" grpId="0"/>
      <p:bldP spid="15" grpId="0"/>
      <p:bldP spid="16" grpId="0"/>
      <p:bldP spid="17" grpId="0"/>
      <p:bldP spid="18" grpId="0"/>
      <p:bldP spid="25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</TotalTime>
  <Words>749</Words>
  <Application>Microsoft Office PowerPoint</Application>
  <PresentationFormat>全屏显示(4:3)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PowerPoint 演示文稿</vt:lpstr>
      <vt:lpstr>《结构体与函数》提纲</vt:lpstr>
      <vt:lpstr>一、教学目标</vt:lpstr>
      <vt:lpstr>二、问题引导</vt:lpstr>
      <vt:lpstr>三、结构体作为函数参数</vt:lpstr>
      <vt:lpstr>四、结构体变量作为函数参数</vt:lpstr>
      <vt:lpstr>四、结构体变量作为函数参数</vt:lpstr>
      <vt:lpstr>五、结构体指针作为函数参数（1）</vt:lpstr>
      <vt:lpstr>五、结构体指针作为函数参数（2）</vt:lpstr>
      <vt:lpstr>六、结构体数组作为函数参数（1）</vt:lpstr>
      <vt:lpstr>六、结构体数组作为函数参数（2）</vt:lpstr>
      <vt:lpstr>六、结构体数组作为函数参数（3）</vt:lpstr>
      <vt:lpstr>七、结构体作为函数的返回值（1）</vt:lpstr>
      <vt:lpstr>七、结构体作为函数的返回值（2）</vt:lpstr>
      <vt:lpstr>八、小结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</cp:lastModifiedBy>
  <cp:revision>239</cp:revision>
  <dcterms:created xsi:type="dcterms:W3CDTF">2004-11-26T05:12:32Z</dcterms:created>
  <dcterms:modified xsi:type="dcterms:W3CDTF">2016-12-06T13:23:41Z</dcterms:modified>
</cp:coreProperties>
</file>