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notesMasterIdLst>
    <p:notesMasterId r:id="rId18"/>
  </p:notesMasterIdLst>
  <p:handoutMasterIdLst>
    <p:handoutMasterId r:id="rId19"/>
  </p:handoutMasterIdLst>
  <p:sldIdLst>
    <p:sldId id="295" r:id="rId2"/>
    <p:sldId id="369" r:id="rId3"/>
    <p:sldId id="294" r:id="rId4"/>
    <p:sldId id="296" r:id="rId5"/>
    <p:sldId id="366" r:id="rId6"/>
    <p:sldId id="368" r:id="rId7"/>
    <p:sldId id="379" r:id="rId8"/>
    <p:sldId id="378" r:id="rId9"/>
    <p:sldId id="372" r:id="rId10"/>
    <p:sldId id="373" r:id="rId11"/>
    <p:sldId id="375" r:id="rId12"/>
    <p:sldId id="376" r:id="rId13"/>
    <p:sldId id="377" r:id="rId14"/>
    <p:sldId id="374" r:id="rId15"/>
    <p:sldId id="370" r:id="rId16"/>
    <p:sldId id="371" r:id="rId17"/>
  </p:sldIdLst>
  <p:sldSz cx="9144000" cy="6858000" type="screen4x3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DEEE12"/>
    <a:srgbClr val="00FF00"/>
    <a:srgbClr val="0000CC"/>
    <a:srgbClr val="000000"/>
    <a:srgbClr val="FFFF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177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04150F96-6B00-42F6-9C63-E6D241ABDF4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8133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EAD1E824-6650-4D57-9198-3CBE312EC4F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6996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73CBB-EBE9-419F-BDAC-02D037E8664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969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8A677-8195-4C54-BF77-20E0251C1AC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19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236761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7676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86220-C61B-4741-9AD1-D0CD4ECB1DA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811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062B-0F3E-4BDD-B129-4A06062AE83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479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124A0-FCA0-4924-93EC-48B4CD37589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813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FDA3-458C-460F-8967-38FD757E3E9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106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385FF-4FA9-4C93-8100-F6627A8D7A1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904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5C01-1B19-4A41-B69A-D394B80E5A6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478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7B4-4EA4-453E-8141-D3D548A4342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6100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  <p:pic>
        <p:nvPicPr>
          <p:cNvPr id="7" name="Picture 9" descr="GIF-395"/>
          <p:cNvPicPr>
            <a:picLocks noChangeAspect="1" noChangeArrowheads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07950" y="404813"/>
            <a:ext cx="903605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6948264" y="26988"/>
            <a:ext cx="2232249" cy="37782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CCFF">
                <a:gamma/>
                <a:shade val="60000"/>
                <a:invGamma/>
              </a:srgbClr>
            </a:prstShdw>
          </a:effectLst>
        </p:spPr>
        <p:txBody>
          <a:bodyPr anchor="ctr" anchorCtr="1"/>
          <a:lstStyle/>
          <a:p>
            <a:pPr>
              <a:spcBef>
                <a:spcPct val="20000"/>
              </a:spcBef>
              <a:defRPr/>
            </a:pPr>
            <a:r>
              <a:rPr kumimoji="1" lang="en-US" altLang="zh-CN" sz="2000" b="0" dirty="0">
                <a:latin typeface="华文楷体" pitchFamily="2" charset="-122"/>
                <a:ea typeface="华文楷体" pitchFamily="2" charset="-122"/>
              </a:rPr>
              <a:t>C</a:t>
            </a:r>
            <a:r>
              <a:rPr kumimoji="1" lang="zh-CN" altLang="en-US" sz="2000" b="0" dirty="0">
                <a:latin typeface="华文楷体" pitchFamily="2" charset="-122"/>
                <a:ea typeface="华文楷体" pitchFamily="2" charset="-122"/>
              </a:rPr>
              <a:t>语言</a:t>
            </a:r>
            <a:r>
              <a:rPr kumimoji="1" lang="zh-CN" altLang="en-US" sz="2000" b="0" dirty="0" smtClean="0">
                <a:latin typeface="华文楷体" pitchFamily="2" charset="-122"/>
                <a:ea typeface="华文楷体" pitchFamily="2" charset="-122"/>
              </a:rPr>
              <a:t>程序设计</a:t>
            </a:r>
            <a:endParaRPr kumimoji="1" lang="zh-CN" altLang="en-US" sz="2000" b="0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" name="WordArt 11"/>
          <p:cNvSpPr>
            <a:spLocks noChangeArrowheads="1" noChangeShapeType="1" noTextEdit="1"/>
          </p:cNvSpPr>
          <p:nvPr userDrawn="1"/>
        </p:nvSpPr>
        <p:spPr bwMode="auto">
          <a:xfrm>
            <a:off x="179388" y="0"/>
            <a:ext cx="3343275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/>
                <a:ea typeface="华文新魏"/>
              </a:rPr>
              <a:t>结构体与函数</a:t>
            </a:r>
            <a:endParaRPr lang="zh-CN" altLang="en-US" sz="3600" kern="10" dirty="0">
              <a:ln w="12700" cap="sq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10" name="Line 12"/>
          <p:cNvSpPr>
            <a:spLocks noChangeShapeType="1"/>
          </p:cNvSpPr>
          <p:nvPr userDrawn="1"/>
        </p:nvSpPr>
        <p:spPr bwMode="auto">
          <a:xfrm flipV="1">
            <a:off x="611188" y="1268413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369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C1E6AC9-D914-4D2A-9DA6-36AAAF183683}" type="slidenum">
              <a:rPr lang="en-US" altLang="zh-CN" b="0"/>
              <a:pPr eaLnBrk="1" hangingPunct="1"/>
              <a:t>1</a:t>
            </a:fld>
            <a:endParaRPr lang="en-US" altLang="zh-CN" b="0"/>
          </a:p>
        </p:txBody>
      </p:sp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2051720" y="1700734"/>
            <a:ext cx="5257254" cy="18002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</a:rPr>
              <a:t>结构体与函数</a:t>
            </a:r>
            <a:endParaRPr lang="zh-CN" altLang="en-US" sz="3600" kern="10" dirty="0">
              <a:ln w="19050" cap="sq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345828" y="4609703"/>
            <a:ext cx="26574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软件学院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923928" y="4581128"/>
            <a:ext cx="4032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曾碧卿  教授</a:t>
            </a:r>
          </a:p>
        </p:txBody>
      </p:sp>
      <p:pic>
        <p:nvPicPr>
          <p:cNvPr id="7" name="Picture 5" descr="欢迎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459920"/>
            <a:ext cx="1871985" cy="12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六、结构体数组作为函数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参数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zh-CN" altLang="en-US" dirty="0" smtClean="0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95288" y="1297384"/>
            <a:ext cx="8424862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6600"/>
              </a:buClr>
              <a:buFont typeface="Wingdings" pitchFamily="2" charset="2"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结构体</a:t>
            </a:r>
            <a:r>
              <a:rPr lang="zh-CN" altLang="en-US" sz="2800" dirty="0" smtClean="0">
                <a:solidFill>
                  <a:schemeClr val="tx1"/>
                </a:solidFill>
              </a:rPr>
              <a:t>数组作为</a:t>
            </a:r>
            <a:r>
              <a:rPr lang="zh-CN" altLang="en-US" sz="2800" dirty="0">
                <a:solidFill>
                  <a:schemeClr val="tx1"/>
                </a:solidFill>
              </a:rPr>
              <a:t>函数参数与普通数组名作为函数参数相似，传递的也是数组的首地址</a:t>
            </a:r>
            <a:r>
              <a:rPr lang="zh-CN" altLang="en-US" sz="2800" b="0" dirty="0">
                <a:solidFill>
                  <a:schemeClr val="tx1"/>
                </a:solidFill>
                <a:latin typeface="Courier New" pitchFamily="49" charset="0"/>
              </a:rPr>
              <a:t>。</a:t>
            </a:r>
            <a:r>
              <a:rPr lang="zh-CN" alt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2350269"/>
            <a:ext cx="8785225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700088" lvl="1" algn="just">
              <a:lnSpc>
                <a:spcPct val="100000"/>
              </a:lnSpc>
              <a:spcBef>
                <a:spcPts val="1300"/>
              </a:spcBef>
              <a:spcAft>
                <a:spcPts val="1300"/>
              </a:spcAft>
            </a:pPr>
            <a:r>
              <a:rPr lang="zh-CN" altLang="en-US" dirty="0">
                <a:solidFill>
                  <a:srgbClr val="0000FF"/>
                </a:solidFill>
              </a:rPr>
              <a:t>例：计算平均成绩，打印排序成绩表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84213" y="2809131"/>
            <a:ext cx="7867650" cy="3932237"/>
          </a:xfrm>
          <a:prstGeom prst="rect">
            <a:avLst/>
          </a:prstGeom>
          <a:solidFill>
            <a:schemeClr val="bg1"/>
          </a:solidFill>
          <a:ln w="9525">
            <a:solidFill>
              <a:srgbClr val="CCFFFF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000" dirty="0">
                <a:solidFill>
                  <a:srgbClr val="006600"/>
                </a:solidFill>
                <a:latin typeface="Courier New" pitchFamily="49" charset="0"/>
              </a:rPr>
              <a:t>#include&lt;</a:t>
            </a:r>
            <a:r>
              <a:rPr kumimoji="0" lang="en-US" altLang="zh-CN" sz="2000" dirty="0" err="1">
                <a:solidFill>
                  <a:srgbClr val="006600"/>
                </a:solidFill>
                <a:latin typeface="Courier New" pitchFamily="49" charset="0"/>
              </a:rPr>
              <a:t>stdio.h</a:t>
            </a:r>
            <a:r>
              <a:rPr kumimoji="0" lang="en-US" altLang="zh-CN" sz="2000" dirty="0">
                <a:solidFill>
                  <a:srgbClr val="006600"/>
                </a:solidFill>
                <a:latin typeface="Courier New" pitchFamily="49" charset="0"/>
              </a:rPr>
              <a:t>&gt;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000" dirty="0">
                <a:solidFill>
                  <a:srgbClr val="006600"/>
                </a:solidFill>
                <a:latin typeface="Courier New" pitchFamily="49" charset="0"/>
              </a:rPr>
              <a:t>#define N 3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000" dirty="0">
                <a:solidFill>
                  <a:srgbClr val="006600"/>
                </a:solidFill>
                <a:latin typeface="Courier New" pitchFamily="49" charset="0"/>
              </a:rPr>
              <a:t>#define M 3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000" dirty="0">
                <a:solidFill>
                  <a:srgbClr val="800000"/>
                </a:solidFill>
                <a:latin typeface="Courier New" pitchFamily="49" charset="0"/>
              </a:rPr>
              <a:t>void sort(</a:t>
            </a:r>
            <a:r>
              <a:rPr kumimoji="0" lang="en-US" altLang="zh-CN" sz="2000" dirty="0" err="1">
                <a:solidFill>
                  <a:srgbClr val="800000"/>
                </a:solidFill>
                <a:latin typeface="Courier New" pitchFamily="49" charset="0"/>
              </a:rPr>
              <a:t>struct</a:t>
            </a:r>
            <a:r>
              <a:rPr kumimoji="0" lang="en-US" altLang="zh-CN" sz="2000" dirty="0">
                <a:solidFill>
                  <a:srgbClr val="800000"/>
                </a:solidFill>
                <a:latin typeface="Courier New" pitchFamily="49" charset="0"/>
              </a:rPr>
              <a:t> _student </a:t>
            </a:r>
            <a:r>
              <a:rPr kumimoji="0" lang="en-US" altLang="zh-CN" sz="2000" dirty="0" err="1">
                <a:solidFill>
                  <a:srgbClr val="800000"/>
                </a:solidFill>
                <a:latin typeface="Courier New" pitchFamily="49" charset="0"/>
              </a:rPr>
              <a:t>ss</a:t>
            </a:r>
            <a:r>
              <a:rPr kumimoji="0" lang="en-US" altLang="zh-CN" sz="2000" dirty="0">
                <a:solidFill>
                  <a:srgbClr val="800000"/>
                </a:solidFill>
                <a:latin typeface="Courier New" pitchFamily="49" charset="0"/>
              </a:rPr>
              <a:t>[ ], </a:t>
            </a:r>
            <a:r>
              <a:rPr kumimoji="0" lang="en-US" altLang="zh-CN" sz="2000" dirty="0" err="1">
                <a:solidFill>
                  <a:srgbClr val="800000"/>
                </a:solidFill>
                <a:latin typeface="Courier New" pitchFamily="49" charset="0"/>
              </a:rPr>
              <a:t>int</a:t>
            </a:r>
            <a:r>
              <a:rPr kumimoji="0" lang="en-US" altLang="zh-CN" sz="2000" dirty="0">
                <a:solidFill>
                  <a:srgbClr val="800000"/>
                </a:solidFill>
                <a:latin typeface="Courier New" pitchFamily="49" charset="0"/>
              </a:rPr>
              <a:t> n);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000" dirty="0" err="1">
                <a:solidFill>
                  <a:schemeClr val="tx1"/>
                </a:solidFill>
                <a:latin typeface="Courier New" pitchFamily="49" charset="0"/>
              </a:rPr>
              <a:t>struct</a:t>
            </a:r>
            <a:r>
              <a:rPr kumimoji="0" lang="en-US" altLang="zh-CN" sz="2000" dirty="0">
                <a:solidFill>
                  <a:schemeClr val="tx1"/>
                </a:solidFill>
                <a:latin typeface="Courier New" pitchFamily="49" charset="0"/>
              </a:rPr>
              <a:t> _student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000" dirty="0">
                <a:solidFill>
                  <a:schemeClr val="tx1"/>
                </a:solidFill>
                <a:latin typeface="Courier New" pitchFamily="49" charset="0"/>
              </a:rPr>
              <a:t> {  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000" dirty="0">
                <a:solidFill>
                  <a:schemeClr val="tx1"/>
                </a:solidFill>
                <a:latin typeface="Courier New" pitchFamily="49" charset="0"/>
              </a:rPr>
              <a:t>  char </a:t>
            </a:r>
            <a:r>
              <a:rPr kumimoji="0" lang="en-US" altLang="zh-CN" sz="2000" dirty="0" err="1">
                <a:solidFill>
                  <a:schemeClr val="tx1"/>
                </a:solidFill>
                <a:latin typeface="Courier New" pitchFamily="49" charset="0"/>
              </a:rPr>
              <a:t>num</a:t>
            </a:r>
            <a:r>
              <a:rPr kumimoji="0" lang="en-US" altLang="zh-CN" sz="2000" dirty="0">
                <a:solidFill>
                  <a:schemeClr val="tx1"/>
                </a:solidFill>
                <a:latin typeface="Courier New" pitchFamily="49" charset="0"/>
              </a:rPr>
              <a:t>[15],name[10];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000" dirty="0">
                <a:solidFill>
                  <a:schemeClr val="tx1"/>
                </a:solidFill>
                <a:latin typeface="Courier New" pitchFamily="49" charset="0"/>
              </a:rPr>
              <a:t>  </a:t>
            </a:r>
            <a:r>
              <a:rPr kumimoji="0" lang="en-US" altLang="zh-CN" sz="2000" dirty="0" err="1">
                <a:solidFill>
                  <a:schemeClr val="tx1"/>
                </a:solidFill>
                <a:latin typeface="Courier New" pitchFamily="49" charset="0"/>
              </a:rPr>
              <a:t>int</a:t>
            </a:r>
            <a:r>
              <a:rPr kumimoji="0" lang="en-US" altLang="zh-CN" sz="2000" dirty="0">
                <a:solidFill>
                  <a:schemeClr val="tx1"/>
                </a:solidFill>
                <a:latin typeface="Courier New" pitchFamily="49" charset="0"/>
              </a:rPr>
              <a:t> score[3];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000" dirty="0">
                <a:solidFill>
                  <a:schemeClr val="tx1"/>
                </a:solidFill>
                <a:latin typeface="Courier New" pitchFamily="49" charset="0"/>
              </a:rPr>
              <a:t>  float aver; 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000" dirty="0">
                <a:solidFill>
                  <a:schemeClr val="tx1"/>
                </a:solidFill>
                <a:latin typeface="Courier New" pitchFamily="49" charset="0"/>
              </a:rPr>
              <a:t> }</a:t>
            </a:r>
            <a:r>
              <a:rPr kumimoji="0" lang="en-US" altLang="zh-CN" sz="2000" dirty="0" err="1">
                <a:solidFill>
                  <a:schemeClr val="tx1"/>
                </a:solidFill>
                <a:latin typeface="Courier New" pitchFamily="49" charset="0"/>
              </a:rPr>
              <a:t>stu</a:t>
            </a:r>
            <a:r>
              <a:rPr kumimoji="0" lang="en-US" altLang="zh-CN" sz="2000" dirty="0">
                <a:solidFill>
                  <a:schemeClr val="tx1"/>
                </a:solidFill>
                <a:latin typeface="Courier New" pitchFamily="49" charset="0"/>
              </a:rPr>
              <a:t>[N]={</a:t>
            </a:r>
            <a:r>
              <a:rPr kumimoji="0" lang="en-US" altLang="zh-CN" sz="2000" dirty="0">
                <a:solidFill>
                  <a:srgbClr val="0000FF"/>
                </a:solidFill>
                <a:latin typeface="Courier New" pitchFamily="49" charset="0"/>
              </a:rPr>
              <a:t>{"200361070001","Lishuwei",68,71,91}</a:t>
            </a:r>
            <a:r>
              <a:rPr kumimoji="0" lang="en-US" altLang="zh-CN" sz="2000" dirty="0">
                <a:solidFill>
                  <a:schemeClr val="tx1"/>
                </a:solidFill>
                <a:latin typeface="Courier New" pitchFamily="49" charset="0"/>
              </a:rPr>
              <a:t>,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000" dirty="0">
                <a:solidFill>
                  <a:schemeClr val="tx1"/>
                </a:solidFill>
                <a:latin typeface="Courier New" pitchFamily="49" charset="0"/>
              </a:rPr>
              <a:t>          </a:t>
            </a:r>
            <a:r>
              <a:rPr kumimoji="0" lang="en-US" altLang="zh-CN" sz="2000" dirty="0">
                <a:solidFill>
                  <a:srgbClr val="0000FF"/>
                </a:solidFill>
                <a:latin typeface="Courier New" pitchFamily="49" charset="0"/>
              </a:rPr>
              <a:t>{"200361070002","Zhangfan",92,78,85}</a:t>
            </a:r>
            <a:r>
              <a:rPr kumimoji="0" lang="en-US" altLang="zh-CN" sz="2000" dirty="0">
                <a:solidFill>
                  <a:schemeClr val="tx1"/>
                </a:solidFill>
                <a:latin typeface="Courier New" pitchFamily="49" charset="0"/>
              </a:rPr>
              <a:t>,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000" dirty="0">
                <a:solidFill>
                  <a:schemeClr val="tx1"/>
                </a:solidFill>
                <a:latin typeface="Courier New" pitchFamily="49" charset="0"/>
              </a:rPr>
              <a:t>          </a:t>
            </a:r>
            <a:r>
              <a:rPr kumimoji="0" lang="en-US" altLang="zh-CN" sz="2000" dirty="0">
                <a:solidFill>
                  <a:srgbClr val="0000FF"/>
                </a:solidFill>
                <a:latin typeface="Courier New" pitchFamily="49" charset="0"/>
              </a:rPr>
              <a:t>{"200361070003","Wujiaxin",70,91,78}</a:t>
            </a:r>
            <a:r>
              <a:rPr kumimoji="0" lang="en-US" altLang="zh-CN" sz="2000" dirty="0">
                <a:solidFill>
                  <a:schemeClr val="tx1"/>
                </a:solidFill>
                <a:latin typeface="Courier New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683386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六、结构体数组作为函数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参数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zh-CN" altLang="en-US" dirty="0" smtClean="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79388" y="1412776"/>
            <a:ext cx="8796337" cy="5256584"/>
          </a:xfrm>
          <a:prstGeom prst="rect">
            <a:avLst/>
          </a:prstGeom>
          <a:solidFill>
            <a:schemeClr val="bg1"/>
          </a:solidFill>
          <a:ln w="9525">
            <a:solidFill>
              <a:srgbClr val="99CCFF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void main()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{</a:t>
            </a:r>
            <a:r>
              <a:rPr kumimoji="0" lang="en-US" altLang="zh-CN" sz="2400" dirty="0" err="1">
                <a:solidFill>
                  <a:schemeClr val="tx1"/>
                </a:solidFill>
                <a:latin typeface="Courier New" pitchFamily="49" charset="0"/>
              </a:rPr>
              <a:t>int</a:t>
            </a: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 </a:t>
            </a:r>
            <a:r>
              <a:rPr kumimoji="0" lang="en-US" altLang="zh-CN" sz="2400" dirty="0" err="1">
                <a:solidFill>
                  <a:schemeClr val="tx1"/>
                </a:solidFill>
                <a:latin typeface="Courier New" pitchFamily="49" charset="0"/>
              </a:rPr>
              <a:t>i,j,sum</a:t>
            </a: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[N];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400" dirty="0">
                <a:latin typeface="Courier New" pitchFamily="49" charset="0"/>
              </a:rPr>
              <a:t> for(i=0;i&lt;</a:t>
            </a:r>
            <a:r>
              <a:rPr kumimoji="0" lang="en-US" altLang="zh-CN" sz="2400" dirty="0" err="1">
                <a:latin typeface="Courier New" pitchFamily="49" charset="0"/>
              </a:rPr>
              <a:t>N;i</a:t>
            </a:r>
            <a:r>
              <a:rPr kumimoji="0" lang="en-US" altLang="zh-CN" sz="2400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400" dirty="0">
                <a:latin typeface="Courier New" pitchFamily="49" charset="0"/>
              </a:rPr>
              <a:t>  {sum[i]=0;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400" dirty="0">
                <a:latin typeface="Courier New" pitchFamily="49" charset="0"/>
              </a:rPr>
              <a:t>   for(j=0;j&lt;</a:t>
            </a:r>
            <a:r>
              <a:rPr kumimoji="0" lang="en-US" altLang="zh-CN" sz="2400" dirty="0" err="1">
                <a:latin typeface="Courier New" pitchFamily="49" charset="0"/>
              </a:rPr>
              <a:t>M;j</a:t>
            </a:r>
            <a:r>
              <a:rPr kumimoji="0" lang="en-US" altLang="zh-CN" sz="2400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400" dirty="0">
                <a:latin typeface="Courier New" pitchFamily="49" charset="0"/>
              </a:rPr>
              <a:t>    sum[i]=sum[i]+</a:t>
            </a:r>
            <a:r>
              <a:rPr kumimoji="0" lang="en-US" altLang="zh-CN" sz="2400" dirty="0" err="1">
                <a:latin typeface="Courier New" pitchFamily="49" charset="0"/>
              </a:rPr>
              <a:t>stu</a:t>
            </a:r>
            <a:r>
              <a:rPr kumimoji="0" lang="en-US" altLang="zh-CN" sz="2400" dirty="0">
                <a:latin typeface="Courier New" pitchFamily="49" charset="0"/>
              </a:rPr>
              <a:t>[i].score[j];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400" dirty="0">
                <a:latin typeface="Courier New" pitchFamily="49" charset="0"/>
              </a:rPr>
              <a:t>   </a:t>
            </a:r>
            <a:r>
              <a:rPr kumimoji="0" lang="en-US" altLang="zh-CN" sz="2400" dirty="0" err="1">
                <a:latin typeface="Courier New" pitchFamily="49" charset="0"/>
              </a:rPr>
              <a:t>stu</a:t>
            </a:r>
            <a:r>
              <a:rPr kumimoji="0" lang="en-US" altLang="zh-CN" sz="2400" dirty="0">
                <a:latin typeface="Courier New" pitchFamily="49" charset="0"/>
              </a:rPr>
              <a:t>[i].aver=sum[i]/3.0;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400" dirty="0">
                <a:latin typeface="Courier New" pitchFamily="49" charset="0"/>
              </a:rPr>
              <a:t>  }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400" dirty="0">
                <a:solidFill>
                  <a:srgbClr val="008000"/>
                </a:solidFill>
                <a:latin typeface="Courier New" pitchFamily="49" charset="0"/>
              </a:rPr>
              <a:t> sort(</a:t>
            </a:r>
            <a:r>
              <a:rPr kumimoji="0" lang="en-US" altLang="zh-CN" sz="2400" dirty="0" err="1">
                <a:solidFill>
                  <a:srgbClr val="008000"/>
                </a:solidFill>
                <a:latin typeface="Courier New" pitchFamily="49" charset="0"/>
              </a:rPr>
              <a:t>stu,N</a:t>
            </a:r>
            <a:r>
              <a:rPr kumimoji="0" lang="en-US" altLang="zh-CN" sz="2400" dirty="0">
                <a:solidFill>
                  <a:srgbClr val="008000"/>
                </a:solidFill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 for(i=0;i&lt;</a:t>
            </a:r>
            <a:r>
              <a:rPr kumimoji="0" lang="en-US" altLang="zh-CN" sz="2400" dirty="0" err="1">
                <a:solidFill>
                  <a:schemeClr val="tx1"/>
                </a:solidFill>
                <a:latin typeface="Courier New" pitchFamily="49" charset="0"/>
              </a:rPr>
              <a:t>N;i</a:t>
            </a: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400" dirty="0" smtClean="0">
                <a:solidFill>
                  <a:schemeClr val="tx1"/>
                </a:solidFill>
                <a:latin typeface="Courier New" pitchFamily="49" charset="0"/>
              </a:rPr>
              <a:t>	</a:t>
            </a:r>
            <a:r>
              <a:rPr kumimoji="0" lang="en-US" altLang="zh-CN" sz="2400" dirty="0" err="1" smtClean="0">
                <a:solidFill>
                  <a:schemeClr val="tx1"/>
                </a:solidFill>
                <a:latin typeface="Courier New" pitchFamily="49" charset="0"/>
              </a:rPr>
              <a:t>printf</a:t>
            </a: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(“%3d%15s%12s%8.2f\n",i+1,stu[i].</a:t>
            </a:r>
            <a:r>
              <a:rPr kumimoji="0" lang="en-US" altLang="zh-CN" sz="2400" dirty="0" err="1">
                <a:solidFill>
                  <a:schemeClr val="tx1"/>
                </a:solidFill>
                <a:latin typeface="Courier New" pitchFamily="49" charset="0"/>
              </a:rPr>
              <a:t>num,stu</a:t>
            </a: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[i].</a:t>
            </a:r>
            <a:r>
              <a:rPr kumimoji="0" lang="en-US" altLang="zh-CN" sz="2400" dirty="0" err="1" smtClean="0">
                <a:solidFill>
                  <a:schemeClr val="tx1"/>
                </a:solidFill>
                <a:latin typeface="Courier New" pitchFamily="49" charset="0"/>
              </a:rPr>
              <a:t>name,stu</a:t>
            </a:r>
            <a:r>
              <a:rPr kumimoji="0" lang="en-US" altLang="zh-CN" sz="2400" dirty="0" smtClean="0">
                <a:solidFill>
                  <a:schemeClr val="tx1"/>
                </a:solidFill>
                <a:latin typeface="Courier New" pitchFamily="49" charset="0"/>
              </a:rPr>
              <a:t>[i</a:t>
            </a: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].aver);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03991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六、结构体数组作为函数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参数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3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zh-CN" altLang="en-US" dirty="0" smtClean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95536" y="1495127"/>
            <a:ext cx="7354888" cy="4608513"/>
          </a:xfrm>
          <a:prstGeom prst="rect">
            <a:avLst/>
          </a:prstGeom>
          <a:solidFill>
            <a:schemeClr val="bg1"/>
          </a:solidFill>
          <a:ln w="9525">
            <a:solidFill>
              <a:srgbClr val="96969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void sort(</a:t>
            </a:r>
            <a:r>
              <a:rPr kumimoji="0" lang="en-US" altLang="zh-CN" sz="2400" dirty="0" err="1">
                <a:solidFill>
                  <a:schemeClr val="tx1"/>
                </a:solidFill>
                <a:latin typeface="Courier New" pitchFamily="49" charset="0"/>
              </a:rPr>
              <a:t>struct</a:t>
            </a: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 _student </a:t>
            </a:r>
            <a:r>
              <a:rPr kumimoji="0" lang="en-US" altLang="zh-CN" sz="2400" dirty="0" err="1">
                <a:solidFill>
                  <a:schemeClr val="tx1"/>
                </a:solidFill>
                <a:latin typeface="Courier New" pitchFamily="49" charset="0"/>
              </a:rPr>
              <a:t>ss</a:t>
            </a: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[ ], </a:t>
            </a:r>
            <a:r>
              <a:rPr kumimoji="0" lang="en-US" altLang="zh-CN" sz="2400" dirty="0" err="1">
                <a:solidFill>
                  <a:schemeClr val="tx1"/>
                </a:solidFill>
                <a:latin typeface="Courier New" pitchFamily="49" charset="0"/>
              </a:rPr>
              <a:t>int</a:t>
            </a: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 n)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 </a:t>
            </a:r>
            <a:r>
              <a:rPr kumimoji="0" lang="en-US" altLang="zh-CN" sz="2400" dirty="0" err="1">
                <a:solidFill>
                  <a:schemeClr val="tx1"/>
                </a:solidFill>
                <a:latin typeface="Courier New" pitchFamily="49" charset="0"/>
              </a:rPr>
              <a:t>int</a:t>
            </a: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 </a:t>
            </a:r>
            <a:r>
              <a:rPr kumimoji="0" lang="en-US" altLang="zh-CN" sz="2400" dirty="0" err="1">
                <a:solidFill>
                  <a:schemeClr val="tx1"/>
                </a:solidFill>
                <a:latin typeface="Courier New" pitchFamily="49" charset="0"/>
              </a:rPr>
              <a:t>i,j</a:t>
            </a: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; 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 </a:t>
            </a:r>
            <a:r>
              <a:rPr kumimoji="0" lang="en-US" altLang="zh-CN" sz="2400" dirty="0" err="1">
                <a:solidFill>
                  <a:schemeClr val="tx1"/>
                </a:solidFill>
                <a:latin typeface="Courier New" pitchFamily="49" charset="0"/>
              </a:rPr>
              <a:t>struct</a:t>
            </a: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 _student </a:t>
            </a:r>
            <a:r>
              <a:rPr kumimoji="0" lang="en-US" altLang="zh-CN" sz="2400" dirty="0" err="1">
                <a:solidFill>
                  <a:schemeClr val="tx1"/>
                </a:solidFill>
                <a:latin typeface="Courier New" pitchFamily="49" charset="0"/>
              </a:rPr>
              <a:t>tmp</a:t>
            </a: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;   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 </a:t>
            </a: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for(</a:t>
            </a:r>
            <a:r>
              <a:rPr kumimoji="0" lang="en-US" altLang="zh-CN" sz="2400" dirty="0" err="1">
                <a:solidFill>
                  <a:schemeClr val="tx1"/>
                </a:solidFill>
                <a:latin typeface="Courier New" pitchFamily="49" charset="0"/>
              </a:rPr>
              <a:t>i</a:t>
            </a: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=0; </a:t>
            </a:r>
            <a:r>
              <a:rPr kumimoji="0" lang="en-US" altLang="zh-CN" sz="2400" dirty="0" err="1">
                <a:solidFill>
                  <a:schemeClr val="tx1"/>
                </a:solidFill>
                <a:latin typeface="Courier New" pitchFamily="49" charset="0"/>
              </a:rPr>
              <a:t>i</a:t>
            </a: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&lt;=n-1; </a:t>
            </a:r>
            <a:r>
              <a:rPr kumimoji="0" lang="en-US" altLang="zh-CN" sz="2400" dirty="0" err="1">
                <a:solidFill>
                  <a:schemeClr val="tx1"/>
                </a:solidFill>
                <a:latin typeface="Courier New" pitchFamily="49" charset="0"/>
              </a:rPr>
              <a:t>i</a:t>
            </a: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  </a:t>
            </a: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for(j=0; </a:t>
            </a: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j&lt;=n-</a:t>
            </a:r>
            <a:r>
              <a:rPr kumimoji="0" lang="en-US" altLang="zh-CN" sz="2400" dirty="0" err="1">
                <a:solidFill>
                  <a:schemeClr val="tx1"/>
                </a:solidFill>
                <a:latin typeface="Courier New" pitchFamily="49" charset="0"/>
              </a:rPr>
              <a:t>i</a:t>
            </a: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; j++)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400" dirty="0">
                <a:latin typeface="Courier New" pitchFamily="49" charset="0"/>
              </a:rPr>
              <a:t>   </a:t>
            </a:r>
            <a:r>
              <a:rPr kumimoji="0" lang="en-US" altLang="zh-CN" sz="2400" dirty="0">
                <a:latin typeface="Courier New" pitchFamily="49" charset="0"/>
              </a:rPr>
              <a:t>if(</a:t>
            </a:r>
            <a:r>
              <a:rPr kumimoji="0" lang="en-US" altLang="zh-CN" sz="2400" dirty="0" err="1">
                <a:latin typeface="Courier New" pitchFamily="49" charset="0"/>
              </a:rPr>
              <a:t>ss</a:t>
            </a:r>
            <a:r>
              <a:rPr kumimoji="0" lang="en-US" altLang="zh-CN" sz="2400" dirty="0">
                <a:latin typeface="Courier New" pitchFamily="49" charset="0"/>
              </a:rPr>
              <a:t>[j].aver&lt;</a:t>
            </a:r>
            <a:r>
              <a:rPr kumimoji="0" lang="en-US" altLang="zh-CN" sz="2400" dirty="0" err="1">
                <a:latin typeface="Courier New" pitchFamily="49" charset="0"/>
              </a:rPr>
              <a:t>ss</a:t>
            </a:r>
            <a:r>
              <a:rPr kumimoji="0" lang="en-US" altLang="zh-CN" sz="2400" dirty="0">
                <a:latin typeface="Courier New" pitchFamily="49" charset="0"/>
              </a:rPr>
              <a:t>[j+1].</a:t>
            </a:r>
            <a:r>
              <a:rPr kumimoji="0" lang="en-US" altLang="zh-CN" sz="2400" dirty="0">
                <a:latin typeface="Courier New" pitchFamily="49" charset="0"/>
              </a:rPr>
              <a:t>aver)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400" dirty="0">
                <a:latin typeface="Courier New" pitchFamily="49" charset="0"/>
              </a:rPr>
              <a:t>    {</a:t>
            </a:r>
            <a:r>
              <a:rPr kumimoji="0" lang="en-US" altLang="zh-CN" sz="2400" dirty="0" err="1">
                <a:latin typeface="Courier New" pitchFamily="49" charset="0"/>
              </a:rPr>
              <a:t>tmp</a:t>
            </a:r>
            <a:r>
              <a:rPr kumimoji="0" lang="en-US" altLang="zh-CN" sz="2400" dirty="0">
                <a:latin typeface="Courier New" pitchFamily="49" charset="0"/>
              </a:rPr>
              <a:t>=</a:t>
            </a:r>
            <a:r>
              <a:rPr kumimoji="0" lang="en-US" altLang="zh-CN" sz="2400" dirty="0" err="1">
                <a:latin typeface="Courier New" pitchFamily="49" charset="0"/>
              </a:rPr>
              <a:t>ss</a:t>
            </a:r>
            <a:r>
              <a:rPr kumimoji="0" lang="en-US" altLang="zh-CN" sz="2400" dirty="0">
                <a:latin typeface="Courier New" pitchFamily="49" charset="0"/>
              </a:rPr>
              <a:t>[j+1</a:t>
            </a:r>
            <a:r>
              <a:rPr kumimoji="0" lang="en-US" altLang="zh-CN" sz="2400" dirty="0"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400" dirty="0">
                <a:latin typeface="Courier New" pitchFamily="49" charset="0"/>
              </a:rPr>
              <a:t>     </a:t>
            </a:r>
            <a:r>
              <a:rPr kumimoji="0" lang="en-US" altLang="zh-CN" sz="2400" dirty="0" err="1">
                <a:latin typeface="Courier New" pitchFamily="49" charset="0"/>
              </a:rPr>
              <a:t>ss</a:t>
            </a:r>
            <a:r>
              <a:rPr kumimoji="0" lang="en-US" altLang="zh-CN" sz="2400" dirty="0">
                <a:latin typeface="Courier New" pitchFamily="49" charset="0"/>
              </a:rPr>
              <a:t>[j+1</a:t>
            </a:r>
            <a:r>
              <a:rPr kumimoji="0" lang="en-US" altLang="zh-CN" sz="2400" dirty="0">
                <a:latin typeface="Courier New" pitchFamily="49" charset="0"/>
              </a:rPr>
              <a:t>]=</a:t>
            </a:r>
            <a:r>
              <a:rPr kumimoji="0" lang="en-US" altLang="zh-CN" sz="2400" dirty="0" err="1">
                <a:latin typeface="Courier New" pitchFamily="49" charset="0"/>
              </a:rPr>
              <a:t>ss</a:t>
            </a:r>
            <a:r>
              <a:rPr kumimoji="0" lang="en-US" altLang="zh-CN" sz="2400" dirty="0">
                <a:latin typeface="Courier New" pitchFamily="49" charset="0"/>
              </a:rPr>
              <a:t>[j];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400" dirty="0">
                <a:latin typeface="Courier New" pitchFamily="49" charset="0"/>
              </a:rPr>
              <a:t>     </a:t>
            </a:r>
            <a:r>
              <a:rPr kumimoji="0" lang="en-US" altLang="zh-CN" sz="2400" dirty="0" err="1">
                <a:latin typeface="Courier New" pitchFamily="49" charset="0"/>
              </a:rPr>
              <a:t>ss</a:t>
            </a:r>
            <a:r>
              <a:rPr kumimoji="0" lang="en-US" altLang="zh-CN" sz="2400" dirty="0">
                <a:latin typeface="Courier New" pitchFamily="49" charset="0"/>
              </a:rPr>
              <a:t>[j]=</a:t>
            </a:r>
            <a:r>
              <a:rPr kumimoji="0" lang="en-US" altLang="zh-CN" sz="2400" dirty="0" err="1">
                <a:latin typeface="Courier New" pitchFamily="49" charset="0"/>
              </a:rPr>
              <a:t>tmp</a:t>
            </a:r>
            <a:r>
              <a:rPr kumimoji="0" lang="en-US" altLang="zh-CN" sz="24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4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2400" dirty="0">
                <a:solidFill>
                  <a:schemeClr val="tx1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499099" y="5671840"/>
            <a:ext cx="5500687" cy="925512"/>
          </a:xfrm>
          <a:prstGeom prst="rect">
            <a:avLst/>
          </a:prstGeom>
          <a:solidFill>
            <a:schemeClr val="tx1"/>
          </a:solidFill>
          <a:ln w="9525">
            <a:solidFill>
              <a:srgbClr val="CC99FF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800" dirty="0">
                <a:solidFill>
                  <a:schemeClr val="bg1"/>
                </a:solidFill>
                <a:latin typeface="Courier New" pitchFamily="49" charset="0"/>
              </a:rPr>
              <a:t>  1  200361070002   </a:t>
            </a:r>
            <a:r>
              <a:rPr kumimoji="0" lang="en-US" altLang="zh-CN" sz="1800" dirty="0" err="1">
                <a:solidFill>
                  <a:schemeClr val="bg1"/>
                </a:solidFill>
                <a:latin typeface="Courier New" pitchFamily="49" charset="0"/>
              </a:rPr>
              <a:t>Zhangfan</a:t>
            </a:r>
            <a:r>
              <a:rPr kumimoji="0" lang="en-US" altLang="zh-CN" sz="1800" dirty="0">
                <a:solidFill>
                  <a:schemeClr val="bg1"/>
                </a:solidFill>
                <a:latin typeface="Courier New" pitchFamily="49" charset="0"/>
              </a:rPr>
              <a:t>   85.00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800" dirty="0">
                <a:solidFill>
                  <a:schemeClr val="bg1"/>
                </a:solidFill>
                <a:latin typeface="Courier New" pitchFamily="49" charset="0"/>
              </a:rPr>
              <a:t>  2  200361070003   </a:t>
            </a:r>
            <a:r>
              <a:rPr kumimoji="0" lang="en-US" altLang="zh-CN" sz="1800" dirty="0" err="1">
                <a:solidFill>
                  <a:schemeClr val="bg1"/>
                </a:solidFill>
                <a:latin typeface="Courier New" pitchFamily="49" charset="0"/>
              </a:rPr>
              <a:t>Wujiaxin</a:t>
            </a:r>
            <a:r>
              <a:rPr kumimoji="0" lang="en-US" altLang="zh-CN" sz="1800" dirty="0">
                <a:solidFill>
                  <a:schemeClr val="bg1"/>
                </a:solidFill>
                <a:latin typeface="Courier New" pitchFamily="49" charset="0"/>
              </a:rPr>
              <a:t>   79.67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800" dirty="0">
                <a:solidFill>
                  <a:schemeClr val="bg1"/>
                </a:solidFill>
                <a:latin typeface="Courier New" pitchFamily="49" charset="0"/>
              </a:rPr>
              <a:t>  3  200361070001   </a:t>
            </a:r>
            <a:r>
              <a:rPr kumimoji="0" lang="en-US" altLang="zh-CN" sz="1800" dirty="0" err="1">
                <a:solidFill>
                  <a:schemeClr val="bg1"/>
                </a:solidFill>
                <a:latin typeface="Courier New" pitchFamily="49" charset="0"/>
              </a:rPr>
              <a:t>Lishuwei</a:t>
            </a:r>
            <a:r>
              <a:rPr kumimoji="0" lang="en-US" altLang="zh-CN" sz="1800" dirty="0">
                <a:solidFill>
                  <a:schemeClr val="bg1"/>
                </a:solidFill>
                <a:latin typeface="Courier New" pitchFamily="49" charset="0"/>
              </a:rPr>
              <a:t>   76.67</a:t>
            </a:r>
          </a:p>
        </p:txBody>
      </p:sp>
    </p:spTree>
    <p:extLst>
      <p:ext uri="{BB962C8B-B14F-4D97-AF65-F5344CB8AC3E}">
        <p14:creationId xmlns:p14="http://schemas.microsoft.com/office/powerpoint/2010/main" val="281860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七、结构体作为函数的返回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值（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zh-CN" altLang="en-US" dirty="0" smtClean="0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67544" y="1484784"/>
            <a:ext cx="8352928" cy="5172827"/>
          </a:xfrm>
          <a:prstGeom prst="rect">
            <a:avLst/>
          </a:prstGeom>
          <a:solidFill>
            <a:srgbClr val="EB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33CC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algn="l" eaLnBrk="0" hangingPunct="0">
              <a:tabLst>
                <a:tab pos="466725" algn="l"/>
              </a:tabLst>
            </a:pPr>
            <a:r>
              <a:rPr lang="en-US" altLang="zh-CN" sz="2200" dirty="0" err="1">
                <a:latin typeface="Courier New" pitchFamily="49" charset="0"/>
              </a:rPr>
              <a:t>struct</a:t>
            </a:r>
            <a:r>
              <a:rPr lang="en-US" altLang="zh-CN" sz="2200" dirty="0">
                <a:latin typeface="Courier New" pitchFamily="49" charset="0"/>
              </a:rPr>
              <a:t> </a:t>
            </a:r>
            <a:r>
              <a:rPr lang="en-US" altLang="zh-CN" sz="2200" dirty="0">
                <a:latin typeface="Courier New" pitchFamily="49" charset="0"/>
              </a:rPr>
              <a:t>student</a:t>
            </a:r>
          </a:p>
          <a:p>
            <a:pPr algn="l" eaLnBrk="0" hangingPunct="0">
              <a:tabLst>
                <a:tab pos="466725" algn="l"/>
              </a:tabLst>
            </a:pPr>
            <a:r>
              <a:rPr lang="en-US" altLang="zh-CN" sz="2200" dirty="0" smtClean="0">
                <a:latin typeface="Courier New" pitchFamily="49" charset="0"/>
              </a:rPr>
              <a:t>{	char </a:t>
            </a:r>
            <a:r>
              <a:rPr lang="en-US" altLang="zh-CN" sz="2200" dirty="0" err="1">
                <a:latin typeface="Courier New" pitchFamily="49" charset="0"/>
              </a:rPr>
              <a:t>num</a:t>
            </a:r>
            <a:r>
              <a:rPr lang="en-US" altLang="zh-CN" sz="2200" dirty="0">
                <a:latin typeface="Courier New" pitchFamily="49" charset="0"/>
              </a:rPr>
              <a:t>[10];      </a:t>
            </a:r>
            <a:endParaRPr lang="en-US" altLang="zh-CN" sz="2200" dirty="0">
              <a:latin typeface="Courier New" pitchFamily="49" charset="0"/>
            </a:endParaRPr>
          </a:p>
          <a:p>
            <a:pPr algn="l" eaLnBrk="0" hangingPunct="0">
              <a:tabLst>
                <a:tab pos="466725" algn="l"/>
              </a:tabLst>
            </a:pPr>
            <a:r>
              <a:rPr lang="en-US" altLang="zh-CN" sz="2200" dirty="0">
                <a:latin typeface="Courier New" pitchFamily="49" charset="0"/>
              </a:rPr>
              <a:t>	</a:t>
            </a:r>
            <a:r>
              <a:rPr lang="en-US" altLang="zh-CN" sz="2200" dirty="0">
                <a:latin typeface="Courier New" pitchFamily="49" charset="0"/>
              </a:rPr>
              <a:t>char </a:t>
            </a:r>
            <a:r>
              <a:rPr lang="en-US" altLang="zh-CN" sz="2200" dirty="0">
                <a:latin typeface="Courier New" pitchFamily="49" charset="0"/>
              </a:rPr>
              <a:t>name[20];      </a:t>
            </a:r>
            <a:endParaRPr lang="en-US" altLang="zh-CN" sz="2200" dirty="0">
              <a:latin typeface="Courier New" pitchFamily="49" charset="0"/>
            </a:endParaRPr>
          </a:p>
          <a:p>
            <a:pPr algn="l" eaLnBrk="0" hangingPunct="0">
              <a:tabLst>
                <a:tab pos="466725" algn="l"/>
              </a:tabLst>
            </a:pPr>
            <a:r>
              <a:rPr lang="en-US" altLang="zh-CN" sz="2200" dirty="0">
                <a:latin typeface="Courier New" pitchFamily="49" charset="0"/>
              </a:rPr>
              <a:t>	</a:t>
            </a:r>
            <a:r>
              <a:rPr lang="en-US" altLang="zh-CN" sz="2200" dirty="0">
                <a:latin typeface="Courier New" pitchFamily="49" charset="0"/>
              </a:rPr>
              <a:t>float </a:t>
            </a:r>
            <a:r>
              <a:rPr lang="en-US" altLang="zh-CN" sz="2200" dirty="0">
                <a:latin typeface="Courier New" pitchFamily="49" charset="0"/>
              </a:rPr>
              <a:t>score</a:t>
            </a:r>
            <a:r>
              <a:rPr lang="en-US" altLang="zh-CN" sz="2200" dirty="0">
                <a:latin typeface="Courier New" pitchFamily="49" charset="0"/>
              </a:rPr>
              <a:t>;	</a:t>
            </a:r>
          </a:p>
          <a:p>
            <a:pPr algn="l" eaLnBrk="0" hangingPunct="0">
              <a:tabLst>
                <a:tab pos="466725" algn="l"/>
              </a:tabLst>
            </a:pPr>
            <a:r>
              <a:rPr lang="en-US" altLang="zh-CN" sz="2200" dirty="0" smtClean="0">
                <a:latin typeface="Courier New" pitchFamily="49" charset="0"/>
              </a:rPr>
              <a:t>};</a:t>
            </a:r>
            <a:endParaRPr lang="en-US" altLang="zh-CN" sz="2200" dirty="0">
              <a:latin typeface="Courier New" pitchFamily="49" charset="0"/>
            </a:endParaRPr>
          </a:p>
          <a:p>
            <a:pPr algn="l" eaLnBrk="0" hangingPunct="0">
              <a:tabLst>
                <a:tab pos="466725" algn="l"/>
              </a:tabLst>
            </a:pPr>
            <a:endParaRPr lang="en-US" altLang="zh-CN" sz="2200" dirty="0">
              <a:latin typeface="Courier New" pitchFamily="49" charset="0"/>
            </a:endParaRPr>
          </a:p>
          <a:p>
            <a:pPr algn="l" eaLnBrk="0" hangingPunct="0">
              <a:tabLst>
                <a:tab pos="466725" algn="l"/>
              </a:tabLst>
            </a:pPr>
            <a:r>
              <a:rPr lang="en-US" altLang="zh-CN" sz="2200" dirty="0" err="1">
                <a:latin typeface="Courier New" pitchFamily="49" charset="0"/>
              </a:rPr>
              <a:t>struct</a:t>
            </a:r>
            <a:r>
              <a:rPr lang="en-US" altLang="zh-CN" sz="2200" dirty="0">
                <a:latin typeface="Courier New" pitchFamily="49" charset="0"/>
              </a:rPr>
              <a:t> </a:t>
            </a:r>
            <a:r>
              <a:rPr lang="en-US" altLang="zh-CN" sz="2200" dirty="0">
                <a:latin typeface="Courier New" pitchFamily="49" charset="0"/>
              </a:rPr>
              <a:t>student  </a:t>
            </a:r>
            <a:r>
              <a:rPr lang="en-US" altLang="zh-CN" sz="2200" dirty="0" err="1">
                <a:solidFill>
                  <a:srgbClr val="FF0000"/>
                </a:solidFill>
                <a:latin typeface="Courier New" pitchFamily="49" charset="0"/>
              </a:rPr>
              <a:t>InitialStruct</a:t>
            </a:r>
            <a:r>
              <a:rPr lang="en-US" altLang="zh-CN" sz="2200" dirty="0">
                <a:latin typeface="Courier New" pitchFamily="49" charset="0"/>
              </a:rPr>
              <a:t>(char *</a:t>
            </a:r>
            <a:r>
              <a:rPr lang="en-US" altLang="zh-CN" sz="2200" dirty="0" err="1">
                <a:latin typeface="Courier New" pitchFamily="49" charset="0"/>
              </a:rPr>
              <a:t>num,char</a:t>
            </a:r>
            <a:r>
              <a:rPr lang="en-US" altLang="zh-CN" sz="2200" dirty="0">
                <a:latin typeface="Courier New" pitchFamily="49" charset="0"/>
              </a:rPr>
              <a:t> *</a:t>
            </a:r>
            <a:r>
              <a:rPr lang="en-US" altLang="zh-CN" sz="2200" dirty="0" err="1">
                <a:latin typeface="Courier New" pitchFamily="49" charset="0"/>
              </a:rPr>
              <a:t>name,float</a:t>
            </a:r>
            <a:r>
              <a:rPr lang="en-US" altLang="zh-CN" sz="2200" dirty="0">
                <a:latin typeface="Courier New" pitchFamily="49" charset="0"/>
              </a:rPr>
              <a:t> score)</a:t>
            </a:r>
          </a:p>
          <a:p>
            <a:pPr algn="l" eaLnBrk="0" hangingPunct="0">
              <a:tabLst>
                <a:tab pos="466725" algn="l"/>
              </a:tabLst>
            </a:pPr>
            <a:r>
              <a:rPr lang="en-US" altLang="zh-CN" sz="2200" dirty="0" smtClean="0">
                <a:latin typeface="Courier New" pitchFamily="49" charset="0"/>
              </a:rPr>
              <a:t>{</a:t>
            </a:r>
            <a:endParaRPr lang="en-US" altLang="zh-CN" sz="2200" dirty="0">
              <a:latin typeface="Courier New" pitchFamily="49" charset="0"/>
            </a:endParaRPr>
          </a:p>
          <a:p>
            <a:pPr algn="l" eaLnBrk="0" hangingPunct="0">
              <a:tabLst>
                <a:tab pos="466725" algn="l"/>
              </a:tabLst>
            </a:pPr>
            <a:r>
              <a:rPr lang="en-US" altLang="zh-CN" sz="2200" dirty="0">
                <a:latin typeface="Courier New" pitchFamily="49" charset="0"/>
              </a:rPr>
              <a:t>	</a:t>
            </a:r>
            <a:r>
              <a:rPr lang="en-US" altLang="zh-CN" sz="2200" dirty="0" err="1" smtClean="0">
                <a:latin typeface="Courier New" pitchFamily="49" charset="0"/>
              </a:rPr>
              <a:t>struct</a:t>
            </a:r>
            <a:r>
              <a:rPr lang="en-US" altLang="zh-CN" sz="2200" dirty="0" smtClean="0">
                <a:latin typeface="Courier New" pitchFamily="49" charset="0"/>
              </a:rPr>
              <a:t> </a:t>
            </a:r>
            <a:r>
              <a:rPr lang="en-US" altLang="zh-CN" sz="2200" dirty="0">
                <a:latin typeface="Courier New" pitchFamily="49" charset="0"/>
              </a:rPr>
              <a:t>student   stud;           </a:t>
            </a:r>
            <a:endParaRPr lang="en-US" altLang="zh-CN" sz="2200" dirty="0">
              <a:latin typeface="Courier New" pitchFamily="49" charset="0"/>
            </a:endParaRPr>
          </a:p>
          <a:p>
            <a:pPr algn="l" eaLnBrk="0" hangingPunct="0">
              <a:tabLst>
                <a:tab pos="466725" algn="l"/>
              </a:tabLst>
            </a:pPr>
            <a:r>
              <a:rPr lang="en-US" altLang="zh-CN" sz="2200" dirty="0">
                <a:latin typeface="Courier New" pitchFamily="49" charset="0"/>
              </a:rPr>
              <a:t>	</a:t>
            </a:r>
            <a:r>
              <a:rPr lang="en-US" altLang="zh-CN" sz="2200" dirty="0" err="1" smtClean="0">
                <a:latin typeface="Courier New" pitchFamily="49" charset="0"/>
              </a:rPr>
              <a:t>strcpy</a:t>
            </a:r>
            <a:r>
              <a:rPr lang="en-US" altLang="zh-CN" sz="2200" dirty="0" smtClean="0">
                <a:latin typeface="Courier New" pitchFamily="49" charset="0"/>
              </a:rPr>
              <a:t>(</a:t>
            </a:r>
            <a:r>
              <a:rPr lang="en-US" altLang="zh-CN" sz="2200" dirty="0" err="1" smtClean="0">
                <a:latin typeface="Courier New" pitchFamily="49" charset="0"/>
              </a:rPr>
              <a:t>stud.num,num</a:t>
            </a:r>
            <a:r>
              <a:rPr lang="en-US" altLang="zh-CN" sz="2200" dirty="0">
                <a:latin typeface="Courier New" pitchFamily="49" charset="0"/>
              </a:rPr>
              <a:t>);</a:t>
            </a:r>
          </a:p>
          <a:p>
            <a:pPr algn="l" eaLnBrk="0" hangingPunct="0">
              <a:tabLst>
                <a:tab pos="466725" algn="l"/>
              </a:tabLst>
            </a:pPr>
            <a:r>
              <a:rPr lang="en-US" altLang="zh-CN" sz="2200" dirty="0">
                <a:latin typeface="Courier New" pitchFamily="49" charset="0"/>
              </a:rPr>
              <a:t>   </a:t>
            </a:r>
            <a:r>
              <a:rPr lang="en-US" altLang="zh-CN" sz="2200" dirty="0" err="1" smtClean="0">
                <a:latin typeface="Courier New" pitchFamily="49" charset="0"/>
              </a:rPr>
              <a:t>strcpy</a:t>
            </a:r>
            <a:r>
              <a:rPr lang="en-US" altLang="zh-CN" sz="2200" dirty="0" smtClean="0">
                <a:latin typeface="Courier New" pitchFamily="49" charset="0"/>
              </a:rPr>
              <a:t>(</a:t>
            </a:r>
            <a:r>
              <a:rPr lang="en-US" altLang="zh-CN" sz="2200" dirty="0" err="1" smtClean="0">
                <a:latin typeface="Courier New" pitchFamily="49" charset="0"/>
              </a:rPr>
              <a:t>stud.name,name</a:t>
            </a:r>
            <a:r>
              <a:rPr lang="en-US" altLang="zh-CN" sz="2200" dirty="0">
                <a:latin typeface="Courier New" pitchFamily="49" charset="0"/>
              </a:rPr>
              <a:t>);    </a:t>
            </a:r>
            <a:endParaRPr lang="en-US" altLang="zh-CN" sz="2200" dirty="0">
              <a:latin typeface="Courier New" pitchFamily="49" charset="0"/>
            </a:endParaRPr>
          </a:p>
          <a:p>
            <a:pPr algn="l" eaLnBrk="0" hangingPunct="0">
              <a:tabLst>
                <a:tab pos="466725" algn="l"/>
              </a:tabLst>
            </a:pPr>
            <a:r>
              <a:rPr lang="en-US" altLang="zh-CN" sz="2200" dirty="0">
                <a:latin typeface="Courier New" pitchFamily="49" charset="0"/>
              </a:rPr>
              <a:t>	</a:t>
            </a:r>
            <a:r>
              <a:rPr lang="en-US" altLang="zh-CN" sz="2200" dirty="0" err="1" smtClean="0">
                <a:latin typeface="Courier New" pitchFamily="49" charset="0"/>
              </a:rPr>
              <a:t>stud.score</a:t>
            </a:r>
            <a:r>
              <a:rPr lang="en-US" altLang="zh-CN" sz="2200" dirty="0" smtClean="0">
                <a:latin typeface="Courier New" pitchFamily="49" charset="0"/>
              </a:rPr>
              <a:t>=score</a:t>
            </a:r>
            <a:r>
              <a:rPr lang="en-US" altLang="zh-CN" sz="2200" dirty="0">
                <a:latin typeface="Courier New" pitchFamily="49" charset="0"/>
              </a:rPr>
              <a:t>;</a:t>
            </a:r>
          </a:p>
          <a:p>
            <a:pPr algn="l" eaLnBrk="0" hangingPunct="0">
              <a:tabLst>
                <a:tab pos="466725" algn="l"/>
              </a:tabLst>
            </a:pPr>
            <a:r>
              <a:rPr lang="en-US" altLang="zh-CN" sz="2200" dirty="0">
                <a:latin typeface="Courier New" pitchFamily="49" charset="0"/>
              </a:rPr>
              <a:t>   </a:t>
            </a:r>
            <a:r>
              <a:rPr lang="en-US" altLang="zh-CN" sz="2200" dirty="0" smtClean="0">
                <a:latin typeface="Courier New" pitchFamily="49" charset="0"/>
              </a:rPr>
              <a:t>return </a:t>
            </a:r>
            <a:r>
              <a:rPr lang="en-US" altLang="zh-CN" sz="2200" dirty="0">
                <a:latin typeface="Courier New" pitchFamily="49" charset="0"/>
              </a:rPr>
              <a:t>stud;</a:t>
            </a:r>
          </a:p>
          <a:p>
            <a:pPr algn="l" eaLnBrk="0" hangingPunct="0">
              <a:tabLst>
                <a:tab pos="466725" algn="l"/>
              </a:tabLst>
            </a:pPr>
            <a:r>
              <a:rPr lang="en-US" altLang="zh-CN" sz="2200" dirty="0" smtClean="0">
                <a:latin typeface="Courier New" pitchFamily="49" charset="0"/>
              </a:rPr>
              <a:t>}</a:t>
            </a:r>
            <a:endParaRPr lang="en-US" altLang="zh-CN" sz="22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116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七、结构体作为函数的返回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值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zh-CN" altLang="en-US" dirty="0" smtClean="0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41312" y="1484784"/>
            <a:ext cx="8623176" cy="4495719"/>
          </a:xfrm>
          <a:prstGeom prst="rect">
            <a:avLst/>
          </a:prstGeom>
          <a:solidFill>
            <a:srgbClr val="EB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33CC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algn="l" eaLnBrk="0" hangingPunct="0">
              <a:tabLst>
                <a:tab pos="466725" algn="l"/>
              </a:tabLst>
            </a:pPr>
            <a:r>
              <a:rPr lang="en-US" altLang="zh-CN" sz="2200" dirty="0" smtClean="0">
                <a:latin typeface="Courier New" pitchFamily="49" charset="0"/>
              </a:rPr>
              <a:t>void  </a:t>
            </a:r>
            <a:r>
              <a:rPr lang="en-US" altLang="zh-CN" sz="2200" dirty="0" err="1">
                <a:latin typeface="Courier New" pitchFamily="49" charset="0"/>
              </a:rPr>
              <a:t>PrintStruct</a:t>
            </a:r>
            <a:r>
              <a:rPr lang="en-US" altLang="zh-CN" sz="2200" dirty="0">
                <a:latin typeface="Courier New" pitchFamily="49" charset="0"/>
              </a:rPr>
              <a:t>(</a:t>
            </a:r>
            <a:r>
              <a:rPr lang="en-US" altLang="zh-CN" sz="2200" dirty="0" err="1">
                <a:latin typeface="Courier New" pitchFamily="49" charset="0"/>
              </a:rPr>
              <a:t>struct</a:t>
            </a:r>
            <a:r>
              <a:rPr lang="en-US" altLang="zh-CN" sz="2200" dirty="0">
                <a:latin typeface="Courier New" pitchFamily="49" charset="0"/>
              </a:rPr>
              <a:t> student stud)</a:t>
            </a:r>
          </a:p>
          <a:p>
            <a:pPr algn="l" eaLnBrk="0" hangingPunct="0">
              <a:tabLst>
                <a:tab pos="466725" algn="l"/>
              </a:tabLst>
            </a:pPr>
            <a:r>
              <a:rPr lang="en-US" altLang="zh-CN" sz="2200" dirty="0" smtClean="0">
                <a:latin typeface="Courier New" pitchFamily="49" charset="0"/>
              </a:rPr>
              <a:t>{</a:t>
            </a:r>
            <a:endParaRPr lang="en-US" altLang="zh-CN" sz="2200" dirty="0">
              <a:latin typeface="Courier New" pitchFamily="49" charset="0"/>
            </a:endParaRPr>
          </a:p>
          <a:p>
            <a:pPr algn="l" eaLnBrk="0" hangingPunct="0">
              <a:tabLst>
                <a:tab pos="466725" algn="l"/>
              </a:tabLst>
            </a:pPr>
            <a:r>
              <a:rPr lang="en-US" altLang="zh-CN" sz="2200" dirty="0">
                <a:latin typeface="Courier New" pitchFamily="49" charset="0"/>
              </a:rPr>
              <a:t>	</a:t>
            </a:r>
            <a:r>
              <a:rPr lang="en-US" altLang="zh-CN" sz="2200" dirty="0" err="1">
                <a:latin typeface="Courier New" pitchFamily="49" charset="0"/>
              </a:rPr>
              <a:t>printf</a:t>
            </a:r>
            <a:r>
              <a:rPr lang="en-US" altLang="zh-CN" sz="2200" dirty="0">
                <a:latin typeface="Courier New" pitchFamily="49" charset="0"/>
              </a:rPr>
              <a:t>("%s %s %g\n",</a:t>
            </a:r>
            <a:r>
              <a:rPr lang="en-US" altLang="zh-CN" sz="2200" dirty="0" err="1">
                <a:latin typeface="Courier New" pitchFamily="49" charset="0"/>
              </a:rPr>
              <a:t>stud.num,stud.name,stud.score</a:t>
            </a:r>
            <a:r>
              <a:rPr lang="en-US" altLang="zh-CN" sz="2200" dirty="0">
                <a:latin typeface="Courier New" pitchFamily="49" charset="0"/>
              </a:rPr>
              <a:t>);</a:t>
            </a:r>
          </a:p>
          <a:p>
            <a:pPr algn="l" eaLnBrk="0" hangingPunct="0">
              <a:tabLst>
                <a:tab pos="466725" algn="l"/>
              </a:tabLst>
            </a:pPr>
            <a:r>
              <a:rPr lang="en-US" altLang="zh-CN" sz="2200" dirty="0" smtClean="0">
                <a:latin typeface="Courier New" pitchFamily="49" charset="0"/>
              </a:rPr>
              <a:t>}</a:t>
            </a:r>
            <a:endParaRPr lang="en-US" altLang="zh-CN" sz="2200" dirty="0">
              <a:latin typeface="Courier New" pitchFamily="49" charset="0"/>
            </a:endParaRPr>
          </a:p>
          <a:p>
            <a:pPr algn="l" eaLnBrk="0" hangingPunct="0">
              <a:tabLst>
                <a:tab pos="466725" algn="l"/>
              </a:tabLst>
            </a:pPr>
            <a:endParaRPr lang="en-US" altLang="zh-CN" sz="2200" dirty="0">
              <a:latin typeface="Courier New" pitchFamily="49" charset="0"/>
            </a:endParaRPr>
          </a:p>
          <a:p>
            <a:pPr algn="l" eaLnBrk="0" hangingPunct="0">
              <a:tabLst>
                <a:tab pos="466725" algn="l"/>
              </a:tabLst>
            </a:pPr>
            <a:endParaRPr lang="en-US" altLang="zh-CN" sz="2200" dirty="0">
              <a:latin typeface="Courier New" pitchFamily="49" charset="0"/>
            </a:endParaRPr>
          </a:p>
          <a:p>
            <a:pPr algn="l" eaLnBrk="0" hangingPunct="0">
              <a:tabLst>
                <a:tab pos="466725" algn="l"/>
              </a:tabLst>
            </a:pPr>
            <a:r>
              <a:rPr lang="en-US" altLang="zh-CN" sz="2200" dirty="0">
                <a:latin typeface="Courier New" pitchFamily="49" charset="0"/>
              </a:rPr>
              <a:t>void main()</a:t>
            </a:r>
          </a:p>
          <a:p>
            <a:pPr algn="l" eaLnBrk="0" hangingPunct="0">
              <a:tabLst>
                <a:tab pos="466725" algn="l"/>
              </a:tabLst>
            </a:pPr>
            <a:r>
              <a:rPr lang="en-US" altLang="zh-CN" sz="2200" dirty="0" smtClean="0">
                <a:latin typeface="Courier New" pitchFamily="49" charset="0"/>
              </a:rPr>
              <a:t>{</a:t>
            </a:r>
            <a:endParaRPr lang="en-US" altLang="zh-CN" sz="2200" dirty="0">
              <a:latin typeface="Courier New" pitchFamily="49" charset="0"/>
            </a:endParaRPr>
          </a:p>
          <a:p>
            <a:pPr algn="l" eaLnBrk="0" hangingPunct="0">
              <a:tabLst>
                <a:tab pos="466725" algn="l"/>
              </a:tabLst>
            </a:pPr>
            <a:r>
              <a:rPr lang="en-US" altLang="zh-CN" sz="2200" dirty="0">
                <a:latin typeface="Courier New" pitchFamily="49" charset="0"/>
              </a:rPr>
              <a:t>	</a:t>
            </a:r>
            <a:r>
              <a:rPr lang="en-US" altLang="zh-CN" sz="2200" dirty="0" err="1" smtClean="0">
                <a:latin typeface="Courier New" pitchFamily="49" charset="0"/>
              </a:rPr>
              <a:t>struct</a:t>
            </a:r>
            <a:r>
              <a:rPr lang="en-US" altLang="zh-CN" sz="2200" dirty="0" smtClean="0">
                <a:latin typeface="Courier New" pitchFamily="49" charset="0"/>
              </a:rPr>
              <a:t> </a:t>
            </a:r>
            <a:r>
              <a:rPr lang="en-US" altLang="zh-CN" sz="2200" dirty="0">
                <a:latin typeface="Courier New" pitchFamily="49" charset="0"/>
              </a:rPr>
              <a:t>student stud ;</a:t>
            </a:r>
          </a:p>
          <a:p>
            <a:pPr algn="l" eaLnBrk="0" hangingPunct="0">
              <a:tabLst>
                <a:tab pos="466725" algn="l"/>
              </a:tabLst>
            </a:pPr>
            <a:r>
              <a:rPr lang="en-US" altLang="zh-CN" sz="2200" dirty="0">
                <a:latin typeface="Courier New" pitchFamily="49" charset="0"/>
              </a:rPr>
              <a:t>   </a:t>
            </a:r>
            <a:r>
              <a:rPr lang="en-US" altLang="zh-CN" sz="2200" dirty="0" smtClean="0">
                <a:solidFill>
                  <a:srgbClr val="FF0000"/>
                </a:solidFill>
                <a:latin typeface="Courier New" pitchFamily="49" charset="0"/>
              </a:rPr>
              <a:t>stud=</a:t>
            </a:r>
            <a:r>
              <a:rPr lang="en-US" altLang="zh-CN" sz="2200" dirty="0" err="1" smtClean="0">
                <a:solidFill>
                  <a:srgbClr val="FF0000"/>
                </a:solidFill>
                <a:latin typeface="Courier New" pitchFamily="49" charset="0"/>
              </a:rPr>
              <a:t>InitialStruct</a:t>
            </a:r>
            <a:r>
              <a:rPr lang="en-US" altLang="zh-CN" sz="2200" dirty="0">
                <a:solidFill>
                  <a:srgbClr val="FF0000"/>
                </a:solidFill>
                <a:latin typeface="Courier New" pitchFamily="49" charset="0"/>
              </a:rPr>
              <a:t>("00001","Xiao Li",98.5);</a:t>
            </a:r>
          </a:p>
          <a:p>
            <a:pPr algn="l" eaLnBrk="0" hangingPunct="0">
              <a:tabLst>
                <a:tab pos="466725" algn="l"/>
              </a:tabLst>
            </a:pPr>
            <a:r>
              <a:rPr lang="en-US" altLang="zh-CN" sz="2200" dirty="0">
                <a:latin typeface="Courier New" pitchFamily="49" charset="0"/>
              </a:rPr>
              <a:t>  	</a:t>
            </a:r>
            <a:r>
              <a:rPr lang="en-US" altLang="zh-CN" sz="2200" dirty="0" err="1" smtClean="0">
                <a:latin typeface="Courier New" pitchFamily="49" charset="0"/>
              </a:rPr>
              <a:t>PrintStruct</a:t>
            </a:r>
            <a:r>
              <a:rPr lang="en-US" altLang="zh-CN" sz="2200" dirty="0" smtClean="0">
                <a:latin typeface="Courier New" pitchFamily="49" charset="0"/>
              </a:rPr>
              <a:t>(stud</a:t>
            </a:r>
            <a:r>
              <a:rPr lang="en-US" altLang="zh-CN" sz="2200" dirty="0">
                <a:latin typeface="Courier New" pitchFamily="49" charset="0"/>
              </a:rPr>
              <a:t>);</a:t>
            </a:r>
          </a:p>
          <a:p>
            <a:pPr algn="l" eaLnBrk="0" hangingPunct="0">
              <a:tabLst>
                <a:tab pos="466725" algn="l"/>
              </a:tabLst>
            </a:pPr>
            <a:r>
              <a:rPr lang="en-US" altLang="zh-CN" sz="2200" dirty="0" smtClean="0">
                <a:latin typeface="Courier New" pitchFamily="49" charset="0"/>
              </a:rPr>
              <a:t>}</a:t>
            </a:r>
            <a:endParaRPr lang="en-US" altLang="zh-CN" sz="2200" dirty="0">
              <a:latin typeface="Courier New" pitchFamily="49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0567" y="6455007"/>
            <a:ext cx="4680520" cy="286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80567" y="5991671"/>
            <a:ext cx="2019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dirty="0">
                <a:solidFill>
                  <a:srgbClr val="FF0000"/>
                </a:solidFill>
              </a:rPr>
              <a:t>输出：</a:t>
            </a:r>
          </a:p>
        </p:txBody>
      </p:sp>
    </p:spTree>
    <p:extLst>
      <p:ext uri="{BB962C8B-B14F-4D97-AF65-F5344CB8AC3E}">
        <p14:creationId xmlns:p14="http://schemas.microsoft.com/office/powerpoint/2010/main" val="665273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八、小结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23528" y="1916832"/>
            <a:ext cx="87129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Wingdings" panose="05000000000000000000" pitchFamily="2" charset="2"/>
              <a:buChar char="u"/>
            </a:pPr>
            <a:r>
              <a:rPr lang="zh-CN" altLang="en-US" sz="3200" dirty="0" smtClean="0">
                <a:solidFill>
                  <a:srgbClr val="0000FF"/>
                </a:solidFill>
              </a:rPr>
              <a:t>结构体变量作为函数参数</a:t>
            </a:r>
            <a:endParaRPr lang="en-US" altLang="zh-CN" sz="3200" dirty="0" smtClean="0">
              <a:solidFill>
                <a:srgbClr val="0000FF"/>
              </a:solidFill>
            </a:endParaRPr>
          </a:p>
          <a:p>
            <a:pPr algn="l"/>
            <a:endParaRPr lang="en-US" altLang="zh-CN" sz="3200" dirty="0" smtClean="0"/>
          </a:p>
          <a:p>
            <a:pPr marL="457200" indent="-457200" algn="l">
              <a:buFont typeface="Wingdings" panose="05000000000000000000" pitchFamily="2" charset="2"/>
              <a:buChar char="u"/>
            </a:pPr>
            <a:r>
              <a:rPr lang="zh-CN" altLang="en-US" sz="3200" dirty="0" smtClean="0">
                <a:solidFill>
                  <a:srgbClr val="FF0000"/>
                </a:solidFill>
              </a:rPr>
              <a:t>结构体指针作为函数参数</a:t>
            </a:r>
            <a:endParaRPr lang="en-US" altLang="zh-CN" sz="3200" dirty="0" smtClean="0">
              <a:solidFill>
                <a:srgbClr val="FF0000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u"/>
            </a:pPr>
            <a:endParaRPr lang="en-US" altLang="zh-CN" sz="3200" dirty="0" smtClean="0"/>
          </a:p>
          <a:p>
            <a:pPr marL="457200" indent="-457200" algn="l">
              <a:buFont typeface="Wingdings" panose="05000000000000000000" pitchFamily="2" charset="2"/>
              <a:buChar char="u"/>
            </a:pPr>
            <a:r>
              <a:rPr lang="zh-CN" altLang="en-US" sz="3200" dirty="0" smtClean="0">
                <a:solidFill>
                  <a:srgbClr val="0000FF"/>
                </a:solidFill>
              </a:rPr>
              <a:t>结构体数组作为函数参数</a:t>
            </a:r>
            <a:endParaRPr lang="en-US" altLang="zh-CN" sz="3200" dirty="0" smtClean="0">
              <a:solidFill>
                <a:srgbClr val="0000FF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u"/>
            </a:pPr>
            <a:endParaRPr lang="en-US" altLang="zh-CN" sz="3200" dirty="0">
              <a:solidFill>
                <a:srgbClr val="0000FF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u"/>
            </a:pPr>
            <a:r>
              <a:rPr lang="zh-CN" altLang="en-US" sz="3200" dirty="0" smtClean="0">
                <a:solidFill>
                  <a:srgbClr val="FF0000"/>
                </a:solidFill>
              </a:rPr>
              <a:t>结构体变量作为函数的返回值</a:t>
            </a:r>
            <a:endParaRPr lang="en-US" altLang="zh-CN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004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331640" y="1844824"/>
            <a:ext cx="58324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12000" b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谢 谢 </a:t>
            </a:r>
            <a:r>
              <a:rPr kumimoji="1" lang="zh-CN" altLang="en-US" sz="9600" b="1" i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！</a:t>
            </a:r>
            <a:endParaRPr kumimoji="1" lang="en-US" altLang="zh-CN" sz="9600" b="1" i="1" dirty="0">
              <a:solidFill>
                <a:srgbClr val="FF3300"/>
              </a:solidFill>
              <a:effectLst/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848" y="4293096"/>
            <a:ext cx="314325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07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smtClean="0">
                <a:solidFill>
                  <a:srgbClr val="FF0000"/>
                </a:solidFill>
                <a:latin typeface="黑体" panose="02010609060101010101" pitchFamily="49" charset="-122"/>
              </a:rPr>
              <a:t>《</a:t>
            </a:r>
            <a:r>
              <a:rPr lang="zh-CN" altLang="en-US" b="1" smtClean="0">
                <a:solidFill>
                  <a:srgbClr val="0000FF"/>
                </a:solidFill>
                <a:latin typeface="黑体" panose="02010609060101010101" pitchFamily="49" charset="-122"/>
              </a:rPr>
              <a:t>结构体与函数</a:t>
            </a:r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》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</a:rPr>
              <a:t>提纲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308602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一、教学</a:t>
            </a:r>
            <a:r>
              <a:rPr lang="zh-CN" altLang="en-US" sz="2600" b="1" dirty="0">
                <a:solidFill>
                  <a:srgbClr val="0000FF"/>
                </a:solidFill>
              </a:rPr>
              <a:t>目标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二、问题</a:t>
            </a:r>
            <a:r>
              <a:rPr lang="zh-CN" altLang="en-US" sz="2600" b="1" dirty="0">
                <a:solidFill>
                  <a:srgbClr val="FF0000"/>
                </a:solidFill>
              </a:rPr>
              <a:t>引导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三、结构体作为函数参数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四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、结构体变量作为函数参数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0000FF"/>
                </a:solidFill>
              </a:rPr>
              <a:t>五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、结构体指针作为函数参数</a:t>
            </a:r>
            <a:endParaRPr lang="en-US" altLang="zh-CN" sz="2600" b="1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六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、结构体数组作为函数参数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0000FF"/>
                </a:solidFill>
              </a:rPr>
              <a:t>七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、结构体作为函数的返回值</a:t>
            </a:r>
            <a:endParaRPr lang="en-US" altLang="zh-CN" sz="2600" b="1" dirty="0">
              <a:solidFill>
                <a:srgbClr val="0000FF"/>
              </a:solidFill>
            </a:endParaRP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八、小结</a:t>
            </a: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2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03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一、教学目标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5"/>
            <a:ext cx="7993063" cy="4752430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0000FF"/>
                </a:solidFill>
              </a:rPr>
              <a:t>熟练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结构体变量作为函数参数的使用</a:t>
            </a:r>
            <a:endParaRPr lang="zh-CN" altLang="en-US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熟练结构体指针作为函数参数的使用</a:t>
            </a:r>
            <a:endParaRPr lang="en-US" altLang="zh-CN" sz="2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掌握结构体数组作为函数参数的使用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掌握结构体作为函数返回值的使用</a:t>
            </a: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3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二、问题引导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13314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4EE9AFA-9F30-469A-8D51-731B514ABA8B}" type="slidenum">
              <a:rPr lang="en-US" altLang="zh-CN" b="0"/>
              <a:pPr eaLnBrk="1" hangingPunct="1"/>
              <a:t>4</a:t>
            </a:fld>
            <a:endParaRPr lang="en-US" altLang="zh-CN" b="0"/>
          </a:p>
        </p:txBody>
      </p:sp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611188" y="1700461"/>
            <a:ext cx="8001000" cy="4032795"/>
          </a:xfrm>
        </p:spPr>
        <p:txBody>
          <a:bodyPr/>
          <a:lstStyle/>
          <a:p>
            <a:pPr marL="469900" indent="-469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zh-CN" altLang="zh-CN" sz="3000" b="1" dirty="0">
                <a:latin typeface="+mn-ea"/>
              </a:rPr>
              <a:t>在</a:t>
            </a:r>
            <a:r>
              <a:rPr lang="en-US" altLang="zh-CN" sz="3000" b="1" dirty="0">
                <a:latin typeface="+mn-ea"/>
              </a:rPr>
              <a:t>C</a:t>
            </a:r>
            <a:r>
              <a:rPr lang="zh-CN" altLang="zh-CN" sz="3000" b="1" dirty="0">
                <a:latin typeface="+mn-ea"/>
              </a:rPr>
              <a:t>语言中允许用结构变量作</a:t>
            </a:r>
            <a:r>
              <a:rPr lang="zh-CN" altLang="zh-CN" sz="3000" b="1" dirty="0">
                <a:solidFill>
                  <a:srgbClr val="FF0000"/>
                </a:solidFill>
                <a:latin typeface="+mn-ea"/>
              </a:rPr>
              <a:t>函数参数</a:t>
            </a:r>
            <a:r>
              <a:rPr lang="zh-CN" altLang="zh-CN" sz="3000" b="1" dirty="0">
                <a:latin typeface="+mn-ea"/>
              </a:rPr>
              <a:t>进行传递。当结构体成员域含有很多成员时，所有成员逐个复制到形参中。</a:t>
            </a:r>
          </a:p>
          <a:p>
            <a:pPr marL="469900" indent="-469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zh-CN" altLang="zh-CN" sz="3000" b="1" dirty="0">
                <a:solidFill>
                  <a:srgbClr val="FF0000"/>
                </a:solidFill>
                <a:latin typeface="+mn-ea"/>
              </a:rPr>
              <a:t>函数的返回值</a:t>
            </a:r>
            <a:r>
              <a:rPr lang="zh-CN" altLang="zh-CN" sz="3000" b="1" dirty="0">
                <a:latin typeface="+mn-ea"/>
              </a:rPr>
              <a:t>也可以是结构体类型的。当成员为数组时将会使传送的时间和空间开销很大，严重地降低了程序的效率。</a:t>
            </a:r>
            <a:endParaRPr lang="en-US" altLang="zh-CN" sz="3000" b="1" dirty="0">
              <a:latin typeface="+mn-ea"/>
            </a:endParaRPr>
          </a:p>
          <a:p>
            <a:pPr marL="469900" indent="-469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zh-CN" altLang="zh-CN" sz="3000" b="1" dirty="0">
                <a:latin typeface="+mn-ea"/>
              </a:rPr>
              <a:t>最好的办法就是使用</a:t>
            </a:r>
            <a:r>
              <a:rPr lang="zh-CN" altLang="zh-CN" sz="3000" b="1" dirty="0">
                <a:solidFill>
                  <a:srgbClr val="FF0000"/>
                </a:solidFill>
                <a:latin typeface="+mn-ea"/>
              </a:rPr>
              <a:t>指针</a:t>
            </a:r>
            <a:r>
              <a:rPr lang="zh-CN" altLang="zh-CN" sz="3000" b="1" dirty="0">
                <a:latin typeface="+mn-ea"/>
              </a:rPr>
              <a:t>，即用指针变量作函数参数。减少时间和空间的开销。</a:t>
            </a:r>
          </a:p>
          <a:p>
            <a:endParaRPr lang="zh-CN" altLang="en-US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三、结构体作为函数参数</a:t>
            </a:r>
            <a:endParaRPr lang="zh-CN" altLang="en-US" dirty="0" smtClean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539502" y="1413594"/>
            <a:ext cx="8208962" cy="511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135000"/>
              </a:lnSpc>
              <a:spcBef>
                <a:spcPct val="0"/>
              </a:spcBef>
              <a:spcAft>
                <a:spcPct val="0"/>
              </a:spcAft>
              <a:buClr>
                <a:srgbClr val="006600"/>
              </a:buClr>
              <a:buFont typeface="Wingdings" pitchFamily="2" charset="2"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结构体作为参数传递给函数的几种方法：</a:t>
            </a:r>
          </a:p>
          <a:p>
            <a:pPr algn="just">
              <a:lnSpc>
                <a:spcPct val="135000"/>
              </a:lnSpc>
              <a:spcBef>
                <a:spcPct val="0"/>
              </a:spcBef>
              <a:spcAft>
                <a:spcPct val="0"/>
              </a:spcAft>
              <a:buClr>
                <a:srgbClr val="006600"/>
              </a:buClr>
              <a:buFont typeface="Wingdings" pitchFamily="2" charset="2"/>
              <a:buNone/>
            </a:pPr>
            <a:r>
              <a:rPr lang="en-US" altLang="zh-CN" sz="2800" dirty="0">
                <a:solidFill>
                  <a:schemeClr val="tx1"/>
                </a:solidFill>
              </a:rPr>
              <a:t>1</a:t>
            </a:r>
            <a:r>
              <a:rPr lang="zh-CN" altLang="en-US" sz="2800" dirty="0">
                <a:solidFill>
                  <a:schemeClr val="tx1"/>
                </a:solidFill>
              </a:rPr>
              <a:t>、</a:t>
            </a:r>
            <a:r>
              <a:rPr lang="zh-CN" altLang="en-US" sz="2800" dirty="0">
                <a:solidFill>
                  <a:srgbClr val="FF0000"/>
                </a:solidFill>
              </a:rPr>
              <a:t>结构体变量的成员</a:t>
            </a:r>
            <a:r>
              <a:rPr lang="zh-CN" altLang="en-US" sz="2800" dirty="0">
                <a:solidFill>
                  <a:schemeClr val="tx1"/>
                </a:solidFill>
              </a:rPr>
              <a:t>作为函数参数</a:t>
            </a:r>
          </a:p>
          <a:p>
            <a:pPr algn="just">
              <a:lnSpc>
                <a:spcPct val="135000"/>
              </a:lnSpc>
              <a:spcBef>
                <a:spcPct val="0"/>
              </a:spcBef>
              <a:spcAft>
                <a:spcPct val="0"/>
              </a:spcAft>
              <a:buClr>
                <a:srgbClr val="006600"/>
              </a:buClr>
              <a:buFont typeface="Wingdings" pitchFamily="2" charset="2"/>
              <a:buNone/>
            </a:pPr>
            <a:r>
              <a:rPr lang="zh-CN" altLang="en-US" sz="2800" dirty="0">
                <a:solidFill>
                  <a:srgbClr val="0000FF"/>
                </a:solidFill>
              </a:rPr>
              <a:t>与普通变量做函数参数一样，传值方式；</a:t>
            </a:r>
          </a:p>
          <a:p>
            <a:pPr algn="just">
              <a:lnSpc>
                <a:spcPct val="135000"/>
              </a:lnSpc>
              <a:spcBef>
                <a:spcPct val="0"/>
              </a:spcBef>
              <a:spcAft>
                <a:spcPct val="0"/>
              </a:spcAft>
              <a:buClr>
                <a:srgbClr val="006600"/>
              </a:buClr>
              <a:buFont typeface="Wingdings" pitchFamily="2" charset="2"/>
              <a:buNone/>
            </a:pPr>
            <a:r>
              <a:rPr lang="en-US" altLang="zh-CN" sz="2800" dirty="0">
                <a:solidFill>
                  <a:schemeClr val="tx1"/>
                </a:solidFill>
              </a:rPr>
              <a:t>2</a:t>
            </a:r>
            <a:r>
              <a:rPr lang="zh-CN" altLang="en-US" sz="2800" dirty="0">
                <a:solidFill>
                  <a:schemeClr val="tx1"/>
                </a:solidFill>
              </a:rPr>
              <a:t>、</a:t>
            </a:r>
            <a:r>
              <a:rPr lang="zh-CN" altLang="en-US" sz="2800" dirty="0">
                <a:solidFill>
                  <a:srgbClr val="FF0000"/>
                </a:solidFill>
              </a:rPr>
              <a:t>结构体变量</a:t>
            </a:r>
            <a:r>
              <a:rPr lang="zh-CN" altLang="en-US" sz="2800" dirty="0">
                <a:solidFill>
                  <a:schemeClr val="tx1"/>
                </a:solidFill>
              </a:rPr>
              <a:t>作为函数参数</a:t>
            </a:r>
          </a:p>
          <a:p>
            <a:pPr algn="just">
              <a:lnSpc>
                <a:spcPct val="135000"/>
              </a:lnSpc>
              <a:spcBef>
                <a:spcPct val="0"/>
              </a:spcBef>
              <a:spcAft>
                <a:spcPct val="0"/>
              </a:spcAft>
              <a:buClr>
                <a:srgbClr val="006600"/>
              </a:buClr>
              <a:buFont typeface="Wingdings" pitchFamily="2" charset="2"/>
              <a:buNone/>
            </a:pPr>
            <a:r>
              <a:rPr lang="zh-CN" altLang="en-US" sz="2800" dirty="0">
                <a:solidFill>
                  <a:srgbClr val="0000FF"/>
                </a:solidFill>
              </a:rPr>
              <a:t>是一种多值传递，需要对整个结构体做一份拷贝，效率低。</a:t>
            </a:r>
          </a:p>
          <a:p>
            <a:pPr algn="just">
              <a:lnSpc>
                <a:spcPct val="135000"/>
              </a:lnSpc>
              <a:spcBef>
                <a:spcPct val="0"/>
              </a:spcBef>
              <a:spcAft>
                <a:spcPct val="0"/>
              </a:spcAft>
              <a:buClr>
                <a:srgbClr val="006600"/>
              </a:buClr>
              <a:buFont typeface="Wingdings" pitchFamily="2" charset="2"/>
              <a:buNone/>
            </a:pPr>
            <a:r>
              <a:rPr lang="en-US" altLang="zh-CN" sz="2800" dirty="0">
                <a:solidFill>
                  <a:schemeClr val="tx1"/>
                </a:solidFill>
              </a:rPr>
              <a:t>3</a:t>
            </a:r>
            <a:r>
              <a:rPr lang="zh-CN" altLang="en-US" sz="2800" dirty="0">
                <a:solidFill>
                  <a:schemeClr val="tx1"/>
                </a:solidFill>
              </a:rPr>
              <a:t>、</a:t>
            </a:r>
            <a:r>
              <a:rPr lang="zh-CN" altLang="en-US" sz="2800" dirty="0">
                <a:solidFill>
                  <a:srgbClr val="FF0000"/>
                </a:solidFill>
              </a:rPr>
              <a:t>结构体指针</a:t>
            </a:r>
            <a:r>
              <a:rPr lang="zh-CN" altLang="en-US" sz="2800" dirty="0">
                <a:solidFill>
                  <a:schemeClr val="tx1"/>
                </a:solidFill>
              </a:rPr>
              <a:t>做函数参数</a:t>
            </a:r>
          </a:p>
          <a:p>
            <a:pPr algn="just">
              <a:lnSpc>
                <a:spcPct val="135000"/>
              </a:lnSpc>
              <a:spcBef>
                <a:spcPct val="0"/>
              </a:spcBef>
              <a:spcAft>
                <a:spcPct val="0"/>
              </a:spcAft>
              <a:buClr>
                <a:srgbClr val="006600"/>
              </a:buClr>
              <a:buFont typeface="Wingdings" pitchFamily="2" charset="2"/>
              <a:buNone/>
            </a:pPr>
            <a:r>
              <a:rPr lang="en-US" altLang="zh-CN" sz="2800" dirty="0"/>
              <a:t>4</a:t>
            </a:r>
            <a:r>
              <a:rPr lang="zh-CN" altLang="en-US" sz="2800" dirty="0"/>
              <a:t>、</a:t>
            </a:r>
            <a:r>
              <a:rPr lang="zh-CN" altLang="en-US" sz="2800" dirty="0">
                <a:solidFill>
                  <a:srgbClr val="FF0000"/>
                </a:solidFill>
              </a:rPr>
              <a:t>结构体</a:t>
            </a:r>
            <a:r>
              <a:rPr lang="zh-CN" altLang="en-US" sz="2800" dirty="0" smtClean="0">
                <a:solidFill>
                  <a:srgbClr val="FF0000"/>
                </a:solidFill>
              </a:rPr>
              <a:t>数组</a:t>
            </a:r>
            <a:r>
              <a:rPr lang="zh-CN" altLang="en-US" sz="2800" dirty="0" smtClean="0"/>
              <a:t>作为</a:t>
            </a:r>
            <a:r>
              <a:rPr lang="zh-CN" altLang="en-US" sz="2800" dirty="0"/>
              <a:t>函数参数</a:t>
            </a:r>
          </a:p>
        </p:txBody>
      </p:sp>
    </p:spTree>
    <p:extLst>
      <p:ext uri="{BB962C8B-B14F-4D97-AF65-F5344CB8AC3E}">
        <p14:creationId xmlns:p14="http://schemas.microsoft.com/office/powerpoint/2010/main" val="120914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四、结构体变量作为函数参数</a:t>
            </a:r>
            <a:endParaRPr lang="zh-CN" altLang="en-US" dirty="0" smtClean="0"/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414338" y="1404200"/>
            <a:ext cx="8478142" cy="5265160"/>
          </a:xfrm>
          <a:prstGeom prst="rect">
            <a:avLst/>
          </a:prstGeom>
          <a:solidFill>
            <a:srgbClr val="EBFFFF"/>
          </a:solidFill>
          <a:ln w="38100">
            <a:solidFill>
              <a:srgbClr val="3399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pPr algn="l" eaLnBrk="0" hangingPunct="0">
              <a:defRPr/>
            </a:pPr>
            <a:r>
              <a:rPr lang="en-US" altLang="zh-CN" sz="2400" dirty="0" err="1">
                <a:latin typeface="Courier New" pitchFamily="49" charset="0"/>
              </a:rPr>
              <a:t>struct</a:t>
            </a:r>
            <a:r>
              <a:rPr lang="en-US" altLang="zh-CN" sz="2400" dirty="0">
                <a:latin typeface="Courier New" pitchFamily="49" charset="0"/>
              </a:rPr>
              <a:t> data     </a:t>
            </a:r>
            <a:endParaRPr lang="en-US" altLang="zh-CN" sz="2400" dirty="0" smtClean="0">
              <a:latin typeface="Courier New" pitchFamily="49" charset="0"/>
            </a:endParaRPr>
          </a:p>
          <a:p>
            <a:pPr algn="l" eaLnBrk="0" hangingPunct="0">
              <a:defRPr/>
            </a:pPr>
            <a:r>
              <a:rPr lang="en-US" altLang="zh-CN" sz="2400" dirty="0" smtClean="0">
                <a:latin typeface="Courier New" pitchFamily="49" charset="0"/>
              </a:rPr>
              <a:t>{ </a:t>
            </a:r>
            <a:r>
              <a:rPr lang="en-US" altLang="zh-CN" sz="2400" dirty="0" err="1">
                <a:latin typeface="Courier New" pitchFamily="49" charset="0"/>
              </a:rPr>
              <a:t>int</a:t>
            </a:r>
            <a:r>
              <a:rPr lang="en-US" altLang="zh-CN" sz="2400" dirty="0">
                <a:latin typeface="Courier New" pitchFamily="49" charset="0"/>
              </a:rPr>
              <a:t> a, b, c; </a:t>
            </a:r>
            <a:r>
              <a:rPr lang="en-US" altLang="zh-CN" sz="2400" dirty="0" smtClean="0">
                <a:latin typeface="Courier New" pitchFamily="49" charset="0"/>
              </a:rPr>
              <a:t>};</a:t>
            </a:r>
          </a:p>
          <a:p>
            <a:pPr algn="l" eaLnBrk="0" hangingPunct="0">
              <a:defRPr/>
            </a:pPr>
            <a:endParaRPr lang="en-US" altLang="zh-CN" sz="2400" dirty="0">
              <a:latin typeface="Courier New" pitchFamily="49" charset="0"/>
            </a:endParaRPr>
          </a:p>
          <a:p>
            <a:pPr algn="l" eaLnBrk="0" hangingPunct="0">
              <a:defRPr/>
            </a:pPr>
            <a:r>
              <a:rPr lang="en-US" altLang="zh-CN" sz="2400" dirty="0" smtClean="0">
                <a:solidFill>
                  <a:srgbClr val="FF0000"/>
                </a:solidFill>
                <a:latin typeface="Courier New" pitchFamily="49" charset="0"/>
              </a:rPr>
              <a:t>void </a:t>
            </a:r>
            <a:r>
              <a:rPr lang="en-US" altLang="zh-CN" sz="2400" dirty="0" err="1">
                <a:solidFill>
                  <a:srgbClr val="FF0000"/>
                </a:solidFill>
                <a:latin typeface="Courier New" pitchFamily="49" charset="0"/>
              </a:rPr>
              <a:t>func</a:t>
            </a:r>
            <a:r>
              <a:rPr lang="en-US" altLang="zh-CN" sz="2400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altLang="zh-CN" sz="2400" dirty="0" err="1">
                <a:solidFill>
                  <a:srgbClr val="FF0000"/>
                </a:solidFill>
                <a:latin typeface="Courier New" pitchFamily="49" charset="0"/>
              </a:rPr>
              <a:t>struct</a:t>
            </a:r>
            <a:r>
              <a:rPr lang="en-US" altLang="zh-CN" sz="2400" dirty="0">
                <a:solidFill>
                  <a:srgbClr val="FF0000"/>
                </a:solidFill>
                <a:latin typeface="Courier New" pitchFamily="49" charset="0"/>
              </a:rPr>
              <a:t> data  </a:t>
            </a:r>
            <a:r>
              <a:rPr lang="en-US" altLang="zh-CN" sz="2400" dirty="0" err="1">
                <a:solidFill>
                  <a:srgbClr val="FF0000"/>
                </a:solidFill>
                <a:latin typeface="Courier New" pitchFamily="49" charset="0"/>
              </a:rPr>
              <a:t>parm</a:t>
            </a:r>
            <a:r>
              <a:rPr lang="en-US" altLang="zh-CN" sz="2400" dirty="0">
                <a:solidFill>
                  <a:srgbClr val="FF0000"/>
                </a:solidFill>
                <a:latin typeface="Courier New" pitchFamily="49" charset="0"/>
              </a:rPr>
              <a:t>)</a:t>
            </a: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{   </a:t>
            </a:r>
            <a:r>
              <a:rPr lang="en-US" altLang="zh-CN" sz="2400" dirty="0" err="1">
                <a:latin typeface="Courier New" pitchFamily="49" charset="0"/>
              </a:rPr>
              <a:t>printf</a:t>
            </a:r>
            <a:r>
              <a:rPr lang="en-US" altLang="zh-CN" sz="2400" dirty="0">
                <a:latin typeface="Courier New" pitchFamily="49" charset="0"/>
              </a:rPr>
              <a:t>("</a:t>
            </a:r>
            <a:r>
              <a:rPr lang="en-US" altLang="zh-CN" sz="2400" dirty="0" err="1">
                <a:latin typeface="Courier New" pitchFamily="49" charset="0"/>
              </a:rPr>
              <a:t>parm.a</a:t>
            </a:r>
            <a:r>
              <a:rPr lang="en-US" altLang="zh-CN" sz="2400" dirty="0">
                <a:latin typeface="Courier New" pitchFamily="49" charset="0"/>
              </a:rPr>
              <a:t>=%d </a:t>
            </a:r>
            <a:r>
              <a:rPr lang="en-US" altLang="zh-CN" sz="2400" dirty="0" err="1">
                <a:latin typeface="Courier New" pitchFamily="49" charset="0"/>
              </a:rPr>
              <a:t>parm.b</a:t>
            </a:r>
            <a:r>
              <a:rPr lang="en-US" altLang="zh-CN" sz="2400" dirty="0">
                <a:latin typeface="Courier New" pitchFamily="49" charset="0"/>
              </a:rPr>
              <a:t>=%d </a:t>
            </a:r>
            <a:r>
              <a:rPr lang="en-US" altLang="zh-CN" sz="2400" dirty="0" smtClean="0">
                <a:latin typeface="Courier New" pitchFamily="49" charset="0"/>
              </a:rPr>
              <a:t>					</a:t>
            </a:r>
            <a:r>
              <a:rPr lang="en-US" altLang="zh-CN" sz="2400" dirty="0" err="1" smtClean="0">
                <a:latin typeface="Courier New" pitchFamily="49" charset="0"/>
              </a:rPr>
              <a:t>parm.c</a:t>
            </a:r>
            <a:r>
              <a:rPr lang="en-US" altLang="zh-CN" sz="2400" dirty="0">
                <a:latin typeface="Courier New" pitchFamily="49" charset="0"/>
              </a:rPr>
              <a:t>=%d\n",</a:t>
            </a:r>
            <a:r>
              <a:rPr lang="en-US" altLang="zh-CN" sz="2400" dirty="0" err="1">
                <a:latin typeface="Courier New" pitchFamily="49" charset="0"/>
              </a:rPr>
              <a:t>parm.a,parm.b,parm.c</a:t>
            </a:r>
            <a:r>
              <a:rPr lang="en-US" altLang="zh-CN" sz="2400" dirty="0">
                <a:latin typeface="Courier New" pitchFamily="49" charset="0"/>
              </a:rPr>
              <a:t>);</a:t>
            </a: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    </a:t>
            </a:r>
            <a:r>
              <a:rPr lang="en-US" altLang="zh-CN" sz="2400" dirty="0" err="1">
                <a:latin typeface="Courier New" pitchFamily="49" charset="0"/>
              </a:rPr>
              <a:t>printf</a:t>
            </a:r>
            <a:r>
              <a:rPr lang="en-US" altLang="zh-CN" sz="2400" dirty="0">
                <a:latin typeface="Courier New" pitchFamily="49" charset="0"/>
              </a:rPr>
              <a:t>("Process...\n");</a:t>
            </a: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    </a:t>
            </a:r>
            <a:r>
              <a:rPr lang="en-US" altLang="zh-CN" sz="2400" dirty="0" err="1">
                <a:latin typeface="Courier New" pitchFamily="49" charset="0"/>
              </a:rPr>
              <a:t>parm.a</a:t>
            </a:r>
            <a:r>
              <a:rPr lang="en-US" altLang="zh-CN" sz="2400" dirty="0">
                <a:latin typeface="Courier New" pitchFamily="49" charset="0"/>
              </a:rPr>
              <a:t>=18;     </a:t>
            </a:r>
            <a:endParaRPr lang="en-US" altLang="zh-CN" sz="2400" dirty="0" smtClean="0">
              <a:latin typeface="Courier New" pitchFamily="49" charset="0"/>
            </a:endParaRPr>
          </a:p>
          <a:p>
            <a:pPr algn="l" eaLnBrk="0" hangingPunct="0">
              <a:defRPr/>
            </a:pPr>
            <a:r>
              <a:rPr lang="en-US" altLang="zh-CN" sz="2400" dirty="0" smtClean="0">
                <a:latin typeface="Courier New" pitchFamily="49" charset="0"/>
              </a:rPr>
              <a:t>    </a:t>
            </a:r>
            <a:r>
              <a:rPr lang="en-US" altLang="zh-CN" sz="2400" dirty="0" err="1" smtClean="0">
                <a:latin typeface="Courier New" pitchFamily="49" charset="0"/>
              </a:rPr>
              <a:t>parm.b</a:t>
            </a:r>
            <a:r>
              <a:rPr lang="en-US" altLang="zh-CN" sz="2400" dirty="0" smtClean="0">
                <a:latin typeface="Courier New" pitchFamily="49" charset="0"/>
              </a:rPr>
              <a:t>=5</a:t>
            </a:r>
            <a:r>
              <a:rPr lang="en-US" altLang="zh-CN" sz="2400" dirty="0">
                <a:latin typeface="Courier New" pitchFamily="49" charset="0"/>
              </a:rPr>
              <a:t>;    </a:t>
            </a:r>
            <a:endParaRPr lang="en-US" altLang="zh-CN" sz="2400" dirty="0" smtClean="0">
              <a:latin typeface="Courier New" pitchFamily="49" charset="0"/>
            </a:endParaRP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 </a:t>
            </a:r>
            <a:r>
              <a:rPr lang="en-US" altLang="zh-CN" sz="2400" dirty="0" smtClean="0">
                <a:latin typeface="Courier New" pitchFamily="49" charset="0"/>
              </a:rPr>
              <a:t>   </a:t>
            </a:r>
            <a:r>
              <a:rPr lang="en-US" altLang="zh-CN" sz="2400" dirty="0" err="1" smtClean="0">
                <a:latin typeface="Courier New" pitchFamily="49" charset="0"/>
              </a:rPr>
              <a:t>parm.c</a:t>
            </a:r>
            <a:r>
              <a:rPr lang="en-US" altLang="zh-CN" sz="2400" dirty="0" smtClean="0">
                <a:latin typeface="Courier New" pitchFamily="49" charset="0"/>
              </a:rPr>
              <a:t>=</a:t>
            </a:r>
            <a:r>
              <a:rPr lang="en-US" altLang="zh-CN" sz="2400" dirty="0" err="1" smtClean="0">
                <a:latin typeface="Courier New" pitchFamily="49" charset="0"/>
              </a:rPr>
              <a:t>parm.a</a:t>
            </a:r>
            <a:r>
              <a:rPr lang="en-US" altLang="zh-CN" sz="2400" dirty="0" smtClean="0">
                <a:latin typeface="Courier New" pitchFamily="49" charset="0"/>
              </a:rPr>
              <a:t>*</a:t>
            </a:r>
            <a:r>
              <a:rPr lang="en-US" altLang="zh-CN" sz="2400" dirty="0" err="1" smtClean="0">
                <a:latin typeface="Courier New" pitchFamily="49" charset="0"/>
              </a:rPr>
              <a:t>parm.b</a:t>
            </a:r>
            <a:r>
              <a:rPr lang="en-US" altLang="zh-CN" sz="2400" dirty="0">
                <a:latin typeface="Courier New" pitchFamily="49" charset="0"/>
              </a:rPr>
              <a:t>;</a:t>
            </a: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    </a:t>
            </a:r>
            <a:r>
              <a:rPr lang="en-US" altLang="zh-CN" sz="2400" dirty="0" err="1">
                <a:latin typeface="Courier New" pitchFamily="49" charset="0"/>
              </a:rPr>
              <a:t>printf</a:t>
            </a:r>
            <a:r>
              <a:rPr lang="en-US" altLang="zh-CN" sz="2400" dirty="0">
                <a:latin typeface="Courier New" pitchFamily="49" charset="0"/>
              </a:rPr>
              <a:t>("</a:t>
            </a:r>
            <a:r>
              <a:rPr lang="en-US" altLang="zh-CN" sz="2400" dirty="0" err="1">
                <a:latin typeface="Courier New" pitchFamily="49" charset="0"/>
              </a:rPr>
              <a:t>parm.a</a:t>
            </a:r>
            <a:r>
              <a:rPr lang="en-US" altLang="zh-CN" sz="2400" dirty="0">
                <a:latin typeface="Courier New" pitchFamily="49" charset="0"/>
              </a:rPr>
              <a:t>=%d </a:t>
            </a:r>
            <a:r>
              <a:rPr lang="en-US" altLang="zh-CN" sz="2400" dirty="0" err="1">
                <a:latin typeface="Courier New" pitchFamily="49" charset="0"/>
              </a:rPr>
              <a:t>parm.b</a:t>
            </a:r>
            <a:r>
              <a:rPr lang="en-US" altLang="zh-CN" sz="2400" dirty="0">
                <a:latin typeface="Courier New" pitchFamily="49" charset="0"/>
              </a:rPr>
              <a:t>=%d </a:t>
            </a:r>
            <a:r>
              <a:rPr lang="en-US" altLang="zh-CN" sz="2400" dirty="0" smtClean="0">
                <a:latin typeface="Courier New" pitchFamily="49" charset="0"/>
              </a:rPr>
              <a:t>					</a:t>
            </a:r>
            <a:r>
              <a:rPr lang="en-US" altLang="zh-CN" sz="2400" dirty="0" err="1" smtClean="0">
                <a:latin typeface="Courier New" pitchFamily="49" charset="0"/>
              </a:rPr>
              <a:t>parm.c</a:t>
            </a:r>
            <a:r>
              <a:rPr lang="en-US" altLang="zh-CN" sz="2400" dirty="0">
                <a:latin typeface="Courier New" pitchFamily="49" charset="0"/>
              </a:rPr>
              <a:t>=%d\n",</a:t>
            </a:r>
            <a:r>
              <a:rPr lang="en-US" altLang="zh-CN" sz="2400" dirty="0" err="1">
                <a:latin typeface="Courier New" pitchFamily="49" charset="0"/>
              </a:rPr>
              <a:t>parm.a,parm.b,parm.c</a:t>
            </a:r>
            <a:r>
              <a:rPr lang="en-US" altLang="zh-CN" sz="2400" dirty="0">
                <a:latin typeface="Courier New" pitchFamily="49" charset="0"/>
              </a:rPr>
              <a:t>);</a:t>
            </a: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    </a:t>
            </a:r>
            <a:r>
              <a:rPr lang="en-US" altLang="zh-CN" sz="2400" dirty="0" err="1">
                <a:latin typeface="Courier New" pitchFamily="49" charset="0"/>
              </a:rPr>
              <a:t>printf</a:t>
            </a:r>
            <a:r>
              <a:rPr lang="en-US" altLang="zh-CN" sz="2400" dirty="0">
                <a:latin typeface="Courier New" pitchFamily="49" charset="0"/>
              </a:rPr>
              <a:t>("Return...\n");</a:t>
            </a: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7185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四、结构体变量作为函数参数</a:t>
            </a:r>
            <a:endParaRPr lang="zh-CN" altLang="en-US" dirty="0" smtClean="0"/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323528" y="2214871"/>
            <a:ext cx="8478142" cy="4526497"/>
          </a:xfrm>
          <a:prstGeom prst="rect">
            <a:avLst/>
          </a:prstGeom>
          <a:solidFill>
            <a:srgbClr val="EBFFFF"/>
          </a:solidFill>
          <a:ln w="38100">
            <a:solidFill>
              <a:srgbClr val="3399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pPr algn="l" eaLnBrk="0" hangingPunct="0">
              <a:defRPr/>
            </a:pPr>
            <a:r>
              <a:rPr lang="en-US" altLang="zh-CN" sz="2400" dirty="0" smtClean="0">
                <a:latin typeface="Courier New" pitchFamily="49" charset="0"/>
              </a:rPr>
              <a:t>Void main</a:t>
            </a:r>
            <a:r>
              <a:rPr lang="en-US" altLang="zh-CN" sz="2400" dirty="0">
                <a:latin typeface="Courier New" pitchFamily="49" charset="0"/>
              </a:rPr>
              <a:t>()</a:t>
            </a:r>
          </a:p>
          <a:p>
            <a:pPr algn="l" eaLnBrk="0" hangingPunct="0">
              <a:defRPr/>
            </a:pPr>
            <a:r>
              <a:rPr lang="en-US" altLang="zh-CN" sz="2400" dirty="0" smtClean="0">
                <a:latin typeface="Courier New" pitchFamily="49" charset="0"/>
              </a:rPr>
              <a:t>{   </a:t>
            </a:r>
            <a:r>
              <a:rPr lang="en-US" altLang="zh-CN" sz="2400" dirty="0" err="1" smtClean="0">
                <a:latin typeface="Courier New" pitchFamily="49" charset="0"/>
              </a:rPr>
              <a:t>struct</a:t>
            </a:r>
            <a:r>
              <a:rPr lang="en-US" altLang="zh-CN" sz="2400" dirty="0" smtClean="0">
                <a:latin typeface="Courier New" pitchFamily="49" charset="0"/>
              </a:rPr>
              <a:t> </a:t>
            </a:r>
            <a:r>
              <a:rPr lang="en-US" altLang="zh-CN" sz="2400" dirty="0">
                <a:latin typeface="Courier New" pitchFamily="49" charset="0"/>
              </a:rPr>
              <a:t>data  </a:t>
            </a:r>
            <a:r>
              <a:rPr lang="en-US" altLang="zh-CN" sz="2400" dirty="0" err="1">
                <a:latin typeface="Courier New" pitchFamily="49" charset="0"/>
              </a:rPr>
              <a:t>arg</a:t>
            </a:r>
            <a:r>
              <a:rPr lang="en-US" altLang="zh-CN" sz="2400" dirty="0">
                <a:latin typeface="Courier New" pitchFamily="49" charset="0"/>
              </a:rPr>
              <a:t>;</a:t>
            </a: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    </a:t>
            </a:r>
            <a:r>
              <a:rPr lang="en-US" altLang="zh-CN" sz="2400" dirty="0" err="1">
                <a:latin typeface="Courier New" pitchFamily="49" charset="0"/>
              </a:rPr>
              <a:t>arg.a</a:t>
            </a:r>
            <a:r>
              <a:rPr lang="en-US" altLang="zh-CN" sz="2400" dirty="0">
                <a:latin typeface="Courier New" pitchFamily="49" charset="0"/>
              </a:rPr>
              <a:t>=27;   </a:t>
            </a:r>
            <a:endParaRPr lang="en-US" altLang="zh-CN" sz="2400" dirty="0" smtClean="0">
              <a:latin typeface="Courier New" pitchFamily="49" charset="0"/>
            </a:endParaRP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 </a:t>
            </a:r>
            <a:r>
              <a:rPr lang="en-US" altLang="zh-CN" sz="2400" dirty="0" smtClean="0">
                <a:latin typeface="Courier New" pitchFamily="49" charset="0"/>
              </a:rPr>
              <a:t>   </a:t>
            </a:r>
            <a:r>
              <a:rPr lang="en-US" altLang="zh-CN" sz="2400" dirty="0" err="1" smtClean="0">
                <a:latin typeface="Courier New" pitchFamily="49" charset="0"/>
              </a:rPr>
              <a:t>arg.b</a:t>
            </a:r>
            <a:r>
              <a:rPr lang="en-US" altLang="zh-CN" sz="2400" dirty="0" smtClean="0">
                <a:latin typeface="Courier New" pitchFamily="49" charset="0"/>
              </a:rPr>
              <a:t>=3</a:t>
            </a:r>
            <a:r>
              <a:rPr lang="en-US" altLang="zh-CN" sz="2400" dirty="0">
                <a:latin typeface="Courier New" pitchFamily="49" charset="0"/>
              </a:rPr>
              <a:t>;    </a:t>
            </a:r>
            <a:endParaRPr lang="en-US" altLang="zh-CN" sz="2400" dirty="0" smtClean="0">
              <a:latin typeface="Courier New" pitchFamily="49" charset="0"/>
            </a:endParaRP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 </a:t>
            </a:r>
            <a:r>
              <a:rPr lang="en-US" altLang="zh-CN" sz="2400" dirty="0" smtClean="0">
                <a:latin typeface="Courier New" pitchFamily="49" charset="0"/>
              </a:rPr>
              <a:t>   </a:t>
            </a:r>
            <a:r>
              <a:rPr lang="en-US" altLang="zh-CN" sz="2400" dirty="0" err="1" smtClean="0">
                <a:latin typeface="Courier New" pitchFamily="49" charset="0"/>
              </a:rPr>
              <a:t>arg.c</a:t>
            </a:r>
            <a:r>
              <a:rPr lang="en-US" altLang="zh-CN" sz="2400" dirty="0" smtClean="0">
                <a:latin typeface="Courier New" pitchFamily="49" charset="0"/>
              </a:rPr>
              <a:t>=</a:t>
            </a:r>
            <a:r>
              <a:rPr lang="en-US" altLang="zh-CN" sz="2400" dirty="0" err="1" smtClean="0">
                <a:latin typeface="Courier New" pitchFamily="49" charset="0"/>
              </a:rPr>
              <a:t>arg.a+arg.b</a:t>
            </a:r>
            <a:r>
              <a:rPr lang="en-US" altLang="zh-CN" sz="2400" dirty="0">
                <a:latin typeface="Courier New" pitchFamily="49" charset="0"/>
              </a:rPr>
              <a:t>;</a:t>
            </a: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    </a:t>
            </a:r>
            <a:r>
              <a:rPr lang="en-US" altLang="zh-CN" sz="2400" dirty="0" err="1">
                <a:latin typeface="Courier New" pitchFamily="49" charset="0"/>
              </a:rPr>
              <a:t>printf</a:t>
            </a:r>
            <a:r>
              <a:rPr lang="en-US" altLang="zh-CN" sz="2400" dirty="0">
                <a:latin typeface="Courier New" pitchFamily="49" charset="0"/>
              </a:rPr>
              <a:t>("</a:t>
            </a:r>
            <a:r>
              <a:rPr lang="en-US" altLang="zh-CN" sz="2400" dirty="0" err="1">
                <a:latin typeface="Courier New" pitchFamily="49" charset="0"/>
              </a:rPr>
              <a:t>arg.a</a:t>
            </a:r>
            <a:r>
              <a:rPr lang="en-US" altLang="zh-CN" sz="2400" dirty="0">
                <a:latin typeface="Courier New" pitchFamily="49" charset="0"/>
              </a:rPr>
              <a:t>=%d </a:t>
            </a:r>
            <a:r>
              <a:rPr lang="en-US" altLang="zh-CN" sz="2400" dirty="0" err="1">
                <a:latin typeface="Courier New" pitchFamily="49" charset="0"/>
              </a:rPr>
              <a:t>arg.b</a:t>
            </a:r>
            <a:r>
              <a:rPr lang="en-US" altLang="zh-CN" sz="2400" dirty="0">
                <a:latin typeface="Courier New" pitchFamily="49" charset="0"/>
              </a:rPr>
              <a:t>=%d </a:t>
            </a:r>
            <a:r>
              <a:rPr lang="en-US" altLang="zh-CN" sz="2400" dirty="0" smtClean="0">
                <a:latin typeface="Courier New" pitchFamily="49" charset="0"/>
              </a:rPr>
              <a:t>						</a:t>
            </a:r>
            <a:r>
              <a:rPr lang="en-US" altLang="zh-CN" sz="2400" dirty="0" err="1" smtClean="0">
                <a:latin typeface="Courier New" pitchFamily="49" charset="0"/>
              </a:rPr>
              <a:t>arg.c</a:t>
            </a:r>
            <a:r>
              <a:rPr lang="en-US" altLang="zh-CN" sz="2400" dirty="0">
                <a:latin typeface="Courier New" pitchFamily="49" charset="0"/>
              </a:rPr>
              <a:t>=%d\n",</a:t>
            </a:r>
            <a:r>
              <a:rPr lang="en-US" altLang="zh-CN" sz="2400" dirty="0" err="1">
                <a:latin typeface="Courier New" pitchFamily="49" charset="0"/>
              </a:rPr>
              <a:t>arg.a,arg.b,arg.c</a:t>
            </a:r>
            <a:r>
              <a:rPr lang="en-US" altLang="zh-CN" sz="2400" dirty="0">
                <a:latin typeface="Courier New" pitchFamily="49" charset="0"/>
              </a:rPr>
              <a:t>);</a:t>
            </a: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    </a:t>
            </a:r>
            <a:r>
              <a:rPr lang="en-US" altLang="zh-CN" sz="2400" dirty="0" err="1">
                <a:latin typeface="Courier New" pitchFamily="49" charset="0"/>
              </a:rPr>
              <a:t>printf</a:t>
            </a:r>
            <a:r>
              <a:rPr lang="en-US" altLang="zh-CN" sz="2400" dirty="0">
                <a:latin typeface="Courier New" pitchFamily="49" charset="0"/>
              </a:rPr>
              <a:t>("Call </a:t>
            </a:r>
            <a:r>
              <a:rPr lang="en-US" altLang="zh-CN" sz="2400" dirty="0" err="1">
                <a:latin typeface="Courier New" pitchFamily="49" charset="0"/>
              </a:rPr>
              <a:t>Func</a:t>
            </a:r>
            <a:r>
              <a:rPr lang="en-US" altLang="zh-CN" sz="2400" dirty="0">
                <a:latin typeface="Courier New" pitchFamily="49" charset="0"/>
              </a:rPr>
              <a:t>()....\n");</a:t>
            </a: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    </a:t>
            </a:r>
            <a:r>
              <a:rPr lang="en-US" altLang="zh-CN" sz="2400" dirty="0" err="1">
                <a:solidFill>
                  <a:srgbClr val="FF0000"/>
                </a:solidFill>
                <a:latin typeface="Courier New" pitchFamily="49" charset="0"/>
              </a:rPr>
              <a:t>func</a:t>
            </a:r>
            <a:r>
              <a:rPr lang="en-US" altLang="zh-CN" sz="2400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altLang="zh-CN" sz="2400" dirty="0" err="1">
                <a:solidFill>
                  <a:srgbClr val="FF0000"/>
                </a:solidFill>
                <a:latin typeface="Courier New" pitchFamily="49" charset="0"/>
              </a:rPr>
              <a:t>arg</a:t>
            </a:r>
            <a:r>
              <a:rPr lang="en-US" altLang="zh-CN" sz="2400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    </a:t>
            </a:r>
            <a:r>
              <a:rPr lang="en-US" altLang="zh-CN" sz="2400" dirty="0" err="1">
                <a:latin typeface="Courier New" pitchFamily="49" charset="0"/>
              </a:rPr>
              <a:t>printf</a:t>
            </a:r>
            <a:r>
              <a:rPr lang="en-US" altLang="zh-CN" sz="2400" dirty="0">
                <a:latin typeface="Courier New" pitchFamily="49" charset="0"/>
              </a:rPr>
              <a:t>("</a:t>
            </a:r>
            <a:r>
              <a:rPr lang="en-US" altLang="zh-CN" sz="2400" dirty="0" err="1">
                <a:latin typeface="Courier New" pitchFamily="49" charset="0"/>
              </a:rPr>
              <a:t>arg.a</a:t>
            </a:r>
            <a:r>
              <a:rPr lang="en-US" altLang="zh-CN" sz="2400" dirty="0">
                <a:latin typeface="Courier New" pitchFamily="49" charset="0"/>
              </a:rPr>
              <a:t>=%d </a:t>
            </a:r>
            <a:r>
              <a:rPr lang="en-US" altLang="zh-CN" sz="2400" dirty="0" err="1">
                <a:latin typeface="Courier New" pitchFamily="49" charset="0"/>
              </a:rPr>
              <a:t>arg.b</a:t>
            </a:r>
            <a:r>
              <a:rPr lang="en-US" altLang="zh-CN" sz="2400" dirty="0">
                <a:latin typeface="Courier New" pitchFamily="49" charset="0"/>
              </a:rPr>
              <a:t>=%d </a:t>
            </a:r>
            <a:r>
              <a:rPr lang="en-US" altLang="zh-CN" sz="2400" dirty="0" smtClean="0">
                <a:latin typeface="Courier New" pitchFamily="49" charset="0"/>
              </a:rPr>
              <a:t>						</a:t>
            </a:r>
            <a:r>
              <a:rPr lang="en-US" altLang="zh-CN" sz="2400" dirty="0" err="1" smtClean="0">
                <a:latin typeface="Courier New" pitchFamily="49" charset="0"/>
              </a:rPr>
              <a:t>arg.c</a:t>
            </a:r>
            <a:r>
              <a:rPr lang="en-US" altLang="zh-CN" sz="2400" dirty="0">
                <a:latin typeface="Courier New" pitchFamily="49" charset="0"/>
              </a:rPr>
              <a:t>=%d\n",</a:t>
            </a:r>
            <a:r>
              <a:rPr lang="en-US" altLang="zh-CN" sz="2400" dirty="0" err="1">
                <a:latin typeface="Courier New" pitchFamily="49" charset="0"/>
              </a:rPr>
              <a:t>arg.a,arg.b,arg.c</a:t>
            </a:r>
            <a:r>
              <a:rPr lang="en-US" altLang="zh-CN" sz="2400" dirty="0">
                <a:latin typeface="Courier New" pitchFamily="49" charset="0"/>
              </a:rPr>
              <a:t>);</a:t>
            </a:r>
          </a:p>
          <a:p>
            <a:pPr algn="l" eaLnBrk="0" hangingPunct="0">
              <a:defRPr/>
            </a:pPr>
            <a:r>
              <a:rPr lang="en-US" altLang="zh-CN" sz="2400" dirty="0" smtClean="0">
                <a:latin typeface="Courier New" pitchFamily="49" charset="0"/>
              </a:rPr>
              <a:t>}</a:t>
            </a:r>
            <a:endParaRPr lang="en-US" altLang="zh-CN" sz="2400" dirty="0">
              <a:latin typeface="Courier New" pitchFamily="49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572000" y="1268760"/>
            <a:ext cx="1296144" cy="15841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" name="直接连接符 4"/>
          <p:cNvCxnSpPr/>
          <p:nvPr/>
        </p:nvCxnSpPr>
        <p:spPr>
          <a:xfrm>
            <a:off x="4572000" y="1844824"/>
            <a:ext cx="12961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4572000" y="2348880"/>
            <a:ext cx="12961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860032" y="141277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a</a:t>
            </a:r>
            <a:endParaRPr lang="zh-CN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77507" y="193450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b</a:t>
            </a:r>
            <a:endParaRPr lang="zh-CN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60032" y="245166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c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7380312" y="1268760"/>
            <a:ext cx="1296144" cy="15841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1" name="直接连接符 10"/>
          <p:cNvCxnSpPr/>
          <p:nvPr/>
        </p:nvCxnSpPr>
        <p:spPr>
          <a:xfrm>
            <a:off x="7380312" y="1844824"/>
            <a:ext cx="12961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7380312" y="2348880"/>
            <a:ext cx="12961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668344" y="141277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a</a:t>
            </a:r>
            <a:endParaRPr lang="zh-CN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685819" y="193450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b</a:t>
            </a:r>
            <a:endParaRPr lang="zh-CN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668344" y="245166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c</a:t>
            </a:r>
            <a:endParaRPr lang="zh-CN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685459" y="138164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27</a:t>
            </a:r>
            <a:endParaRPr lang="zh-CN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691988" y="187618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3</a:t>
            </a:r>
            <a:endParaRPr lang="zh-CN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734385" y="242795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30</a:t>
            </a:r>
            <a:endParaRPr lang="zh-CN" altLang="en-US" dirty="0"/>
          </a:p>
        </p:txBody>
      </p:sp>
      <p:cxnSp>
        <p:nvCxnSpPr>
          <p:cNvPr id="19" name="直接箭头连接符 18"/>
          <p:cNvCxnSpPr/>
          <p:nvPr/>
        </p:nvCxnSpPr>
        <p:spPr>
          <a:xfrm>
            <a:off x="6228184" y="2060848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094425" y="1750976"/>
            <a:ext cx="12858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err="1" smtClean="0">
                <a:solidFill>
                  <a:srgbClr val="FF0000"/>
                </a:solidFill>
                <a:latin typeface="Courier New" pitchFamily="49" charset="0"/>
              </a:rPr>
              <a:t>func</a:t>
            </a:r>
            <a:r>
              <a:rPr lang="en-US" altLang="zh-CN" sz="1400" dirty="0" smtClean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altLang="zh-CN" sz="1400" dirty="0" err="1" smtClean="0">
                <a:solidFill>
                  <a:srgbClr val="FF0000"/>
                </a:solidFill>
                <a:latin typeface="Courier New" pitchFamily="49" charset="0"/>
              </a:rPr>
              <a:t>arg</a:t>
            </a:r>
            <a:r>
              <a:rPr lang="en-US" altLang="zh-CN" sz="1400" dirty="0">
                <a:solidFill>
                  <a:srgbClr val="FF0000"/>
                </a:solidFill>
                <a:latin typeface="Courier New" pitchFamily="49" charset="0"/>
              </a:rPr>
              <a:t>);</a:t>
            </a:r>
            <a:endParaRPr lang="zh-CN" alt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8532440" y="1336869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27</a:t>
            </a:r>
            <a:endParaRPr lang="zh-CN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466961" y="1831407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3</a:t>
            </a:r>
            <a:endParaRPr lang="zh-CN" alt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8509358" y="2383177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30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34612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/>
      <p:bldP spid="8" grpId="0"/>
      <p:bldP spid="9" grpId="0"/>
      <p:bldP spid="10" grpId="0" animBg="1"/>
      <p:bldP spid="13" grpId="0"/>
      <p:bldP spid="14" grpId="0"/>
      <p:bldP spid="15" grpId="0"/>
      <p:bldP spid="16" grpId="0"/>
      <p:bldP spid="17" grpId="0"/>
      <p:bldP spid="18" grpId="0"/>
      <p:bldP spid="20" grpId="0"/>
      <p:bldP spid="21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五、结构体指针作为函数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参数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zh-CN" altLang="en-US" dirty="0" smtClean="0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23528" y="1412776"/>
            <a:ext cx="8476431" cy="5265160"/>
          </a:xfrm>
          <a:prstGeom prst="rect">
            <a:avLst/>
          </a:prstGeom>
          <a:solidFill>
            <a:srgbClr val="EBFFFF"/>
          </a:solidFill>
          <a:ln w="38100">
            <a:solidFill>
              <a:srgbClr val="3399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pPr algn="l" eaLnBrk="0" hangingPunct="0">
              <a:defRPr/>
            </a:pPr>
            <a:r>
              <a:rPr lang="en-US" altLang="zh-CN" sz="2400" dirty="0" err="1">
                <a:latin typeface="Courier New" pitchFamily="49" charset="0"/>
              </a:rPr>
              <a:t>struct</a:t>
            </a:r>
            <a:r>
              <a:rPr lang="en-US" altLang="zh-CN" sz="2400" dirty="0">
                <a:latin typeface="Courier New" pitchFamily="49" charset="0"/>
              </a:rPr>
              <a:t> data</a:t>
            </a: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{   </a:t>
            </a:r>
            <a:r>
              <a:rPr lang="en-US" altLang="zh-CN" sz="2400" dirty="0" err="1">
                <a:latin typeface="Courier New" pitchFamily="49" charset="0"/>
              </a:rPr>
              <a:t>int</a:t>
            </a:r>
            <a:r>
              <a:rPr lang="en-US" altLang="zh-CN" sz="2400" dirty="0">
                <a:latin typeface="Courier New" pitchFamily="49" charset="0"/>
              </a:rPr>
              <a:t> a, b, c; </a:t>
            </a:r>
            <a:r>
              <a:rPr lang="en-US" altLang="zh-CN" sz="2400" dirty="0" smtClean="0">
                <a:latin typeface="Courier New" pitchFamily="49" charset="0"/>
              </a:rPr>
              <a:t>};</a:t>
            </a:r>
          </a:p>
          <a:p>
            <a:pPr algn="l" eaLnBrk="0" hangingPunct="0">
              <a:defRPr/>
            </a:pPr>
            <a:endParaRPr lang="en-US" altLang="zh-CN" sz="2400" dirty="0">
              <a:latin typeface="Courier New" pitchFamily="49" charset="0"/>
            </a:endParaRPr>
          </a:p>
          <a:p>
            <a:pPr algn="l" eaLnBrk="0" hangingPunct="0">
              <a:defRPr/>
            </a:pPr>
            <a:r>
              <a:rPr lang="en-US" altLang="zh-CN" sz="2400" dirty="0">
                <a:solidFill>
                  <a:srgbClr val="FF0000"/>
                </a:solidFill>
                <a:latin typeface="Courier New" pitchFamily="49" charset="0"/>
              </a:rPr>
              <a:t>void </a:t>
            </a:r>
            <a:r>
              <a:rPr lang="en-US" altLang="zh-CN" sz="2400" dirty="0" err="1">
                <a:solidFill>
                  <a:srgbClr val="FF0000"/>
                </a:solidFill>
                <a:latin typeface="Courier New" pitchFamily="49" charset="0"/>
              </a:rPr>
              <a:t>func</a:t>
            </a:r>
            <a:r>
              <a:rPr lang="en-US" altLang="zh-CN" sz="2400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altLang="zh-CN" sz="2400" dirty="0" err="1">
                <a:solidFill>
                  <a:srgbClr val="FF0000"/>
                </a:solidFill>
                <a:latin typeface="Courier New" pitchFamily="49" charset="0"/>
              </a:rPr>
              <a:t>struct</a:t>
            </a:r>
            <a:r>
              <a:rPr lang="en-US" altLang="zh-CN" sz="2400" dirty="0">
                <a:solidFill>
                  <a:srgbClr val="FF0000"/>
                </a:solidFill>
                <a:latin typeface="Courier New" pitchFamily="49" charset="0"/>
              </a:rPr>
              <a:t> data  *</a:t>
            </a:r>
            <a:r>
              <a:rPr lang="en-US" altLang="zh-CN" sz="2400" dirty="0" err="1">
                <a:solidFill>
                  <a:srgbClr val="FF0000"/>
                </a:solidFill>
                <a:latin typeface="Courier New" pitchFamily="49" charset="0"/>
              </a:rPr>
              <a:t>parm</a:t>
            </a:r>
            <a:r>
              <a:rPr lang="en-US" altLang="zh-CN" sz="2400" dirty="0">
                <a:solidFill>
                  <a:srgbClr val="FF0000"/>
                </a:solidFill>
                <a:latin typeface="Courier New" pitchFamily="49" charset="0"/>
              </a:rPr>
              <a:t>)</a:t>
            </a: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{   </a:t>
            </a:r>
            <a:r>
              <a:rPr lang="en-US" altLang="zh-CN" sz="2400" dirty="0" err="1">
                <a:latin typeface="Courier New" pitchFamily="49" charset="0"/>
              </a:rPr>
              <a:t>printf</a:t>
            </a:r>
            <a:r>
              <a:rPr lang="en-US" altLang="zh-CN" sz="2400" dirty="0">
                <a:latin typeface="Courier New" pitchFamily="49" charset="0"/>
              </a:rPr>
              <a:t>("</a:t>
            </a:r>
            <a:r>
              <a:rPr lang="en-US" altLang="zh-CN" sz="2400" dirty="0" err="1">
                <a:latin typeface="Courier New" pitchFamily="49" charset="0"/>
              </a:rPr>
              <a:t>parm</a:t>
            </a:r>
            <a:r>
              <a:rPr lang="en-US" altLang="zh-CN" sz="2400" dirty="0">
                <a:latin typeface="Courier New" pitchFamily="49" charset="0"/>
              </a:rPr>
              <a:t>-&gt;a=%d </a:t>
            </a:r>
            <a:r>
              <a:rPr lang="en-US" altLang="zh-CN" sz="2400" dirty="0" err="1">
                <a:latin typeface="Courier New" pitchFamily="49" charset="0"/>
              </a:rPr>
              <a:t>parm</a:t>
            </a:r>
            <a:r>
              <a:rPr lang="en-US" altLang="zh-CN" sz="2400" dirty="0">
                <a:latin typeface="Courier New" pitchFamily="49" charset="0"/>
              </a:rPr>
              <a:t>-&gt;b=%d </a:t>
            </a:r>
            <a:endParaRPr lang="en-US" altLang="zh-CN" sz="2400" dirty="0" smtClean="0">
              <a:latin typeface="Courier New" pitchFamily="49" charset="0"/>
            </a:endParaRPr>
          </a:p>
          <a:p>
            <a:pPr algn="l" eaLnBrk="0" hangingPunct="0">
              <a:defRPr/>
            </a:pPr>
            <a:r>
              <a:rPr lang="en-US" altLang="zh-CN" sz="2400" dirty="0" smtClean="0">
                <a:latin typeface="Courier New" pitchFamily="49" charset="0"/>
              </a:rPr>
              <a:t>	</a:t>
            </a:r>
            <a:r>
              <a:rPr lang="en-US" altLang="zh-CN" sz="2400" dirty="0" err="1" smtClean="0">
                <a:latin typeface="Courier New" pitchFamily="49" charset="0"/>
              </a:rPr>
              <a:t>parm</a:t>
            </a:r>
            <a:r>
              <a:rPr lang="en-US" altLang="zh-CN" sz="2400" dirty="0" smtClean="0">
                <a:latin typeface="Courier New" pitchFamily="49" charset="0"/>
              </a:rPr>
              <a:t>-	&gt;</a:t>
            </a:r>
            <a:r>
              <a:rPr lang="en-US" altLang="zh-CN" sz="2400" dirty="0">
                <a:latin typeface="Courier New" pitchFamily="49" charset="0"/>
              </a:rPr>
              <a:t>c=%d\n",</a:t>
            </a:r>
            <a:r>
              <a:rPr lang="en-US" altLang="zh-CN" sz="2400" dirty="0" err="1">
                <a:latin typeface="Courier New" pitchFamily="49" charset="0"/>
              </a:rPr>
              <a:t>parm</a:t>
            </a:r>
            <a:r>
              <a:rPr lang="en-US" altLang="zh-CN" sz="2400" dirty="0">
                <a:latin typeface="Courier New" pitchFamily="49" charset="0"/>
              </a:rPr>
              <a:t>-&gt;</a:t>
            </a:r>
            <a:r>
              <a:rPr lang="en-US" altLang="zh-CN" sz="2400" dirty="0" err="1">
                <a:latin typeface="Courier New" pitchFamily="49" charset="0"/>
              </a:rPr>
              <a:t>a,parm</a:t>
            </a:r>
            <a:r>
              <a:rPr lang="en-US" altLang="zh-CN" sz="2400" dirty="0">
                <a:latin typeface="Courier New" pitchFamily="49" charset="0"/>
              </a:rPr>
              <a:t>-&gt;</a:t>
            </a:r>
            <a:r>
              <a:rPr lang="en-US" altLang="zh-CN" sz="2400" dirty="0" err="1">
                <a:latin typeface="Courier New" pitchFamily="49" charset="0"/>
              </a:rPr>
              <a:t>b,parm</a:t>
            </a:r>
            <a:r>
              <a:rPr lang="en-US" altLang="zh-CN" sz="2400" dirty="0">
                <a:latin typeface="Courier New" pitchFamily="49" charset="0"/>
              </a:rPr>
              <a:t>-&gt;c);</a:t>
            </a: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    </a:t>
            </a:r>
            <a:r>
              <a:rPr lang="en-US" altLang="zh-CN" sz="2400" dirty="0" err="1">
                <a:latin typeface="Courier New" pitchFamily="49" charset="0"/>
              </a:rPr>
              <a:t>printf</a:t>
            </a:r>
            <a:r>
              <a:rPr lang="en-US" altLang="zh-CN" sz="2400" dirty="0">
                <a:latin typeface="Courier New" pitchFamily="49" charset="0"/>
              </a:rPr>
              <a:t>("Process...\n");</a:t>
            </a: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    </a:t>
            </a:r>
            <a:r>
              <a:rPr lang="en-US" altLang="zh-CN" sz="2400" dirty="0" err="1">
                <a:latin typeface="Courier New" pitchFamily="49" charset="0"/>
              </a:rPr>
              <a:t>parm</a:t>
            </a:r>
            <a:r>
              <a:rPr lang="en-US" altLang="zh-CN" sz="2400" dirty="0">
                <a:latin typeface="Courier New" pitchFamily="49" charset="0"/>
              </a:rPr>
              <a:t>-&gt;a=18;     </a:t>
            </a:r>
            <a:endParaRPr lang="en-US" altLang="zh-CN" sz="2400" dirty="0" smtClean="0">
              <a:latin typeface="Courier New" pitchFamily="49" charset="0"/>
            </a:endParaRPr>
          </a:p>
          <a:p>
            <a:pPr algn="l" eaLnBrk="0" hangingPunct="0">
              <a:defRPr/>
            </a:pPr>
            <a:r>
              <a:rPr lang="en-US" altLang="zh-CN" sz="2400" dirty="0" smtClean="0">
                <a:latin typeface="Courier New" pitchFamily="49" charset="0"/>
              </a:rPr>
              <a:t>    </a:t>
            </a:r>
            <a:r>
              <a:rPr lang="en-US" altLang="zh-CN" sz="2400" dirty="0" err="1" smtClean="0">
                <a:latin typeface="Courier New" pitchFamily="49" charset="0"/>
              </a:rPr>
              <a:t>parm</a:t>
            </a:r>
            <a:r>
              <a:rPr lang="en-US" altLang="zh-CN" sz="2400" dirty="0" smtClean="0">
                <a:latin typeface="Courier New" pitchFamily="49" charset="0"/>
              </a:rPr>
              <a:t>-</a:t>
            </a:r>
            <a:r>
              <a:rPr lang="en-US" altLang="zh-CN" sz="2400" dirty="0">
                <a:latin typeface="Courier New" pitchFamily="49" charset="0"/>
              </a:rPr>
              <a:t>&gt;b=5;    </a:t>
            </a:r>
            <a:endParaRPr lang="en-US" altLang="zh-CN" sz="2400" dirty="0" smtClean="0">
              <a:latin typeface="Courier New" pitchFamily="49" charset="0"/>
            </a:endParaRP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 </a:t>
            </a:r>
            <a:r>
              <a:rPr lang="en-US" altLang="zh-CN" sz="2400" dirty="0" smtClean="0">
                <a:latin typeface="Courier New" pitchFamily="49" charset="0"/>
              </a:rPr>
              <a:t>   </a:t>
            </a:r>
            <a:r>
              <a:rPr lang="en-US" altLang="zh-CN" sz="2400" dirty="0" err="1" smtClean="0">
                <a:latin typeface="Courier New" pitchFamily="49" charset="0"/>
              </a:rPr>
              <a:t>parm</a:t>
            </a:r>
            <a:r>
              <a:rPr lang="en-US" altLang="zh-CN" sz="2400" dirty="0" smtClean="0">
                <a:latin typeface="Courier New" pitchFamily="49" charset="0"/>
              </a:rPr>
              <a:t>-</a:t>
            </a:r>
            <a:r>
              <a:rPr lang="en-US" altLang="zh-CN" sz="2400" dirty="0">
                <a:latin typeface="Courier New" pitchFamily="49" charset="0"/>
              </a:rPr>
              <a:t>&gt;c=</a:t>
            </a:r>
            <a:r>
              <a:rPr lang="en-US" altLang="zh-CN" sz="2400" dirty="0" err="1">
                <a:latin typeface="Courier New" pitchFamily="49" charset="0"/>
              </a:rPr>
              <a:t>parm</a:t>
            </a:r>
            <a:r>
              <a:rPr lang="en-US" altLang="zh-CN" sz="2400" dirty="0">
                <a:latin typeface="Courier New" pitchFamily="49" charset="0"/>
              </a:rPr>
              <a:t>-&gt;a*</a:t>
            </a:r>
            <a:r>
              <a:rPr lang="en-US" altLang="zh-CN" sz="2400" dirty="0" err="1">
                <a:latin typeface="Courier New" pitchFamily="49" charset="0"/>
              </a:rPr>
              <a:t>parm</a:t>
            </a:r>
            <a:r>
              <a:rPr lang="en-US" altLang="zh-CN" sz="2400" dirty="0">
                <a:latin typeface="Courier New" pitchFamily="49" charset="0"/>
              </a:rPr>
              <a:t>-&gt;b;</a:t>
            </a: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    </a:t>
            </a:r>
            <a:r>
              <a:rPr lang="en-US" altLang="zh-CN" sz="2400" dirty="0" err="1">
                <a:latin typeface="Courier New" pitchFamily="49" charset="0"/>
              </a:rPr>
              <a:t>printf</a:t>
            </a:r>
            <a:r>
              <a:rPr lang="en-US" altLang="zh-CN" sz="2400" dirty="0">
                <a:latin typeface="Courier New" pitchFamily="49" charset="0"/>
              </a:rPr>
              <a:t>("</a:t>
            </a:r>
            <a:r>
              <a:rPr lang="en-US" altLang="zh-CN" sz="2400" dirty="0" err="1">
                <a:latin typeface="Courier New" pitchFamily="49" charset="0"/>
              </a:rPr>
              <a:t>parm</a:t>
            </a:r>
            <a:r>
              <a:rPr lang="en-US" altLang="zh-CN" sz="2400" dirty="0">
                <a:latin typeface="Courier New" pitchFamily="49" charset="0"/>
              </a:rPr>
              <a:t>-&gt;a=%d </a:t>
            </a:r>
            <a:r>
              <a:rPr lang="en-US" altLang="zh-CN" sz="2400" dirty="0" err="1">
                <a:latin typeface="Courier New" pitchFamily="49" charset="0"/>
              </a:rPr>
              <a:t>parm</a:t>
            </a:r>
            <a:r>
              <a:rPr lang="en-US" altLang="zh-CN" sz="2400" dirty="0">
                <a:latin typeface="Courier New" pitchFamily="49" charset="0"/>
              </a:rPr>
              <a:t>-&gt;b=%d </a:t>
            </a:r>
            <a:endParaRPr lang="en-US" altLang="zh-CN" sz="2400" dirty="0" smtClean="0">
              <a:latin typeface="Courier New" pitchFamily="49" charset="0"/>
            </a:endParaRP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	</a:t>
            </a:r>
            <a:r>
              <a:rPr lang="en-US" altLang="zh-CN" sz="2400" dirty="0" err="1" smtClean="0">
                <a:latin typeface="Courier New" pitchFamily="49" charset="0"/>
              </a:rPr>
              <a:t>parm</a:t>
            </a:r>
            <a:r>
              <a:rPr lang="en-US" altLang="zh-CN" sz="2400" dirty="0" smtClean="0">
                <a:latin typeface="Courier New" pitchFamily="49" charset="0"/>
              </a:rPr>
              <a:t>-</a:t>
            </a:r>
            <a:r>
              <a:rPr lang="en-US" altLang="zh-CN" sz="2400" dirty="0">
                <a:latin typeface="Courier New" pitchFamily="49" charset="0"/>
              </a:rPr>
              <a:t>&gt;c=%d\n",</a:t>
            </a:r>
            <a:r>
              <a:rPr lang="en-US" altLang="zh-CN" sz="2400" dirty="0" err="1">
                <a:latin typeface="Courier New" pitchFamily="49" charset="0"/>
              </a:rPr>
              <a:t>parm</a:t>
            </a:r>
            <a:r>
              <a:rPr lang="en-US" altLang="zh-CN" sz="2400" dirty="0">
                <a:latin typeface="Courier New" pitchFamily="49" charset="0"/>
              </a:rPr>
              <a:t>-&gt;</a:t>
            </a:r>
            <a:r>
              <a:rPr lang="en-US" altLang="zh-CN" sz="2400" dirty="0" err="1">
                <a:latin typeface="Courier New" pitchFamily="49" charset="0"/>
              </a:rPr>
              <a:t>a,parm</a:t>
            </a:r>
            <a:r>
              <a:rPr lang="en-US" altLang="zh-CN" sz="2400" dirty="0">
                <a:latin typeface="Courier New" pitchFamily="49" charset="0"/>
              </a:rPr>
              <a:t>-&gt;</a:t>
            </a:r>
            <a:r>
              <a:rPr lang="en-US" altLang="zh-CN" sz="2400" dirty="0" err="1">
                <a:latin typeface="Courier New" pitchFamily="49" charset="0"/>
              </a:rPr>
              <a:t>b,parm</a:t>
            </a:r>
            <a:r>
              <a:rPr lang="en-US" altLang="zh-CN" sz="2400" dirty="0">
                <a:latin typeface="Courier New" pitchFamily="49" charset="0"/>
              </a:rPr>
              <a:t>-&gt;c);</a:t>
            </a: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    </a:t>
            </a:r>
            <a:r>
              <a:rPr lang="en-US" altLang="zh-CN" sz="2400" dirty="0" err="1">
                <a:latin typeface="Courier New" pitchFamily="49" charset="0"/>
              </a:rPr>
              <a:t>printf</a:t>
            </a:r>
            <a:r>
              <a:rPr lang="en-US" altLang="zh-CN" sz="2400" dirty="0">
                <a:latin typeface="Courier New" pitchFamily="49" charset="0"/>
              </a:rPr>
              <a:t>("Return...\n");</a:t>
            </a:r>
          </a:p>
          <a:p>
            <a:pPr algn="l" eaLnBrk="0" hangingPunct="0">
              <a:defRPr/>
            </a:pPr>
            <a:r>
              <a:rPr lang="en-US" altLang="zh-CN" sz="2400" dirty="0" smtClean="0">
                <a:latin typeface="Courier New" pitchFamily="49" charset="0"/>
              </a:rPr>
              <a:t>}</a:t>
            </a:r>
            <a:endParaRPr lang="en-US" altLang="zh-CN" sz="2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39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五、结构体指针作为函数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参数（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zh-CN" altLang="en-US" dirty="0" smtClean="0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95536" y="1556792"/>
            <a:ext cx="8476431" cy="4895828"/>
          </a:xfrm>
          <a:prstGeom prst="rect">
            <a:avLst/>
          </a:prstGeom>
          <a:solidFill>
            <a:srgbClr val="EBFFFF"/>
          </a:solidFill>
          <a:ln w="38100">
            <a:solidFill>
              <a:srgbClr val="3399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void main()</a:t>
            </a: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{   </a:t>
            </a: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    </a:t>
            </a:r>
            <a:r>
              <a:rPr lang="en-US" altLang="zh-CN" sz="2400" dirty="0" err="1">
                <a:latin typeface="Courier New" pitchFamily="49" charset="0"/>
              </a:rPr>
              <a:t>struct</a:t>
            </a:r>
            <a:r>
              <a:rPr lang="en-US" altLang="zh-CN" sz="2400" dirty="0">
                <a:latin typeface="Courier New" pitchFamily="49" charset="0"/>
              </a:rPr>
              <a:t> data </a:t>
            </a:r>
            <a:r>
              <a:rPr lang="en-US" altLang="zh-CN" sz="2400" dirty="0" err="1">
                <a:latin typeface="Courier New" pitchFamily="49" charset="0"/>
              </a:rPr>
              <a:t>arg</a:t>
            </a:r>
            <a:r>
              <a:rPr lang="en-US" altLang="zh-CN" sz="2400" dirty="0">
                <a:latin typeface="Courier New" pitchFamily="49" charset="0"/>
              </a:rPr>
              <a:t>;</a:t>
            </a: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    </a:t>
            </a:r>
            <a:r>
              <a:rPr lang="en-US" altLang="zh-CN" sz="2400" dirty="0" err="1">
                <a:latin typeface="Courier New" pitchFamily="49" charset="0"/>
              </a:rPr>
              <a:t>arg.a</a:t>
            </a:r>
            <a:r>
              <a:rPr lang="en-US" altLang="zh-CN" sz="2400" dirty="0">
                <a:latin typeface="Courier New" pitchFamily="49" charset="0"/>
              </a:rPr>
              <a:t>=27;   </a:t>
            </a: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    </a:t>
            </a:r>
            <a:r>
              <a:rPr lang="en-US" altLang="zh-CN" sz="2400" dirty="0" err="1">
                <a:latin typeface="Courier New" pitchFamily="49" charset="0"/>
              </a:rPr>
              <a:t>arg.b</a:t>
            </a:r>
            <a:r>
              <a:rPr lang="en-US" altLang="zh-CN" sz="2400" dirty="0">
                <a:latin typeface="Courier New" pitchFamily="49" charset="0"/>
              </a:rPr>
              <a:t>=3;    </a:t>
            </a: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    </a:t>
            </a:r>
            <a:r>
              <a:rPr lang="en-US" altLang="zh-CN" sz="2400" dirty="0" err="1">
                <a:latin typeface="Courier New" pitchFamily="49" charset="0"/>
              </a:rPr>
              <a:t>arg.c</a:t>
            </a:r>
            <a:r>
              <a:rPr lang="en-US" altLang="zh-CN" sz="2400" dirty="0">
                <a:latin typeface="Courier New" pitchFamily="49" charset="0"/>
              </a:rPr>
              <a:t>=</a:t>
            </a:r>
            <a:r>
              <a:rPr lang="en-US" altLang="zh-CN" sz="2400" dirty="0" err="1">
                <a:latin typeface="Courier New" pitchFamily="49" charset="0"/>
              </a:rPr>
              <a:t>arg.a+arg.b</a:t>
            </a:r>
            <a:r>
              <a:rPr lang="en-US" altLang="zh-CN" sz="2400" dirty="0">
                <a:latin typeface="Courier New" pitchFamily="49" charset="0"/>
              </a:rPr>
              <a:t>;</a:t>
            </a: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    </a:t>
            </a:r>
            <a:r>
              <a:rPr lang="en-US" altLang="zh-CN" sz="2400" dirty="0" err="1">
                <a:latin typeface="Courier New" pitchFamily="49" charset="0"/>
              </a:rPr>
              <a:t>printf</a:t>
            </a:r>
            <a:r>
              <a:rPr lang="en-US" altLang="zh-CN" sz="2400" dirty="0">
                <a:latin typeface="Courier New" pitchFamily="49" charset="0"/>
              </a:rPr>
              <a:t>("</a:t>
            </a:r>
            <a:r>
              <a:rPr lang="en-US" altLang="zh-CN" sz="2400" dirty="0" err="1">
                <a:latin typeface="Courier New" pitchFamily="49" charset="0"/>
              </a:rPr>
              <a:t>arg.a</a:t>
            </a:r>
            <a:r>
              <a:rPr lang="en-US" altLang="zh-CN" sz="2400" dirty="0">
                <a:latin typeface="Courier New" pitchFamily="49" charset="0"/>
              </a:rPr>
              <a:t>=%d </a:t>
            </a:r>
            <a:r>
              <a:rPr lang="en-US" altLang="zh-CN" sz="2400" dirty="0" err="1">
                <a:latin typeface="Courier New" pitchFamily="49" charset="0"/>
              </a:rPr>
              <a:t>arg.b</a:t>
            </a:r>
            <a:r>
              <a:rPr lang="en-US" altLang="zh-CN" sz="2400" dirty="0">
                <a:latin typeface="Courier New" pitchFamily="49" charset="0"/>
              </a:rPr>
              <a:t>=%d        	        		</a:t>
            </a:r>
            <a:r>
              <a:rPr lang="en-US" altLang="zh-CN" sz="2400" dirty="0" err="1">
                <a:latin typeface="Courier New" pitchFamily="49" charset="0"/>
              </a:rPr>
              <a:t>arg.c</a:t>
            </a:r>
            <a:r>
              <a:rPr lang="en-US" altLang="zh-CN" sz="2400" dirty="0">
                <a:latin typeface="Courier New" pitchFamily="49" charset="0"/>
              </a:rPr>
              <a:t>=%d\n",</a:t>
            </a:r>
            <a:r>
              <a:rPr lang="en-US" altLang="zh-CN" sz="2400" dirty="0" err="1">
                <a:latin typeface="Courier New" pitchFamily="49" charset="0"/>
              </a:rPr>
              <a:t>arg.a,arg.b,arg.c</a:t>
            </a:r>
            <a:r>
              <a:rPr lang="en-US" altLang="zh-CN" sz="2400" dirty="0">
                <a:latin typeface="Courier New" pitchFamily="49" charset="0"/>
              </a:rPr>
              <a:t>);</a:t>
            </a: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    </a:t>
            </a:r>
            <a:r>
              <a:rPr lang="en-US" altLang="zh-CN" sz="2400" dirty="0" err="1">
                <a:latin typeface="Courier New" pitchFamily="49" charset="0"/>
              </a:rPr>
              <a:t>printf</a:t>
            </a:r>
            <a:r>
              <a:rPr lang="en-US" altLang="zh-CN" sz="2400" dirty="0">
                <a:latin typeface="Courier New" pitchFamily="49" charset="0"/>
              </a:rPr>
              <a:t>("Call </a:t>
            </a:r>
            <a:r>
              <a:rPr lang="en-US" altLang="zh-CN" sz="2400" dirty="0" err="1">
                <a:latin typeface="Courier New" pitchFamily="49" charset="0"/>
              </a:rPr>
              <a:t>Func</a:t>
            </a:r>
            <a:r>
              <a:rPr lang="en-US" altLang="zh-CN" sz="2400" dirty="0">
                <a:latin typeface="Courier New" pitchFamily="49" charset="0"/>
              </a:rPr>
              <a:t>()....\n");</a:t>
            </a: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    </a:t>
            </a:r>
            <a:r>
              <a:rPr lang="en-US" altLang="zh-CN" sz="2400" dirty="0" err="1">
                <a:solidFill>
                  <a:srgbClr val="FF0000"/>
                </a:solidFill>
                <a:latin typeface="Courier New" pitchFamily="49" charset="0"/>
              </a:rPr>
              <a:t>func</a:t>
            </a:r>
            <a:r>
              <a:rPr lang="en-US" altLang="zh-CN" sz="2400" dirty="0">
                <a:solidFill>
                  <a:srgbClr val="FF0000"/>
                </a:solidFill>
                <a:latin typeface="Courier New" pitchFamily="49" charset="0"/>
              </a:rPr>
              <a:t>(&amp;</a:t>
            </a:r>
            <a:r>
              <a:rPr lang="en-US" altLang="zh-CN" sz="2400" dirty="0" err="1">
                <a:solidFill>
                  <a:srgbClr val="FF0000"/>
                </a:solidFill>
                <a:latin typeface="Courier New" pitchFamily="49" charset="0"/>
              </a:rPr>
              <a:t>arg</a:t>
            </a:r>
            <a:r>
              <a:rPr lang="en-US" altLang="zh-CN" sz="2400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    </a:t>
            </a:r>
            <a:r>
              <a:rPr lang="en-US" altLang="zh-CN" sz="2400" dirty="0" err="1">
                <a:latin typeface="Courier New" pitchFamily="49" charset="0"/>
              </a:rPr>
              <a:t>printf</a:t>
            </a:r>
            <a:r>
              <a:rPr lang="en-US" altLang="zh-CN" sz="2400" dirty="0">
                <a:latin typeface="Courier New" pitchFamily="49" charset="0"/>
              </a:rPr>
              <a:t>("</a:t>
            </a:r>
            <a:r>
              <a:rPr lang="en-US" altLang="zh-CN" sz="2400" dirty="0" err="1">
                <a:latin typeface="Courier New" pitchFamily="49" charset="0"/>
              </a:rPr>
              <a:t>arg.a</a:t>
            </a:r>
            <a:r>
              <a:rPr lang="en-US" altLang="zh-CN" sz="2400" dirty="0">
                <a:latin typeface="Courier New" pitchFamily="49" charset="0"/>
              </a:rPr>
              <a:t>=%d </a:t>
            </a:r>
            <a:r>
              <a:rPr lang="en-US" altLang="zh-CN" sz="2400" dirty="0" err="1">
                <a:latin typeface="Courier New" pitchFamily="49" charset="0"/>
              </a:rPr>
              <a:t>arg.b</a:t>
            </a:r>
            <a:r>
              <a:rPr lang="en-US" altLang="zh-CN" sz="2400" dirty="0">
                <a:latin typeface="Courier New" pitchFamily="49" charset="0"/>
              </a:rPr>
              <a:t>=%d 				  		</a:t>
            </a:r>
            <a:r>
              <a:rPr lang="en-US" altLang="zh-CN" sz="2400" dirty="0" err="1">
                <a:latin typeface="Courier New" pitchFamily="49" charset="0"/>
              </a:rPr>
              <a:t>arg.c</a:t>
            </a:r>
            <a:r>
              <a:rPr lang="en-US" altLang="zh-CN" sz="2400" dirty="0">
                <a:latin typeface="Courier New" pitchFamily="49" charset="0"/>
              </a:rPr>
              <a:t>=%d\n",</a:t>
            </a:r>
            <a:r>
              <a:rPr lang="en-US" altLang="zh-CN" sz="2400" dirty="0" err="1">
                <a:latin typeface="Courier New" pitchFamily="49" charset="0"/>
              </a:rPr>
              <a:t>arg.a,arg.b,arg.c</a:t>
            </a:r>
            <a:r>
              <a:rPr lang="en-US" altLang="zh-CN" sz="2400" dirty="0">
                <a:latin typeface="Courier New" pitchFamily="49" charset="0"/>
              </a:rPr>
              <a:t>);</a:t>
            </a:r>
          </a:p>
          <a:p>
            <a:pPr algn="l" eaLnBrk="0" hangingPunct="0">
              <a:defRPr/>
            </a:pPr>
            <a:r>
              <a:rPr lang="en-US" altLang="zh-CN" sz="2400" dirty="0">
                <a:latin typeface="Courier New" pitchFamily="49" charset="0"/>
              </a:rPr>
              <a:t>}</a:t>
            </a:r>
            <a:endParaRPr lang="en-US" altLang="zh-CN" sz="2400" dirty="0">
              <a:latin typeface="Courier New" pitchFamily="49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283968" y="1713613"/>
            <a:ext cx="1296144" cy="15841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" name="直接连接符 4"/>
          <p:cNvCxnSpPr/>
          <p:nvPr/>
        </p:nvCxnSpPr>
        <p:spPr>
          <a:xfrm>
            <a:off x="4283968" y="2289677"/>
            <a:ext cx="12961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4283968" y="2793733"/>
            <a:ext cx="12961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572000" y="1857629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a</a:t>
            </a:r>
            <a:endParaRPr lang="zh-CN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589475" y="2379361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b</a:t>
            </a:r>
            <a:endParaRPr lang="zh-CN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0" y="2896517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c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7092280" y="1713613"/>
            <a:ext cx="1296144" cy="15841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1" name="直接连接符 10"/>
          <p:cNvCxnSpPr/>
          <p:nvPr/>
        </p:nvCxnSpPr>
        <p:spPr>
          <a:xfrm>
            <a:off x="7092280" y="2289677"/>
            <a:ext cx="12961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7092280" y="2793733"/>
            <a:ext cx="12961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380312" y="1857629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a</a:t>
            </a:r>
            <a:endParaRPr lang="zh-CN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397787" y="2379361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b</a:t>
            </a:r>
            <a:endParaRPr lang="zh-CN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380312" y="2896517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c</a:t>
            </a:r>
            <a:endParaRPr lang="zh-CN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397427" y="1826497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27</a:t>
            </a:r>
            <a:endParaRPr lang="zh-CN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403956" y="2321035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3</a:t>
            </a:r>
            <a:endParaRPr lang="zh-CN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446353" y="2872805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30</a:t>
            </a:r>
            <a:endParaRPr lang="zh-CN" altLang="en-US" dirty="0"/>
          </a:p>
        </p:txBody>
      </p:sp>
      <p:cxnSp>
        <p:nvCxnSpPr>
          <p:cNvPr id="19" name="直接箭头连接符 18"/>
          <p:cNvCxnSpPr/>
          <p:nvPr/>
        </p:nvCxnSpPr>
        <p:spPr>
          <a:xfrm>
            <a:off x="5940152" y="2505701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806393" y="2195829"/>
            <a:ext cx="12858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err="1">
                <a:solidFill>
                  <a:srgbClr val="FF0000"/>
                </a:solidFill>
                <a:latin typeface="Courier New" pitchFamily="49" charset="0"/>
              </a:rPr>
              <a:t>func</a:t>
            </a:r>
            <a:r>
              <a:rPr lang="en-US" altLang="zh-CN" sz="1400" dirty="0">
                <a:solidFill>
                  <a:srgbClr val="FF0000"/>
                </a:solidFill>
                <a:latin typeface="Courier New" pitchFamily="49" charset="0"/>
              </a:rPr>
              <a:t>(&amp;</a:t>
            </a:r>
            <a:r>
              <a:rPr lang="en-US" altLang="zh-CN" sz="1400" dirty="0" err="1">
                <a:solidFill>
                  <a:srgbClr val="FF0000"/>
                </a:solidFill>
                <a:latin typeface="Courier New" pitchFamily="49" charset="0"/>
              </a:rPr>
              <a:t>arg</a:t>
            </a:r>
            <a:r>
              <a:rPr lang="en-US" altLang="zh-CN" sz="1400" dirty="0">
                <a:solidFill>
                  <a:srgbClr val="FF0000"/>
                </a:solidFill>
                <a:latin typeface="Courier New" pitchFamily="49" charset="0"/>
              </a:rPr>
              <a:t>);</a:t>
            </a:r>
            <a:endParaRPr lang="zh-CN" altLang="en-US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8244408" y="178172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18</a:t>
            </a:r>
            <a:endParaRPr lang="zh-CN" alt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8178929" y="227626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5</a:t>
            </a:r>
            <a:endParaRPr lang="zh-CN" alt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8221326" y="282803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23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04394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/>
      <p:bldP spid="8" grpId="0"/>
      <p:bldP spid="9" grpId="0"/>
      <p:bldP spid="10" grpId="0" animBg="1"/>
      <p:bldP spid="13" grpId="0"/>
      <p:bldP spid="14" grpId="0"/>
      <p:bldP spid="15" grpId="0"/>
      <p:bldP spid="16" grpId="0"/>
      <p:bldP spid="17" grpId="0"/>
      <p:bldP spid="18" grpId="0"/>
      <p:bldP spid="25" grpId="0"/>
      <p:bldP spid="27" grpId="0"/>
      <p:bldP spid="28" grpId="0"/>
      <p:bldP spid="29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3347</TotalTime>
  <Words>749</Words>
  <Application>Microsoft Office PowerPoint</Application>
  <PresentationFormat>全屏显示(4:3)</PresentationFormat>
  <Paragraphs>192</Paragraphs>
  <Slides>16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17" baseType="lpstr">
      <vt:lpstr>Office 主题</vt:lpstr>
      <vt:lpstr>PowerPoint 演示文稿</vt:lpstr>
      <vt:lpstr>《结构体与函数》提纲</vt:lpstr>
      <vt:lpstr>一、教学目标</vt:lpstr>
      <vt:lpstr>二、问题引导</vt:lpstr>
      <vt:lpstr>三、结构体作为函数参数</vt:lpstr>
      <vt:lpstr>四、结构体变量作为函数参数</vt:lpstr>
      <vt:lpstr>四、结构体变量作为函数参数</vt:lpstr>
      <vt:lpstr>五、结构体指针作为函数参数（1）</vt:lpstr>
      <vt:lpstr>五、结构体指针作为函数参数（2）</vt:lpstr>
      <vt:lpstr>六、结构体数组作为函数参数（1）</vt:lpstr>
      <vt:lpstr>六、结构体数组作为函数参数（2）</vt:lpstr>
      <vt:lpstr>六、结构体数组作为函数参数（3）</vt:lpstr>
      <vt:lpstr>七、结构体作为函数的返回值（1）</vt:lpstr>
      <vt:lpstr>七、结构体作为函数的返回值（2）</vt:lpstr>
      <vt:lpstr>八、小结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华南师范大学 曾碧卿(软件学院)</dc:creator>
  <cp:lastModifiedBy>admin</cp:lastModifiedBy>
  <cp:revision>239</cp:revision>
  <dcterms:created xsi:type="dcterms:W3CDTF">2004-11-26T05:12:32Z</dcterms:created>
  <dcterms:modified xsi:type="dcterms:W3CDTF">2016-12-06T13:23:41Z</dcterms:modified>
</cp:coreProperties>
</file>