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9" r:id="rId3"/>
    <p:sldMasterId id="2147483691" r:id="rId4"/>
  </p:sldMasterIdLst>
  <p:notesMasterIdLst>
    <p:notesMasterId r:id="rId6"/>
  </p:notesMasterIdLst>
  <p:sldIdLst>
    <p:sldId id="361" r:id="rId5"/>
    <p:sldId id="391" r:id="rId7"/>
    <p:sldId id="402" r:id="rId8"/>
    <p:sldId id="403" r:id="rId9"/>
    <p:sldId id="404" r:id="rId10"/>
    <p:sldId id="405" r:id="rId11"/>
    <p:sldId id="414" r:id="rId12"/>
    <p:sldId id="416" r:id="rId13"/>
    <p:sldId id="415" r:id="rId14"/>
    <p:sldId id="406" r:id="rId15"/>
    <p:sldId id="417" r:id="rId16"/>
    <p:sldId id="407" r:id="rId17"/>
    <p:sldId id="398" r:id="rId18"/>
    <p:sldId id="408" r:id="rId19"/>
    <p:sldId id="409" r:id="rId20"/>
    <p:sldId id="410" r:id="rId21"/>
    <p:sldId id="411" r:id="rId22"/>
    <p:sldId id="412" r:id="rId23"/>
    <p:sldId id="413" r:id="rId2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E4E5E7"/>
    <a:srgbClr val="8A8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-492" y="-84"/>
      </p:cViewPr>
      <p:guideLst>
        <p:guide orient="horz" pos="1620"/>
        <p:guide pos="3155"/>
        <p:guide pos="606"/>
        <p:guide pos="50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5" Type="http://schemas.openxmlformats.org/officeDocument/2006/relationships/image" Target="../media/image56.wmf"/><Relationship Id="rId4" Type="http://schemas.openxmlformats.org/officeDocument/2006/relationships/image" Target="../media/image55.wmf"/><Relationship Id="rId3" Type="http://schemas.openxmlformats.org/officeDocument/2006/relationships/image" Target="../media/image41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41.wmf"/><Relationship Id="rId1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7" Type="http://schemas.openxmlformats.org/officeDocument/2006/relationships/image" Target="../media/image67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3" Type="http://schemas.openxmlformats.org/officeDocument/2006/relationships/image" Target="../media/image63.wmf"/><Relationship Id="rId2" Type="http://schemas.openxmlformats.org/officeDocument/2006/relationships/image" Target="../media/image41.wmf"/><Relationship Id="rId1" Type="http://schemas.openxmlformats.org/officeDocument/2006/relationships/image" Target="../media/image62.wmf"/></Relationships>
</file>

<file path=ppt/drawings/_rels/vmlDrawing14.vml.rels><?xml version="1.0" encoding="UTF-8" standalone="yes"?>
<Relationships xmlns="http://schemas.openxmlformats.org/package/2006/relationships"><Relationship Id="rId5" Type="http://schemas.openxmlformats.org/officeDocument/2006/relationships/image" Target="../media/image72.wmf"/><Relationship Id="rId4" Type="http://schemas.openxmlformats.org/officeDocument/2006/relationships/image" Target="../media/image71.wmf"/><Relationship Id="rId3" Type="http://schemas.openxmlformats.org/officeDocument/2006/relationships/image" Target="../media/image70.wmf"/><Relationship Id="rId2" Type="http://schemas.openxmlformats.org/officeDocument/2006/relationships/image" Target="../media/image41.wmf"/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7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emf"/><Relationship Id="rId4" Type="http://schemas.openxmlformats.org/officeDocument/2006/relationships/image" Target="../media/image13.emf"/><Relationship Id="rId3" Type="http://schemas.openxmlformats.org/officeDocument/2006/relationships/image" Target="../media/image12.e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7" Type="http://schemas.openxmlformats.org/officeDocument/2006/relationships/image" Target="../media/image30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jpeg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40.wmf"/><Relationship Id="rId8" Type="http://schemas.openxmlformats.org/officeDocument/2006/relationships/image" Target="../media/image39.wmf"/><Relationship Id="rId7" Type="http://schemas.openxmlformats.org/officeDocument/2006/relationships/image" Target="../media/image38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7" Type="http://schemas.openxmlformats.org/officeDocument/2006/relationships/image" Target="../media/image47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76299-F284-4EAA-AA23-4862DC5082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1F41D1-EB0D-4857-8E93-8C1C831E615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-1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8"/>
          <p:cNvGrpSpPr/>
          <p:nvPr userDrawn="1"/>
        </p:nvGrpSpPr>
        <p:grpSpPr>
          <a:xfrm>
            <a:off x="611560" y="685258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2.jpeg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9.xml"/><Relationship Id="rId8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3.xml"/><Relationship Id="rId23" Type="http://schemas.openxmlformats.org/officeDocument/2006/relationships/theme" Target="../theme/theme2.xml"/><Relationship Id="rId22" Type="http://schemas.openxmlformats.org/officeDocument/2006/relationships/image" Target="../media/image2.jpeg"/><Relationship Id="rId21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37.xml"/><Relationship Id="rId16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0.xml"/><Relationship Id="rId8" Type="http://schemas.openxmlformats.org/officeDocument/2006/relationships/slideLayout" Target="../slideLayouts/slideLayout49.xml"/><Relationship Id="rId7" Type="http://schemas.openxmlformats.org/officeDocument/2006/relationships/slideLayout" Target="../slideLayouts/slideLayout48.xml"/><Relationship Id="rId6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4.xml"/><Relationship Id="rId24" Type="http://schemas.openxmlformats.org/officeDocument/2006/relationships/theme" Target="../theme/theme3.xml"/><Relationship Id="rId23" Type="http://schemas.openxmlformats.org/officeDocument/2006/relationships/image" Target="../media/image2.jpeg"/><Relationship Id="rId22" Type="http://schemas.openxmlformats.org/officeDocument/2006/relationships/slideLayout" Target="../slideLayouts/slideLayout63.xml"/><Relationship Id="rId21" Type="http://schemas.openxmlformats.org/officeDocument/2006/relationships/slideLayout" Target="../slideLayouts/slideLayout62.xml"/><Relationship Id="rId20" Type="http://schemas.openxmlformats.org/officeDocument/2006/relationships/slideLayout" Target="../slideLayouts/slideLayout61.xml"/><Relationship Id="rId2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60.xml"/><Relationship Id="rId18" Type="http://schemas.openxmlformats.org/officeDocument/2006/relationships/slideLayout" Target="../slideLayouts/slideLayout59.xml"/><Relationship Id="rId17" Type="http://schemas.openxmlformats.org/officeDocument/2006/relationships/slideLayout" Target="../slideLayouts/slideLayout58.xml"/><Relationship Id="rId16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1.xml"/><Relationship Id="rId1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  <p:sldLayoutId id="2147483688" r:id="rId19"/>
    <p:sldLayoutId id="2147483689" r:id="rId20"/>
    <p:sldLayoutId id="2147483690" r:id="rId21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2.xml"/><Relationship Id="rId1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4.bin"/><Relationship Id="rId8" Type="http://schemas.openxmlformats.org/officeDocument/2006/relationships/image" Target="../media/image27.jpeg"/><Relationship Id="rId7" Type="http://schemas.openxmlformats.org/officeDocument/2006/relationships/oleObject" Target="../embeddings/oleObject23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24.wmf"/><Relationship Id="rId19" Type="http://schemas.openxmlformats.org/officeDocument/2006/relationships/notesSlide" Target="../notesSlides/notesSlide7.xml"/><Relationship Id="rId18" Type="http://schemas.openxmlformats.org/officeDocument/2006/relationships/vmlDrawing" Target="../drawings/vmlDrawing7.vml"/><Relationship Id="rId17" Type="http://schemas.openxmlformats.org/officeDocument/2006/relationships/slideLayout" Target="../slideLayouts/slideLayout63.xml"/><Relationship Id="rId16" Type="http://schemas.openxmlformats.org/officeDocument/2006/relationships/image" Target="../media/image31.wmf"/><Relationship Id="rId15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13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1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1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2.bin"/><Relationship Id="rId8" Type="http://schemas.openxmlformats.org/officeDocument/2006/relationships/image" Target="../media/image35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9.bin"/><Relationship Id="rId20" Type="http://schemas.openxmlformats.org/officeDocument/2006/relationships/vmlDrawing" Target="../drawings/vmlDrawing8.vml"/><Relationship Id="rId2" Type="http://schemas.openxmlformats.org/officeDocument/2006/relationships/image" Target="../media/image32.wmf"/><Relationship Id="rId19" Type="http://schemas.openxmlformats.org/officeDocument/2006/relationships/slideLayout" Target="../slideLayouts/slideLayout63.xml"/><Relationship Id="rId18" Type="http://schemas.openxmlformats.org/officeDocument/2006/relationships/image" Target="../media/image40.wmf"/><Relationship Id="rId17" Type="http://schemas.openxmlformats.org/officeDocument/2006/relationships/oleObject" Target="../embeddings/oleObject36.bin"/><Relationship Id="rId16" Type="http://schemas.openxmlformats.org/officeDocument/2006/relationships/image" Target="../media/image39.wmf"/><Relationship Id="rId15" Type="http://schemas.openxmlformats.org/officeDocument/2006/relationships/oleObject" Target="../embeddings/oleObject35.bin"/><Relationship Id="rId14" Type="http://schemas.openxmlformats.org/officeDocument/2006/relationships/image" Target="../media/image38.wmf"/><Relationship Id="rId13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1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1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44.wmf"/><Relationship Id="rId8" Type="http://schemas.openxmlformats.org/officeDocument/2006/relationships/oleObject" Target="../embeddings/oleObject41.bin"/><Relationship Id="rId7" Type="http://schemas.openxmlformats.org/officeDocument/2006/relationships/image" Target="../media/image43.wmf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9.bin"/><Relationship Id="rId3" Type="http://schemas.openxmlformats.org/officeDocument/2006/relationships/oleObject" Target="../embeddings/oleObject38.bin"/><Relationship Id="rId21" Type="http://schemas.openxmlformats.org/officeDocument/2006/relationships/notesSlide" Target="../notesSlides/notesSlide10.xml"/><Relationship Id="rId20" Type="http://schemas.openxmlformats.org/officeDocument/2006/relationships/vmlDrawing" Target="../drawings/vmlDrawing9.vml"/><Relationship Id="rId2" Type="http://schemas.openxmlformats.org/officeDocument/2006/relationships/image" Target="../media/image41.wmf"/><Relationship Id="rId19" Type="http://schemas.openxmlformats.org/officeDocument/2006/relationships/slideLayout" Target="../slideLayouts/slideLayout63.xml"/><Relationship Id="rId18" Type="http://schemas.openxmlformats.org/officeDocument/2006/relationships/image" Target="../media/image48.wmf"/><Relationship Id="rId17" Type="http://schemas.openxmlformats.org/officeDocument/2006/relationships/oleObject" Target="../embeddings/oleObject46.bin"/><Relationship Id="rId16" Type="http://schemas.openxmlformats.org/officeDocument/2006/relationships/image" Target="../media/image47.wmf"/><Relationship Id="rId15" Type="http://schemas.openxmlformats.org/officeDocument/2006/relationships/oleObject" Target="../embeddings/oleObject45.bin"/><Relationship Id="rId14" Type="http://schemas.openxmlformats.org/officeDocument/2006/relationships/image" Target="../media/image46.wmf"/><Relationship Id="rId13" Type="http://schemas.openxmlformats.org/officeDocument/2006/relationships/oleObject" Target="../embeddings/oleObject44.bin"/><Relationship Id="rId12" Type="http://schemas.openxmlformats.org/officeDocument/2006/relationships/image" Target="../media/image45.wmf"/><Relationship Id="rId11" Type="http://schemas.openxmlformats.org/officeDocument/2006/relationships/oleObject" Target="../embeddings/oleObject43.bin"/><Relationship Id="rId10" Type="http://schemas.openxmlformats.org/officeDocument/2006/relationships/oleObject" Target="../embeddings/oleObject42.bin"/><Relationship Id="rId1" Type="http://schemas.openxmlformats.org/officeDocument/2006/relationships/oleObject" Target="../embeddings/oleObject37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3.xml"/><Relationship Id="rId8" Type="http://schemas.openxmlformats.org/officeDocument/2006/relationships/image" Target="../media/image52.wmf"/><Relationship Id="rId7" Type="http://schemas.openxmlformats.org/officeDocument/2006/relationships/oleObject" Target="../embeddings/oleObject50.bin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0.wmf"/><Relationship Id="rId3" Type="http://schemas.openxmlformats.org/officeDocument/2006/relationships/oleObject" Target="../embeddings/oleObject48.bin"/><Relationship Id="rId2" Type="http://schemas.openxmlformats.org/officeDocument/2006/relationships/image" Target="../media/image49.wmf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47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5.bin"/><Relationship Id="rId8" Type="http://schemas.openxmlformats.org/officeDocument/2006/relationships/image" Target="../media/image55.wmf"/><Relationship Id="rId7" Type="http://schemas.openxmlformats.org/officeDocument/2006/relationships/oleObject" Target="../embeddings/oleObject54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4.wmf"/><Relationship Id="rId3" Type="http://schemas.openxmlformats.org/officeDocument/2006/relationships/oleObject" Target="../embeddings/oleObject52.bin"/><Relationship Id="rId2" Type="http://schemas.openxmlformats.org/officeDocument/2006/relationships/image" Target="../media/image53.wmf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63.xml"/><Relationship Id="rId10" Type="http://schemas.openxmlformats.org/officeDocument/2006/relationships/image" Target="../media/image56.wmf"/><Relationship Id="rId1" Type="http://schemas.openxmlformats.org/officeDocument/2006/relationships/oleObject" Target="../embeddings/oleObject51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0.bin"/><Relationship Id="rId8" Type="http://schemas.openxmlformats.org/officeDocument/2006/relationships/image" Target="../media/image59.wmf"/><Relationship Id="rId7" Type="http://schemas.openxmlformats.org/officeDocument/2006/relationships/oleObject" Target="../embeddings/oleObject59.bin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57.bin"/><Relationship Id="rId2" Type="http://schemas.openxmlformats.org/officeDocument/2006/relationships/image" Target="../media/image57.wmf"/><Relationship Id="rId15" Type="http://schemas.openxmlformats.org/officeDocument/2006/relationships/notesSlide" Target="../notesSlides/notesSlide11.xml"/><Relationship Id="rId14" Type="http://schemas.openxmlformats.org/officeDocument/2006/relationships/vmlDrawing" Target="../drawings/vmlDrawing12.vml"/><Relationship Id="rId13" Type="http://schemas.openxmlformats.org/officeDocument/2006/relationships/slideLayout" Target="../slideLayouts/slideLayout63.xml"/><Relationship Id="rId12" Type="http://schemas.openxmlformats.org/officeDocument/2006/relationships/image" Target="../media/image61.wmf"/><Relationship Id="rId11" Type="http://schemas.openxmlformats.org/officeDocument/2006/relationships/oleObject" Target="../embeddings/oleObject61.bin"/><Relationship Id="rId10" Type="http://schemas.openxmlformats.org/officeDocument/2006/relationships/image" Target="../media/image60.wmf"/><Relationship Id="rId1" Type="http://schemas.openxmlformats.org/officeDocument/2006/relationships/oleObject" Target="../embeddings/oleObject56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6.bin"/><Relationship Id="rId8" Type="http://schemas.openxmlformats.org/officeDocument/2006/relationships/image" Target="../media/image64.wmf"/><Relationship Id="rId7" Type="http://schemas.openxmlformats.org/officeDocument/2006/relationships/oleObject" Target="../embeddings/oleObject65.bin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63.bin"/><Relationship Id="rId2" Type="http://schemas.openxmlformats.org/officeDocument/2006/relationships/image" Target="../media/image62.wmf"/><Relationship Id="rId19" Type="http://schemas.openxmlformats.org/officeDocument/2006/relationships/notesSlide" Target="../notesSlides/notesSlide12.xml"/><Relationship Id="rId18" Type="http://schemas.openxmlformats.org/officeDocument/2006/relationships/vmlDrawing" Target="../drawings/vmlDrawing13.vml"/><Relationship Id="rId17" Type="http://schemas.openxmlformats.org/officeDocument/2006/relationships/slideLayout" Target="../slideLayouts/slideLayout63.xml"/><Relationship Id="rId16" Type="http://schemas.openxmlformats.org/officeDocument/2006/relationships/image" Target="../media/image68.wmf"/><Relationship Id="rId15" Type="http://schemas.openxmlformats.org/officeDocument/2006/relationships/oleObject" Target="../embeddings/oleObject69.bin"/><Relationship Id="rId14" Type="http://schemas.openxmlformats.org/officeDocument/2006/relationships/image" Target="../media/image67.wmf"/><Relationship Id="rId13" Type="http://schemas.openxmlformats.org/officeDocument/2006/relationships/oleObject" Target="../embeddings/oleObject68.bin"/><Relationship Id="rId12" Type="http://schemas.openxmlformats.org/officeDocument/2006/relationships/image" Target="../media/image66.wmf"/><Relationship Id="rId11" Type="http://schemas.openxmlformats.org/officeDocument/2006/relationships/oleObject" Target="../embeddings/oleObject67.bin"/><Relationship Id="rId10" Type="http://schemas.openxmlformats.org/officeDocument/2006/relationships/image" Target="../media/image65.wmf"/><Relationship Id="rId1" Type="http://schemas.openxmlformats.org/officeDocument/2006/relationships/oleObject" Target="../embeddings/oleObject62.bin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4.bin"/><Relationship Id="rId8" Type="http://schemas.openxmlformats.org/officeDocument/2006/relationships/image" Target="../media/image71.wmf"/><Relationship Id="rId7" Type="http://schemas.openxmlformats.org/officeDocument/2006/relationships/oleObject" Target="../embeddings/oleObject73.bin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71.bin"/><Relationship Id="rId2" Type="http://schemas.openxmlformats.org/officeDocument/2006/relationships/image" Target="../media/image69.wmf"/><Relationship Id="rId13" Type="http://schemas.openxmlformats.org/officeDocument/2006/relationships/notesSlide" Target="../notesSlides/notesSlide13.xml"/><Relationship Id="rId12" Type="http://schemas.openxmlformats.org/officeDocument/2006/relationships/vmlDrawing" Target="../drawings/vmlDrawing14.vml"/><Relationship Id="rId11" Type="http://schemas.openxmlformats.org/officeDocument/2006/relationships/slideLayout" Target="../slideLayouts/slideLayout63.xml"/><Relationship Id="rId10" Type="http://schemas.openxmlformats.org/officeDocument/2006/relationships/image" Target="../media/image72.wmf"/><Relationship Id="rId1" Type="http://schemas.openxmlformats.org/officeDocument/2006/relationships/oleObject" Target="../embeddings/oleObject70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.xml"/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63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63.xml"/><Relationship Id="rId4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.bin"/><Relationship Id="rId8" Type="http://schemas.openxmlformats.org/officeDocument/2006/relationships/image" Target="../media/image13.e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1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10.wmf"/><Relationship Id="rId17" Type="http://schemas.openxmlformats.org/officeDocument/2006/relationships/notesSlide" Target="../notesSlides/notesSlide5.xml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63.xml"/><Relationship Id="rId14" Type="http://schemas.openxmlformats.org/officeDocument/2006/relationships/image" Target="../media/image16.wmf"/><Relationship Id="rId13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11.bin"/><Relationship Id="rId10" Type="http://schemas.openxmlformats.org/officeDocument/2006/relationships/image" Target="../media/image14.emf"/><Relationship Id="rId1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3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63.xml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7.wmf"/><Relationship Id="rId1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63.xml"/><Relationship Id="rId2" Type="http://schemas.openxmlformats.org/officeDocument/2006/relationships/image" Target="../media/image19.wmf"/><Relationship Id="rId1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3.xml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0.wmf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56337" y="2793765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方正兰亭粗黑_GBK" panose="02000000000000000000" pitchFamily="2" charset="-122"/>
                <a:ea typeface="方正兰亭粗黑_GBK" panose="02000000000000000000" pitchFamily="2" charset="-122"/>
                <a:cs typeface="+mn-cs"/>
              </a:rPr>
              <a:t>数学科学学院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方正兰亭粗黑_GBK" panose="02000000000000000000" pitchFamily="2" charset="-122"/>
              <a:ea typeface="方正兰亭粗黑_GBK" panose="02000000000000000000" pitchFamily="2" charset="-122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63116" y="3372067"/>
            <a:ext cx="30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主讲人：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谭枫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272096" y="758364"/>
            <a:ext cx="1096023" cy="1110671"/>
            <a:chOff x="2026208" y="849756"/>
            <a:chExt cx="1289946" cy="1289946"/>
          </a:xfrm>
        </p:grpSpPr>
        <p:grpSp>
          <p:nvGrpSpPr>
            <p:cNvPr id="90" name="组合 89"/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92" name="同心圆 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93" name="椭圆 92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sp>
          <p:nvSpPr>
            <p:cNvPr id="91" name="TextBox 18"/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极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99" name="组合 98"/>
          <p:cNvGrpSpPr/>
          <p:nvPr/>
        </p:nvGrpSpPr>
        <p:grpSpPr>
          <a:xfrm>
            <a:off x="267169" y="748315"/>
            <a:ext cx="1096023" cy="1110671"/>
            <a:chOff x="2026208" y="849756"/>
            <a:chExt cx="1289946" cy="1289946"/>
          </a:xfrm>
        </p:grpSpPr>
        <p:grpSp>
          <p:nvGrpSpPr>
            <p:cNvPr id="100" name="组合 99"/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02" name="同心圆 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03" name="椭圆 102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sp>
          <p:nvSpPr>
            <p:cNvPr id="101" name="TextBox 18"/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值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589" y="1427066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307E-7 L 0.579 -0.00185 " pathEditMode="relative" rAng="0" ptsTypes="AA">
                                      <p:cBhvr>
                                        <p:cTn id="15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41" y="-9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5679E-6 L 0.5283 0.01111 " pathEditMode="relative" rAng="0" ptsTypes="AA">
                                      <p:cBhvr>
                                        <p:cTn id="17" dur="1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06" y="5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26493 0.0089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7" y="432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5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250"/>
                            </p:stCondLst>
                            <p:childTnLst>
                              <p:par>
                                <p:cTn id="47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5" grpId="0"/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648469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09875" y="3852893"/>
            <a:ext cx="17526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解方程组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5267041" y="3767324"/>
            <a:ext cx="2515298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求驻点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，再判断。</a:t>
            </a:r>
            <a:r>
              <a:rPr lang="en-US" altLang="zh-CN" dirty="0" smtClean="0"/>
              <a:t> </a:t>
            </a:r>
            <a:endParaRPr lang="en-US" altLang="zh-CN" dirty="0"/>
          </a:p>
        </p:txBody>
      </p:sp>
      <p:sp>
        <p:nvSpPr>
          <p:cNvPr id="45" name="AutoShape 24"/>
          <p:cNvSpPr/>
          <p:nvPr/>
        </p:nvSpPr>
        <p:spPr bwMode="auto">
          <a:xfrm>
            <a:off x="1656004" y="3531423"/>
            <a:ext cx="179388" cy="1085850"/>
          </a:xfrm>
          <a:prstGeom prst="leftBrace">
            <a:avLst>
              <a:gd name="adj1" fmla="val 67256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562999" y="2234364"/>
            <a:ext cx="2514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设拉格朗日函数：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3026" name="Object 18"/>
          <p:cNvGraphicFramePr>
            <a:graphicFrameLocks noChangeAspect="1"/>
          </p:cNvGraphicFramePr>
          <p:nvPr/>
        </p:nvGraphicFramePr>
        <p:xfrm>
          <a:off x="1973306" y="3444146"/>
          <a:ext cx="331692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" imgW="26822400" imgH="5486400" progId="Equation.DSMT4">
                  <p:embed/>
                </p:oleObj>
              </mc:Choice>
              <mc:Fallback>
                <p:oleObj name="Equation" r:id="rId1" imgW="26822400" imgH="5486400" progId="Equation.DSMT4">
                  <p:embed/>
                  <p:pic>
                    <p:nvPicPr>
                      <p:cNvPr id="0" name="图片 7168" descr="image17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973306" y="3444146"/>
                        <a:ext cx="3316927" cy="428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/>
        </p:nvGraphicFramePr>
        <p:xfrm>
          <a:off x="1985240" y="3886703"/>
          <a:ext cx="2630498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公式" r:id="rId3" imgW="27127200" imgH="5791200" progId="Equation.3">
                  <p:embed/>
                </p:oleObj>
              </mc:Choice>
              <mc:Fallback>
                <p:oleObj name="公式" r:id="rId3" imgW="27127200" imgH="5791200" progId="Equation.3">
                  <p:embed/>
                  <p:pic>
                    <p:nvPicPr>
                      <p:cNvPr id="0" name="图片 7169" descr="image1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5240" y="3886703"/>
                        <a:ext cx="2630498" cy="4286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1900697" y="4299224"/>
          <a:ext cx="2760755" cy="421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5" imgW="24688800" imgH="5486400" progId="Equation.DSMT4">
                  <p:embed/>
                </p:oleObj>
              </mc:Choice>
              <mc:Fallback>
                <p:oleObj name="Equation" r:id="rId5" imgW="24688800" imgH="5486400" progId="Equation.DSMT4">
                  <p:embed/>
                  <p:pic>
                    <p:nvPicPr>
                      <p:cNvPr id="0" name="图片 7170" descr="image19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0697" y="4299224"/>
                        <a:ext cx="2760755" cy="42186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/>
          <p:cNvGraphicFramePr>
            <a:graphicFrameLocks noChangeAspect="1"/>
          </p:cNvGraphicFramePr>
          <p:nvPr/>
        </p:nvGraphicFramePr>
        <p:xfrm>
          <a:off x="3415872" y="3409979"/>
          <a:ext cx="3657600" cy="135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写字板文档" r:id="rId7" imgW="0" imgH="0" progId="WordPad.Document.1">
                  <p:embed/>
                </p:oleObj>
              </mc:Choice>
              <mc:Fallback>
                <p:oleObj name="写字板文档" r:id="rId7" imgW="0" imgH="0" progId="WordPad.Document.1">
                  <p:embed/>
                  <p:pic>
                    <p:nvPicPr>
                      <p:cNvPr id="0" name="图片 7171" descr="image20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15872" y="3409979"/>
                        <a:ext cx="3657600" cy="1357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对象 32"/>
          <p:cNvGraphicFramePr>
            <a:graphicFrameLocks noChangeAspect="1"/>
          </p:cNvGraphicFramePr>
          <p:nvPr/>
        </p:nvGraphicFramePr>
        <p:xfrm>
          <a:off x="2952639" y="960438"/>
          <a:ext cx="3825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9" imgW="3048000" imgH="4572000" progId="Equation.DSMT4">
                  <p:embed/>
                </p:oleObj>
              </mc:Choice>
              <mc:Fallback>
                <p:oleObj name="Equation" r:id="rId9" imgW="3048000" imgH="4572000" progId="Equation.DSMT4">
                  <p:embed/>
                  <p:pic>
                    <p:nvPicPr>
                      <p:cNvPr id="0" name="图片 7172" descr="image21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52639" y="960438"/>
                        <a:ext cx="382588" cy="300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2425960" y="2694762"/>
          <a:ext cx="3000396" cy="321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公式" r:id="rId11" imgW="33528000" imgH="4876800" progId="Equation.3">
                  <p:embed/>
                </p:oleObj>
              </mc:Choice>
              <mc:Fallback>
                <p:oleObj name="公式" r:id="rId11" imgW="33528000" imgH="4876800" progId="Equation.3">
                  <p:embed/>
                  <p:pic>
                    <p:nvPicPr>
                      <p:cNvPr id="0" name="图片 7173" descr="image22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425960" y="2694762"/>
                        <a:ext cx="3000396" cy="32147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条 件 极 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88326" y="1427542"/>
            <a:ext cx="7259496" cy="419301"/>
            <a:chOff x="538022" y="900768"/>
            <a:chExt cx="7259496" cy="419301"/>
          </a:xfrm>
        </p:grpSpPr>
        <p:sp>
          <p:nvSpPr>
            <p:cNvPr id="27" name="Text Box 3"/>
            <p:cNvSpPr txBox="1">
              <a:spLocks noChangeArrowheads="1"/>
            </p:cNvSpPr>
            <p:nvPr/>
          </p:nvSpPr>
          <p:spPr bwMode="auto">
            <a:xfrm>
              <a:off x="538022" y="910816"/>
              <a:ext cx="3071834" cy="40011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如求二元函数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8" name="Text Box 6"/>
            <p:cNvSpPr txBox="1">
              <a:spLocks noChangeArrowheads="1"/>
            </p:cNvSpPr>
            <p:nvPr/>
          </p:nvSpPr>
          <p:spPr bwMode="auto">
            <a:xfrm>
              <a:off x="5797286" y="919959"/>
              <a:ext cx="2000232" cy="40011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下的极值</a:t>
              </a:r>
              <a:r>
                <a:rPr lang="en-US" altLang="zh-CN" dirty="0"/>
                <a:t>,</a:t>
              </a:r>
              <a:endParaRPr lang="en-US" altLang="zh-CN" dirty="0"/>
            </a:p>
          </p:txBody>
        </p:sp>
        <p:sp>
          <p:nvSpPr>
            <p:cNvPr id="35" name="Text Box 15"/>
            <p:cNvSpPr txBox="1">
              <a:spLocks noChangeArrowheads="1"/>
            </p:cNvSpPr>
            <p:nvPr/>
          </p:nvSpPr>
          <p:spPr bwMode="auto">
            <a:xfrm>
              <a:off x="3662148" y="917280"/>
              <a:ext cx="1714512" cy="40011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在条件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3" name="对象 2"/>
            <p:cNvGraphicFramePr/>
            <p:nvPr/>
          </p:nvGraphicFramePr>
          <p:xfrm>
            <a:off x="4529452" y="940960"/>
            <a:ext cx="1331866" cy="359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3" name="Equation" r:id="rId13" imgW="19202400" imgH="5181600" progId="Equation.DSMT4">
                    <p:embed/>
                  </p:oleObj>
                </mc:Choice>
                <mc:Fallback>
                  <p:oleObj name="Equation" r:id="rId13" imgW="19202400" imgH="5181600" progId="Equation.DSMT4">
                    <p:embed/>
                    <p:pic>
                      <p:nvPicPr>
                        <p:cNvPr id="0" name="图片 7174" descr="image23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529452" y="940960"/>
                          <a:ext cx="1331866" cy="35939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对象 3"/>
            <p:cNvGraphicFramePr/>
            <p:nvPr/>
          </p:nvGraphicFramePr>
          <p:xfrm>
            <a:off x="2114131" y="900768"/>
            <a:ext cx="1664990" cy="4036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4" name="Equation" r:id="rId15" imgW="20116800" imgH="4876800" progId="Equation.DSMT4">
                    <p:embed/>
                  </p:oleObj>
                </mc:Choice>
                <mc:Fallback>
                  <p:oleObj name="Equation" r:id="rId15" imgW="20116800" imgH="4876800" progId="Equation.DSMT4">
                    <p:embed/>
                    <p:pic>
                      <p:nvPicPr>
                        <p:cNvPr id="0" name="图片 7175" descr="image24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114131" y="900768"/>
                          <a:ext cx="1664990" cy="40363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530088" y="854764"/>
            <a:ext cx="5304182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000" dirty="0"/>
              <a:t>(2) </a:t>
            </a:r>
            <a:r>
              <a:rPr lang="zh-CN" altLang="en-US" sz="2000" dirty="0"/>
              <a:t>一般问题用拉格朗日乘数法</a:t>
            </a:r>
            <a:endParaRPr lang="zh-CN" altLang="en-US" sz="2000" dirty="0"/>
          </a:p>
        </p:txBody>
      </p:sp>
    </p:spTree>
  </p:cSld>
  <p:clrMapOvr>
    <a:masterClrMapping/>
  </p:clrMapOvr>
  <p:transition spd="slow" advTm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6" grpId="0"/>
      <p:bldP spid="45" grpId="0" animBg="1"/>
      <p:bldP spid="18" grpId="0"/>
      <p:bldP spid="19" grpId="0"/>
      <p:bldP spid="2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496584" y="1517846"/>
            <a:ext cx="84613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/>
              <a:t>设</a:t>
            </a:r>
            <a:endParaRPr lang="zh-CN" altLang="en-US" dirty="0"/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480317" y="3064695"/>
            <a:ext cx="19050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/>
              <a:t>解方程组</a:t>
            </a:r>
            <a:endParaRPr lang="zh-CN" altLang="en-US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5824" y="815975"/>
            <a:ext cx="27432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b="1" dirty="0">
                <a:solidFill>
                  <a:schemeClr val="tx2"/>
                </a:solidFill>
              </a:rPr>
              <a:t>例如</a:t>
            </a:r>
            <a:r>
              <a:rPr lang="en-US" altLang="zh-CN" b="1" dirty="0">
                <a:solidFill>
                  <a:schemeClr val="tx2"/>
                </a:solidFill>
              </a:rPr>
              <a:t>,</a:t>
            </a:r>
            <a:r>
              <a:rPr lang="en-US" altLang="zh-CN" dirty="0"/>
              <a:t>  </a:t>
            </a:r>
            <a:r>
              <a:rPr lang="zh-CN" altLang="en-US" dirty="0"/>
              <a:t>求函数</a:t>
            </a:r>
            <a:endParaRPr lang="zh-CN" altLang="en-US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854594" y="799510"/>
            <a:ext cx="19812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/>
              <a:t>下的极值</a:t>
            </a:r>
            <a:r>
              <a:rPr lang="en-US" altLang="zh-CN" dirty="0"/>
              <a:t>.</a:t>
            </a:r>
            <a:endParaRPr lang="en-US" altLang="zh-CN" dirty="0"/>
          </a:p>
        </p:txBody>
      </p:sp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3736369" y="837183"/>
            <a:ext cx="1524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/>
              <a:t>在条件</a:t>
            </a:r>
            <a:endParaRPr lang="zh-CN" altLang="en-US" dirty="0"/>
          </a:p>
        </p:txBody>
      </p:sp>
      <p:graphicFrame>
        <p:nvGraphicFramePr>
          <p:cNvPr id="10" name="Object 1024"/>
          <p:cNvGraphicFramePr>
            <a:graphicFrameLocks noChangeAspect="1"/>
          </p:cNvGraphicFramePr>
          <p:nvPr/>
        </p:nvGraphicFramePr>
        <p:xfrm>
          <a:off x="1718353" y="829691"/>
          <a:ext cx="195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" imgW="46939200" imgH="9753600" progId="Equation.3">
                  <p:embed/>
                </p:oleObj>
              </mc:Choice>
              <mc:Fallback>
                <p:oleObj name="Equation" r:id="rId1" imgW="46939200" imgH="97536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18353" y="829691"/>
                        <a:ext cx="1955800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25"/>
          <p:cNvGraphicFramePr>
            <a:graphicFrameLocks noChangeAspect="1"/>
          </p:cNvGraphicFramePr>
          <p:nvPr/>
        </p:nvGraphicFramePr>
        <p:xfrm>
          <a:off x="4534876" y="837183"/>
          <a:ext cx="1841072" cy="365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公式" r:id="rId3" imgW="49072800" imgH="9753600" progId="Equation.3">
                  <p:embed/>
                </p:oleObj>
              </mc:Choice>
              <mc:Fallback>
                <p:oleObj name="公式" r:id="rId3" imgW="49072800" imgH="97536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34876" y="837183"/>
                        <a:ext cx="1841072" cy="36592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26"/>
          <p:cNvGraphicFramePr>
            <a:graphicFrameLocks noChangeAspect="1"/>
          </p:cNvGraphicFramePr>
          <p:nvPr/>
        </p:nvGraphicFramePr>
        <p:xfrm>
          <a:off x="6368693" y="865436"/>
          <a:ext cx="1511315" cy="316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5" imgW="46634400" imgH="9753600" progId="Equation.3">
                  <p:embed/>
                </p:oleObj>
              </mc:Choice>
              <mc:Fallback>
                <p:oleObj name="Equation" r:id="rId5" imgW="46634400" imgH="97536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68693" y="865436"/>
                        <a:ext cx="1511315" cy="31609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27"/>
          <p:cNvGraphicFramePr>
            <a:graphicFrameLocks noChangeAspect="1"/>
          </p:cNvGraphicFramePr>
          <p:nvPr/>
        </p:nvGraphicFramePr>
        <p:xfrm>
          <a:off x="1229474" y="1541087"/>
          <a:ext cx="605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7" imgW="145389600" imgH="10668000" progId="Equation.3">
                  <p:embed/>
                </p:oleObj>
              </mc:Choice>
              <mc:Fallback>
                <p:oleObj name="Equation" r:id="rId7" imgW="145389600" imgH="106680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29474" y="1541087"/>
                        <a:ext cx="6057900" cy="444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28"/>
          <p:cNvGraphicFramePr>
            <a:graphicFrameLocks noChangeAspect="1"/>
          </p:cNvGraphicFramePr>
          <p:nvPr/>
        </p:nvGraphicFramePr>
        <p:xfrm>
          <a:off x="2476465" y="2419404"/>
          <a:ext cx="2896919" cy="32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9" imgW="96012000" imgH="10668000" progId="Equation.DSMT4">
                  <p:embed/>
                </p:oleObj>
              </mc:Choice>
              <mc:Fallback>
                <p:oleObj name="Equation" r:id="rId9" imgW="96012000" imgH="10668000" progId="Equation.DSMT4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0">
                        <a:biLevel thresh="50000"/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476465" y="2419404"/>
                        <a:ext cx="2896919" cy="32149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utoShape 33"/>
          <p:cNvSpPr/>
          <p:nvPr/>
        </p:nvSpPr>
        <p:spPr bwMode="auto">
          <a:xfrm>
            <a:off x="1767155" y="2390719"/>
            <a:ext cx="164387" cy="2314845"/>
          </a:xfrm>
          <a:prstGeom prst="leftBrace">
            <a:avLst>
              <a:gd name="adj1" fmla="val 91728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6" name="Object 1029"/>
          <p:cNvGraphicFramePr>
            <a:graphicFrameLocks noChangeAspect="1"/>
          </p:cNvGraphicFramePr>
          <p:nvPr/>
        </p:nvGraphicFramePr>
        <p:xfrm>
          <a:off x="2435368" y="2895743"/>
          <a:ext cx="2907194" cy="354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1" imgW="97536000" imgH="11887200" progId="Equation.3">
                  <p:embed/>
                </p:oleObj>
              </mc:Choice>
              <mc:Fallback>
                <p:oleObj name="Equation" r:id="rId11" imgW="97536000" imgH="118872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2">
                        <a:biLevel thresh="50000"/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435368" y="2895743"/>
                        <a:ext cx="2907194" cy="35400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30"/>
          <p:cNvGraphicFramePr>
            <a:graphicFrameLocks noChangeAspect="1"/>
          </p:cNvGraphicFramePr>
          <p:nvPr/>
        </p:nvGraphicFramePr>
        <p:xfrm>
          <a:off x="2476466" y="3438847"/>
          <a:ext cx="2845547" cy="31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3" imgW="95097600" imgH="10668000" progId="Equation.3">
                  <p:embed/>
                </p:oleObj>
              </mc:Choice>
              <mc:Fallback>
                <p:oleObj name="Equation" r:id="rId13" imgW="95097600" imgH="10668000" progId="Equation.3">
                  <p:embed/>
                  <p:pic>
                    <p:nvPicPr>
                      <p:cNvPr id="0" name="图片 8198"/>
                      <p:cNvPicPr>
                        <a:picLocks noChangeAspect="1"/>
                      </p:cNvPicPr>
                      <p:nvPr/>
                    </p:nvPicPr>
                    <p:blipFill>
                      <a:blip r:embed="rId14">
                        <a:biLevel thresh="50000"/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476466" y="3438847"/>
                        <a:ext cx="2845547" cy="3188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5815174" y="2990369"/>
            <a:ext cx="301032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 smtClean="0"/>
              <a:t>得到可能极值点 </a:t>
            </a:r>
            <a:r>
              <a:rPr lang="en-US" altLang="zh-CN" dirty="0"/>
              <a:t>. </a:t>
            </a:r>
            <a:endParaRPr lang="en-US" altLang="zh-CN" dirty="0"/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3200" b="1" dirty="0" smtClean="0">
                <a:solidFill>
                  <a:schemeClr val="bg1"/>
                </a:solidFill>
                <a:latin typeface="+mn-ea"/>
                <a:cs typeface="+mj-cs"/>
              </a:rPr>
              <a:t>推  广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2451100" y="3843207"/>
          <a:ext cx="2241550" cy="411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公式" r:id="rId15" imgW="33223200" imgH="6096000" progId="Equation.3">
                  <p:embed/>
                </p:oleObj>
              </mc:Choice>
              <mc:Fallback>
                <p:oleObj name="公式" r:id="rId15" imgW="33223200" imgH="6096000" progId="Equation.3">
                  <p:embed/>
                  <p:pic>
                    <p:nvPicPr>
                      <p:cNvPr id="0" name="图片 822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451100" y="3843207"/>
                        <a:ext cx="2241550" cy="4112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18"/>
          <p:cNvGraphicFramePr>
            <a:graphicFrameLocks noChangeAspect="1"/>
          </p:cNvGraphicFramePr>
          <p:nvPr/>
        </p:nvGraphicFramePr>
        <p:xfrm>
          <a:off x="2457449" y="4317999"/>
          <a:ext cx="2466983" cy="444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公式" r:id="rId17" imgW="33832800" imgH="6096000" progId="Equation.3">
                  <p:embed/>
                </p:oleObj>
              </mc:Choice>
              <mc:Fallback>
                <p:oleObj name="公式" r:id="rId17" imgW="33832800" imgH="6096000" progId="Equation.3">
                  <p:embed/>
                  <p:pic>
                    <p:nvPicPr>
                      <p:cNvPr id="0" name="对象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49" y="4317999"/>
                        <a:ext cx="2466983" cy="4445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 build="p"/>
      <p:bldP spid="5" grpId="0" autoUpdateAnimBg="0"/>
      <p:bldP spid="7" grpId="0" autoUpdateAnimBg="0"/>
      <p:bldP spid="8" grpId="0" autoUpdateAnimBg="0"/>
      <p:bldP spid="9" grpId="0" autoUpdateAnimBg="0"/>
      <p:bldP spid="15" grpId="0" animBg="1"/>
      <p:bldP spid="20" grpId="0" autoUpdateAnimBg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8311637" y="151541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444546" y="2129768"/>
            <a:ext cx="23622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第二步  判别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2302618" y="2694151"/>
            <a:ext cx="60960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• 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比较驻点及边界点的函数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值的大小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296292" y="3090875"/>
            <a:ext cx="53340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• 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根据问题的实际意义确定最值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1453546" y="1716993"/>
            <a:ext cx="76962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第一步  找目标函数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确定定义域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及约束条件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14"/>
          <p:cNvSpPr txBox="1">
            <a:spLocks noChangeArrowheads="1"/>
          </p:cNvSpPr>
          <p:nvPr/>
        </p:nvSpPr>
        <p:spPr>
          <a:xfrm>
            <a:off x="214282" y="977782"/>
            <a:ext cx="3429000" cy="5143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3. </a:t>
            </a:r>
            <a:r>
              <a:rPr kumimoji="0" lang="zh-CN" alt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函数的最值问题</a:t>
            </a:r>
            <a:endParaRPr kumimoji="0" lang="zh-CN" alt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最 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 smtClean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2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Freeform 6"/>
          <p:cNvSpPr/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3" name="Freeform 7"/>
          <p:cNvSpPr/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884315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公式" r:id="rId1" imgW="2743200" imgH="5181600" progId="Equation.3">
                  <p:embed/>
                </p:oleObj>
              </mc:Choice>
              <mc:Fallback>
                <p:oleObj name="公式" r:id="rId1" imgW="2743200" imgH="5181600" progId="Equation.3">
                  <p:embed/>
                  <p:pic>
                    <p:nvPicPr>
                      <p:cNvPr id="0" name="图片 9216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033544" y="1603962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解： 方程组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7" name="对象 26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公式" r:id="rId3" imgW="2743200" imgH="5181600" progId="Equation.3">
                  <p:embed/>
                </p:oleObj>
              </mc:Choice>
              <mc:Fallback>
                <p:oleObj name="公式" r:id="rId3" imgW="2743200" imgH="5181600" progId="Equation.3">
                  <p:embed/>
                  <p:pic>
                    <p:nvPicPr>
                      <p:cNvPr id="0" name="图片 9217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1589088" y="2066925"/>
          <a:ext cx="461010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4" imgW="50901600" imgH="13411200" progId="Equation.DSMT4">
                  <p:embed/>
                </p:oleObj>
              </mc:Choice>
              <mc:Fallback>
                <p:oleObj name="Equation" r:id="rId4" imgW="50901600" imgH="13411200" progId="Equation.DSMT4">
                  <p:embed/>
                  <p:pic>
                    <p:nvPicPr>
                      <p:cNvPr id="0" name="图片 9218" descr="image26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088" y="2066925"/>
                        <a:ext cx="4610100" cy="1011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 flipH="1">
            <a:off x="1081562" y="3125366"/>
            <a:ext cx="31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求得以下五组解：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5" name="对象 34"/>
          <p:cNvGraphicFramePr>
            <a:graphicFrameLocks noChangeAspect="1"/>
          </p:cNvGraphicFramePr>
          <p:nvPr/>
        </p:nvGraphicFramePr>
        <p:xfrm>
          <a:off x="1686782" y="3686278"/>
          <a:ext cx="100012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6" imgW="11582400" imgH="11582400" progId="Equation.DSMT4">
                  <p:embed/>
                </p:oleObj>
              </mc:Choice>
              <mc:Fallback>
                <p:oleObj name="Equation" r:id="rId6" imgW="11582400" imgH="11582400" progId="Equation.DSMT4">
                  <p:embed/>
                  <p:pic>
                    <p:nvPicPr>
                      <p:cNvPr id="0" name="图片 9219" descr="image27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86782" y="3686278"/>
                        <a:ext cx="1000125" cy="1017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对象 36"/>
          <p:cNvGraphicFramePr>
            <a:graphicFrameLocks noChangeAspect="1"/>
          </p:cNvGraphicFramePr>
          <p:nvPr/>
        </p:nvGraphicFramePr>
        <p:xfrm>
          <a:off x="2860594" y="3704621"/>
          <a:ext cx="1071563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8" imgW="11887200" imgH="11582400" progId="Equation.DSMT4">
                  <p:embed/>
                </p:oleObj>
              </mc:Choice>
              <mc:Fallback>
                <p:oleObj name="Equation" r:id="rId8" imgW="11887200" imgH="11582400" progId="Equation.DSMT4">
                  <p:embed/>
                  <p:pic>
                    <p:nvPicPr>
                      <p:cNvPr id="0" name="图片 9220" descr="image28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60594" y="3704621"/>
                        <a:ext cx="1071563" cy="965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对象 38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公式" r:id="rId10" imgW="2743200" imgH="5181600" progId="Equation.3">
                  <p:embed/>
                </p:oleObj>
              </mc:Choice>
              <mc:Fallback>
                <p:oleObj name="公式" r:id="rId10" imgW="2743200" imgH="5181600" progId="Equation.3">
                  <p:embed/>
                  <p:pic>
                    <p:nvPicPr>
                      <p:cNvPr id="0" name="图片 9221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对象 42"/>
          <p:cNvGraphicFramePr>
            <a:graphicFrameLocks noChangeAspect="1"/>
          </p:cNvGraphicFramePr>
          <p:nvPr/>
        </p:nvGraphicFramePr>
        <p:xfrm>
          <a:off x="4105844" y="3686278"/>
          <a:ext cx="1247782" cy="96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公式" r:id="rId11" imgW="11887200" imgH="11582400" progId="Equation.3">
                  <p:embed/>
                </p:oleObj>
              </mc:Choice>
              <mc:Fallback>
                <p:oleObj name="公式" r:id="rId11" imgW="11887200" imgH="11582400" progId="Equation.3">
                  <p:embed/>
                  <p:pic>
                    <p:nvPicPr>
                      <p:cNvPr id="0" name="图片 9222" descr="image2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05844" y="3686278"/>
                        <a:ext cx="1247782" cy="964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00" name="Object 28"/>
          <p:cNvGraphicFramePr>
            <a:graphicFrameLocks noChangeAspect="1"/>
          </p:cNvGraphicFramePr>
          <p:nvPr/>
        </p:nvGraphicFramePr>
        <p:xfrm>
          <a:off x="5527313" y="3673074"/>
          <a:ext cx="995366" cy="96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公式" r:id="rId13" imgW="11887200" imgH="11582400" progId="Equation.3">
                  <p:embed/>
                </p:oleObj>
              </mc:Choice>
              <mc:Fallback>
                <p:oleObj name="公式" r:id="rId13" imgW="11887200" imgH="11582400" progId="Equation.3">
                  <p:embed/>
                  <p:pic>
                    <p:nvPicPr>
                      <p:cNvPr id="0" name="图片 9223" descr="image30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527313" y="3673074"/>
                        <a:ext cx="995366" cy="964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02" name="Object 30"/>
          <p:cNvGraphicFramePr>
            <a:graphicFrameLocks noChangeAspect="1"/>
          </p:cNvGraphicFramePr>
          <p:nvPr/>
        </p:nvGraphicFramePr>
        <p:xfrm>
          <a:off x="6696366" y="3686278"/>
          <a:ext cx="1357322" cy="96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公式" r:id="rId15" imgW="11887200" imgH="11582400" progId="Equation.3">
                  <p:embed/>
                </p:oleObj>
              </mc:Choice>
              <mc:Fallback>
                <p:oleObj name="公式" r:id="rId15" imgW="11887200" imgH="11582400" progId="Equation.3">
                  <p:embed/>
                  <p:pic>
                    <p:nvPicPr>
                      <p:cNvPr id="0" name="图片 9224" descr="image31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96366" y="3686278"/>
                        <a:ext cx="1357322" cy="964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对象 2"/>
          <p:cNvGraphicFramePr/>
          <p:nvPr/>
        </p:nvGraphicFramePr>
        <p:xfrm>
          <a:off x="693738" y="930275"/>
          <a:ext cx="64516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7" imgW="80162400" imgH="5486400" progId="Equation.DSMT4">
                  <p:embed/>
                </p:oleObj>
              </mc:Choice>
              <mc:Fallback>
                <p:oleObj name="Equation" r:id="rId17" imgW="80162400" imgH="5486400" progId="Equation.DSMT4">
                  <p:embed/>
                  <p:pic>
                    <p:nvPicPr>
                      <p:cNvPr id="0" name="图片 9225" descr="image32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93738" y="930275"/>
                        <a:ext cx="6451600" cy="441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017973"/>
            <a:ext cx="70775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于是，得驻点（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1500166" y="1660915"/>
          <a:ext cx="4709715" cy="482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公式" r:id="rId1" imgW="35052000" imgH="5791200" progId="Equation.3">
                  <p:embed/>
                </p:oleObj>
              </mc:Choice>
              <mc:Fallback>
                <p:oleObj name="公式" r:id="rId1" imgW="35052000" imgH="5791200" progId="Equation.3">
                  <p:embed/>
                  <p:pic>
                    <p:nvPicPr>
                      <p:cNvPr id="0" name="图片 10240" descr="image33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00166" y="1660915"/>
                        <a:ext cx="4709715" cy="4822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21128" y="1687321"/>
            <a:ext cx="558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又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7044" name="Object 4"/>
          <p:cNvGraphicFramePr>
            <a:graphicFrameLocks noChangeAspect="1"/>
          </p:cNvGraphicFramePr>
          <p:nvPr/>
        </p:nvGraphicFramePr>
        <p:xfrm>
          <a:off x="1428728" y="2250279"/>
          <a:ext cx="4781153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公式" r:id="rId3" imgW="38404800" imgH="5486400" progId="Equation.3">
                  <p:embed/>
                </p:oleObj>
              </mc:Choice>
              <mc:Fallback>
                <p:oleObj name="公式" r:id="rId3" imgW="38404800" imgH="5486400" progId="Equation.3">
                  <p:embed/>
                  <p:pic>
                    <p:nvPicPr>
                      <p:cNvPr id="0" name="图片 10241" descr="image3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28728" y="2250279"/>
                        <a:ext cx="4781153" cy="4286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1386332" y="2732485"/>
          <a:ext cx="4763256" cy="482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公式" r:id="rId5" imgW="34747200" imgH="6096000" progId="Equation.3">
                  <p:embed/>
                </p:oleObj>
              </mc:Choice>
              <mc:Fallback>
                <p:oleObj name="公式" r:id="rId5" imgW="34747200" imgH="6096000" progId="Equation.3">
                  <p:embed/>
                  <p:pic>
                    <p:nvPicPr>
                      <p:cNvPr id="0" name="图片 10242" descr="image3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86332" y="2732485"/>
                        <a:ext cx="4763256" cy="4822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57225" y="3318478"/>
            <a:ext cx="3005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由判定极得充分条件知值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927836" y="3728636"/>
          <a:ext cx="7261574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7" imgW="95707200" imgH="12801600" progId="Equation.DSMT4">
                  <p:embed/>
                </p:oleObj>
              </mc:Choice>
              <mc:Fallback>
                <p:oleObj name="Equation" r:id="rId7" imgW="95707200" imgH="12801600" progId="Equation.DSMT4">
                  <p:embed/>
                  <p:pic>
                    <p:nvPicPr>
                      <p:cNvPr id="0" name="图片 10243" descr="image36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27836" y="3728636"/>
                        <a:ext cx="7261574" cy="955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745383" y="1033966"/>
          <a:ext cx="7323443" cy="644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" imgW="109423200" imgH="11582400" progId="Equation.DSMT4">
                  <p:embed/>
                </p:oleObj>
              </mc:Choice>
              <mc:Fallback>
                <p:oleObj name="Equation" r:id="rId1" imgW="109423200" imgH="11582400" progId="Equation.DSMT4">
                  <p:embed/>
                  <p:pic>
                    <p:nvPicPr>
                      <p:cNvPr id="0" name="图片 11264" descr="image37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45383" y="1033966"/>
                        <a:ext cx="7323443" cy="6441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754627" y="1847868"/>
          <a:ext cx="7384537" cy="905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3" imgW="93878400" imgH="18288000" progId="Equation.DSMT4">
                  <p:embed/>
                </p:oleObj>
              </mc:Choice>
              <mc:Fallback>
                <p:oleObj name="Equation" r:id="rId3" imgW="93878400" imgH="18288000" progId="Equation.DSMT4">
                  <p:embed/>
                  <p:pic>
                    <p:nvPicPr>
                      <p:cNvPr id="0" name="图片 11265" descr="image3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4627" y="1847868"/>
                        <a:ext cx="7384537" cy="90537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1828800" y="3268266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公式" r:id="rId5" imgW="2743200" imgH="5181600" progId="Equation.3">
                  <p:embed/>
                </p:oleObj>
              </mc:Choice>
              <mc:Fallback>
                <p:oleObj name="公式" r:id="rId5" imgW="2743200" imgH="5181600" progId="Equation.3">
                  <p:embed/>
                  <p:pic>
                    <p:nvPicPr>
                      <p:cNvPr id="0" name="图片 11266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8800" y="3268266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712279" y="3006970"/>
          <a:ext cx="7406788" cy="590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7" imgW="109118400" imgH="11582400" progId="Equation.DSMT4">
                  <p:embed/>
                </p:oleObj>
              </mc:Choice>
              <mc:Fallback>
                <p:oleObj name="Equation" r:id="rId7" imgW="109118400" imgH="11582400" progId="Equation.DSMT4">
                  <p:embed/>
                  <p:pic>
                    <p:nvPicPr>
                      <p:cNvPr id="0" name="图片 11267" descr="image39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2279" y="3006970"/>
                        <a:ext cx="7406788" cy="59034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684108" y="3903908"/>
          <a:ext cx="7555540" cy="658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9" imgW="107594400" imgH="11582400" progId="Equation.DSMT4">
                  <p:embed/>
                </p:oleObj>
              </mc:Choice>
              <mc:Fallback>
                <p:oleObj name="Equation" r:id="rId9" imgW="107594400" imgH="11582400" progId="Equation.DSMT4">
                  <p:embed/>
                  <p:pic>
                    <p:nvPicPr>
                      <p:cNvPr id="0" name="图片 11268" descr="image40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4108" y="3903908"/>
                        <a:ext cx="7555540" cy="6580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633366" y="784021"/>
          <a:ext cx="7748640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1" imgW="101498400" imgH="15849600" progId="Equation.DSMT4">
                  <p:embed/>
                </p:oleObj>
              </mc:Choice>
              <mc:Fallback>
                <p:oleObj name="Equation" r:id="rId1" imgW="101498400" imgH="15849600" progId="Equation.DSMT4">
                  <p:embed/>
                  <p:pic>
                    <p:nvPicPr>
                      <p:cNvPr id="0" name="图片 12288" descr="image41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33366" y="784021"/>
                        <a:ext cx="7748640" cy="1216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公式" r:id="rId3" imgW="2743200" imgH="5181600" progId="Equation.3">
                  <p:embed/>
                </p:oleObj>
              </mc:Choice>
              <mc:Fallback>
                <p:oleObj name="公式" r:id="rId3" imgW="2743200" imgH="5181600" progId="Equation.3">
                  <p:embed/>
                  <p:pic>
                    <p:nvPicPr>
                      <p:cNvPr id="0" name="图片 12289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1054599" y="1887538"/>
          <a:ext cx="64166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5" imgW="89916000" imgH="4876800" progId="Equation.DSMT4">
                  <p:embed/>
                </p:oleObj>
              </mc:Choice>
              <mc:Fallback>
                <p:oleObj name="Equation" r:id="rId5" imgW="89916000" imgH="4876800" progId="Equation.DSMT4">
                  <p:embed/>
                  <p:pic>
                    <p:nvPicPr>
                      <p:cNvPr id="0" name="图片 12290" descr="image4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54599" y="1887538"/>
                        <a:ext cx="6416675" cy="3921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2555091" y="2360734"/>
          <a:ext cx="207170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公式" r:id="rId7" imgW="25298400" imgH="5486400" progId="Equation.3">
                  <p:embed/>
                </p:oleObj>
              </mc:Choice>
              <mc:Fallback>
                <p:oleObj name="公式" r:id="rId7" imgW="25298400" imgH="5486400" progId="Equation.3">
                  <p:embed/>
                  <p:pic>
                    <p:nvPicPr>
                      <p:cNvPr id="0" name="图片 12291" descr="image43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55091" y="2360734"/>
                        <a:ext cx="2071702" cy="4286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1398613" y="2833779"/>
          <a:ext cx="6687907" cy="446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9" imgW="75895200" imgH="5486400" progId="Equation.DSMT4">
                  <p:embed/>
                </p:oleObj>
              </mc:Choice>
              <mc:Fallback>
                <p:oleObj name="Equation" r:id="rId9" imgW="75895200" imgH="5486400" progId="Equation.DSMT4">
                  <p:embed/>
                  <p:pic>
                    <p:nvPicPr>
                      <p:cNvPr id="0" name="图片 12292" descr="image44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98613" y="2833779"/>
                        <a:ext cx="6687907" cy="44613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398614" y="3409122"/>
            <a:ext cx="25472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+mn-ea"/>
              </a:rPr>
              <a:t>作拉格朗日函数在</a:t>
            </a:r>
            <a:endParaRPr lang="en-US" altLang="zh-CN" sz="2000" dirty="0" smtClean="0">
              <a:latin typeface="+mn-ea"/>
            </a:endParaRPr>
          </a:p>
          <a:p>
            <a:r>
              <a:rPr lang="en-US" altLang="zh-CN" sz="2000" dirty="0" smtClean="0">
                <a:latin typeface="+mn-ea"/>
              </a:rPr>
              <a:t>          </a:t>
            </a:r>
            <a:endParaRPr lang="zh-CN" altLang="en-US" sz="2000" dirty="0">
              <a:latin typeface="+mn-ea"/>
            </a:endParaRPr>
          </a:p>
        </p:txBody>
      </p:sp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1492775" y="3998637"/>
          <a:ext cx="7500990" cy="482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公式" r:id="rId11" imgW="71323200" imgH="5486400" progId="Equation.3">
                  <p:embed/>
                </p:oleObj>
              </mc:Choice>
              <mc:Fallback>
                <p:oleObj name="公式" r:id="rId11" imgW="71323200" imgH="5486400" progId="Equation.3">
                  <p:embed/>
                  <p:pic>
                    <p:nvPicPr>
                      <p:cNvPr id="0" name="图片 12293" descr="image45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92775" y="3998637"/>
                        <a:ext cx="7500990" cy="4822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748949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430579" y="1144539"/>
            <a:ext cx="441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令</a:t>
            </a:r>
            <a:endParaRPr lang="zh-CN" altLang="en-US" sz="2000" dirty="0"/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871725" y="938935"/>
          <a:ext cx="3936212" cy="920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" imgW="43891200" imgH="18897600" progId="Equation.DSMT4">
                  <p:embed/>
                </p:oleObj>
              </mc:Choice>
              <mc:Fallback>
                <p:oleObj name="Equation" r:id="rId1" imgW="43891200" imgH="18897600" progId="Equation.DSMT4">
                  <p:embed/>
                  <p:pic>
                    <p:nvPicPr>
                      <p:cNvPr id="0" name="图片 13312" descr="image4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71725" y="938935"/>
                        <a:ext cx="3936212" cy="92000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4796194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公式" r:id="rId3" imgW="2743200" imgH="5181600" progId="Equation.3">
                  <p:embed/>
                </p:oleObj>
              </mc:Choice>
              <mc:Fallback>
                <p:oleObj name="公式" r:id="rId3" imgW="2743200" imgH="5181600" progId="Equation.3">
                  <p:embed/>
                  <p:pic>
                    <p:nvPicPr>
                      <p:cNvPr id="0" name="图片 13313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6194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1437045" y="1930382"/>
          <a:ext cx="4340748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5" imgW="53949600" imgH="4876800" progId="Equation.DSMT4">
                  <p:embed/>
                </p:oleObj>
              </mc:Choice>
              <mc:Fallback>
                <p:oleObj name="Equation" r:id="rId5" imgW="53949600" imgH="4876800" progId="Equation.DSMT4">
                  <p:embed/>
                  <p:pic>
                    <p:nvPicPr>
                      <p:cNvPr id="0" name="图片 13314" descr="image4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37045" y="1930382"/>
                        <a:ext cx="4340748" cy="277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1721677" y="2317245"/>
          <a:ext cx="2884984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7" imgW="32308800" imgH="4876800" progId="Equation.DSMT4">
                  <p:embed/>
                </p:oleObj>
              </mc:Choice>
              <mc:Fallback>
                <p:oleObj name="Equation" r:id="rId7" imgW="32308800" imgH="4876800" progId="Equation.DSMT4">
                  <p:embed/>
                  <p:pic>
                    <p:nvPicPr>
                      <p:cNvPr id="0" name="图片 13315" descr="image4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21677" y="2317245"/>
                        <a:ext cx="2884984" cy="301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1175284" y="2630185"/>
          <a:ext cx="5563925" cy="61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9" imgW="87172800" imgH="9753600" progId="Equation.DSMT4">
                  <p:embed/>
                </p:oleObj>
              </mc:Choice>
              <mc:Fallback>
                <p:oleObj name="Equation" r:id="rId9" imgW="87172800" imgH="9753600" progId="Equation.DSMT4">
                  <p:embed/>
                  <p:pic>
                    <p:nvPicPr>
                      <p:cNvPr id="0" name="图片 13316" descr="image49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75284" y="2630185"/>
                        <a:ext cx="5563925" cy="616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1149350" y="3276600"/>
          <a:ext cx="671036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1" imgW="74371200" imgH="5486400" progId="Equation.DSMT4">
                  <p:embed/>
                </p:oleObj>
              </mc:Choice>
              <mc:Fallback>
                <p:oleObj name="Equation" r:id="rId11" imgW="74371200" imgH="5486400" progId="Equation.DSMT4">
                  <p:embed/>
                  <p:pic>
                    <p:nvPicPr>
                      <p:cNvPr id="0" name="图片 13317" descr="image5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49350" y="3276600"/>
                        <a:ext cx="6710363" cy="3508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1942102" y="3827521"/>
          <a:ext cx="49104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3" imgW="69799200" imgH="5486400" progId="Equation.DSMT4">
                  <p:embed/>
                </p:oleObj>
              </mc:Choice>
              <mc:Fallback>
                <p:oleObj name="Equation" r:id="rId13" imgW="69799200" imgH="5486400" progId="Equation.DSMT4">
                  <p:embed/>
                  <p:pic>
                    <p:nvPicPr>
                      <p:cNvPr id="0" name="图片 13318" descr="image5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42102" y="3827521"/>
                        <a:ext cx="4910412" cy="374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1880171" y="4263776"/>
          <a:ext cx="4592549" cy="5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5" imgW="60045600" imgH="10668000" progId="Equation.DSMT4">
                  <p:embed/>
                </p:oleObj>
              </mc:Choice>
              <mc:Fallback>
                <p:oleObj name="Equation" r:id="rId15" imgW="60045600" imgH="10668000" progId="Equation.DSMT4">
                  <p:embed/>
                  <p:pic>
                    <p:nvPicPr>
                      <p:cNvPr id="0" name="图片 13319" descr="image52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80171" y="4263776"/>
                        <a:ext cx="4592549" cy="58562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169470" y="1032232"/>
            <a:ext cx="3518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于是得到二个可能的极值点：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1477963" y="1620838"/>
          <a:ext cx="5688012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1" imgW="88392000" imgH="10363200" progId="Equation.DSMT4">
                  <p:embed/>
                </p:oleObj>
              </mc:Choice>
              <mc:Fallback>
                <p:oleObj name="Equation" r:id="rId1" imgW="88392000" imgH="10363200" progId="Equation.DSMT4">
                  <p:embed/>
                  <p:pic>
                    <p:nvPicPr>
                      <p:cNvPr id="0" name="图片 14336" descr="image53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77963" y="1620838"/>
                        <a:ext cx="5688012" cy="696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23639" y="2380792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由题意可知这种距离的最大值和最小值一定存在，所以距离的最大值和最小值分别在这二点处取得，而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4160838" y="3027760"/>
          <a:ext cx="32226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公式" r:id="rId3" imgW="2743200" imgH="5181600" progId="Equation.3">
                  <p:embed/>
                </p:oleObj>
              </mc:Choice>
              <mc:Fallback>
                <p:oleObj name="公式" r:id="rId3" imgW="2743200" imgH="5181600" progId="Equation.3">
                  <p:embed/>
                  <p:pic>
                    <p:nvPicPr>
                      <p:cNvPr id="0" name="图片 14337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60838" y="3027760"/>
                        <a:ext cx="322262" cy="376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28728" y="3527562"/>
            <a:ext cx="3000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故最大值与最小值分别为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1602768" y="4017196"/>
          <a:ext cx="5291191" cy="657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5" imgW="76809600" imgH="8229600" progId="Equation.DSMT4">
                  <p:embed/>
                </p:oleObj>
              </mc:Choice>
              <mc:Fallback>
                <p:oleObj name="Equation" r:id="rId5" imgW="76809600" imgH="8229600" progId="Equation.DSMT4">
                  <p:embed/>
                  <p:pic>
                    <p:nvPicPr>
                      <p:cNvPr id="0" name="图片 14338" descr="image5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02768" y="4017196"/>
                        <a:ext cx="5291191" cy="6575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997325" y="3363516"/>
          <a:ext cx="114300" cy="130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公式" r:id="rId7" imgW="2743200" imgH="43281600" progId="Equation.3">
                  <p:embed/>
                </p:oleObj>
              </mc:Choice>
              <mc:Fallback>
                <p:oleObj name="公式" r:id="rId7" imgW="2743200" imgH="43281600" progId="Equation.3">
                  <p:embed/>
                  <p:pic>
                    <p:nvPicPr>
                      <p:cNvPr id="0" name="图片 14339" descr="image5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97325" y="3363516"/>
                        <a:ext cx="114300" cy="13096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/>
        </p:nvGraphicFramePr>
        <p:xfrm>
          <a:off x="2327015" y="2955960"/>
          <a:ext cx="4033592" cy="67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9" imgW="60655200" imgH="10668000" progId="Equation.DSMT4">
                  <p:embed/>
                </p:oleObj>
              </mc:Choice>
              <mc:Fallback>
                <p:oleObj name="Equation" r:id="rId9" imgW="60655200" imgH="10668000" progId="Equation.DSMT4">
                  <p:embed/>
                  <p:pic>
                    <p:nvPicPr>
                      <p:cNvPr id="0" name="图片 14340" descr="image56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27015" y="2955960"/>
                        <a:ext cx="4033592" cy="67149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4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1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Freeform 6"/>
          <p:cNvSpPr/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3" name="Freeform 7"/>
          <p:cNvSpPr/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773787"/>
            <a:ext cx="10310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极值</a:t>
            </a:r>
            <a:endParaRPr lang="zh-CN" altLang="en-US" sz="3000" b="1" spc="3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>
            <a:spLocks noChangeArrowheads="1"/>
          </p:cNvSpPr>
          <p:nvPr/>
        </p:nvSpPr>
        <p:spPr bwMode="auto">
          <a:xfrm>
            <a:off x="4997859" y="2475258"/>
            <a:ext cx="24449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多元函数的极值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19" name="TextBox 39"/>
          <p:cNvSpPr>
            <a:spLocks noChangeArrowheads="1"/>
          </p:cNvSpPr>
          <p:nvPr/>
        </p:nvSpPr>
        <p:spPr bwMode="auto">
          <a:xfrm>
            <a:off x="4997859" y="3000721"/>
            <a:ext cx="1873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条件极值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  <p:bldP spid="18" grpId="0" bldLvl="0" autoUpdateAnimBg="0"/>
      <p:bldP spid="19" grpId="0" bldLvl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77996" y="1376796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2824038" y="242452"/>
            <a:ext cx="4495800" cy="5143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楷体_GB2312" panose="02010609030101010101" pitchFamily="49" charset="-122"/>
                <a:cs typeface="+mj-cs"/>
              </a:rPr>
              <a:t>多元函数的极值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楷体_GB2312" panose="02010609030101010101" pitchFamily="49" charset="-122"/>
              <a:cs typeface="+mj-cs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438987" y="2366203"/>
            <a:ext cx="9720239" cy="935895"/>
            <a:chOff x="438987" y="2366203"/>
            <a:chExt cx="9720239" cy="935895"/>
          </a:xfrm>
        </p:grpSpPr>
        <p:sp>
          <p:nvSpPr>
            <p:cNvPr id="7" name="Text Box 1029"/>
            <p:cNvSpPr txBox="1">
              <a:spLocks noChangeArrowheads="1"/>
            </p:cNvSpPr>
            <p:nvPr/>
          </p:nvSpPr>
          <p:spPr bwMode="auto">
            <a:xfrm>
              <a:off x="438987" y="2366203"/>
              <a:ext cx="6305576" cy="40011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则称函数在该点取得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极大值</a:t>
              </a:r>
              <a:r>
                <a:rPr lang="en-US" altLang="zh-CN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(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极小值</a:t>
              </a:r>
              <a:r>
                <a:rPr lang="en-US" altLang="zh-CN" sz="2000" b="1" dirty="0" smtClean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)</a:t>
              </a:r>
              <a:r>
                <a:rPr lang="zh-CN" altLang="en-US" sz="2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</a:t>
              </a:r>
              <a:endPara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Text Box 1034"/>
            <p:cNvSpPr txBox="1">
              <a:spLocks noChangeArrowheads="1"/>
            </p:cNvSpPr>
            <p:nvPr/>
          </p:nvSpPr>
          <p:spPr bwMode="auto">
            <a:xfrm>
              <a:off x="4653828" y="2366203"/>
              <a:ext cx="5505398" cy="86177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极大值和极小值统称为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极值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,</a:t>
              </a:r>
              <a:endPara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spcBef>
                  <a:spcPct val="50000"/>
                </a:spcBef>
                <a:buFontTx/>
                <a:buNone/>
              </a:pP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Text Box 1036"/>
            <p:cNvSpPr txBox="1">
              <a:spLocks noChangeArrowheads="1"/>
            </p:cNvSpPr>
            <p:nvPr/>
          </p:nvSpPr>
          <p:spPr bwMode="auto">
            <a:xfrm>
              <a:off x="498935" y="2901988"/>
              <a:ext cx="5334000" cy="40011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使函数取得极值的点称为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极值点</a:t>
              </a:r>
              <a:r>
                <a:rPr lang="en-US" altLang="zh-CN" dirty="0">
                  <a:solidFill>
                    <a:schemeClr val="tx2"/>
                  </a:solidFill>
                </a:rPr>
                <a:t>.</a:t>
              </a:r>
              <a:endParaRPr lang="en-US" altLang="zh-CN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30108" y="1203747"/>
            <a:ext cx="8024445" cy="978802"/>
            <a:chOff x="530108" y="1203747"/>
            <a:chExt cx="8024445" cy="978802"/>
          </a:xfrm>
        </p:grpSpPr>
        <p:sp>
          <p:nvSpPr>
            <p:cNvPr id="6" name="Text Box 1028"/>
            <p:cNvSpPr txBox="1">
              <a:spLocks noChangeArrowheads="1"/>
            </p:cNvSpPr>
            <p:nvPr/>
          </p:nvSpPr>
          <p:spPr bwMode="auto">
            <a:xfrm>
              <a:off x="530108" y="1233891"/>
              <a:ext cx="3143272" cy="40011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定义</a:t>
              </a:r>
              <a:r>
                <a:rPr lang="en-US" altLang="zh-CN" sz="2000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: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若函数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Text Box 1059"/>
            <p:cNvSpPr txBox="1">
              <a:spLocks noChangeArrowheads="1"/>
            </p:cNvSpPr>
            <p:nvPr/>
          </p:nvSpPr>
          <p:spPr bwMode="auto">
            <a:xfrm>
              <a:off x="4404123" y="1233891"/>
              <a:ext cx="2357453" cy="40011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的某邻域内有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3" name="对象 2"/>
            <p:cNvGraphicFramePr/>
            <p:nvPr/>
          </p:nvGraphicFramePr>
          <p:xfrm>
            <a:off x="1980465" y="1216963"/>
            <a:ext cx="2524138" cy="457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1" imgW="42367200" imgH="5791200" progId="Equation.DSMT4">
                    <p:embed/>
                  </p:oleObj>
                </mc:Choice>
                <mc:Fallback>
                  <p:oleObj name="Equation" r:id="rId1" imgW="42367200" imgH="5791200" progId="Equation.DSMT4">
                    <p:embed/>
                    <p:pic>
                      <p:nvPicPr>
                        <p:cNvPr id="0" name="图片 1024" descr="image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980465" y="1216963"/>
                          <a:ext cx="2524138" cy="45723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对象 3"/>
            <p:cNvGraphicFramePr/>
            <p:nvPr/>
          </p:nvGraphicFramePr>
          <p:xfrm>
            <a:off x="6005425" y="1203747"/>
            <a:ext cx="2549128" cy="465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Equation" r:id="rId3" imgW="31699200" imgH="5791200" progId="Equation.DSMT4">
                    <p:embed/>
                  </p:oleObj>
                </mc:Choice>
                <mc:Fallback>
                  <p:oleObj name="Equation" r:id="rId3" imgW="31699200" imgH="5791200" progId="Equation.DSMT4">
                    <p:embed/>
                    <p:pic>
                      <p:nvPicPr>
                        <p:cNvPr id="0" name="图片 1025" descr="image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005425" y="1203747"/>
                          <a:ext cx="2549128" cy="46570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对象 10"/>
            <p:cNvGraphicFramePr/>
            <p:nvPr/>
          </p:nvGraphicFramePr>
          <p:xfrm>
            <a:off x="545380" y="1740335"/>
            <a:ext cx="3989368" cy="4422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" name="Equation" r:id="rId5" imgW="39928800" imgH="5791200" progId="Equation.DSMT4">
                    <p:embed/>
                  </p:oleObj>
                </mc:Choice>
                <mc:Fallback>
                  <p:oleObj name="Equation" r:id="rId5" imgW="39928800" imgH="5791200" progId="Equation.DSMT4">
                    <p:embed/>
                    <p:pic>
                      <p:nvPicPr>
                        <p:cNvPr id="0" name="图片 1026" descr="image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45380" y="1740335"/>
                          <a:ext cx="3989368" cy="44221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 advTm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747963" y="2376488"/>
          <a:ext cx="32067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" imgW="25908000" imgH="12192000" progId="Equation.DSMT4">
                  <p:embed/>
                </p:oleObj>
              </mc:Choice>
              <mc:Fallback>
                <p:oleObj name="Equation" r:id="rId1" imgW="25908000" imgH="12192000" progId="Equation.DSMT4">
                  <p:embed/>
                  <p:pic>
                    <p:nvPicPr>
                      <p:cNvPr id="0" name="图片 2048" descr="image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47963" y="2376488"/>
                        <a:ext cx="3206750" cy="1016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26"/>
          <p:cNvSpPr txBox="1">
            <a:spLocks noChangeArrowheads="1"/>
          </p:cNvSpPr>
          <p:nvPr/>
        </p:nvSpPr>
        <p:spPr>
          <a:xfrm>
            <a:off x="2824038" y="242452"/>
            <a:ext cx="4495800" cy="5143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楷体_GB2312" panose="02010609030101010101" pitchFamily="49" charset="-122"/>
                <a:cs typeface="+mj-cs"/>
              </a:rPr>
              <a:t>多元函数的极值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楷体_GB2312" panose="02010609030101010101" pitchFamily="49" charset="-122"/>
              <a:cs typeface="+mj-cs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739288" y="1201436"/>
            <a:ext cx="7663356" cy="1539964"/>
            <a:chOff x="739288" y="1201436"/>
            <a:chExt cx="7663356" cy="1539964"/>
          </a:xfrm>
        </p:grpSpPr>
        <p:grpSp>
          <p:nvGrpSpPr>
            <p:cNvPr id="2" name="Group 51"/>
            <p:cNvGrpSpPr/>
            <p:nvPr/>
          </p:nvGrpSpPr>
          <p:grpSpPr bwMode="auto">
            <a:xfrm>
              <a:off x="7467605" y="1314450"/>
              <a:ext cx="935039" cy="114300"/>
              <a:chOff x="4704" y="1296"/>
              <a:chExt cx="589" cy="96"/>
            </a:xfrm>
          </p:grpSpPr>
          <p:sp>
            <p:nvSpPr>
              <p:cNvPr id="41" name="Line 49"/>
              <p:cNvSpPr>
                <a:spLocks noChangeShapeType="1"/>
              </p:cNvSpPr>
              <p:nvPr/>
            </p:nvSpPr>
            <p:spPr bwMode="auto">
              <a:xfrm>
                <a:off x="4704" y="1296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Line 50"/>
              <p:cNvSpPr>
                <a:spLocks noChangeShapeType="1"/>
              </p:cNvSpPr>
              <p:nvPr/>
            </p:nvSpPr>
            <p:spPr bwMode="auto">
              <a:xfrm>
                <a:off x="5280" y="129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" name="Text Box 1081"/>
            <p:cNvSpPr txBox="1">
              <a:spLocks noChangeArrowheads="1"/>
            </p:cNvSpPr>
            <p:nvPr/>
          </p:nvSpPr>
          <p:spPr bwMode="auto">
            <a:xfrm>
              <a:off x="6666826" y="1287101"/>
              <a:ext cx="714380" cy="40011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buFontTx/>
                <a:buNone/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存在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Rectangle 1026"/>
            <p:cNvSpPr txBox="1">
              <a:spLocks noChangeArrowheads="1"/>
            </p:cNvSpPr>
            <p:nvPr/>
          </p:nvSpPr>
          <p:spPr>
            <a:xfrm>
              <a:off x="1619345" y="1201436"/>
              <a:ext cx="2971800" cy="4857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ea"/>
                  <a:cs typeface="+mj-cs"/>
                </a:rPr>
                <a:t>(</a:t>
              </a:r>
              <a:r>
                <a:rPr kumimoji="0" lang="zh-CN" alt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ea"/>
                  <a:cs typeface="+mj-cs"/>
                </a:rPr>
                <a:t>必要条件</a:t>
              </a:r>
              <a:r>
                <a:rPr kumimoji="0" lang="en-US" altLang="zh-CN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ea"/>
                  <a:cs typeface="+mj-cs"/>
                </a:rPr>
                <a:t>)</a:t>
              </a: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cs typeface="+mj-cs"/>
              </a:endParaRPr>
            </a:p>
          </p:txBody>
        </p:sp>
        <p:sp>
          <p:nvSpPr>
            <p:cNvPr id="6" name="Text Box 1028"/>
            <p:cNvSpPr txBox="1">
              <a:spLocks noChangeArrowheads="1"/>
            </p:cNvSpPr>
            <p:nvPr/>
          </p:nvSpPr>
          <p:spPr bwMode="auto">
            <a:xfrm>
              <a:off x="3105245" y="1287101"/>
              <a:ext cx="1143000" cy="40011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函数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Text Box 1033"/>
            <p:cNvSpPr txBox="1">
              <a:spLocks noChangeArrowheads="1"/>
            </p:cNvSpPr>
            <p:nvPr/>
          </p:nvSpPr>
          <p:spPr bwMode="auto">
            <a:xfrm>
              <a:off x="1516269" y="1787293"/>
              <a:ext cx="4090711" cy="95410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zh-CN" altLang="en-US" sz="2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偏导数</a:t>
              </a:r>
              <a:r>
                <a:rPr lang="en-US" altLang="zh-CN" dirty="0" smtClean="0"/>
                <a:t>,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且在该点取得极值 </a:t>
              </a:r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,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则有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spcBef>
                  <a:spcPct val="0"/>
                </a:spcBef>
              </a:pPr>
              <a:endParaRPr lang="en-US" altLang="zh-CN" dirty="0"/>
            </a:p>
            <a:p>
              <a:pPr>
                <a:spcBef>
                  <a:spcPct val="0"/>
                </a:spcBef>
                <a:buFontTx/>
                <a:buNone/>
              </a:pPr>
              <a:endParaRPr lang="en-US" altLang="zh-CN" dirty="0"/>
            </a:p>
          </p:txBody>
        </p:sp>
        <p:graphicFrame>
          <p:nvGraphicFramePr>
            <p:cNvPr id="3" name="对象 2"/>
            <p:cNvGraphicFramePr/>
            <p:nvPr/>
          </p:nvGraphicFramePr>
          <p:xfrm>
            <a:off x="3747084" y="1265986"/>
            <a:ext cx="2913456" cy="4815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" name="Equation" r:id="rId3" imgW="42062400" imgH="5791200" progId="Equation.DSMT4">
                    <p:embed/>
                  </p:oleObj>
                </mc:Choice>
                <mc:Fallback>
                  <p:oleObj name="Equation" r:id="rId3" imgW="42062400" imgH="5791200" progId="Equation.DSMT4">
                    <p:embed/>
                    <p:pic>
                      <p:nvPicPr>
                        <p:cNvPr id="0" name="图片 2049" descr="image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747084" y="1265986"/>
                          <a:ext cx="2913456" cy="48155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矩形 3"/>
            <p:cNvSpPr/>
            <p:nvPr/>
          </p:nvSpPr>
          <p:spPr>
            <a:xfrm>
              <a:off x="739288" y="1248157"/>
              <a:ext cx="10727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400" dirty="0">
                  <a:latin typeface="+mn-ea"/>
                </a:rPr>
                <a:t>定理</a:t>
              </a:r>
              <a:r>
                <a:rPr lang="en-US" altLang="zh-CN" sz="2400" dirty="0">
                  <a:latin typeface="+mn-ea"/>
                </a:rPr>
                <a:t>1 </a:t>
              </a:r>
              <a:endParaRPr lang="zh-CN" altLang="en-US" sz="2400" dirty="0"/>
            </a:p>
          </p:txBody>
        </p:sp>
      </p:grpSp>
    </p:spTree>
  </p:cSld>
  <p:clrMapOvr>
    <a:masterClrMapping/>
  </p:clrMapOvr>
  <p:transition spd="slow" advTm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Text Box 1053"/>
          <p:cNvSpPr txBox="1">
            <a:spLocks noChangeArrowheads="1"/>
          </p:cNvSpPr>
          <p:nvPr/>
        </p:nvSpPr>
        <p:spPr bwMode="auto">
          <a:xfrm>
            <a:off x="4261390" y="3043226"/>
            <a:ext cx="2500314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具有极值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Rectangle 1026"/>
          <p:cNvSpPr txBox="1">
            <a:spLocks noChangeArrowheads="1"/>
          </p:cNvSpPr>
          <p:nvPr/>
        </p:nvSpPr>
        <p:spPr>
          <a:xfrm>
            <a:off x="285720" y="1017974"/>
            <a:ext cx="3124200" cy="425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楷体_GB2312" panose="02010609030101010101" pitchFamily="49" charset="-122"/>
                <a:cs typeface="+mj-cs"/>
              </a:rPr>
              <a:t>定理</a:t>
            </a: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楷体_GB2312" panose="02010609030101010101" pitchFamily="49" charset="-122"/>
                <a:cs typeface="+mj-cs"/>
              </a:rPr>
              <a:t>2 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楷体_GB2312" panose="02010609030101010101" pitchFamily="49" charset="-122"/>
                <a:cs typeface="+mj-cs"/>
              </a:rPr>
              <a:t>(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楷体_GB2312" panose="02010609030101010101" pitchFamily="49" charset="-122"/>
                <a:cs typeface="+mj-cs"/>
              </a:rPr>
              <a:t>充分条件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楷体_GB2312" panose="02010609030101010101" pitchFamily="49" charset="-122"/>
                <a:cs typeface="+mj-cs"/>
              </a:rPr>
              <a:t>)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楷体_GB2312" panose="02010609030101010101" pitchFamily="49" charset="-122"/>
              <a:cs typeface="+mj-cs"/>
            </a:endParaRPr>
          </a:p>
        </p:txBody>
      </p:sp>
      <p:sp>
        <p:nvSpPr>
          <p:cNvPr id="7" name="Text Box 1031"/>
          <p:cNvSpPr txBox="1">
            <a:spLocks noChangeArrowheads="1"/>
          </p:cNvSpPr>
          <p:nvPr/>
        </p:nvSpPr>
        <p:spPr bwMode="auto">
          <a:xfrm>
            <a:off x="1457011" y="1441156"/>
            <a:ext cx="5357818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的某邻域内具有一阶和二阶连续偏导数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且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 Box 1034"/>
          <p:cNvSpPr txBox="1">
            <a:spLocks noChangeArrowheads="1"/>
          </p:cNvSpPr>
          <p:nvPr/>
        </p:nvSpPr>
        <p:spPr bwMode="auto">
          <a:xfrm>
            <a:off x="1457011" y="2306856"/>
            <a:ext cx="9144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令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 Box 1037"/>
          <p:cNvSpPr txBox="1">
            <a:spLocks noChangeArrowheads="1"/>
          </p:cNvSpPr>
          <p:nvPr/>
        </p:nvSpPr>
        <p:spPr bwMode="auto">
          <a:xfrm>
            <a:off x="1497772" y="3032902"/>
            <a:ext cx="15621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则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1)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 Box 1043"/>
          <p:cNvSpPr txBox="1">
            <a:spLocks noChangeArrowheads="1"/>
          </p:cNvSpPr>
          <p:nvPr/>
        </p:nvSpPr>
        <p:spPr bwMode="auto">
          <a:xfrm>
            <a:off x="1914211" y="3655982"/>
            <a:ext cx="1214466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2)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</a:t>
            </a:r>
            <a:endParaRPr lang="zh-CN" altLang="en-US" sz="20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 Box 1045"/>
          <p:cNvSpPr txBox="1">
            <a:spLocks noChangeArrowheads="1"/>
          </p:cNvSpPr>
          <p:nvPr/>
        </p:nvSpPr>
        <p:spPr bwMode="auto">
          <a:xfrm>
            <a:off x="1936180" y="4251636"/>
            <a:ext cx="12954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3)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 Box 1054"/>
          <p:cNvSpPr txBox="1">
            <a:spLocks noChangeArrowheads="1"/>
          </p:cNvSpPr>
          <p:nvPr/>
        </p:nvSpPr>
        <p:spPr bwMode="auto">
          <a:xfrm>
            <a:off x="4240202" y="3628556"/>
            <a:ext cx="2357454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没有</a:t>
            </a:r>
            <a:r>
              <a:rPr lang="zh-CN" altLang="en-US" sz="2000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极值</a:t>
            </a:r>
            <a:r>
              <a: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 Box 1055"/>
          <p:cNvSpPr txBox="1">
            <a:spLocks noChangeArrowheads="1"/>
          </p:cNvSpPr>
          <p:nvPr/>
        </p:nvSpPr>
        <p:spPr bwMode="auto">
          <a:xfrm>
            <a:off x="4240202" y="4237533"/>
            <a:ext cx="44196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不能确定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需另行讨论</a:t>
            </a:r>
            <a:r>
              <a:rPr lang="en-US" altLang="zh-CN" dirty="0"/>
              <a:t>.</a:t>
            </a:r>
            <a:endParaRPr lang="en-US" altLang="zh-CN" dirty="0"/>
          </a:p>
        </p:txBody>
      </p:sp>
      <p:sp>
        <p:nvSpPr>
          <p:cNvPr id="16" name="Text Box 1028"/>
          <p:cNvSpPr txBox="1">
            <a:spLocks noChangeArrowheads="1"/>
          </p:cNvSpPr>
          <p:nvPr/>
        </p:nvSpPr>
        <p:spPr bwMode="auto">
          <a:xfrm>
            <a:off x="3143240" y="1041408"/>
            <a:ext cx="153035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若函数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7" name="Object 1024"/>
          <p:cNvGraphicFramePr>
            <a:graphicFrameLocks noChangeAspect="1"/>
          </p:cNvGraphicFramePr>
          <p:nvPr/>
        </p:nvGraphicFramePr>
        <p:xfrm>
          <a:off x="6497638" y="1128713"/>
          <a:ext cx="147637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" imgW="3048000" imgH="4572000" progId="Equation.DSMT4">
                  <p:embed/>
                </p:oleObj>
              </mc:Choice>
              <mc:Fallback>
                <p:oleObj name="Equation" r:id="rId1" imgW="3048000" imgH="4572000" progId="Equation.DSMT4">
                  <p:embed/>
                  <p:pic>
                    <p:nvPicPr>
                      <p:cNvPr id="0" name="图片 3072" descr="image1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497638" y="1128713"/>
                        <a:ext cx="147637" cy="152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26"/>
          <p:cNvGraphicFramePr>
            <a:graphicFrameLocks noChangeAspect="1"/>
          </p:cNvGraphicFramePr>
          <p:nvPr/>
        </p:nvGraphicFramePr>
        <p:xfrm>
          <a:off x="1936180" y="2328198"/>
          <a:ext cx="6137275" cy="446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84734400" imgH="6096000" progId="Equation.DSMT4">
                  <p:embed/>
                </p:oleObj>
              </mc:Choice>
              <mc:Fallback>
                <p:oleObj name="Equation" r:id="rId3" imgW="84734400" imgH="6096000" progId="Equation.DSMT4">
                  <p:embed/>
                  <p:pic>
                    <p:nvPicPr>
                      <p:cNvPr id="0" name="图片 3073" descr="image1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36180" y="2328198"/>
                        <a:ext cx="6137275" cy="44647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27"/>
          <p:cNvGraphicFramePr>
            <a:graphicFrameLocks noChangeAspect="1"/>
          </p:cNvGraphicFramePr>
          <p:nvPr/>
        </p:nvGraphicFramePr>
        <p:xfrm>
          <a:off x="2778975" y="3054574"/>
          <a:ext cx="151091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42877105" imgH="10139680" progId="Equation.3">
                  <p:embed/>
                </p:oleObj>
              </mc:Choice>
              <mc:Fallback>
                <p:oleObj name="Equation" r:id="rId5" imgW="42877105" imgH="10139680" progId="Equation.3">
                  <p:embed/>
                  <p:pic>
                    <p:nvPicPr>
                      <p:cNvPr id="0" name="图片 3074" descr="image1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78975" y="3054574"/>
                        <a:ext cx="1510915" cy="333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28"/>
          <p:cNvGraphicFramePr>
            <a:graphicFrameLocks noChangeAspect="1"/>
          </p:cNvGraphicFramePr>
          <p:nvPr/>
        </p:nvGraphicFramePr>
        <p:xfrm>
          <a:off x="2762019" y="3590461"/>
          <a:ext cx="1478183" cy="404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42877105" imgH="10139680" progId="Equation.3">
                  <p:embed/>
                </p:oleObj>
              </mc:Choice>
              <mc:Fallback>
                <p:oleObj name="Equation" r:id="rId7" imgW="42877105" imgH="10139680" progId="Equation.3">
                  <p:embed/>
                  <p:pic>
                    <p:nvPicPr>
                      <p:cNvPr id="0" name="图片 3075" descr="image13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62019" y="3590461"/>
                        <a:ext cx="1478183" cy="4047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29"/>
          <p:cNvGraphicFramePr>
            <a:graphicFrameLocks noChangeAspect="1"/>
          </p:cNvGraphicFramePr>
          <p:nvPr/>
        </p:nvGraphicFramePr>
        <p:xfrm>
          <a:off x="2729086" y="4251636"/>
          <a:ext cx="1511116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42877105" imgH="10139680" progId="Equation.3">
                  <p:embed/>
                </p:oleObj>
              </mc:Choice>
              <mc:Fallback>
                <p:oleObj name="Equation" r:id="rId9" imgW="42877105" imgH="10139680" progId="Equation.3">
                  <p:embed/>
                  <p:pic>
                    <p:nvPicPr>
                      <p:cNvPr id="0" name="图片 3076" descr="image14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29086" y="4251636"/>
                        <a:ext cx="1511116" cy="333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组合 24"/>
          <p:cNvGrpSpPr/>
          <p:nvPr/>
        </p:nvGrpSpPr>
        <p:grpSpPr>
          <a:xfrm>
            <a:off x="5981705" y="2935919"/>
            <a:ext cx="2971800" cy="677808"/>
            <a:chOff x="6125700" y="2803910"/>
            <a:chExt cx="2971800" cy="677808"/>
          </a:xfrm>
        </p:grpSpPr>
        <p:sp>
          <p:nvSpPr>
            <p:cNvPr id="10" name="Text Box 1040"/>
            <p:cNvSpPr txBox="1">
              <a:spLocks noChangeArrowheads="1"/>
            </p:cNvSpPr>
            <p:nvPr/>
          </p:nvSpPr>
          <p:spPr bwMode="auto">
            <a:xfrm>
              <a:off x="6278100" y="2803910"/>
              <a:ext cx="2819400" cy="30777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zh-CN" sz="1400" i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A&lt;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 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时取极大值</a:t>
              </a:r>
              <a:r>
                <a:rPr lang="en-US" altLang="zh-CN" sz="1400" dirty="0"/>
                <a:t>;</a:t>
              </a:r>
              <a:endParaRPr lang="en-US" altLang="zh-CN" sz="1400" dirty="0"/>
            </a:p>
          </p:txBody>
        </p:sp>
        <p:sp>
          <p:nvSpPr>
            <p:cNvPr id="11" name="Text Box 1041"/>
            <p:cNvSpPr txBox="1">
              <a:spLocks noChangeArrowheads="1"/>
            </p:cNvSpPr>
            <p:nvPr/>
          </p:nvSpPr>
          <p:spPr bwMode="auto">
            <a:xfrm>
              <a:off x="6278100" y="3173941"/>
              <a:ext cx="2743200" cy="30777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zh-CN" sz="1400" i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&gt;0 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时取极小值</a:t>
              </a:r>
              <a:r>
                <a:rPr lang="en-US" altLang="zh-CN" sz="1400" dirty="0"/>
                <a:t>.</a:t>
              </a:r>
              <a:endParaRPr lang="en-US" altLang="zh-CN" sz="1400" dirty="0"/>
            </a:p>
          </p:txBody>
        </p:sp>
        <p:sp>
          <p:nvSpPr>
            <p:cNvPr id="23" name="AutoShape 1068"/>
            <p:cNvSpPr/>
            <p:nvPr/>
          </p:nvSpPr>
          <p:spPr bwMode="auto">
            <a:xfrm>
              <a:off x="6125700" y="2918210"/>
              <a:ext cx="144085" cy="468114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1400"/>
            </a:p>
          </p:txBody>
        </p:sp>
      </p:grpSp>
      <p:sp>
        <p:nvSpPr>
          <p:cNvPr id="24" name="Rectangle 1026"/>
          <p:cNvSpPr txBox="1">
            <a:spLocks noChangeArrowheads="1"/>
          </p:cNvSpPr>
          <p:nvPr/>
        </p:nvSpPr>
        <p:spPr>
          <a:xfrm>
            <a:off x="2824038" y="242452"/>
            <a:ext cx="4495800" cy="5143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楷体_GB2312" panose="02010609030101010101" pitchFamily="49" charset="-122"/>
                <a:cs typeface="+mj-cs"/>
              </a:rPr>
              <a:t>多元函数的极值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楷体_GB2312" panose="02010609030101010101" pitchFamily="49" charset="-122"/>
              <a:cs typeface="+mj-cs"/>
            </a:endParaRPr>
          </a:p>
        </p:txBody>
      </p:sp>
      <p:graphicFrame>
        <p:nvGraphicFramePr>
          <p:cNvPr id="3" name="对象 2"/>
          <p:cNvGraphicFramePr/>
          <p:nvPr/>
        </p:nvGraphicFramePr>
        <p:xfrm>
          <a:off x="3993581" y="1016728"/>
          <a:ext cx="3698953" cy="447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47853600" imgH="5791200" progId="Equation.DSMT4">
                  <p:embed/>
                </p:oleObj>
              </mc:Choice>
              <mc:Fallback>
                <p:oleObj name="Equation" r:id="rId11" imgW="47853600" imgH="5791200" progId="Equation.DSMT4">
                  <p:embed/>
                  <p:pic>
                    <p:nvPicPr>
                      <p:cNvPr id="0" name="图片 3077" descr="image1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93581" y="1016728"/>
                        <a:ext cx="3698953" cy="4476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/>
          <p:nvPr/>
        </p:nvGraphicFramePr>
        <p:xfrm>
          <a:off x="2336769" y="1841265"/>
          <a:ext cx="3806867" cy="516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3" imgW="51511200" imgH="6096000" progId="Equation.DSMT4">
                  <p:embed/>
                </p:oleObj>
              </mc:Choice>
              <mc:Fallback>
                <p:oleObj name="Equation" r:id="rId13" imgW="51511200" imgH="6096000" progId="Equation.DSMT4">
                  <p:embed/>
                  <p:pic>
                    <p:nvPicPr>
                      <p:cNvPr id="0" name="图片 3078" descr="image1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36769" y="1841265"/>
                        <a:ext cx="3806867" cy="51617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8271445" y="2007762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极 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089560" y="2193492"/>
            <a:ext cx="18288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极值问题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89758" y="1764864"/>
            <a:ext cx="3130554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无条件极值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589758" y="2514963"/>
            <a:ext cx="21336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条 件 极 值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447147" y="1711285"/>
            <a:ext cx="3893355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对自变量只有定义域限制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 Box 37"/>
          <p:cNvSpPr txBox="1">
            <a:spLocks noChangeArrowheads="1"/>
          </p:cNvSpPr>
          <p:nvPr/>
        </p:nvSpPr>
        <p:spPr bwMode="auto">
          <a:xfrm>
            <a:off x="4375709" y="2474803"/>
            <a:ext cx="4054251" cy="112338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对自变量除定义域限制外</a:t>
            </a:r>
            <a:r>
              <a:rPr lang="en-US" altLang="zh-CN" dirty="0" smtClean="0"/>
              <a:t>,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还有其它条件限制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zh-CN" dirty="0"/>
          </a:p>
        </p:txBody>
      </p:sp>
      <p:sp>
        <p:nvSpPr>
          <p:cNvPr id="17" name="AutoShape 41"/>
          <p:cNvSpPr/>
          <p:nvPr/>
        </p:nvSpPr>
        <p:spPr bwMode="auto">
          <a:xfrm>
            <a:off x="2232568" y="2032756"/>
            <a:ext cx="285752" cy="689372"/>
          </a:xfrm>
          <a:prstGeom prst="lef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3" grpId="0"/>
      <p:bldP spid="14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85800" y="1157288"/>
            <a:ext cx="38862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chemeClr val="tx2"/>
                </a:solidFill>
              </a:rPr>
              <a:t>1. </a:t>
            </a:r>
            <a:r>
              <a:rPr lang="zh-CN" altLang="en-US" b="1" dirty="0">
                <a:solidFill>
                  <a:schemeClr val="tx2"/>
                </a:solidFill>
              </a:rPr>
              <a:t>函数的极值问题</a:t>
            </a:r>
            <a:endParaRPr lang="zh-CN" altLang="en-US" b="1" dirty="0">
              <a:solidFill>
                <a:schemeClr val="tx2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990600" y="1619250"/>
            <a:ext cx="6629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/>
              <a:t>第一步  利用必要条件在定义域内找驻点</a:t>
            </a:r>
            <a:r>
              <a:rPr lang="en-US" altLang="zh-CN"/>
              <a:t>.</a:t>
            </a:r>
            <a:endParaRPr lang="en-US" altLang="zh-CN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433391" y="2053605"/>
            <a:ext cx="21336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/>
              <a:t>即解方程组</a:t>
            </a:r>
            <a:endParaRPr lang="zh-CN" altLang="en-US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990600" y="3824288"/>
            <a:ext cx="75438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/>
              <a:t>第二步  利用充分条件 判别驻点是否为极值点 </a:t>
            </a:r>
            <a:r>
              <a:rPr lang="en-US" altLang="zh-CN" dirty="0" smtClean="0"/>
              <a:t>.</a:t>
            </a:r>
            <a:endParaRPr lang="en-US" altLang="zh-CN" dirty="0"/>
          </a:p>
        </p:txBody>
      </p:sp>
      <p:graphicFrame>
        <p:nvGraphicFramePr>
          <p:cNvPr id="9" name="Object 18"/>
          <p:cNvGraphicFramePr>
            <a:graphicFrameLocks noChangeAspect="1"/>
          </p:cNvGraphicFramePr>
          <p:nvPr/>
        </p:nvGraphicFramePr>
        <p:xfrm>
          <a:off x="3846996" y="2111394"/>
          <a:ext cx="1549952" cy="356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" imgW="42367200" imgH="9753600" progId="Equation.3">
                  <p:embed/>
                </p:oleObj>
              </mc:Choice>
              <mc:Fallback>
                <p:oleObj name="Equation" r:id="rId1" imgW="42367200" imgH="97536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46996" y="2111394"/>
                        <a:ext cx="1549952" cy="35682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9"/>
          <p:cNvGraphicFramePr>
            <a:graphicFrameLocks noChangeAspect="1"/>
          </p:cNvGraphicFramePr>
          <p:nvPr/>
        </p:nvGraphicFramePr>
        <p:xfrm>
          <a:off x="3388139" y="2560983"/>
          <a:ext cx="1955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46939200" imgH="23164800" progId="Equation.3">
                  <p:embed/>
                </p:oleObj>
              </mc:Choice>
              <mc:Fallback>
                <p:oleObj name="Equation" r:id="rId3" imgW="46939200" imgH="231648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88139" y="2560983"/>
                        <a:ext cx="1955800" cy="965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2209800" y="2152650"/>
            <a:ext cx="2590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/>
              <a:t>如对二元函数</a:t>
            </a:r>
            <a:endParaRPr lang="zh-CN" altLang="en-US"/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993913" y="4354375"/>
            <a:ext cx="75438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注</a:t>
            </a:r>
            <a:r>
              <a:rPr lang="zh-CN" altLang="en-US" dirty="0" smtClean="0"/>
              <a:t>：如果存在偏导数不存在的点，也要考虑其是否为极值点。</a:t>
            </a:r>
            <a:endParaRPr lang="en-US" altLang="zh-CN" dirty="0"/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极 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utoUpdateAnimBg="0"/>
      <p:bldP spid="6" grpId="0" autoUpdateAnimBg="0"/>
      <p:bldP spid="11" grpId="0" autoUpdateAnimBg="0"/>
      <p:bldP spid="25" grpId="0" autoUpdateAnimBg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极 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4826" y="131196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例如：函数</a:t>
            </a:r>
            <a:endParaRPr lang="zh-CN" altLang="en-US" dirty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2216425" y="1172816"/>
          <a:ext cx="1912824" cy="58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" imgW="21945600" imgH="6705600" progId="Equation.DSMT4">
                  <p:embed/>
                </p:oleObj>
              </mc:Choice>
              <mc:Fallback>
                <p:oleObj name="Equation" r:id="rId1" imgW="21945600" imgH="6705600" progId="Equation.DSMT4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216425" y="1172816"/>
                        <a:ext cx="1912824" cy="584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04252" y="1302026"/>
            <a:ext cx="417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在（</a:t>
            </a:r>
            <a:r>
              <a:rPr lang="en-US" altLang="zh-CN" dirty="0" smtClean="0"/>
              <a:t>0</a:t>
            </a:r>
            <a:r>
              <a:rPr lang="zh-CN" altLang="en-US" dirty="0" smtClean="0"/>
              <a:t>，</a:t>
            </a:r>
            <a:r>
              <a:rPr lang="en-US" altLang="zh-CN" dirty="0" smtClean="0"/>
              <a:t>0</a:t>
            </a:r>
            <a:r>
              <a:rPr lang="zh-CN" altLang="en-US" dirty="0" smtClean="0"/>
              <a:t>）点处的偏导数不存在，但是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04462" y="2415209"/>
            <a:ext cx="786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根据极值点的定义，我们很容易验证该函数在点（</a:t>
            </a:r>
            <a:r>
              <a:rPr lang="en-US" altLang="zh-CN" dirty="0" smtClean="0"/>
              <a:t>0</a:t>
            </a:r>
            <a:r>
              <a:rPr lang="zh-CN" altLang="en-US" dirty="0" smtClean="0"/>
              <a:t>，</a:t>
            </a:r>
            <a:r>
              <a:rPr lang="en-US" altLang="zh-CN" dirty="0" smtClean="0"/>
              <a:t>0</a:t>
            </a:r>
            <a:r>
              <a:rPr lang="zh-CN" altLang="en-US" dirty="0" smtClean="0"/>
              <a:t>）处具有极大值。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83577" y="3246634"/>
            <a:ext cx="6878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注</a:t>
            </a:r>
            <a:r>
              <a:rPr lang="zh-CN" altLang="en-US" dirty="0" smtClean="0"/>
              <a:t>：我们可以将所有驻点和偏导数不存在的点统称为极值可疑点。</a:t>
            </a:r>
            <a:endParaRPr lang="zh-CN" altLang="en-US" dirty="0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387903" y="1819897"/>
            <a:ext cx="34290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b="1" dirty="0">
                <a:solidFill>
                  <a:schemeClr val="tx2"/>
                </a:solidFill>
              </a:rPr>
              <a:t>方法</a:t>
            </a:r>
            <a:r>
              <a:rPr lang="en-US" altLang="zh-CN" b="1" dirty="0">
                <a:solidFill>
                  <a:schemeClr val="tx2"/>
                </a:solidFill>
              </a:rPr>
              <a:t>1   </a:t>
            </a:r>
            <a:r>
              <a:rPr lang="zh-CN" altLang="en-US" b="1" dirty="0">
                <a:solidFill>
                  <a:schemeClr val="tx2"/>
                </a:solidFill>
              </a:rPr>
              <a:t>代入法</a:t>
            </a:r>
            <a:r>
              <a:rPr lang="en-US" altLang="zh-CN" b="1" dirty="0">
                <a:solidFill>
                  <a:schemeClr val="tx2"/>
                </a:solidFill>
              </a:rPr>
              <a:t>.</a:t>
            </a:r>
            <a:endParaRPr lang="en-US" altLang="zh-CN" b="1" dirty="0">
              <a:solidFill>
                <a:schemeClr val="tx2"/>
              </a:solidFill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324678" y="4104861"/>
            <a:ext cx="2438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/>
              <a:t>求一元函数</a:t>
            </a:r>
            <a:endParaRPr lang="zh-CN" altLang="en-US" dirty="0"/>
          </a:p>
        </p:txBody>
      </p:sp>
      <p:sp>
        <p:nvSpPr>
          <p:cNvPr id="4" name="Text Box 31"/>
          <p:cNvSpPr txBox="1">
            <a:spLocks noChangeArrowheads="1"/>
          </p:cNvSpPr>
          <p:nvPr/>
        </p:nvSpPr>
        <p:spPr bwMode="auto">
          <a:xfrm>
            <a:off x="4283765" y="4065104"/>
            <a:ext cx="31242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dirty="0"/>
              <a:t>的无条件极值</a:t>
            </a:r>
            <a:r>
              <a:rPr lang="zh-CN" altLang="en-US" dirty="0" smtClean="0"/>
              <a:t>问题。</a:t>
            </a:r>
            <a:endParaRPr lang="zh-CN" altLang="en-US" dirty="0"/>
          </a:p>
        </p:txBody>
      </p:sp>
      <p:sp>
        <p:nvSpPr>
          <p:cNvPr id="5" name="Text Box 39"/>
          <p:cNvSpPr txBox="1">
            <a:spLocks noChangeArrowheads="1"/>
          </p:cNvSpPr>
          <p:nvPr/>
        </p:nvSpPr>
        <p:spPr bwMode="auto">
          <a:xfrm>
            <a:off x="2832653" y="1827834"/>
            <a:ext cx="10731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zh-CN" altLang="en-US" dirty="0"/>
              <a:t>例如 </a:t>
            </a:r>
            <a:r>
              <a:rPr lang="en-US" altLang="zh-CN" dirty="0"/>
              <a:t>,</a:t>
            </a:r>
            <a:endParaRPr lang="en-US" altLang="zh-CN" dirty="0"/>
          </a:p>
        </p:txBody>
      </p:sp>
      <p:grpSp>
        <p:nvGrpSpPr>
          <p:cNvPr id="6" name="Group 136"/>
          <p:cNvGrpSpPr/>
          <p:nvPr/>
        </p:nvGrpSpPr>
        <p:grpSpPr bwMode="auto">
          <a:xfrm>
            <a:off x="1599166" y="2948609"/>
            <a:ext cx="700087" cy="990600"/>
            <a:chOff x="1239" y="2976"/>
            <a:chExt cx="441" cy="624"/>
          </a:xfrm>
        </p:grpSpPr>
        <p:sp>
          <p:nvSpPr>
            <p:cNvPr id="7" name="AutoShape 137"/>
            <p:cNvSpPr>
              <a:spLocks noChangeArrowheads="1"/>
            </p:cNvSpPr>
            <p:nvPr/>
          </p:nvSpPr>
          <p:spPr bwMode="auto">
            <a:xfrm>
              <a:off x="1632" y="2976"/>
              <a:ext cx="48" cy="624"/>
            </a:xfrm>
            <a:prstGeom prst="downArrow">
              <a:avLst>
                <a:gd name="adj1" fmla="val 50000"/>
                <a:gd name="adj2" fmla="val 3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  <a:effectLst/>
          </p:spPr>
          <p:txBody>
            <a:bodyPr vert="eaVert" wrap="none" anchor="ctr"/>
            <a:lstStyle/>
            <a:p>
              <a:endParaRPr lang="zh-CN" altLang="en-US"/>
            </a:p>
          </p:txBody>
        </p:sp>
        <p:sp>
          <p:nvSpPr>
            <p:cNvPr id="8" name="Text Box 138"/>
            <p:cNvSpPr txBox="1">
              <a:spLocks noChangeArrowheads="1"/>
            </p:cNvSpPr>
            <p:nvPr/>
          </p:nvSpPr>
          <p:spPr bwMode="auto">
            <a:xfrm>
              <a:off x="1239" y="2976"/>
              <a:ext cx="346" cy="57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</a:ln>
            <a:effectLst/>
          </p:spPr>
          <p:txBody>
            <a:bodyPr vert="eaVert">
              <a:spAutoFit/>
            </a:bodyPr>
            <a:lstStyle/>
            <a:p>
              <a:pPr eaLnBrk="0" hangingPunct="0">
                <a:spcBef>
                  <a:spcPct val="0"/>
                </a:spcBef>
                <a:buFontTx/>
                <a:buNone/>
              </a:pPr>
              <a:r>
                <a:rPr kumimoji="0" lang="zh-CN" altLang="en-US" sz="2400">
                  <a:solidFill>
                    <a:schemeClr val="accent2"/>
                  </a:solidFill>
                </a:rPr>
                <a:t>转化</a:t>
              </a:r>
              <a:endParaRPr kumimoji="0" lang="zh-CN" altLang="en-US" sz="2400">
                <a:solidFill>
                  <a:schemeClr val="accent2"/>
                </a:solidFill>
              </a:endParaRPr>
            </a:p>
          </p:txBody>
        </p:sp>
      </p:grpSp>
      <p:graphicFrame>
        <p:nvGraphicFramePr>
          <p:cNvPr id="9" name="Object 0"/>
          <p:cNvGraphicFramePr>
            <a:graphicFrameLocks noChangeAspect="1"/>
          </p:cNvGraphicFramePr>
          <p:nvPr/>
        </p:nvGraphicFramePr>
        <p:xfrm>
          <a:off x="831575" y="2282484"/>
          <a:ext cx="2537790" cy="351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" imgW="79248000" imgH="10972800" progId="Equation.3">
                  <p:embed/>
                </p:oleObj>
              </mc:Choice>
              <mc:Fallback>
                <p:oleObj name="Equation" r:id="rId1" imgW="79248000" imgH="10972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31575" y="2282484"/>
                        <a:ext cx="2537790" cy="35138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/>
        </p:nvGraphicFramePr>
        <p:xfrm>
          <a:off x="3485875" y="2292870"/>
          <a:ext cx="3113708" cy="348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95402400" imgH="10668000" progId="Equation.3">
                  <p:embed/>
                </p:oleObj>
              </mc:Choice>
              <mc:Fallback>
                <p:oleObj name="Equation" r:id="rId3" imgW="95402400" imgH="106680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85875" y="2292870"/>
                        <a:ext cx="3113708" cy="34817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385392" y="3203807"/>
          <a:ext cx="3836504" cy="331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127101600" imgH="10972800" progId="Equation.3">
                  <p:embed/>
                </p:oleObj>
              </mc:Choice>
              <mc:Fallback>
                <p:oleObj name="Equation" r:id="rId5" imgW="127101600" imgH="10972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85392" y="3203807"/>
                        <a:ext cx="3836504" cy="33120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974022" y="4087191"/>
          <a:ext cx="212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50901600" imgH="9753600" progId="Equation.3">
                  <p:embed/>
                </p:oleObj>
              </mc:Choice>
              <mc:Fallback>
                <p:oleObj name="Equation" r:id="rId7" imgW="50901600" imgH="97536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74022" y="4087191"/>
                        <a:ext cx="2120900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636104" y="1290845"/>
            <a:ext cx="4953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chemeClr val="tx2"/>
                </a:solidFill>
              </a:rPr>
              <a:t>2. </a:t>
            </a:r>
            <a:r>
              <a:rPr lang="zh-CN" altLang="en-US" b="1" dirty="0">
                <a:solidFill>
                  <a:schemeClr val="tx2"/>
                </a:solidFill>
              </a:rPr>
              <a:t>函数的条件极值问题</a:t>
            </a:r>
            <a:endParaRPr lang="zh-CN" altLang="en-US" b="1" dirty="0">
              <a:solidFill>
                <a:schemeClr val="tx2"/>
              </a:solidFill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条 件 极 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  <p:bldP spid="5" grpId="0" autoUpdateAnimBg="0" build="p"/>
      <p:bldP spid="13" grpId="0" autoUpdateAnimBg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FFFFFF"/>
      </a:hlink>
      <a:folHlink>
        <a:srgbClr val="FFFFFF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875</Words>
  <Application>WPS 演示</Application>
  <PresentationFormat>全屏显示(16:9)</PresentationFormat>
  <Paragraphs>199</Paragraphs>
  <Slides>19</Slides>
  <Notes>13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74</vt:i4>
      </vt:variant>
      <vt:variant>
        <vt:lpstr>幻灯片标题</vt:lpstr>
      </vt:variant>
      <vt:variant>
        <vt:i4>19</vt:i4>
      </vt:variant>
    </vt:vector>
  </HeadingPairs>
  <TitlesOfParts>
    <vt:vector size="109" baseType="lpstr">
      <vt:lpstr>Arial</vt:lpstr>
      <vt:lpstr>宋体</vt:lpstr>
      <vt:lpstr>Wingdings</vt:lpstr>
      <vt:lpstr>Verdana</vt:lpstr>
      <vt:lpstr>微软雅黑</vt:lpstr>
      <vt:lpstr>方正兰亭粗黑_GBK</vt:lpstr>
      <vt:lpstr>Calibri</vt:lpstr>
      <vt:lpstr>Impact</vt:lpstr>
      <vt:lpstr>楷体_GB2312</vt:lpstr>
      <vt:lpstr>黑体</vt:lpstr>
      <vt:lpstr>Arial Unicode MS</vt:lpstr>
      <vt:lpstr>新宋体</vt:lpstr>
      <vt:lpstr>Consolas</vt:lpstr>
      <vt:lpstr>1_Office 主题​​</vt:lpstr>
      <vt:lpstr>2_Office 主题​​</vt:lpstr>
      <vt:lpstr>3_Office 主题​​</vt:lpstr>
      <vt:lpstr>Equation.DSMT4</vt:lpstr>
      <vt:lpstr>Equation.3</vt:lpstr>
      <vt:lpstr>Equation.DSMT4</vt:lpstr>
      <vt:lpstr>Equation.DSMT4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Equation.DSMT4</vt:lpstr>
      <vt:lpstr>Equation.DSMT4</vt:lpstr>
      <vt:lpstr>Equation.3</vt:lpstr>
      <vt:lpstr>Equation.DSMT4</vt:lpstr>
      <vt:lpstr>WordPad.Document.1</vt:lpstr>
      <vt:lpstr>Equation.DSMT4</vt:lpstr>
      <vt:lpstr>Equation.3</vt:lpstr>
      <vt:lpstr>Equation.DSMT4</vt:lpstr>
      <vt:lpstr>Equation.DSMT4</vt:lpstr>
      <vt:lpstr>Equation.3</vt:lpstr>
      <vt:lpstr>Equation.3</vt:lpstr>
      <vt:lpstr>Equation.DSMT4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Equation.DSMT4</vt:lpstr>
      <vt:lpstr>Equation.DSMT4</vt:lpstr>
      <vt:lpstr>Equation.3</vt:lpstr>
      <vt:lpstr>Equation.DSMT4</vt:lpstr>
      <vt:lpstr>Equation.3</vt:lpstr>
      <vt:lpstr>Equation.DSMT4</vt:lpstr>
      <vt:lpstr>Equation.DSMT4</vt:lpstr>
      <vt:lpstr>Equation.3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Equation.3</vt:lpstr>
      <vt:lpstr>Equation.DSMT4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Administrator</cp:lastModifiedBy>
  <cp:revision>351</cp:revision>
  <dcterms:created xsi:type="dcterms:W3CDTF">2016-03-20T02:48:00Z</dcterms:created>
  <dcterms:modified xsi:type="dcterms:W3CDTF">2019-03-25T02:35:41Z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2052-10.1.0.7671</vt:lpwstr>
  </property>
</Properties>
</file>