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0" r:id="rId2"/>
    <p:sldMasterId id="2147483692" r:id="rId3"/>
  </p:sldMasterIdLst>
  <p:notesMasterIdLst>
    <p:notesMasterId r:id="rId20"/>
  </p:notesMasterIdLst>
  <p:sldIdLst>
    <p:sldId id="361" r:id="rId4"/>
    <p:sldId id="391" r:id="rId5"/>
    <p:sldId id="402" r:id="rId6"/>
    <p:sldId id="403" r:id="rId7"/>
    <p:sldId id="404" r:id="rId8"/>
    <p:sldId id="405" r:id="rId9"/>
    <p:sldId id="406" r:id="rId10"/>
    <p:sldId id="407" r:id="rId11"/>
    <p:sldId id="398" r:id="rId12"/>
    <p:sldId id="408" r:id="rId13"/>
    <p:sldId id="409" r:id="rId14"/>
    <p:sldId id="410" r:id="rId15"/>
    <p:sldId id="411" r:id="rId16"/>
    <p:sldId id="412" r:id="rId17"/>
    <p:sldId id="413" r:id="rId18"/>
    <p:sldId id="308" r:id="rId1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3155">
          <p15:clr>
            <a:srgbClr val="A4A3A4"/>
          </p15:clr>
        </p15:guide>
        <p15:guide id="3" pos="606">
          <p15:clr>
            <a:srgbClr val="A4A3A4"/>
          </p15:clr>
        </p15:guide>
        <p15:guide id="4" pos="50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E4E5E7"/>
    <a:srgbClr val="8A8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3" y="519"/>
      </p:cViewPr>
      <p:guideLst>
        <p:guide orient="horz" pos="1620"/>
        <p:guide pos="3155"/>
        <p:guide pos="606"/>
        <p:guide pos="50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32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25.wmf"/><Relationship Id="rId1" Type="http://schemas.openxmlformats.org/officeDocument/2006/relationships/image" Target="../media/image53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25.wmf"/><Relationship Id="rId1" Type="http://schemas.openxmlformats.org/officeDocument/2006/relationships/image" Target="../media/image41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25.wmf"/><Relationship Id="rId1" Type="http://schemas.openxmlformats.org/officeDocument/2006/relationships/image" Target="../media/image46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76299-F284-4EAA-AA23-4862DC5082EB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B313C-6B84-469A-A8BF-E1E0C9F599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9679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1F41D1-EB0D-4857-8E93-8C1C831E615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92456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9189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9147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14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4057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15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693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F41D1-EB0D-4857-8E93-8C1C831E6153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8355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019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993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504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479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182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364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9749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019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-1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399315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821827"/>
      </p:ext>
    </p:extLst>
  </p:cSld>
  <p:clrMapOvr>
    <a:masterClrMapping/>
  </p:clrMapOvr>
  <p:transition spd="slow" advTm="0">
    <p:pull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5110378"/>
      </p:ext>
    </p:extLst>
  </p:cSld>
  <p:clrMapOvr>
    <a:masterClrMapping/>
  </p:clrMapOvr>
  <p:transition spd="slow" advTm="0">
    <p:pull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5097230"/>
      </p:ext>
    </p:extLst>
  </p:cSld>
  <p:clrMapOvr>
    <a:masterClrMapping/>
  </p:clrMapOvr>
  <p:transition spd="slow" advTm="0">
    <p:pull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0359615"/>
      </p:ext>
    </p:extLst>
  </p:cSld>
  <p:clrMapOvr>
    <a:masterClrMapping/>
  </p:clrMapOvr>
  <p:transition spd="slow" advTm="0">
    <p:pull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1226054"/>
      </p:ext>
    </p:extLst>
  </p:cSld>
  <p:clrMapOvr>
    <a:masterClrMapping/>
  </p:clrMapOvr>
  <p:transition spd="slow" advTm="0">
    <p:pull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1937"/>
      </p:ext>
    </p:extLst>
  </p:cSld>
  <p:clrMapOvr>
    <a:masterClrMapping/>
  </p:clrMapOvr>
  <p:transition spd="slow" advTm="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9491624"/>
      </p:ext>
    </p:extLst>
  </p:cSld>
  <p:clrMapOvr>
    <a:masterClrMapping/>
  </p:clrMapOvr>
  <p:transition spd="slow" advTm="0">
    <p:pull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5017369"/>
      </p:ext>
    </p:extLst>
  </p:cSld>
  <p:clrMapOvr>
    <a:masterClrMapping/>
  </p:clrMapOvr>
  <p:transition spd="slow" advTm="0">
    <p:pull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4853480"/>
      </p:ext>
    </p:extLst>
  </p:cSld>
  <p:clrMapOvr>
    <a:masterClrMapping/>
  </p:clrMapOvr>
  <p:transition spd="slow" advTm="0">
    <p:pull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4162902"/>
      </p:ext>
    </p:extLst>
  </p:cSld>
  <p:clrMapOvr>
    <a:masterClrMapping/>
  </p:clrMapOvr>
  <p:transition spd="slow" advTm="0">
    <p:pull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755059"/>
      </p:ext>
    </p:extLst>
  </p:cSld>
  <p:clrMapOvr>
    <a:masterClrMapping/>
  </p:clrMapOvr>
  <p:transition spd="slow" advTm="0">
    <p:pull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469588"/>
      </p:ext>
    </p:extLst>
  </p:cSld>
  <p:clrMapOvr>
    <a:masterClrMapping/>
  </p:clrMapOvr>
  <p:transition spd="slow" advTm="0">
    <p:pull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24437"/>
      </p:ext>
    </p:extLst>
  </p:cSld>
  <p:clrMapOvr>
    <a:masterClrMapping/>
  </p:clrMapOvr>
  <p:transition spd="slow" advClick="0" advTm="0">
    <p:pull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836809537"/>
      </p:ext>
    </p:extLst>
  </p:cSld>
  <p:clrMapOvr>
    <a:masterClrMapping/>
  </p:clrMapOvr>
  <p:transition spd="slow" advClick="0" advTm="0">
    <p:pull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2251279"/>
      </p:ext>
    </p:extLst>
  </p:cSld>
  <p:clrMapOvr>
    <a:masterClrMapping/>
  </p:clrMapOvr>
  <p:transition spd="slow" advClick="0" advTm="0">
    <p:pull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5030069"/>
      </p:ext>
    </p:extLst>
  </p:cSld>
  <p:clrMapOvr>
    <a:masterClrMapping/>
  </p:clrMapOvr>
  <p:transition spd="slow" advClick="0" advTm="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2325592"/>
      </p:ext>
    </p:extLst>
  </p:cSld>
  <p:clrMapOvr>
    <a:masterClrMapping/>
  </p:clrMapOvr>
  <p:transition spd="slow" advClick="0" advTm="0">
    <p:pull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720737"/>
      </p:ext>
    </p:extLst>
  </p:cSld>
  <p:clrMapOvr>
    <a:masterClrMapping/>
  </p:clrMapOvr>
  <p:transition spd="slow" advClick="0" advTm="0">
    <p:pull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24601"/>
      </p:ext>
    </p:extLst>
  </p:cSld>
  <p:clrMapOvr>
    <a:masterClrMapping/>
  </p:clrMapOvr>
  <p:transition spd="slow" advClick="0" advTm="0">
    <p:pull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0672451"/>
      </p:ext>
    </p:extLst>
  </p:cSld>
  <p:clrMapOvr>
    <a:masterClrMapping/>
  </p:clrMapOvr>
  <p:transition spd="slow" advClick="0" advTm="0">
    <p:pull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8"/>
          <p:cNvGrpSpPr/>
          <p:nvPr userDrawn="1"/>
        </p:nvGrpSpPr>
        <p:grpSpPr>
          <a:xfrm>
            <a:off x="611560" y="685258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8665992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21" Type="http://schemas.openxmlformats.org/officeDocument/2006/relationships/slideLayout" Target="../slideLayouts/slideLayout42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1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45.xml"/><Relationship Id="rId21" Type="http://schemas.openxmlformats.org/officeDocument/2006/relationships/slideLayout" Target="../slideLayouts/slideLayout63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20" Type="http://schemas.openxmlformats.org/officeDocument/2006/relationships/slideLayout" Target="../slideLayouts/slideLayout62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24" Type="http://schemas.openxmlformats.org/officeDocument/2006/relationships/image" Target="../media/image2.jpeg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52.xml"/><Relationship Id="rId19" Type="http://schemas.openxmlformats.org/officeDocument/2006/relationships/slideLayout" Target="../slideLayouts/slideLayout61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Relationship Id="rId22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transition spd="slow" advTm="0">
    <p:pull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  <p:sldLayoutId id="2147483690" r:id="rId20"/>
    <p:sldLayoutId id="2147483691" r:id="rId21"/>
  </p:sldLayoutIdLst>
  <p:transition spd="slow" advTm="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965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  <p:sldLayoutId id="2147483714" r:id="rId22"/>
  </p:sldLayoutIdLst>
  <p:transition spd="slow" advTm="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6.bin"/><Relationship Id="rId18" Type="http://schemas.openxmlformats.org/officeDocument/2006/relationships/oleObject" Target="../embeddings/oleObject29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32.wmf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8.wmf"/><Relationship Id="rId17" Type="http://schemas.openxmlformats.org/officeDocument/2006/relationships/image" Target="../media/image30.wmf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15" Type="http://schemas.openxmlformats.org/officeDocument/2006/relationships/image" Target="../media/image29.wmf"/><Relationship Id="rId10" Type="http://schemas.openxmlformats.org/officeDocument/2006/relationships/image" Target="../media/image27.wmf"/><Relationship Id="rId19" Type="http://schemas.openxmlformats.org/officeDocument/2006/relationships/image" Target="../media/image31.wmf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4.bin"/><Relationship Id="rId14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6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6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4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64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3.wmf"/><Relationship Id="rId5" Type="http://schemas.openxmlformats.org/officeDocument/2006/relationships/image" Target="../media/image41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49.wmf"/><Relationship Id="rId18" Type="http://schemas.openxmlformats.org/officeDocument/2006/relationships/oleObject" Target="../embeddings/oleObject53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1.wmf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52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8.wmf"/><Relationship Id="rId5" Type="http://schemas.openxmlformats.org/officeDocument/2006/relationships/image" Target="../media/image46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2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6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64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5.wmf"/><Relationship Id="rId5" Type="http://schemas.openxmlformats.org/officeDocument/2006/relationships/image" Target="../media/image53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6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6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4.e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3.e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emf"/><Relationship Id="rId1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0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64.xm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矩形 44"/>
          <p:cNvSpPr/>
          <p:nvPr/>
        </p:nvSpPr>
        <p:spPr>
          <a:xfrm>
            <a:off x="0" y="2427734"/>
            <a:ext cx="9144000" cy="19442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56337" y="2793765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方正兰亭粗黑_GBK" panose="02000000000000000000" pitchFamily="2" charset="-122"/>
                <a:ea typeface="方正兰亭粗黑_GBK" panose="02000000000000000000" pitchFamily="2" charset="-122"/>
                <a:cs typeface="+mn-cs"/>
              </a:rPr>
              <a:t>数学科学学院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063116" y="3372067"/>
            <a:ext cx="30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主讲人：</a:t>
            </a: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谭枫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6327053" y="4110384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58018" y="4605223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436688" y="4920241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7758789" y="4730422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766440" y="503893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962506" y="4528456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81253" y="4325716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463984" y="3830482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2" name="同心圆 6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419626" y="4323810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5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943138" y="4704693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8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275196" y="4605225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1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91078" y="4920242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4" name="同心圆 7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17144" y="473699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89" name="组合 88">
            <a:extLst>
              <a:ext uri="{FF2B5EF4-FFF2-40B4-BE49-F238E27FC236}">
                <a16:creationId xmlns:a16="http://schemas.microsoft.com/office/drawing/2014/main" xmlns="" id="{424D2DFA-99E2-4FBC-AE8B-21E15FA024AA}"/>
              </a:ext>
            </a:extLst>
          </p:cNvPr>
          <p:cNvGrpSpPr/>
          <p:nvPr/>
        </p:nvGrpSpPr>
        <p:grpSpPr>
          <a:xfrm>
            <a:off x="272096" y="758364"/>
            <a:ext cx="1096023" cy="1110671"/>
            <a:chOff x="2026208" y="849756"/>
            <a:chExt cx="1289946" cy="1289946"/>
          </a:xfrm>
        </p:grpSpPr>
        <p:grpSp>
          <p:nvGrpSpPr>
            <p:cNvPr id="90" name="组合 89">
              <a:extLst>
                <a:ext uri="{FF2B5EF4-FFF2-40B4-BE49-F238E27FC236}">
                  <a16:creationId xmlns:a16="http://schemas.microsoft.com/office/drawing/2014/main" xmlns="" id="{0698B466-C1AD-4929-AED6-807BC8CCBEA4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92" name="同心圆 4">
                <a:extLst>
                  <a:ext uri="{FF2B5EF4-FFF2-40B4-BE49-F238E27FC236}">
                    <a16:creationId xmlns:a16="http://schemas.microsoft.com/office/drawing/2014/main" xmlns="" id="{E98E6E27-BA89-465F-AB21-E5F725A9EFF5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93" name="椭圆 92">
                <a:extLst>
                  <a:ext uri="{FF2B5EF4-FFF2-40B4-BE49-F238E27FC236}">
                    <a16:creationId xmlns:a16="http://schemas.microsoft.com/office/drawing/2014/main" xmlns="" id="{DC9282B8-8299-4616-8DEE-B28010DC4F38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91" name="TextBox 18">
              <a:extLst>
                <a:ext uri="{FF2B5EF4-FFF2-40B4-BE49-F238E27FC236}">
                  <a16:creationId xmlns:a16="http://schemas.microsoft.com/office/drawing/2014/main" xmlns="" id="{E0B492E6-0B1E-462E-9CEE-4F800FC18A9A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极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99" name="组合 98">
            <a:extLst>
              <a:ext uri="{FF2B5EF4-FFF2-40B4-BE49-F238E27FC236}">
                <a16:creationId xmlns:a16="http://schemas.microsoft.com/office/drawing/2014/main" xmlns="" id="{371F3531-8783-4FDB-BB89-4243140B917B}"/>
              </a:ext>
            </a:extLst>
          </p:cNvPr>
          <p:cNvGrpSpPr/>
          <p:nvPr/>
        </p:nvGrpSpPr>
        <p:grpSpPr>
          <a:xfrm>
            <a:off x="267169" y="748315"/>
            <a:ext cx="1096023" cy="1110671"/>
            <a:chOff x="2026208" y="849756"/>
            <a:chExt cx="1289946" cy="1289946"/>
          </a:xfrm>
        </p:grpSpPr>
        <p:grpSp>
          <p:nvGrpSpPr>
            <p:cNvPr id="100" name="组合 99">
              <a:extLst>
                <a:ext uri="{FF2B5EF4-FFF2-40B4-BE49-F238E27FC236}">
                  <a16:creationId xmlns:a16="http://schemas.microsoft.com/office/drawing/2014/main" xmlns="" id="{A5EBEB03-5997-45E8-9827-BB261431E557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02" name="同心圆 4">
                <a:extLst>
                  <a:ext uri="{FF2B5EF4-FFF2-40B4-BE49-F238E27FC236}">
                    <a16:creationId xmlns:a16="http://schemas.microsoft.com/office/drawing/2014/main" xmlns="" id="{F97A2524-DBD8-43B0-A361-EB14011AB457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103" name="椭圆 102">
                <a:extLst>
                  <a:ext uri="{FF2B5EF4-FFF2-40B4-BE49-F238E27FC236}">
                    <a16:creationId xmlns:a16="http://schemas.microsoft.com/office/drawing/2014/main" xmlns="" id="{80CFD5AE-21F3-4B65-9EB4-C7D616388327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101" name="TextBox 18">
              <a:extLst>
                <a:ext uri="{FF2B5EF4-FFF2-40B4-BE49-F238E27FC236}">
                  <a16:creationId xmlns:a16="http://schemas.microsoft.com/office/drawing/2014/main" xmlns="" id="{AA38318E-5E84-455A-8FEA-91829ECB45BF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值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pic>
        <p:nvPicPr>
          <p:cNvPr id="38" name="图片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589" y="1427066"/>
            <a:ext cx="1148100" cy="455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4934443"/>
      </p:ext>
    </p:extLst>
  </p:cSld>
  <p:clrMapOvr>
    <a:masterClrMapping/>
  </p:clrMapOvr>
  <p:transition spd="slow" advClick="0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307E-7 L 0.579 -0.00185 " pathEditMode="relative" rAng="0" ptsTypes="AA">
                                      <p:cBhvr>
                                        <p:cTn id="15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41" y="-9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5679E-6 L 0.5283 0.01111 " pathEditMode="relative" rAng="0" ptsTypes="AA">
                                      <p:cBhvr>
                                        <p:cTn id="17" dur="1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06" y="55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0.26493 0.0089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47" y="432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75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250"/>
                            </p:stCondLst>
                            <p:childTnLst>
                              <p:par>
                                <p:cTn id="47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6" presetClass="emph" presetSubtype="0" repeatCount="3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mph" presetSubtype="0" repeatCount="3000" fill="hold" nodeType="withEffect">
                                  <p:stCondLst>
                                    <p:cond delay="7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0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4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25" grpId="0"/>
      <p:bldP spid="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2" name="公式" r:id="rId4" imgW="114120" imgH="215640" progId="Equation.3">
                  <p:embed/>
                </p:oleObj>
              </mc:Choice>
              <mc:Fallback>
                <p:oleObj name="公式" r:id="rId4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033544" y="1603962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解： 方程组</a:t>
            </a:r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27" name="对象 26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3" name="公式" r:id="rId6" imgW="114120" imgH="215640" progId="Equation.3">
                  <p:embed/>
                </p:oleObj>
              </mc:Choice>
              <mc:Fallback>
                <p:oleObj name="公式" r:id="rId6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432997"/>
              </p:ext>
            </p:extLst>
          </p:nvPr>
        </p:nvGraphicFramePr>
        <p:xfrm>
          <a:off x="1589088" y="2066925"/>
          <a:ext cx="4610100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4" name="Equation" r:id="rId7" imgW="2120760" imgH="558720" progId="Equation.DSMT4">
                  <p:embed/>
                </p:oleObj>
              </mc:Choice>
              <mc:Fallback>
                <p:oleObj name="Equation" r:id="rId7" imgW="212076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088" y="2066925"/>
                        <a:ext cx="4610100" cy="1011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 flipH="1">
            <a:off x="1081562" y="3125366"/>
            <a:ext cx="3143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求得以下五组解：</a:t>
            </a:r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35" name="对象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457163"/>
              </p:ext>
            </p:extLst>
          </p:nvPr>
        </p:nvGraphicFramePr>
        <p:xfrm>
          <a:off x="1686782" y="3686278"/>
          <a:ext cx="100012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5" name="Equation" r:id="rId9" imgW="482400" imgH="482400" progId="Equation.DSMT4">
                  <p:embed/>
                </p:oleObj>
              </mc:Choice>
              <mc:Fallback>
                <p:oleObj name="Equation" r:id="rId9" imgW="48240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6782" y="3686278"/>
                        <a:ext cx="1000125" cy="1017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对象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388170"/>
              </p:ext>
            </p:extLst>
          </p:nvPr>
        </p:nvGraphicFramePr>
        <p:xfrm>
          <a:off x="2860594" y="3704621"/>
          <a:ext cx="1071563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6" name="Equation" r:id="rId11" imgW="495000" imgH="482400" progId="Equation.DSMT4">
                  <p:embed/>
                </p:oleObj>
              </mc:Choice>
              <mc:Fallback>
                <p:oleObj name="Equation" r:id="rId11" imgW="49500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0594" y="3704621"/>
                        <a:ext cx="1071563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对象 38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7" name="公式" r:id="rId13" imgW="114120" imgH="215640" progId="Equation.3">
                  <p:embed/>
                </p:oleObj>
              </mc:Choice>
              <mc:Fallback>
                <p:oleObj name="公式" r:id="rId1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对象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847059"/>
              </p:ext>
            </p:extLst>
          </p:nvPr>
        </p:nvGraphicFramePr>
        <p:xfrm>
          <a:off x="4105844" y="3686278"/>
          <a:ext cx="1247782" cy="96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8" name="公式" r:id="rId14" imgW="495000" imgH="482400" progId="Equation.3">
                  <p:embed/>
                </p:oleObj>
              </mc:Choice>
              <mc:Fallback>
                <p:oleObj name="公式" r:id="rId14" imgW="4950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5844" y="3686278"/>
                        <a:ext cx="1247782" cy="964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900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971069"/>
              </p:ext>
            </p:extLst>
          </p:nvPr>
        </p:nvGraphicFramePr>
        <p:xfrm>
          <a:off x="5527313" y="3673074"/>
          <a:ext cx="995366" cy="96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9" name="公式" r:id="rId16" imgW="495000" imgH="482400" progId="Equation.3">
                  <p:embed/>
                </p:oleObj>
              </mc:Choice>
              <mc:Fallback>
                <p:oleObj name="公式" r:id="rId16" imgW="4950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7313" y="3673074"/>
                        <a:ext cx="995366" cy="96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90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4840528"/>
              </p:ext>
            </p:extLst>
          </p:nvPr>
        </p:nvGraphicFramePr>
        <p:xfrm>
          <a:off x="6696366" y="3686278"/>
          <a:ext cx="1357322" cy="96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0" name="公式" r:id="rId18" imgW="495000" imgH="482400" progId="Equation.3">
                  <p:embed/>
                </p:oleObj>
              </mc:Choice>
              <mc:Fallback>
                <p:oleObj name="公式" r:id="rId18" imgW="4950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366" y="3686278"/>
                        <a:ext cx="1357322" cy="96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507977"/>
              </p:ext>
            </p:extLst>
          </p:nvPr>
        </p:nvGraphicFramePr>
        <p:xfrm>
          <a:off x="693738" y="930275"/>
          <a:ext cx="64516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1" name="Equation" r:id="rId20" imgW="3340080" imgH="228600" progId="Equation.DSMT4">
                  <p:embed/>
                </p:oleObj>
              </mc:Choice>
              <mc:Fallback>
                <p:oleObj name="Equation" r:id="rId20" imgW="33400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93738" y="930275"/>
                        <a:ext cx="6451600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86206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017973"/>
            <a:ext cx="70775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于是，得驻点（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）（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）（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）（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6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）（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6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）</a:t>
            </a:r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3886"/>
              </p:ext>
            </p:extLst>
          </p:nvPr>
        </p:nvGraphicFramePr>
        <p:xfrm>
          <a:off x="1500166" y="1660915"/>
          <a:ext cx="4709715" cy="482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4" name="公式" r:id="rId3" imgW="1460160" imgH="241200" progId="Equation.3">
                  <p:embed/>
                </p:oleObj>
              </mc:Choice>
              <mc:Fallback>
                <p:oleObj name="公式" r:id="rId3" imgW="14601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1660915"/>
                        <a:ext cx="4709715" cy="4822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21128" y="1687321"/>
            <a:ext cx="558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又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87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912549"/>
              </p:ext>
            </p:extLst>
          </p:nvPr>
        </p:nvGraphicFramePr>
        <p:xfrm>
          <a:off x="1428728" y="2250279"/>
          <a:ext cx="4781153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5" name="公式" r:id="rId5" imgW="1600200" imgH="228600" progId="Equation.3">
                  <p:embed/>
                </p:oleObj>
              </mc:Choice>
              <mc:Fallback>
                <p:oleObj name="公式" r:id="rId5" imgW="1600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2250279"/>
                        <a:ext cx="4781153" cy="4286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361467"/>
              </p:ext>
            </p:extLst>
          </p:nvPr>
        </p:nvGraphicFramePr>
        <p:xfrm>
          <a:off x="1386332" y="2732485"/>
          <a:ext cx="4763256" cy="482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6" name="公式" r:id="rId7" imgW="1447560" imgH="253800" progId="Equation.3">
                  <p:embed/>
                </p:oleObj>
              </mc:Choice>
              <mc:Fallback>
                <p:oleObj name="公式" r:id="rId7" imgW="14475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6332" y="2732485"/>
                        <a:ext cx="4763256" cy="4822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57225" y="3318478"/>
            <a:ext cx="3005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由判定极得充分条件知值</a:t>
            </a:r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549682"/>
              </p:ext>
            </p:extLst>
          </p:nvPr>
        </p:nvGraphicFramePr>
        <p:xfrm>
          <a:off x="927836" y="3728636"/>
          <a:ext cx="7261574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7" name="Equation" r:id="rId9" imgW="3987720" imgH="533160" progId="Equation.DSMT4">
                  <p:embed/>
                </p:oleObj>
              </mc:Choice>
              <mc:Fallback>
                <p:oleObj name="Equation" r:id="rId9" imgW="3987720" imgH="533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836" y="3728636"/>
                        <a:ext cx="7261574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33841223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326886"/>
              </p:ext>
            </p:extLst>
          </p:nvPr>
        </p:nvGraphicFramePr>
        <p:xfrm>
          <a:off x="745383" y="1033966"/>
          <a:ext cx="7323443" cy="644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5" name="Equation" r:id="rId3" imgW="4559040" imgH="482400" progId="Equation.DSMT4">
                  <p:embed/>
                </p:oleObj>
              </mc:Choice>
              <mc:Fallback>
                <p:oleObj name="Equation" r:id="rId3" imgW="455904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383" y="1033966"/>
                        <a:ext cx="7323443" cy="6441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821276"/>
              </p:ext>
            </p:extLst>
          </p:nvPr>
        </p:nvGraphicFramePr>
        <p:xfrm>
          <a:off x="754627" y="1847868"/>
          <a:ext cx="7384537" cy="905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6" name="Equation" r:id="rId5" imgW="3911400" imgH="761760" progId="Equation.DSMT4">
                  <p:embed/>
                </p:oleObj>
              </mc:Choice>
              <mc:Fallback>
                <p:oleObj name="Equation" r:id="rId5" imgW="39114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627" y="1847868"/>
                        <a:ext cx="7384537" cy="9053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1828800" y="3268266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7" name="公式" r:id="rId7" imgW="114120" imgH="215640" progId="Equation.3">
                  <p:embed/>
                </p:oleObj>
              </mc:Choice>
              <mc:Fallback>
                <p:oleObj name="公式" r:id="rId7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68266"/>
                        <a:ext cx="114300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534419"/>
              </p:ext>
            </p:extLst>
          </p:nvPr>
        </p:nvGraphicFramePr>
        <p:xfrm>
          <a:off x="712279" y="3006970"/>
          <a:ext cx="7406788" cy="590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8" name="Equation" r:id="rId9" imgW="4546440" imgH="482400" progId="Equation.DSMT4">
                  <p:embed/>
                </p:oleObj>
              </mc:Choice>
              <mc:Fallback>
                <p:oleObj name="Equation" r:id="rId9" imgW="454644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279" y="3006970"/>
                        <a:ext cx="7406788" cy="5903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12291"/>
              </p:ext>
            </p:extLst>
          </p:nvPr>
        </p:nvGraphicFramePr>
        <p:xfrm>
          <a:off x="684108" y="3903908"/>
          <a:ext cx="7555540" cy="658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9" name="Equation" r:id="rId11" imgW="4483080" imgH="482400" progId="Equation.DSMT4">
                  <p:embed/>
                </p:oleObj>
              </mc:Choice>
              <mc:Fallback>
                <p:oleObj name="Equation" r:id="rId11" imgW="448308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108" y="3903908"/>
                        <a:ext cx="7555540" cy="6580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8400613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778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350824"/>
              </p:ext>
            </p:extLst>
          </p:nvPr>
        </p:nvGraphicFramePr>
        <p:xfrm>
          <a:off x="633366" y="784021"/>
          <a:ext cx="7748640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6" name="Equation" r:id="rId4" imgW="4228920" imgH="660240" progId="Equation.DSMT4">
                  <p:embed/>
                </p:oleObj>
              </mc:Choice>
              <mc:Fallback>
                <p:oleObj name="Equation" r:id="rId4" imgW="422892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366" y="784021"/>
                        <a:ext cx="7748640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7" name="公式" r:id="rId6" imgW="114120" imgH="215640" progId="Equation.3">
                  <p:embed/>
                </p:oleObj>
              </mc:Choice>
              <mc:Fallback>
                <p:oleObj name="公式" r:id="rId6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549390"/>
              </p:ext>
            </p:extLst>
          </p:nvPr>
        </p:nvGraphicFramePr>
        <p:xfrm>
          <a:off x="740754" y="1943791"/>
          <a:ext cx="6561661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8" name="Equation" r:id="rId8" imgW="4381200" imgH="203040" progId="Equation.DSMT4">
                  <p:embed/>
                </p:oleObj>
              </mc:Choice>
              <mc:Fallback>
                <p:oleObj name="Equation" r:id="rId8" imgW="438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754" y="1943791"/>
                        <a:ext cx="6561661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544656"/>
              </p:ext>
            </p:extLst>
          </p:nvPr>
        </p:nvGraphicFramePr>
        <p:xfrm>
          <a:off x="2555091" y="2360734"/>
          <a:ext cx="2071702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9" name="公式" r:id="rId10" imgW="1054080" imgH="228600" progId="Equation.3">
                  <p:embed/>
                </p:oleObj>
              </mc:Choice>
              <mc:Fallback>
                <p:oleObj name="公式" r:id="rId10" imgW="10540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091" y="2360734"/>
                        <a:ext cx="2071702" cy="4286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221810"/>
              </p:ext>
            </p:extLst>
          </p:nvPr>
        </p:nvGraphicFramePr>
        <p:xfrm>
          <a:off x="1398614" y="2877213"/>
          <a:ext cx="4317616" cy="288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0" name="Equation" r:id="rId12" imgW="3162240" imgH="228600" progId="Equation.DSMT4">
                  <p:embed/>
                </p:oleObj>
              </mc:Choice>
              <mc:Fallback>
                <p:oleObj name="Equation" r:id="rId12" imgW="31622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614" y="2877213"/>
                        <a:ext cx="4317616" cy="2880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398614" y="3494110"/>
            <a:ext cx="2622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+mn-ea"/>
              </a:rPr>
              <a:t>作拉格朗日函数</a:t>
            </a:r>
            <a:endParaRPr lang="en-US" altLang="zh-CN" sz="2000" dirty="0" smtClean="0">
              <a:latin typeface="+mn-ea"/>
            </a:endParaRPr>
          </a:p>
          <a:p>
            <a:r>
              <a:rPr lang="en-US" altLang="zh-CN" sz="2000" dirty="0" smtClean="0">
                <a:latin typeface="+mn-ea"/>
              </a:rPr>
              <a:t>          </a:t>
            </a:r>
            <a:endParaRPr lang="zh-CN" altLang="en-US" sz="2000" dirty="0">
              <a:latin typeface="+mn-ea"/>
            </a:endParaRPr>
          </a:p>
        </p:txBody>
      </p:sp>
      <p:graphicFrame>
        <p:nvGraphicFramePr>
          <p:cNvPr id="778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376872"/>
              </p:ext>
            </p:extLst>
          </p:nvPr>
        </p:nvGraphicFramePr>
        <p:xfrm>
          <a:off x="1492775" y="3998637"/>
          <a:ext cx="7500990" cy="482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1" name="公式" r:id="rId14" imgW="2971800" imgH="228600" progId="Equation.3">
                  <p:embed/>
                </p:oleObj>
              </mc:Choice>
              <mc:Fallback>
                <p:oleObj name="公式" r:id="rId14" imgW="2971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775" y="3998637"/>
                        <a:ext cx="7500990" cy="4822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8266914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748949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430579" y="1144539"/>
            <a:ext cx="441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令</a:t>
            </a:r>
            <a:endParaRPr lang="zh-CN" altLang="en-US" sz="2000" dirty="0"/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941744"/>
              </p:ext>
            </p:extLst>
          </p:nvPr>
        </p:nvGraphicFramePr>
        <p:xfrm>
          <a:off x="1871725" y="938935"/>
          <a:ext cx="3936212" cy="920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4" name="Equation" r:id="rId4" imgW="1828800" imgH="787320" progId="Equation.DSMT4">
                  <p:embed/>
                </p:oleObj>
              </mc:Choice>
              <mc:Fallback>
                <p:oleObj name="Equation" r:id="rId4" imgW="18288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725" y="938935"/>
                        <a:ext cx="3936212" cy="9200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568702"/>
              </p:ext>
            </p:extLst>
          </p:nvPr>
        </p:nvGraphicFramePr>
        <p:xfrm>
          <a:off x="4796194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5" name="公式" r:id="rId6" imgW="114120" imgH="215640" progId="Equation.3">
                  <p:embed/>
                </p:oleObj>
              </mc:Choice>
              <mc:Fallback>
                <p:oleObj name="公式" r:id="rId6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194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238230"/>
              </p:ext>
            </p:extLst>
          </p:nvPr>
        </p:nvGraphicFramePr>
        <p:xfrm>
          <a:off x="1437045" y="1930382"/>
          <a:ext cx="4340748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6" name="Equation" r:id="rId8" imgW="2247840" imgH="203040" progId="Equation.DSMT4">
                  <p:embed/>
                </p:oleObj>
              </mc:Choice>
              <mc:Fallback>
                <p:oleObj name="Equation" r:id="rId8" imgW="2247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7045" y="1930382"/>
                        <a:ext cx="4340748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963374"/>
              </p:ext>
            </p:extLst>
          </p:nvPr>
        </p:nvGraphicFramePr>
        <p:xfrm>
          <a:off x="1721677" y="2317245"/>
          <a:ext cx="2884984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7" name="Equation" r:id="rId10" imgW="1346040" imgH="203040" progId="Equation.DSMT4">
                  <p:embed/>
                </p:oleObj>
              </mc:Choice>
              <mc:Fallback>
                <p:oleObj name="Equation" r:id="rId10" imgW="1346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677" y="2317245"/>
                        <a:ext cx="2884984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227750"/>
              </p:ext>
            </p:extLst>
          </p:nvPr>
        </p:nvGraphicFramePr>
        <p:xfrm>
          <a:off x="1651152" y="2658539"/>
          <a:ext cx="5660920" cy="627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8" name="Equation" r:id="rId12" imgW="3365280" imgH="406080" progId="Equation.DSMT4">
                  <p:embed/>
                </p:oleObj>
              </mc:Choice>
              <mc:Fallback>
                <p:oleObj name="Equation" r:id="rId12" imgW="33652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152" y="2658539"/>
                        <a:ext cx="5660920" cy="627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68031"/>
              </p:ext>
            </p:extLst>
          </p:nvPr>
        </p:nvGraphicFramePr>
        <p:xfrm>
          <a:off x="1651152" y="3278320"/>
          <a:ext cx="5444344" cy="359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9" name="Equation" r:id="rId14" imgW="2450880" imgH="228600" progId="Equation.DSMT4">
                  <p:embed/>
                </p:oleObj>
              </mc:Choice>
              <mc:Fallback>
                <p:oleObj name="Equation" r:id="rId14" imgW="2450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152" y="3278320"/>
                        <a:ext cx="5444344" cy="3591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7140518"/>
              </p:ext>
            </p:extLst>
          </p:nvPr>
        </p:nvGraphicFramePr>
        <p:xfrm>
          <a:off x="1962651" y="3704231"/>
          <a:ext cx="49104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0" name="Equation" r:id="rId16" imgW="2908080" imgH="228600" progId="Equation.DSMT4">
                  <p:embed/>
                </p:oleObj>
              </mc:Choice>
              <mc:Fallback>
                <p:oleObj name="Equation" r:id="rId16" imgW="2908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651" y="3704231"/>
                        <a:ext cx="491041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181435"/>
              </p:ext>
            </p:extLst>
          </p:nvPr>
        </p:nvGraphicFramePr>
        <p:xfrm>
          <a:off x="1871725" y="4191017"/>
          <a:ext cx="4518526" cy="612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1" name="Equation" r:id="rId18" imgW="2501640" imgH="444240" progId="Equation.DSMT4">
                  <p:embed/>
                </p:oleObj>
              </mc:Choice>
              <mc:Fallback>
                <p:oleObj name="Equation" r:id="rId18" imgW="25016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725" y="4191017"/>
                        <a:ext cx="4518526" cy="6120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190823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169470" y="1032232"/>
            <a:ext cx="3518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于是得到二个可能的极值点：</a:t>
            </a:r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644512"/>
              </p:ext>
            </p:extLst>
          </p:nvPr>
        </p:nvGraphicFramePr>
        <p:xfrm>
          <a:off x="1428729" y="1620684"/>
          <a:ext cx="5786478" cy="696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2" name="公式" r:id="rId4" imgW="3746160" imgH="431640" progId="Equation.3">
                  <p:embed/>
                </p:oleObj>
              </mc:Choice>
              <mc:Fallback>
                <p:oleObj name="公式" r:id="rId4" imgW="37461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9" y="1620684"/>
                        <a:ext cx="5786478" cy="696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23639" y="2380792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由题意可知这种距离的最大值和最小值一定存在，所以距离的最大值和最小值分别在这二点处取得，而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4160838" y="3027760"/>
          <a:ext cx="32226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3" name="公式" r:id="rId6" imgW="114120" imgH="215640" progId="Equation.3">
                  <p:embed/>
                </p:oleObj>
              </mc:Choice>
              <mc:Fallback>
                <p:oleObj name="公式" r:id="rId6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027760"/>
                        <a:ext cx="322262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428728" y="3527562"/>
            <a:ext cx="3000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故最大值与最小值分别为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737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844256"/>
              </p:ext>
            </p:extLst>
          </p:nvPr>
        </p:nvGraphicFramePr>
        <p:xfrm>
          <a:off x="2347910" y="4042334"/>
          <a:ext cx="4443779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4" name="Equation" r:id="rId8" imgW="3200400" imgH="342720" progId="Equation.DSMT4">
                  <p:embed/>
                </p:oleObj>
              </mc:Choice>
              <mc:Fallback>
                <p:oleObj name="Equation" r:id="rId8" imgW="32004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0" y="4042334"/>
                        <a:ext cx="4443779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3997325" y="3363516"/>
          <a:ext cx="114300" cy="130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5" name="公式" r:id="rId10" imgW="114120" imgH="1803240" progId="Equation.3">
                  <p:embed/>
                </p:oleObj>
              </mc:Choice>
              <mc:Fallback>
                <p:oleObj name="公式" r:id="rId10" imgW="114120" imgH="1803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325" y="3363516"/>
                        <a:ext cx="114300" cy="1309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234139"/>
              </p:ext>
            </p:extLst>
          </p:nvPr>
        </p:nvGraphicFramePr>
        <p:xfrm>
          <a:off x="2327015" y="2955960"/>
          <a:ext cx="4033592" cy="67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6" name="Equation" r:id="rId12" imgW="2527200" imgH="444240" progId="Equation.DSMT4">
                  <p:embed/>
                </p:oleObj>
              </mc:Choice>
              <mc:Fallback>
                <p:oleObj name="Equation" r:id="rId12" imgW="25272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7015" y="2955960"/>
                        <a:ext cx="4033592" cy="6714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25968710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4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174343" y="849756"/>
            <a:ext cx="1289946" cy="1289946"/>
            <a:chOff x="2026208" y="849756"/>
            <a:chExt cx="1289946" cy="1289946"/>
          </a:xfrm>
        </p:grpSpPr>
        <p:grpSp>
          <p:nvGrpSpPr>
            <p:cNvPr id="4" name="组合 3"/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" name="同心圆 4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260839" y="1025813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谢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174343" y="849756"/>
            <a:ext cx="1289946" cy="1289946"/>
            <a:chOff x="3351228" y="849756"/>
            <a:chExt cx="1289946" cy="1289946"/>
          </a:xfrm>
        </p:grpSpPr>
        <p:grpSp>
          <p:nvGrpSpPr>
            <p:cNvPr id="7" name="组合 6"/>
            <p:cNvGrpSpPr/>
            <p:nvPr/>
          </p:nvGrpSpPr>
          <p:grpSpPr>
            <a:xfrm>
              <a:off x="335122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8" name="同心圆 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587342" y="94618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谢</a:t>
              </a: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2174343" y="849756"/>
            <a:ext cx="1289946" cy="1289946"/>
            <a:chOff x="4648417" y="849756"/>
            <a:chExt cx="1289946" cy="1289946"/>
          </a:xfrm>
        </p:grpSpPr>
        <p:grpSp>
          <p:nvGrpSpPr>
            <p:cNvPr id="10" name="组合 9"/>
            <p:cNvGrpSpPr/>
            <p:nvPr/>
          </p:nvGrpSpPr>
          <p:grpSpPr>
            <a:xfrm>
              <a:off x="4648417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1" name="同心圆 1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4832551" y="95913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聆</a:t>
              </a: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2174343" y="849756"/>
            <a:ext cx="1289946" cy="1289946"/>
            <a:chOff x="5946350" y="849756"/>
            <a:chExt cx="1289946" cy="1289946"/>
          </a:xfrm>
        </p:grpSpPr>
        <p:grpSp>
          <p:nvGrpSpPr>
            <p:cNvPr id="13" name="组合 12"/>
            <p:cNvGrpSpPr/>
            <p:nvPr/>
          </p:nvGrpSpPr>
          <p:grpSpPr>
            <a:xfrm>
              <a:off x="5946350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4" name="同心圆 1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6157950" y="970150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听</a:t>
              </a:r>
            </a:p>
          </p:txBody>
        </p:sp>
      </p:grpSp>
      <p:sp>
        <p:nvSpPr>
          <p:cNvPr id="45" name="矩形 44"/>
          <p:cNvSpPr/>
          <p:nvPr/>
        </p:nvSpPr>
        <p:spPr>
          <a:xfrm>
            <a:off x="0" y="2427734"/>
            <a:ext cx="9144000" cy="19442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3556337" y="2889389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方正兰亭粗黑_GBK" panose="02000000000000000000" pitchFamily="2" charset="-122"/>
                <a:ea typeface="方正兰亭粗黑_GBK" panose="02000000000000000000" pitchFamily="2" charset="-122"/>
              </a:rPr>
              <a:t>数学科学学院</a:t>
            </a:r>
          </a:p>
        </p:txBody>
      </p:sp>
      <p:pic>
        <p:nvPicPr>
          <p:cNvPr id="38" name="图片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427" y="1477982"/>
            <a:ext cx="1148100" cy="455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3063116" y="3372067"/>
            <a:ext cx="30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主讲人：</a:t>
            </a: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谭</a:t>
            </a: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枫</a:t>
            </a:r>
          </a:p>
        </p:txBody>
      </p:sp>
      <p:grpSp>
        <p:nvGrpSpPr>
          <p:cNvPr id="31" name="组合 30"/>
          <p:cNvGrpSpPr/>
          <p:nvPr/>
        </p:nvGrpSpPr>
        <p:grpSpPr>
          <a:xfrm>
            <a:off x="6327053" y="4110384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58018" y="4605223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436688" y="4920241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7758789" y="4730422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766440" y="503893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962506" y="4528456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81253" y="4325716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463984" y="3830482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2" name="同心圆 6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419626" y="4323810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5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943138" y="4704693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8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275196" y="4605225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1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91078" y="4920242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4" name="同心圆 7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17144" y="473699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 advClick="0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32099E-6 L 0.45 4.32099E-6 " pathEditMode="relative" rAng="0" ptsTypes="AA">
                                      <p:cBhvr>
                                        <p:cTn id="32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32099E-6 L 0.29896 4.32099E-6 " pathEditMode="relative" rAng="0" ptsTypes="AA">
                                      <p:cBhvr>
                                        <p:cTn id="34" dur="1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48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32099E-6 L 0.14584 4.32099E-6 " pathEditMode="relative" rAng="0" ptsTypes="AA">
                                      <p:cBhvr>
                                        <p:cTn id="36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02961E-6 L 0.45729 2.02961E-6 " pathEditMode="relative" rAng="0" ptsTypes="AA">
                                      <p:cBhvr>
                                        <p:cTn id="38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75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250"/>
                            </p:stCondLst>
                            <p:childTnLst>
                              <p:par>
                                <p:cTn id="61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6" presetClass="emph" presetSubtype="0" repeatCount="3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mph" presetSubtype="0" repeatCount="3000" fill="hold" nodeType="withEffect">
                                  <p:stCondLst>
                                    <p:cond delay="7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25" grpId="0"/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itchFamily="34" charset="-122"/>
              </a:rPr>
              <a:t>1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itchFamily="34" charset="-122"/>
            </a:endParaRPr>
          </a:p>
        </p:txBody>
      </p:sp>
      <p:sp>
        <p:nvSpPr>
          <p:cNvPr id="12" name="Freeform 6"/>
          <p:cNvSpPr>
            <a:spLocks/>
          </p:cNvSpPr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773787"/>
            <a:ext cx="103105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极值</a:t>
            </a:r>
            <a:endParaRPr lang="zh-CN" altLang="en-US" sz="3000" b="1" spc="3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>
            <a:spLocks noChangeArrowheads="1"/>
          </p:cNvSpPr>
          <p:nvPr/>
        </p:nvSpPr>
        <p:spPr bwMode="auto">
          <a:xfrm>
            <a:off x="4997859" y="2475258"/>
            <a:ext cx="24449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多元函数的极值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9" name="TextBox 39"/>
          <p:cNvSpPr>
            <a:spLocks noChangeArrowheads="1"/>
          </p:cNvSpPr>
          <p:nvPr/>
        </p:nvSpPr>
        <p:spPr bwMode="auto">
          <a:xfrm>
            <a:off x="4997859" y="3000721"/>
            <a:ext cx="18732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条件极值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176237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  <p:bldP spid="18" grpId="0" bldLvl="0" autoUpdateAnimBg="0"/>
      <p:bldP spid="19" grpId="0" bldLvl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77996" y="1376796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Rectangle 1026"/>
          <p:cNvSpPr txBox="1">
            <a:spLocks noChangeArrowheads="1"/>
          </p:cNvSpPr>
          <p:nvPr/>
        </p:nvSpPr>
        <p:spPr>
          <a:xfrm>
            <a:off x="2824038" y="242452"/>
            <a:ext cx="4495800" cy="51435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楷体_GB2312" pitchFamily="49" charset="-122"/>
                <a:cs typeface="+mj-cs"/>
              </a:rPr>
              <a:t>多元函数的极值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楷体_GB2312" pitchFamily="49" charset="-122"/>
              <a:cs typeface="+mj-cs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438987" y="2366203"/>
            <a:ext cx="9720239" cy="935895"/>
            <a:chOff x="438987" y="2366203"/>
            <a:chExt cx="9720239" cy="935895"/>
          </a:xfrm>
        </p:grpSpPr>
        <p:sp>
          <p:nvSpPr>
            <p:cNvPr id="7" name="Text Box 1029"/>
            <p:cNvSpPr txBox="1">
              <a:spLocks noChangeArrowheads="1"/>
            </p:cNvSpPr>
            <p:nvPr/>
          </p:nvSpPr>
          <p:spPr bwMode="auto">
            <a:xfrm>
              <a:off x="438987" y="2366203"/>
              <a:ext cx="630557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itchFamily="34" charset="-122"/>
                  <a:ea typeface="微软雅黑" pitchFamily="34" charset="-122"/>
                </a:rPr>
                <a:t>则称函数在该点取得</a:t>
              </a:r>
              <a:r>
                <a:rPr lang="zh-CN" altLang="en-US" sz="2000" b="1" dirty="0">
                  <a:solidFill>
                    <a:schemeClr val="tx2"/>
                  </a:solidFill>
                  <a:latin typeface="微软雅黑" pitchFamily="34" charset="-122"/>
                  <a:ea typeface="微软雅黑" pitchFamily="34" charset="-122"/>
                </a:rPr>
                <a:t>极大值</a:t>
              </a:r>
              <a:r>
                <a:rPr lang="en-US" altLang="zh-CN" sz="2000" b="1" dirty="0">
                  <a:solidFill>
                    <a:schemeClr val="tx2"/>
                  </a:solidFill>
                  <a:latin typeface="微软雅黑" pitchFamily="34" charset="-122"/>
                  <a:ea typeface="微软雅黑" pitchFamily="34" charset="-122"/>
                </a:rPr>
                <a:t>(</a:t>
              </a:r>
              <a:r>
                <a:rPr lang="zh-CN" altLang="en-US" sz="2000" b="1" dirty="0">
                  <a:solidFill>
                    <a:schemeClr val="tx2"/>
                  </a:solidFill>
                  <a:latin typeface="微软雅黑" pitchFamily="34" charset="-122"/>
                  <a:ea typeface="微软雅黑" pitchFamily="34" charset="-122"/>
                </a:rPr>
                <a:t>极小值</a:t>
              </a:r>
              <a:r>
                <a:rPr lang="en-US" altLang="zh-CN" sz="2000" b="1" dirty="0" smtClean="0">
                  <a:solidFill>
                    <a:schemeClr val="tx2"/>
                  </a:solidFill>
                  <a:latin typeface="微软雅黑" pitchFamily="34" charset="-122"/>
                  <a:ea typeface="微软雅黑" pitchFamily="34" charset="-122"/>
                </a:rPr>
                <a:t>)</a:t>
              </a:r>
              <a:r>
                <a:rPr lang="zh-CN" altLang="en-US" sz="2000" b="1" dirty="0">
                  <a:latin typeface="微软雅黑" pitchFamily="34" charset="-122"/>
                  <a:ea typeface="微软雅黑" pitchFamily="34" charset="-122"/>
                </a:rPr>
                <a:t>，</a:t>
              </a:r>
              <a:endParaRPr lang="en-US" altLang="zh-CN" sz="2000" b="1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" name="Text Box 1034"/>
            <p:cNvSpPr txBox="1">
              <a:spLocks noChangeArrowheads="1"/>
            </p:cNvSpPr>
            <p:nvPr/>
          </p:nvSpPr>
          <p:spPr bwMode="auto">
            <a:xfrm>
              <a:off x="4653828" y="2366203"/>
              <a:ext cx="5505398" cy="861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dirty="0">
                  <a:latin typeface="微软雅黑" pitchFamily="34" charset="-122"/>
                  <a:ea typeface="微软雅黑" pitchFamily="34" charset="-122"/>
                </a:rPr>
                <a:t>极大值和极小值统称为</a:t>
              </a:r>
              <a:r>
                <a:rPr lang="zh-CN" altLang="en-US" sz="2000" b="1" dirty="0">
                  <a:solidFill>
                    <a:schemeClr val="tx2"/>
                  </a:solidFill>
                  <a:latin typeface="微软雅黑" pitchFamily="34" charset="-122"/>
                  <a:ea typeface="微软雅黑" pitchFamily="34" charset="-122"/>
                </a:rPr>
                <a:t>极值</a:t>
              </a:r>
              <a:r>
                <a:rPr lang="en-US" altLang="zh-CN" sz="2000" dirty="0">
                  <a:latin typeface="微软雅黑" pitchFamily="34" charset="-122"/>
                  <a:ea typeface="微软雅黑" pitchFamily="34" charset="-122"/>
                </a:rPr>
                <a:t>,</a:t>
              </a:r>
            </a:p>
            <a:p>
              <a:pPr>
                <a:spcBef>
                  <a:spcPct val="50000"/>
                </a:spcBef>
                <a:buFontTx/>
                <a:buNone/>
              </a:pP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0" name="Text Box 1036"/>
            <p:cNvSpPr txBox="1">
              <a:spLocks noChangeArrowheads="1"/>
            </p:cNvSpPr>
            <p:nvPr/>
          </p:nvSpPr>
          <p:spPr bwMode="auto">
            <a:xfrm>
              <a:off x="498935" y="2901988"/>
              <a:ext cx="5334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itchFamily="34" charset="-122"/>
                  <a:ea typeface="微软雅黑" pitchFamily="34" charset="-122"/>
                </a:rPr>
                <a:t>使函数取得极值的点称为</a:t>
              </a:r>
              <a:r>
                <a:rPr lang="zh-CN" altLang="en-US" sz="2000" b="1" dirty="0">
                  <a:solidFill>
                    <a:schemeClr val="tx2"/>
                  </a:solidFill>
                  <a:latin typeface="微软雅黑" pitchFamily="34" charset="-122"/>
                  <a:ea typeface="微软雅黑" pitchFamily="34" charset="-122"/>
                </a:rPr>
                <a:t>极值点</a:t>
              </a:r>
              <a:r>
                <a:rPr lang="en-US" altLang="zh-CN" dirty="0">
                  <a:solidFill>
                    <a:schemeClr val="tx2"/>
                  </a:solidFill>
                </a:rPr>
                <a:t>.</a:t>
              </a: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30108" y="1203747"/>
            <a:ext cx="8024445" cy="978802"/>
            <a:chOff x="530108" y="1203747"/>
            <a:chExt cx="8024445" cy="978802"/>
          </a:xfrm>
        </p:grpSpPr>
        <p:sp>
          <p:nvSpPr>
            <p:cNvPr id="6" name="Text Box 1028"/>
            <p:cNvSpPr txBox="1">
              <a:spLocks noChangeArrowheads="1"/>
            </p:cNvSpPr>
            <p:nvPr/>
          </p:nvSpPr>
          <p:spPr bwMode="auto">
            <a:xfrm>
              <a:off x="530108" y="1233891"/>
              <a:ext cx="31432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solidFill>
                    <a:schemeClr val="tx2"/>
                  </a:solidFill>
                  <a:latin typeface="微软雅黑" pitchFamily="34" charset="-122"/>
                  <a:ea typeface="微软雅黑" pitchFamily="34" charset="-122"/>
                </a:rPr>
                <a:t>定义</a:t>
              </a:r>
              <a:r>
                <a:rPr lang="en-US" altLang="zh-CN" sz="2000" dirty="0">
                  <a:solidFill>
                    <a:schemeClr val="tx2"/>
                  </a:solidFill>
                  <a:latin typeface="微软雅黑" pitchFamily="34" charset="-122"/>
                  <a:ea typeface="微软雅黑" pitchFamily="34" charset="-122"/>
                </a:rPr>
                <a:t>:</a:t>
              </a:r>
              <a:r>
                <a:rPr lang="en-US" altLang="zh-CN" sz="2000" dirty="0">
                  <a:latin typeface="微软雅黑" pitchFamily="34" charset="-122"/>
                  <a:ea typeface="微软雅黑" pitchFamily="34" charset="-122"/>
                </a:rPr>
                <a:t> </a:t>
              </a:r>
              <a:r>
                <a:rPr lang="zh-CN" altLang="en-US" sz="2000" dirty="0">
                  <a:latin typeface="微软雅黑" pitchFamily="34" charset="-122"/>
                  <a:ea typeface="微软雅黑" pitchFamily="34" charset="-122"/>
                </a:rPr>
                <a:t>若函数</a:t>
              </a:r>
            </a:p>
          </p:txBody>
        </p:sp>
        <p:sp>
          <p:nvSpPr>
            <p:cNvPr id="14" name="Text Box 1059"/>
            <p:cNvSpPr txBox="1">
              <a:spLocks noChangeArrowheads="1"/>
            </p:cNvSpPr>
            <p:nvPr/>
          </p:nvSpPr>
          <p:spPr bwMode="auto">
            <a:xfrm>
              <a:off x="4404123" y="1233891"/>
              <a:ext cx="235745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itchFamily="34" charset="-122"/>
                  <a:ea typeface="微软雅黑" pitchFamily="34" charset="-122"/>
                </a:rPr>
                <a:t>的某邻域内有</a:t>
              </a:r>
            </a:p>
          </p:txBody>
        </p:sp>
        <p:graphicFrame>
          <p:nvGraphicFramePr>
            <p:cNvPr id="3" name="对象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00339610"/>
                </p:ext>
              </p:extLst>
            </p:nvPr>
          </p:nvGraphicFramePr>
          <p:xfrm>
            <a:off x="1980465" y="1216963"/>
            <a:ext cx="2524138" cy="457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887" name="Equation" r:id="rId4" imgW="1765080" imgH="241200" progId="Equation.DSMT4">
                    <p:embed/>
                  </p:oleObj>
                </mc:Choice>
                <mc:Fallback>
                  <p:oleObj name="Equation" r:id="rId4" imgW="1765080" imgH="241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980465" y="1216963"/>
                          <a:ext cx="2524138" cy="45723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对象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07582967"/>
                </p:ext>
              </p:extLst>
            </p:nvPr>
          </p:nvGraphicFramePr>
          <p:xfrm>
            <a:off x="6005425" y="1203747"/>
            <a:ext cx="2549128" cy="4657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888" name="Equation" r:id="rId6" imgW="1320480" imgH="241200" progId="Equation.DSMT4">
                    <p:embed/>
                  </p:oleObj>
                </mc:Choice>
                <mc:Fallback>
                  <p:oleObj name="Equation" r:id="rId6" imgW="1320480" imgH="241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005425" y="1203747"/>
                          <a:ext cx="2549128" cy="46570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对象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47421464"/>
                </p:ext>
              </p:extLst>
            </p:nvPr>
          </p:nvGraphicFramePr>
          <p:xfrm>
            <a:off x="545380" y="1740335"/>
            <a:ext cx="3989368" cy="4422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889" name="Equation" r:id="rId8" imgW="1663560" imgH="241200" progId="Equation.DSMT4">
                    <p:embed/>
                  </p:oleObj>
                </mc:Choice>
                <mc:Fallback>
                  <p:oleObj name="Equation" r:id="rId8" imgW="1663560" imgH="241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545380" y="1740335"/>
                          <a:ext cx="3989368" cy="44221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815264873"/>
      </p:ext>
    </p:extLst>
  </p:cSld>
  <p:clrMapOvr>
    <a:masterClrMapping/>
  </p:clrMapOvr>
  <p:transition spd="slow" advTm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389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814497"/>
              </p:ext>
            </p:extLst>
          </p:nvPr>
        </p:nvGraphicFramePr>
        <p:xfrm>
          <a:off x="2747963" y="2376488"/>
          <a:ext cx="32067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4" name="Equation" r:id="rId4" imgW="1079280" imgH="507960" progId="Equation.DSMT4">
                  <p:embed/>
                </p:oleObj>
              </mc:Choice>
              <mc:Fallback>
                <p:oleObj name="Equation" r:id="rId4" imgW="107928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963" y="2376488"/>
                        <a:ext cx="32067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26"/>
          <p:cNvSpPr txBox="1">
            <a:spLocks noChangeArrowheads="1"/>
          </p:cNvSpPr>
          <p:nvPr/>
        </p:nvSpPr>
        <p:spPr>
          <a:xfrm>
            <a:off x="2824038" y="242452"/>
            <a:ext cx="4495800" cy="51435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楷体_GB2312" pitchFamily="49" charset="-122"/>
                <a:cs typeface="+mj-cs"/>
              </a:rPr>
              <a:t>多元函数的极值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楷体_GB2312" pitchFamily="49" charset="-122"/>
              <a:cs typeface="+mj-cs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39288" y="1201436"/>
            <a:ext cx="6641918" cy="1539964"/>
            <a:chOff x="739288" y="1201436"/>
            <a:chExt cx="6641918" cy="1539964"/>
          </a:xfrm>
        </p:grpSpPr>
        <p:sp>
          <p:nvSpPr>
            <p:cNvPr id="5" name="Rectangle 1026"/>
            <p:cNvSpPr txBox="1">
              <a:spLocks noChangeArrowheads="1"/>
            </p:cNvSpPr>
            <p:nvPr/>
          </p:nvSpPr>
          <p:spPr>
            <a:xfrm>
              <a:off x="1619345" y="1201436"/>
              <a:ext cx="2971800" cy="48577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ea"/>
                  <a:cs typeface="+mj-cs"/>
                </a:rPr>
                <a:t>(</a:t>
              </a:r>
              <a:r>
                <a:rPr kumimoji="0" lang="zh-CN" alt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ea"/>
                  <a:cs typeface="+mj-cs"/>
                </a:rPr>
                <a:t>必要条件</a:t>
              </a:r>
              <a:r>
                <a:rPr kumimoji="0" lang="en-US" altLang="zh-CN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ea"/>
                  <a:cs typeface="+mj-cs"/>
                </a:rPr>
                <a:t>)</a:t>
              </a: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ea"/>
                <a:cs typeface="+mj-cs"/>
              </a:endParaRPr>
            </a:p>
          </p:txBody>
        </p:sp>
        <p:sp>
          <p:nvSpPr>
            <p:cNvPr id="6" name="Text Box 1028"/>
            <p:cNvSpPr txBox="1">
              <a:spLocks noChangeArrowheads="1"/>
            </p:cNvSpPr>
            <p:nvPr/>
          </p:nvSpPr>
          <p:spPr bwMode="auto">
            <a:xfrm>
              <a:off x="3105245" y="1287101"/>
              <a:ext cx="1143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itchFamily="34" charset="-122"/>
                  <a:ea typeface="微软雅黑" pitchFamily="34" charset="-122"/>
                </a:rPr>
                <a:t>函数</a:t>
              </a:r>
            </a:p>
          </p:txBody>
        </p:sp>
        <p:sp>
          <p:nvSpPr>
            <p:cNvPr id="7" name="Text Box 1033"/>
            <p:cNvSpPr txBox="1">
              <a:spLocks noChangeArrowheads="1"/>
            </p:cNvSpPr>
            <p:nvPr/>
          </p:nvSpPr>
          <p:spPr bwMode="auto">
            <a:xfrm>
              <a:off x="1516269" y="1787293"/>
              <a:ext cx="4090711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zh-CN" altLang="en-US" sz="2000" dirty="0">
                  <a:latin typeface="微软雅黑" pitchFamily="34" charset="-122"/>
                  <a:ea typeface="微软雅黑" pitchFamily="34" charset="-122"/>
                </a:rPr>
                <a:t>偏导数</a:t>
              </a:r>
              <a:r>
                <a:rPr lang="en-US" altLang="zh-CN" dirty="0" smtClean="0"/>
                <a:t>,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且在该点取得极值 </a:t>
              </a:r>
              <a:r>
                <a:rPr lang="en-US" altLang="zh-CN" dirty="0" smtClean="0"/>
                <a:t>,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则有</a:t>
              </a:r>
            </a:p>
            <a:p>
              <a:pPr>
                <a:spcBef>
                  <a:spcPct val="0"/>
                </a:spcBef>
              </a:pPr>
              <a:endParaRPr lang="en-US" altLang="zh-CN" dirty="0"/>
            </a:p>
            <a:p>
              <a:pPr>
                <a:spcBef>
                  <a:spcPct val="0"/>
                </a:spcBef>
                <a:buFontTx/>
                <a:buNone/>
              </a:pPr>
              <a:endParaRPr lang="en-US" altLang="zh-CN" dirty="0"/>
            </a:p>
          </p:txBody>
        </p:sp>
        <p:sp>
          <p:nvSpPr>
            <p:cNvPr id="12" name="Text Box 1081"/>
            <p:cNvSpPr txBox="1">
              <a:spLocks noChangeArrowheads="1"/>
            </p:cNvSpPr>
            <p:nvPr/>
          </p:nvSpPr>
          <p:spPr bwMode="auto">
            <a:xfrm>
              <a:off x="6666826" y="1287101"/>
              <a:ext cx="7143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Tx/>
                <a:buNone/>
              </a:pPr>
              <a:r>
                <a:rPr lang="zh-CN" altLang="en-US" sz="2000" dirty="0">
                  <a:latin typeface="微软雅黑" pitchFamily="34" charset="-122"/>
                  <a:ea typeface="微软雅黑" pitchFamily="34" charset="-122"/>
                </a:rPr>
                <a:t>存在</a:t>
              </a:r>
            </a:p>
          </p:txBody>
        </p:sp>
        <p:graphicFrame>
          <p:nvGraphicFramePr>
            <p:cNvPr id="3" name="对象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18628258"/>
                </p:ext>
              </p:extLst>
            </p:nvPr>
          </p:nvGraphicFramePr>
          <p:xfrm>
            <a:off x="3747084" y="1265986"/>
            <a:ext cx="2913456" cy="4815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05" name="Equation" r:id="rId6" imgW="1752480" imgH="241200" progId="Equation.DSMT4">
                    <p:embed/>
                  </p:oleObj>
                </mc:Choice>
                <mc:Fallback>
                  <p:oleObj name="Equation" r:id="rId6" imgW="1752480" imgH="241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747084" y="1265986"/>
                          <a:ext cx="2913456" cy="48155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矩形 3"/>
            <p:cNvSpPr/>
            <p:nvPr/>
          </p:nvSpPr>
          <p:spPr>
            <a:xfrm>
              <a:off x="739288" y="1248157"/>
              <a:ext cx="10727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400" dirty="0">
                  <a:latin typeface="+mn-ea"/>
                </a:rPr>
                <a:t>定理</a:t>
              </a:r>
              <a:r>
                <a:rPr lang="en-US" altLang="zh-CN" sz="2400" dirty="0">
                  <a:latin typeface="+mn-ea"/>
                </a:rPr>
                <a:t>1 </a:t>
              </a:r>
              <a:endParaRPr lang="zh-CN" alt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51647747"/>
      </p:ext>
    </p:extLst>
  </p:cSld>
  <p:clrMapOvr>
    <a:masterClrMapping/>
  </p:clrMapOvr>
  <p:transition spd="slow" advTm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Text Box 1053"/>
          <p:cNvSpPr txBox="1">
            <a:spLocks noChangeArrowheads="1"/>
          </p:cNvSpPr>
          <p:nvPr/>
        </p:nvSpPr>
        <p:spPr bwMode="auto">
          <a:xfrm>
            <a:off x="4261390" y="3043226"/>
            <a:ext cx="25003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时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 </a:t>
            </a:r>
            <a:r>
              <a:rPr lang="zh-CN" altLang="en-US" sz="2000" dirty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具有极值</a:t>
            </a:r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Rectangle 1026"/>
          <p:cNvSpPr txBox="1">
            <a:spLocks noChangeArrowheads="1"/>
          </p:cNvSpPr>
          <p:nvPr/>
        </p:nvSpPr>
        <p:spPr>
          <a:xfrm>
            <a:off x="285720" y="1017974"/>
            <a:ext cx="3124200" cy="425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楷体_GB2312" pitchFamily="49" charset="-122"/>
                <a:cs typeface="+mj-cs"/>
              </a:rPr>
              <a:t>定理</a:t>
            </a: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楷体_GB2312" pitchFamily="49" charset="-122"/>
                <a:cs typeface="+mj-cs"/>
              </a:rPr>
              <a:t>2 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楷体_GB2312" pitchFamily="49" charset="-122"/>
                <a:cs typeface="+mj-cs"/>
              </a:rPr>
              <a:t>(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楷体_GB2312" pitchFamily="49" charset="-122"/>
                <a:cs typeface="+mj-cs"/>
              </a:rPr>
              <a:t>充分条件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楷体_GB2312" pitchFamily="49" charset="-122"/>
                <a:cs typeface="+mj-cs"/>
              </a:rPr>
              <a:t>)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楷体_GB2312" pitchFamily="49" charset="-122"/>
              <a:cs typeface="+mj-cs"/>
            </a:endParaRPr>
          </a:p>
        </p:txBody>
      </p:sp>
      <p:sp>
        <p:nvSpPr>
          <p:cNvPr id="7" name="Text Box 1031"/>
          <p:cNvSpPr txBox="1">
            <a:spLocks noChangeArrowheads="1"/>
          </p:cNvSpPr>
          <p:nvPr/>
        </p:nvSpPr>
        <p:spPr bwMode="auto">
          <a:xfrm>
            <a:off x="1457011" y="1441156"/>
            <a:ext cx="53578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的某邻域内具有一阶和二阶连续偏导数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 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且</a:t>
            </a:r>
          </a:p>
        </p:txBody>
      </p:sp>
      <p:sp>
        <p:nvSpPr>
          <p:cNvPr id="8" name="Text Box 1034"/>
          <p:cNvSpPr txBox="1">
            <a:spLocks noChangeArrowheads="1"/>
          </p:cNvSpPr>
          <p:nvPr/>
        </p:nvSpPr>
        <p:spPr bwMode="auto">
          <a:xfrm>
            <a:off x="1457011" y="2306856"/>
            <a:ext cx="91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令</a:t>
            </a:r>
          </a:p>
        </p:txBody>
      </p:sp>
      <p:sp>
        <p:nvSpPr>
          <p:cNvPr id="9" name="Text Box 1037"/>
          <p:cNvSpPr txBox="1">
            <a:spLocks noChangeArrowheads="1"/>
          </p:cNvSpPr>
          <p:nvPr/>
        </p:nvSpPr>
        <p:spPr bwMode="auto">
          <a:xfrm>
            <a:off x="1497772" y="3032902"/>
            <a:ext cx="15621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则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: 1) 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当</a:t>
            </a:r>
          </a:p>
        </p:txBody>
      </p:sp>
      <p:sp>
        <p:nvSpPr>
          <p:cNvPr id="12" name="Text Box 1043"/>
          <p:cNvSpPr txBox="1">
            <a:spLocks noChangeArrowheads="1"/>
          </p:cNvSpPr>
          <p:nvPr/>
        </p:nvSpPr>
        <p:spPr bwMode="auto">
          <a:xfrm>
            <a:off x="1914211" y="3655982"/>
            <a:ext cx="12144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2) 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当</a:t>
            </a:r>
            <a:endParaRPr lang="zh-CN" altLang="en-US" sz="2000" dirty="0">
              <a:solidFill>
                <a:schemeClr val="accent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Text Box 1045"/>
          <p:cNvSpPr txBox="1">
            <a:spLocks noChangeArrowheads="1"/>
          </p:cNvSpPr>
          <p:nvPr/>
        </p:nvSpPr>
        <p:spPr bwMode="auto">
          <a:xfrm>
            <a:off x="1936180" y="4251636"/>
            <a:ext cx="1295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3) 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当</a:t>
            </a:r>
          </a:p>
        </p:txBody>
      </p:sp>
      <p:sp>
        <p:nvSpPr>
          <p:cNvPr id="14" name="Text Box 1054"/>
          <p:cNvSpPr txBox="1">
            <a:spLocks noChangeArrowheads="1"/>
          </p:cNvSpPr>
          <p:nvPr/>
        </p:nvSpPr>
        <p:spPr bwMode="auto">
          <a:xfrm>
            <a:off x="4240202" y="3628556"/>
            <a:ext cx="235745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时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 </a:t>
            </a:r>
            <a:r>
              <a:rPr lang="zh-CN" altLang="en-US" sz="2000" dirty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没有</a:t>
            </a:r>
            <a:r>
              <a:rPr lang="zh-CN" altLang="en-US" sz="2000" dirty="0" smtClean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极值</a:t>
            </a:r>
            <a:r>
              <a:rPr lang="en-US" altLang="zh-CN" sz="2000" b="1" dirty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sp>
        <p:nvSpPr>
          <p:cNvPr id="15" name="Text Box 1055"/>
          <p:cNvSpPr txBox="1">
            <a:spLocks noChangeArrowheads="1"/>
          </p:cNvSpPr>
          <p:nvPr/>
        </p:nvSpPr>
        <p:spPr bwMode="auto">
          <a:xfrm>
            <a:off x="4240202" y="4237533"/>
            <a:ext cx="441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时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 </a:t>
            </a:r>
            <a:r>
              <a:rPr lang="zh-CN" altLang="en-US" sz="2000" dirty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不能确定 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 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需另行讨论</a:t>
            </a:r>
            <a:r>
              <a:rPr lang="en-US" altLang="zh-CN" dirty="0"/>
              <a:t>.</a:t>
            </a:r>
          </a:p>
        </p:txBody>
      </p:sp>
      <p:sp>
        <p:nvSpPr>
          <p:cNvPr id="16" name="Text Box 1028"/>
          <p:cNvSpPr txBox="1">
            <a:spLocks noChangeArrowheads="1"/>
          </p:cNvSpPr>
          <p:nvPr/>
        </p:nvSpPr>
        <p:spPr bwMode="auto">
          <a:xfrm>
            <a:off x="3143240" y="1041408"/>
            <a:ext cx="15303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若函数</a:t>
            </a:r>
          </a:p>
        </p:txBody>
      </p:sp>
      <p:graphicFrame>
        <p:nvGraphicFramePr>
          <p:cNvPr id="17" name="Object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704503"/>
              </p:ext>
            </p:extLst>
          </p:nvPr>
        </p:nvGraphicFramePr>
        <p:xfrm>
          <a:off x="6497638" y="1128713"/>
          <a:ext cx="147637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2"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638" y="1128713"/>
                        <a:ext cx="147637" cy="15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915252"/>
              </p:ext>
            </p:extLst>
          </p:nvPr>
        </p:nvGraphicFramePr>
        <p:xfrm>
          <a:off x="1936180" y="2328198"/>
          <a:ext cx="6137275" cy="446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3" name="Equation" r:id="rId6" imgW="3530520" imgH="253800" progId="Equation.DSMT4">
                  <p:embed/>
                </p:oleObj>
              </mc:Choice>
              <mc:Fallback>
                <p:oleObj name="Equation" r:id="rId6" imgW="35305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180" y="2328198"/>
                        <a:ext cx="6137275" cy="4464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206757"/>
              </p:ext>
            </p:extLst>
          </p:nvPr>
        </p:nvGraphicFramePr>
        <p:xfrm>
          <a:off x="2778975" y="3054574"/>
          <a:ext cx="151091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4" name="Equation" r:id="rId8" imgW="1879560" imgH="444240" progId="Equation.3">
                  <p:embed/>
                </p:oleObj>
              </mc:Choice>
              <mc:Fallback>
                <p:oleObj name="Equation" r:id="rId8" imgW="18795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975" y="3054574"/>
                        <a:ext cx="1510915" cy="333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454629"/>
              </p:ext>
            </p:extLst>
          </p:nvPr>
        </p:nvGraphicFramePr>
        <p:xfrm>
          <a:off x="2762019" y="3590461"/>
          <a:ext cx="1478183" cy="404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5" name="Equation" r:id="rId10" imgW="1879560" imgH="444240" progId="Equation.3">
                  <p:embed/>
                </p:oleObj>
              </mc:Choice>
              <mc:Fallback>
                <p:oleObj name="Equation" r:id="rId10" imgW="18795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019" y="3590461"/>
                        <a:ext cx="1478183" cy="4047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053284"/>
              </p:ext>
            </p:extLst>
          </p:nvPr>
        </p:nvGraphicFramePr>
        <p:xfrm>
          <a:off x="2729086" y="4251636"/>
          <a:ext cx="1511116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6" name="Equation" r:id="rId12" imgW="1879560" imgH="444240" progId="Equation.3">
                  <p:embed/>
                </p:oleObj>
              </mc:Choice>
              <mc:Fallback>
                <p:oleObj name="Equation" r:id="rId12" imgW="18795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9086" y="4251636"/>
                        <a:ext cx="1511116" cy="333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组合 24"/>
          <p:cNvGrpSpPr/>
          <p:nvPr/>
        </p:nvGrpSpPr>
        <p:grpSpPr>
          <a:xfrm>
            <a:off x="5981705" y="2935919"/>
            <a:ext cx="2971800" cy="677808"/>
            <a:chOff x="6125700" y="2803910"/>
            <a:chExt cx="2971800" cy="677808"/>
          </a:xfrm>
        </p:grpSpPr>
        <p:sp>
          <p:nvSpPr>
            <p:cNvPr id="10" name="Text Box 1040"/>
            <p:cNvSpPr txBox="1">
              <a:spLocks noChangeArrowheads="1"/>
            </p:cNvSpPr>
            <p:nvPr/>
          </p:nvSpPr>
          <p:spPr bwMode="auto">
            <a:xfrm>
              <a:off x="6278100" y="2803910"/>
              <a:ext cx="28194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zh-CN" sz="1400" i="1" dirty="0">
                  <a:latin typeface="微软雅黑" pitchFamily="34" charset="-122"/>
                  <a:ea typeface="微软雅黑" pitchFamily="34" charset="-122"/>
                </a:rPr>
                <a:t>A&lt;</a:t>
              </a:r>
              <a:r>
                <a:rPr lang="en-US" altLang="zh-CN" sz="1400" dirty="0">
                  <a:latin typeface="微软雅黑" pitchFamily="34" charset="-122"/>
                  <a:ea typeface="微软雅黑" pitchFamily="34" charset="-122"/>
                </a:rPr>
                <a:t>0 </a:t>
              </a:r>
              <a:r>
                <a:rPr lang="zh-CN" altLang="en-US" sz="1400" dirty="0">
                  <a:latin typeface="微软雅黑" pitchFamily="34" charset="-122"/>
                  <a:ea typeface="微软雅黑" pitchFamily="34" charset="-122"/>
                </a:rPr>
                <a:t>时取极大值</a:t>
              </a:r>
              <a:r>
                <a:rPr lang="en-US" altLang="zh-CN" sz="1400" dirty="0"/>
                <a:t>;</a:t>
              </a:r>
            </a:p>
          </p:txBody>
        </p:sp>
        <p:sp>
          <p:nvSpPr>
            <p:cNvPr id="11" name="Text Box 1041"/>
            <p:cNvSpPr txBox="1">
              <a:spLocks noChangeArrowheads="1"/>
            </p:cNvSpPr>
            <p:nvPr/>
          </p:nvSpPr>
          <p:spPr bwMode="auto">
            <a:xfrm>
              <a:off x="6278100" y="3173941"/>
              <a:ext cx="27432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zh-CN" sz="1400" i="1" dirty="0">
                  <a:latin typeface="微软雅黑" pitchFamily="34" charset="-122"/>
                  <a:ea typeface="微软雅黑" pitchFamily="34" charset="-122"/>
                </a:rPr>
                <a:t>A</a:t>
              </a:r>
              <a:r>
                <a:rPr lang="en-US" altLang="zh-CN" sz="1400" dirty="0">
                  <a:latin typeface="微软雅黑" pitchFamily="34" charset="-122"/>
                  <a:ea typeface="微软雅黑" pitchFamily="34" charset="-122"/>
                </a:rPr>
                <a:t>&gt;0 </a:t>
              </a:r>
              <a:r>
                <a:rPr lang="zh-CN" altLang="en-US" sz="1400" dirty="0">
                  <a:latin typeface="微软雅黑" pitchFamily="34" charset="-122"/>
                  <a:ea typeface="微软雅黑" pitchFamily="34" charset="-122"/>
                </a:rPr>
                <a:t>时取极小值</a:t>
              </a:r>
              <a:r>
                <a:rPr lang="en-US" altLang="zh-CN" sz="1400" dirty="0"/>
                <a:t>.</a:t>
              </a:r>
            </a:p>
          </p:txBody>
        </p:sp>
        <p:sp>
          <p:nvSpPr>
            <p:cNvPr id="23" name="AutoShape 1068"/>
            <p:cNvSpPr>
              <a:spLocks/>
            </p:cNvSpPr>
            <p:nvPr/>
          </p:nvSpPr>
          <p:spPr bwMode="auto">
            <a:xfrm>
              <a:off x="6125700" y="2918210"/>
              <a:ext cx="144085" cy="468114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 sz="1400"/>
            </a:p>
          </p:txBody>
        </p:sp>
      </p:grpSp>
      <p:sp>
        <p:nvSpPr>
          <p:cNvPr id="24" name="Rectangle 1026"/>
          <p:cNvSpPr txBox="1">
            <a:spLocks noChangeArrowheads="1"/>
          </p:cNvSpPr>
          <p:nvPr/>
        </p:nvSpPr>
        <p:spPr>
          <a:xfrm>
            <a:off x="2824038" y="242452"/>
            <a:ext cx="4495800" cy="51435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楷体_GB2312" pitchFamily="49" charset="-122"/>
                <a:cs typeface="+mj-cs"/>
              </a:rPr>
              <a:t>多元函数的极值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楷体_GB2312" pitchFamily="49" charset="-122"/>
              <a:cs typeface="+mj-cs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808375"/>
              </p:ext>
            </p:extLst>
          </p:nvPr>
        </p:nvGraphicFramePr>
        <p:xfrm>
          <a:off x="3993581" y="1016728"/>
          <a:ext cx="3698953" cy="447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7" name="Equation" r:id="rId14" imgW="1993680" imgH="241200" progId="Equation.DSMT4">
                  <p:embed/>
                </p:oleObj>
              </mc:Choice>
              <mc:Fallback>
                <p:oleObj name="Equation" r:id="rId14" imgW="19936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993581" y="1016728"/>
                        <a:ext cx="3698953" cy="4476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698650"/>
              </p:ext>
            </p:extLst>
          </p:nvPr>
        </p:nvGraphicFramePr>
        <p:xfrm>
          <a:off x="2336769" y="1841265"/>
          <a:ext cx="3806867" cy="516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8" name="Equation" r:id="rId16" imgW="2145960" imgH="253800" progId="Equation.DSMT4">
                  <p:embed/>
                </p:oleObj>
              </mc:Choice>
              <mc:Fallback>
                <p:oleObj name="Equation" r:id="rId16" imgW="21459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336769" y="1841265"/>
                        <a:ext cx="3806867" cy="5161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9591100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8271445" y="2007762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643307" y="348130"/>
            <a:ext cx="3581400" cy="40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条件极值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089560" y="2193492"/>
            <a:ext cx="1828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极值问题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589758" y="1764864"/>
            <a:ext cx="313055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无条件极值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: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589758" y="2514963"/>
            <a:ext cx="213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条 件 极 值 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:</a:t>
            </a: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447147" y="1711285"/>
            <a:ext cx="38933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对自变量只有定义域限制</a:t>
            </a:r>
          </a:p>
        </p:txBody>
      </p:sp>
      <p:sp>
        <p:nvSpPr>
          <p:cNvPr id="14" name="Text Box 37"/>
          <p:cNvSpPr txBox="1">
            <a:spLocks noChangeArrowheads="1"/>
          </p:cNvSpPr>
          <p:nvPr/>
        </p:nvSpPr>
        <p:spPr bwMode="auto">
          <a:xfrm>
            <a:off x="4375709" y="2474803"/>
            <a:ext cx="4054251" cy="112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对自变量除定义域限制外</a:t>
            </a:r>
            <a:r>
              <a:rPr lang="en-US" altLang="zh-CN" dirty="0" smtClean="0"/>
              <a:t>,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还有其它条件限制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zh-CN" dirty="0"/>
          </a:p>
        </p:txBody>
      </p:sp>
      <p:sp>
        <p:nvSpPr>
          <p:cNvPr id="17" name="AutoShape 41"/>
          <p:cNvSpPr>
            <a:spLocks/>
          </p:cNvSpPr>
          <p:nvPr/>
        </p:nvSpPr>
        <p:spPr bwMode="auto">
          <a:xfrm>
            <a:off x="2232568" y="2032756"/>
            <a:ext cx="285752" cy="689372"/>
          </a:xfrm>
          <a:prstGeom prst="lef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8031955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3" grpId="0"/>
      <p:bldP spid="14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648469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837258" y="3097519"/>
            <a:ext cx="1752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解方程组</a:t>
            </a:r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6052232" y="3151098"/>
            <a:ext cx="1140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求驻点 </a:t>
            </a:r>
            <a:r>
              <a:rPr lang="en-US" altLang="zh-CN" dirty="0"/>
              <a:t>. </a:t>
            </a:r>
          </a:p>
        </p:txBody>
      </p:sp>
      <p:sp>
        <p:nvSpPr>
          <p:cNvPr id="45" name="AutoShape 24"/>
          <p:cNvSpPr>
            <a:spLocks/>
          </p:cNvSpPr>
          <p:nvPr/>
        </p:nvSpPr>
        <p:spPr bwMode="auto">
          <a:xfrm>
            <a:off x="2123142" y="2776049"/>
            <a:ext cx="179388" cy="1085850"/>
          </a:xfrm>
          <a:prstGeom prst="leftBrace">
            <a:avLst>
              <a:gd name="adj1" fmla="val 672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513303" y="1478990"/>
            <a:ext cx="2514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设拉格朗日函数：</a:t>
            </a:r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4302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9163"/>
              </p:ext>
            </p:extLst>
          </p:nvPr>
        </p:nvGraphicFramePr>
        <p:xfrm>
          <a:off x="2559714" y="2668894"/>
          <a:ext cx="331692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4" name="Equation" r:id="rId4" imgW="1117440" imgH="228600" progId="Equation.DSMT4">
                  <p:embed/>
                </p:oleObj>
              </mc:Choice>
              <mc:Fallback>
                <p:oleObj name="Equation" r:id="rId4" imgW="11174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714" y="2668894"/>
                        <a:ext cx="331692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148807"/>
              </p:ext>
            </p:extLst>
          </p:nvPr>
        </p:nvGraphicFramePr>
        <p:xfrm>
          <a:off x="2551770" y="3161146"/>
          <a:ext cx="2630498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5" name="公式" r:id="rId6" imgW="1130040" imgH="241200" progId="Equation.3">
                  <p:embed/>
                </p:oleObj>
              </mc:Choice>
              <mc:Fallback>
                <p:oleObj name="公式" r:id="rId6" imgW="11300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770" y="3161146"/>
                        <a:ext cx="2630498" cy="4286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857955"/>
              </p:ext>
            </p:extLst>
          </p:nvPr>
        </p:nvGraphicFramePr>
        <p:xfrm>
          <a:off x="2461338" y="3683544"/>
          <a:ext cx="2857520" cy="37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6" name="Equation" r:id="rId8" imgW="672840" imgH="228600" progId="Equation.DSMT4">
                  <p:embed/>
                </p:oleObj>
              </mc:Choice>
              <mc:Fallback>
                <p:oleObj name="Equation" r:id="rId8" imgW="6728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338" y="3683544"/>
                        <a:ext cx="2857520" cy="37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1548342"/>
              </p:ext>
            </p:extLst>
          </p:nvPr>
        </p:nvGraphicFramePr>
        <p:xfrm>
          <a:off x="3366176" y="2654605"/>
          <a:ext cx="3657600" cy="135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7" name="写字板文档" r:id="rId10" imgW="3657600" imgH="181440" progId="WordPad.Document.1">
                  <p:embed/>
                </p:oleObj>
              </mc:Choice>
              <mc:Fallback>
                <p:oleObj name="写字板文档" r:id="rId10" imgW="3657600" imgH="18144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6176" y="2654605"/>
                        <a:ext cx="3657600" cy="1357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对象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921390"/>
              </p:ext>
            </p:extLst>
          </p:nvPr>
        </p:nvGraphicFramePr>
        <p:xfrm>
          <a:off x="2952639" y="960438"/>
          <a:ext cx="3825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8" name="Equation" r:id="rId12" imgW="126720" imgH="190440" progId="Equation.DSMT4">
                  <p:embed/>
                </p:oleObj>
              </mc:Choice>
              <mc:Fallback>
                <p:oleObj name="Equation" r:id="rId12" imgW="1267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639" y="960438"/>
                        <a:ext cx="3825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760206"/>
              </p:ext>
            </p:extLst>
          </p:nvPr>
        </p:nvGraphicFramePr>
        <p:xfrm>
          <a:off x="2376264" y="1939388"/>
          <a:ext cx="3000396" cy="321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9" name="公式" r:id="rId14" imgW="1396800" imgH="203040" progId="Equation.3">
                  <p:embed/>
                </p:oleObj>
              </mc:Choice>
              <mc:Fallback>
                <p:oleObj name="公式" r:id="rId14" imgW="13968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264" y="1939388"/>
                        <a:ext cx="3000396" cy="3214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3643307" y="348130"/>
            <a:ext cx="3581400" cy="40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条件极值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538022" y="900768"/>
            <a:ext cx="7259496" cy="419301"/>
            <a:chOff x="538022" y="900768"/>
            <a:chExt cx="7259496" cy="419301"/>
          </a:xfrm>
        </p:grpSpPr>
        <p:sp>
          <p:nvSpPr>
            <p:cNvPr id="27" name="Text Box 3"/>
            <p:cNvSpPr txBox="1">
              <a:spLocks noChangeArrowheads="1"/>
            </p:cNvSpPr>
            <p:nvPr/>
          </p:nvSpPr>
          <p:spPr bwMode="auto">
            <a:xfrm>
              <a:off x="538022" y="910816"/>
              <a:ext cx="30718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itchFamily="34" charset="-122"/>
                  <a:ea typeface="微软雅黑" pitchFamily="34" charset="-122"/>
                </a:rPr>
                <a:t>如求二元函数</a:t>
              </a:r>
            </a:p>
          </p:txBody>
        </p:sp>
        <p:sp>
          <p:nvSpPr>
            <p:cNvPr id="28" name="Text Box 6"/>
            <p:cNvSpPr txBox="1">
              <a:spLocks noChangeArrowheads="1"/>
            </p:cNvSpPr>
            <p:nvPr/>
          </p:nvSpPr>
          <p:spPr bwMode="auto">
            <a:xfrm>
              <a:off x="5797286" y="919959"/>
              <a:ext cx="200023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itchFamily="34" charset="-122"/>
                  <a:ea typeface="微软雅黑" pitchFamily="34" charset="-122"/>
                </a:rPr>
                <a:t>下的极值</a:t>
              </a:r>
              <a:r>
                <a:rPr lang="en-US" altLang="zh-CN" dirty="0"/>
                <a:t>,</a:t>
              </a:r>
            </a:p>
          </p:txBody>
        </p:sp>
        <p:sp>
          <p:nvSpPr>
            <p:cNvPr id="35" name="Text Box 15"/>
            <p:cNvSpPr txBox="1">
              <a:spLocks noChangeArrowheads="1"/>
            </p:cNvSpPr>
            <p:nvPr/>
          </p:nvSpPr>
          <p:spPr bwMode="auto">
            <a:xfrm>
              <a:off x="3662148" y="917280"/>
              <a:ext cx="17145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latin typeface="微软雅黑" pitchFamily="34" charset="-122"/>
                  <a:ea typeface="微软雅黑" pitchFamily="34" charset="-122"/>
                </a:rPr>
                <a:t>在条件</a:t>
              </a:r>
            </a:p>
          </p:txBody>
        </p:sp>
        <p:graphicFrame>
          <p:nvGraphicFramePr>
            <p:cNvPr id="3" name="对象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5236143"/>
                </p:ext>
              </p:extLst>
            </p:nvPr>
          </p:nvGraphicFramePr>
          <p:xfrm>
            <a:off x="4529452" y="940960"/>
            <a:ext cx="1331866" cy="359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990" name="Equation" r:id="rId16" imgW="799920" imgH="215640" progId="Equation.DSMT4">
                    <p:embed/>
                  </p:oleObj>
                </mc:Choice>
                <mc:Fallback>
                  <p:oleObj name="Equation" r:id="rId16" imgW="79992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4529452" y="940960"/>
                          <a:ext cx="1331866" cy="35939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对象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28393152"/>
                </p:ext>
              </p:extLst>
            </p:nvPr>
          </p:nvGraphicFramePr>
          <p:xfrm>
            <a:off x="2114131" y="900768"/>
            <a:ext cx="1664990" cy="4036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991" name="Equation" r:id="rId18" imgW="838080" imgH="203040" progId="Equation.DSMT4">
                    <p:embed/>
                  </p:oleObj>
                </mc:Choice>
                <mc:Fallback>
                  <p:oleObj name="Equation" r:id="rId18" imgW="83808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2114131" y="900768"/>
                          <a:ext cx="1664990" cy="40363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225849070"/>
      </p:ext>
    </p:extLst>
  </p:cSld>
  <p:clrMapOvr>
    <a:masterClrMapping/>
  </p:clrMapOvr>
  <p:transition spd="slow" advTm="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6" grpId="0"/>
      <p:bldP spid="45" grpId="0" animBg="1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8311637" y="151541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444546" y="2129768"/>
            <a:ext cx="2362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第二步  判别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2302618" y="2694151"/>
            <a:ext cx="609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sz="2000" b="1" dirty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•  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比较驻点及边界点上函数值的大小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296292" y="3090875"/>
            <a:ext cx="533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zh-CN" sz="2000" b="1" dirty="0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•  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根据问题的实际意义确定最值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1453546" y="1716993"/>
            <a:ext cx="7696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第一步  找目标函数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  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确定定义域 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( 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及约束条件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)</a:t>
            </a:r>
          </a:p>
        </p:txBody>
      </p:sp>
      <p:sp>
        <p:nvSpPr>
          <p:cNvPr id="9" name="Rectangle 14"/>
          <p:cNvSpPr txBox="1">
            <a:spLocks noChangeArrowheads="1"/>
          </p:cNvSpPr>
          <p:nvPr/>
        </p:nvSpPr>
        <p:spPr>
          <a:xfrm>
            <a:off x="214282" y="977782"/>
            <a:ext cx="3429000" cy="5143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3. </a:t>
            </a:r>
            <a:r>
              <a:rPr kumimoji="0" lang="zh-CN" alt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函数的最值问题</a:t>
            </a:r>
            <a:endParaRPr kumimoji="0" lang="zh-CN" alt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643307" y="348130"/>
            <a:ext cx="3581400" cy="40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条件极值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42553156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 smtClean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itchFamily="34" charset="-122"/>
              </a:rPr>
              <a:t>2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itchFamily="34" charset="-122"/>
            </a:endParaRPr>
          </a:p>
        </p:txBody>
      </p:sp>
      <p:sp>
        <p:nvSpPr>
          <p:cNvPr id="12" name="Freeform 6"/>
          <p:cNvSpPr>
            <a:spLocks/>
          </p:cNvSpPr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884315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75205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主题​​">
  <a:themeElements>
    <a:clrScheme name="自定义 1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FFFFFF"/>
      </a:hlink>
      <a:folHlink>
        <a:srgbClr val="FFFFFF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</TotalTime>
  <Words>356</Words>
  <Application>Microsoft Office PowerPoint</Application>
  <PresentationFormat>全屏显示(16:9)</PresentationFormat>
  <Paragraphs>91</Paragraphs>
  <Slides>16</Slides>
  <Notes>14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16</vt:i4>
      </vt:variant>
    </vt:vector>
  </HeadingPairs>
  <TitlesOfParts>
    <vt:vector size="32" baseType="lpstr">
      <vt:lpstr>方正兰亭粗黑_GBK</vt:lpstr>
      <vt:lpstr>华文楷体</vt:lpstr>
      <vt:lpstr>楷体_GB2312</vt:lpstr>
      <vt:lpstr>宋体</vt:lpstr>
      <vt:lpstr>微软雅黑</vt:lpstr>
      <vt:lpstr>Arial</vt:lpstr>
      <vt:lpstr>Calibri</vt:lpstr>
      <vt:lpstr>Consolas</vt:lpstr>
      <vt:lpstr>Impact</vt:lpstr>
      <vt:lpstr>Verdana</vt:lpstr>
      <vt:lpstr>1_Office 主题​​</vt:lpstr>
      <vt:lpstr>2_Office 主题​​</vt:lpstr>
      <vt:lpstr>3_Office 主题​​</vt:lpstr>
      <vt:lpstr>Equation</vt:lpstr>
      <vt:lpstr>公式</vt:lpstr>
      <vt:lpstr>写字板文档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bl yk</cp:lastModifiedBy>
  <cp:revision>320</cp:revision>
  <dcterms:created xsi:type="dcterms:W3CDTF">2016-03-20T02:48:00Z</dcterms:created>
  <dcterms:modified xsi:type="dcterms:W3CDTF">2018-06-27T00:34:42Z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