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1"/>
  </p:sldMasterIdLst>
  <p:notesMasterIdLst>
    <p:notesMasterId r:id="rId106"/>
  </p:notesMasterIdLst>
  <p:sldIdLst>
    <p:sldId id="323" r:id="rId2"/>
    <p:sldId id="358" r:id="rId3"/>
    <p:sldId id="496" r:id="rId4"/>
    <p:sldId id="349" r:id="rId5"/>
    <p:sldId id="518" r:id="rId6"/>
    <p:sldId id="520" r:id="rId7"/>
    <p:sldId id="411" r:id="rId8"/>
    <p:sldId id="454" r:id="rId9"/>
    <p:sldId id="414" r:id="rId10"/>
    <p:sldId id="415" r:id="rId11"/>
    <p:sldId id="455" r:id="rId12"/>
    <p:sldId id="417" r:id="rId13"/>
    <p:sldId id="418" r:id="rId14"/>
    <p:sldId id="419" r:id="rId15"/>
    <p:sldId id="420" r:id="rId16"/>
    <p:sldId id="421" r:id="rId17"/>
    <p:sldId id="422" r:id="rId18"/>
    <p:sldId id="458" r:id="rId19"/>
    <p:sldId id="456" r:id="rId20"/>
    <p:sldId id="497" r:id="rId21"/>
    <p:sldId id="424" r:id="rId22"/>
    <p:sldId id="425" r:id="rId23"/>
    <p:sldId id="525" r:id="rId24"/>
    <p:sldId id="427" r:id="rId25"/>
    <p:sldId id="428" r:id="rId26"/>
    <p:sldId id="540" r:id="rId27"/>
    <p:sldId id="541" r:id="rId28"/>
    <p:sldId id="542" r:id="rId29"/>
    <p:sldId id="543" r:id="rId30"/>
    <p:sldId id="544" r:id="rId31"/>
    <p:sldId id="545" r:id="rId32"/>
    <p:sldId id="546" r:id="rId33"/>
    <p:sldId id="547" r:id="rId34"/>
    <p:sldId id="548" r:id="rId35"/>
    <p:sldId id="549" r:id="rId36"/>
    <p:sldId id="550" r:id="rId37"/>
    <p:sldId id="551" r:id="rId38"/>
    <p:sldId id="552" r:id="rId39"/>
    <p:sldId id="553" r:id="rId40"/>
    <p:sldId id="554" r:id="rId41"/>
    <p:sldId id="600" r:id="rId42"/>
    <p:sldId id="339" r:id="rId43"/>
    <p:sldId id="352" r:id="rId44"/>
    <p:sldId id="558" r:id="rId45"/>
    <p:sldId id="559" r:id="rId46"/>
    <p:sldId id="560" r:id="rId47"/>
    <p:sldId id="499" r:id="rId48"/>
    <p:sldId id="561" r:id="rId49"/>
    <p:sldId id="562" r:id="rId50"/>
    <p:sldId id="522" r:id="rId51"/>
    <p:sldId id="523" r:id="rId52"/>
    <p:sldId id="470" r:id="rId53"/>
    <p:sldId id="563" r:id="rId54"/>
    <p:sldId id="564" r:id="rId55"/>
    <p:sldId id="484" r:id="rId56"/>
    <p:sldId id="530" r:id="rId57"/>
    <p:sldId id="567" r:id="rId58"/>
    <p:sldId id="568" r:id="rId59"/>
    <p:sldId id="531" r:id="rId60"/>
    <p:sldId id="532" r:id="rId61"/>
    <p:sldId id="533" r:id="rId62"/>
    <p:sldId id="534" r:id="rId63"/>
    <p:sldId id="535" r:id="rId64"/>
    <p:sldId id="536" r:id="rId65"/>
    <p:sldId id="537" r:id="rId66"/>
    <p:sldId id="438" r:id="rId67"/>
    <p:sldId id="440" r:id="rId68"/>
    <p:sldId id="529" r:id="rId69"/>
    <p:sldId id="527" r:id="rId70"/>
    <p:sldId id="439" r:id="rId71"/>
    <p:sldId id="441" r:id="rId72"/>
    <p:sldId id="569" r:id="rId73"/>
    <p:sldId id="599" r:id="rId74"/>
    <p:sldId id="514" r:id="rId75"/>
    <p:sldId id="501" r:id="rId76"/>
    <p:sldId id="598" r:id="rId77"/>
    <p:sldId id="573" r:id="rId78"/>
    <p:sldId id="597" r:id="rId79"/>
    <p:sldId id="574" r:id="rId80"/>
    <p:sldId id="576" r:id="rId81"/>
    <p:sldId id="577" r:id="rId82"/>
    <p:sldId id="578" r:id="rId83"/>
    <p:sldId id="579" r:id="rId84"/>
    <p:sldId id="580" r:id="rId85"/>
    <p:sldId id="581" r:id="rId86"/>
    <p:sldId id="582" r:id="rId87"/>
    <p:sldId id="583" r:id="rId88"/>
    <p:sldId id="584" r:id="rId89"/>
    <p:sldId id="585" r:id="rId90"/>
    <p:sldId id="586" r:id="rId91"/>
    <p:sldId id="587" r:id="rId92"/>
    <p:sldId id="588" r:id="rId93"/>
    <p:sldId id="589" r:id="rId94"/>
    <p:sldId id="590" r:id="rId95"/>
    <p:sldId id="591" r:id="rId96"/>
    <p:sldId id="592" r:id="rId97"/>
    <p:sldId id="593" r:id="rId98"/>
    <p:sldId id="594" r:id="rId99"/>
    <p:sldId id="595" r:id="rId100"/>
    <p:sldId id="596" r:id="rId101"/>
    <p:sldId id="601" r:id="rId102"/>
    <p:sldId id="507" r:id="rId103"/>
    <p:sldId id="354" r:id="rId104"/>
    <p:sldId id="362" r:id="rId10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FF33CC"/>
    <a:srgbClr val="CCFFCC"/>
    <a:srgbClr val="008000"/>
    <a:srgbClr val="DDDDDD"/>
    <a:srgbClr val="FF33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5197" autoAdjust="0"/>
  </p:normalViewPr>
  <p:slideViewPr>
    <p:cSldViewPr>
      <p:cViewPr varScale="1">
        <p:scale>
          <a:sx n="82" d="100"/>
          <a:sy n="82" d="100"/>
        </p:scale>
        <p:origin x="11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4.xml"/><Relationship Id="rId18" Type="http://schemas.openxmlformats.org/officeDocument/2006/relationships/slide" Target="slides/slide63.xml"/><Relationship Id="rId26" Type="http://schemas.openxmlformats.org/officeDocument/2006/relationships/slide" Target="slides/slide102.xml"/><Relationship Id="rId3" Type="http://schemas.openxmlformats.org/officeDocument/2006/relationships/slide" Target="slides/slide7.xml"/><Relationship Id="rId21" Type="http://schemas.openxmlformats.org/officeDocument/2006/relationships/slide" Target="slides/slide69.xml"/><Relationship Id="rId7" Type="http://schemas.openxmlformats.org/officeDocument/2006/relationships/slide" Target="slides/slide15.xml"/><Relationship Id="rId12" Type="http://schemas.openxmlformats.org/officeDocument/2006/relationships/slide" Target="slides/slide23.xml"/><Relationship Id="rId17" Type="http://schemas.openxmlformats.org/officeDocument/2006/relationships/slide" Target="slides/slide55.xml"/><Relationship Id="rId25" Type="http://schemas.openxmlformats.org/officeDocument/2006/relationships/slide" Target="slides/slide78.xml"/><Relationship Id="rId2" Type="http://schemas.openxmlformats.org/officeDocument/2006/relationships/slide" Target="slides/slide6.xml"/><Relationship Id="rId16" Type="http://schemas.openxmlformats.org/officeDocument/2006/relationships/slide" Target="slides/slide52.xml"/><Relationship Id="rId20" Type="http://schemas.openxmlformats.org/officeDocument/2006/relationships/slide" Target="slides/slide67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21.xml"/><Relationship Id="rId24" Type="http://schemas.openxmlformats.org/officeDocument/2006/relationships/slide" Target="slides/slide73.xml"/><Relationship Id="rId5" Type="http://schemas.openxmlformats.org/officeDocument/2006/relationships/slide" Target="slides/slide9.xml"/><Relationship Id="rId15" Type="http://schemas.openxmlformats.org/officeDocument/2006/relationships/slide" Target="slides/slide42.xml"/><Relationship Id="rId23" Type="http://schemas.openxmlformats.org/officeDocument/2006/relationships/slide" Target="slides/slide71.xml"/><Relationship Id="rId10" Type="http://schemas.openxmlformats.org/officeDocument/2006/relationships/slide" Target="slides/slide19.xml"/><Relationship Id="rId19" Type="http://schemas.openxmlformats.org/officeDocument/2006/relationships/slide" Target="slides/slide66.xml"/><Relationship Id="rId4" Type="http://schemas.openxmlformats.org/officeDocument/2006/relationships/slide" Target="slides/slide8.xml"/><Relationship Id="rId9" Type="http://schemas.openxmlformats.org/officeDocument/2006/relationships/slide" Target="slides/slide18.xml"/><Relationship Id="rId14" Type="http://schemas.openxmlformats.org/officeDocument/2006/relationships/slide" Target="slides/slide25.xml"/><Relationship Id="rId22" Type="http://schemas.openxmlformats.org/officeDocument/2006/relationships/slide" Target="slides/slide70.xml"/><Relationship Id="rId27" Type="http://schemas.openxmlformats.org/officeDocument/2006/relationships/slide" Target="slides/slide10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1-12T15:13:04.313"/>
    </inkml:context>
    <inkml:brush xml:id="br0">
      <inkml:brushProperty name="width" value="0.07056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1213 0,'-56'0,"3"0,53 27,-55-27,55 0,-55 0,55 28,-56-28,1 27,55-27,-53 28,53-28,-56 26,56 1,-55-27,55 28,-55-28,0 0,55 27,-54-27,54 28,-55-28,55 0,-55 0,55 0,-56 0,56 0,0 26,-55-26,55 27,-53-27,53 28,0-28,0 27,-55-27,55 27,0-27,-56 27,56-27,-55 27,55 1,0-1,0-27,-55 27,55-27,0 27,0 0,0-27,0 27,-53-27,53 28,0-1,0 0,0-27,0 27,0 0,0 1,0-28,0 27,0-1,0 2,0-1,0 1,0-1,0-1,0 2,0-1,0 1,0-28,0 27,0 0,0 0,0-27,0 27,0-27,53 27,-53 1,0-1,0 0,55 0,-55 0,0-27,0 28,0-1,0-27,0 26,0-26,55 0,-55 28,56-28,-1 0,-2 27,-53-27,0 28,55-28,-55 0,0 27,56-27,-56 0,55 0,-55 0,55 26,-55-26,109 28,-54-28,0 0,-55 0,56 0,-3 0,2 0,-55 0,56 0,-1 0,0 0,-2 27,-53-27,111 0,-111 28,55-28,-55 0,0 0,56 0,-56 0,53 0,2 0,0 0,1 0,-56 0,55 0,-2 0,-53 0,55 0,-55 0,111 0,-111 0,55 0,-1 0,-54 0,55 0,0 0,-55 0,55 0,-55 0,56 0,-56 0,55 0,-2 0,-53 0,56 0,-56 0,55 0,-55 0,55-28,1 28,-56 0,53 0,2-27,-55 27,55 0,1-28,-56 28,55-26,-55 26,53-27,-53-1,55 28,1-27,-56 27,55-28,-55 28,55-26,-55-1,0 27,53-28,-53 1,0 0,0 27,0-54,0 54,56-55,-56 1,0 27,0 0,0-28,0 1,0 54,0-55,0 28,0-1,0 2,0 26,0-27,0 27,0-28,0 28,0-54,-56 54,56-27,-53 27,53-55,-55 28,55 0,-55 0,55 0,-56 0,56 27,-55-28,55 28,0-54,-53 54,53-27,-55 0,-1 27,56-28,-55 28,0 0,55 0,-53-27,53 1,-56 26,56 0,-110-28,110 28,-56 0,56-27,-53 27,-2-28,55 1,-56 27,56 0,-55 0,55-26,-55 26,0 0,55 0,-54 0,54-28,-55 28,0 0,55-27,-56 27,56 0,-55-28,55 28,-53 0,-2 0,55 0,-56 0,56 0,-55 0,55 0,-55 0,2 0,53 0,-56 0,56 0,-55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1-12T15:13:04.313"/>
    </inkml:context>
    <inkml:brush xml:id="br0">
      <inkml:brushProperty name="width" value="0.07056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546 0,'-25'0,"1"0,24 25,-25-25,25 0,-25 0,25 25,-24-25,-1 25,25-25,-24 25,24-25,-25 24,25 0,-25-24,25 25,-25-25,0 0,25 25,-24-25,24 25,-25-25,25 0,-25 0,25 0,-25 0,25 0,0 24,-25-24,25 25,-23-25,23 25,0-25,0 25,-25-25,25 25,0-25,-25 24,25-24,-25 25,25 0,0-1,0-24,-25 25,25-25,0 24,0 1,0-25,0 25,-24-25,24 25,0 0,0-1,0-24,0 25,0 0,0 0,0-25,0 25,0-2,0 2,0 0,0 0,0 0,0-1,0 1,0 0,0 0,0-25,0 25,0 0,0-1,0-24,0 24,0-24,24 25,-24 0,0 0,0-1,25 1,-25 0,0-25,0 25,0 0,0-25,0 24,0-24,25 0,-25 25,25-25,0 0,-2 25,-23-25,0 24,25-24,-25 0,0 25,25-25,-25 0,25 0,-25 0,25 24,-25-24,49 25,-24-25,0 0,-25 0,25 0,-1 0,1 0,-25 0,24 0,1 0,0 0,-1 25,-24-25,50 0,-50 25,25-25,-25 0,0 0,25 0,-25 0,24 0,1 0,0 0,0 0,-25 0,24 0,0 0,-24 0,25 0,-25 0,50 0,-50 0,25 0,-1 0,-24 0,25 0,0 0,-25 0,25 0,-25 0,25 0,-25 0,24 0,0 0,-24 0,25 0,-25 0,25 0,-25 0,25-25,0 25,-25 0,24 0,1-25,-25 25,25 0,0-25,-25 25,25-24,-25 24,24-25,-24 1,24 24,1-25,-25 25,25-25,-25 25,25-24,-25-1,0 25,24-25,-24 0,0 0,0 25,0-49,0 49,25-50,-25 2,0 23,0 0,0-25,0 1,0 49,0-50,0 25,0 0,0 2,0 23,0-25,0 25,0-25,0 25,0-50,-25 50,25-24,-24 24,24-50,-25 25,25 0,-25 1,25-1,-25 1,25 24,-24-25,24 25,0-49,-24 49,24-25,-25 0,0 25,25-25,-25 25,0 0,25 0,-24-25,24 1,-25 24,25 0,-50-25,50 25,-25 0,25-25,-24 25,0-25,24 1,-25 24,25 0,-25 0,25-24,-25 24,0 0,25 0,-24 0,24-25,-25 25,0 0,25-25,-25 25,25 0,-25-25,25 25,-24 0,0 0,24 0,-25 0,25 0,-25 0,25 0,-25 0,1 0,24 0,-25 0,25 0,-25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4E73268-EDC6-4E67-9136-4BD07830D8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DED6E9E-B02F-42D0-BB87-7986B0F2FF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73A52F5-A0CE-4920-A011-9C5DF45E5B6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BBB536C8-E741-4613-A82D-E2A35BCD23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8555B56F-0D57-4D00-AA2E-E131E6D596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C5FE39E5-FEC6-4D50-AD48-C27E3654C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9B6187-32CA-496A-933A-E85E2C094D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082EF7B-3ED6-4771-BFB7-9AEB79331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97F07ED-76BD-4110-825C-0DA791150320}" type="slidenum">
              <a:rPr lang="zh-CN" altLang="en-US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159D6E5-D79D-448F-9CEB-31E8094AB5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3495A99-921F-415F-A668-BC365AF9C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9AB59121-D57D-4854-959A-A7D84214A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8593728-A2C3-4F19-93FE-00F585E13020}" type="slidenum">
              <a:rPr lang="zh-CN" altLang="en-US"/>
              <a:pPr>
                <a:spcBef>
                  <a:spcPct val="0"/>
                </a:spcBef>
              </a:pPr>
              <a:t>13</a:t>
            </a:fld>
            <a:endParaRPr lang="en-US" altLang="zh-CN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36B2164-7108-4483-AFFA-A9AB076535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87B192A-34D1-4670-8B04-B6C57E762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28E1C18-79EE-4D6B-8B5B-5511FE7FB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EBE63DF-AE6E-4185-8F77-B1D1DB495086}" type="slidenum">
              <a:rPr lang="zh-CN" altLang="en-US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86D687E-94F9-4CF3-BE0B-27B3E96177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747A9B5C-6D31-4257-956D-8A8F07DE6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6338908-F04D-40D8-BBAC-6DEA8683A6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70FFFC4-581F-429D-A978-FECBFEDADDAC}" type="slidenum">
              <a:rPr lang="zh-CN" altLang="en-US"/>
              <a:pPr>
                <a:spcBef>
                  <a:spcPct val="0"/>
                </a:spcBef>
              </a:pPr>
              <a:t>16</a:t>
            </a:fld>
            <a:endParaRPr lang="en-US" altLang="zh-CN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9CEA4CE-0BAE-4FDD-A61E-D5A232464B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147E018-B2F2-4387-ABFD-D85FEE30D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8A2A1E6-778D-449B-AA3B-FED62EE198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53E08B9-E32F-4D5B-82FF-82B77460CBAD}" type="slidenum">
              <a:rPr lang="zh-CN" altLang="en-US"/>
              <a:pPr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AF92A12-5670-4746-8296-9988E983DA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1EFE109-F31D-4972-8ABA-4FA381237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AEED143-5F90-410D-BBA8-6A5B2EDF82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E67333D-01CA-4A9C-BFA0-AFA7CF0209CF}" type="slidenum">
              <a:rPr lang="zh-CN" altLang="en-US"/>
              <a:pPr>
                <a:spcBef>
                  <a:spcPct val="0"/>
                </a:spcBef>
              </a:pPr>
              <a:t>20</a:t>
            </a:fld>
            <a:endParaRPr lang="en-US" altLang="zh-CN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0116C3A-E4C2-4112-B28E-729355918C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5FCE81A-0A34-46A0-A05E-3AD8B8CA8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4698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75ACB90-C1CF-4A04-B88E-EDC5A9E57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84A0D00-1EAA-45C2-AF63-C9383775482E}" type="slidenum">
              <a:rPr lang="zh-CN" altLang="en-US"/>
              <a:pPr>
                <a:spcBef>
                  <a:spcPct val="0"/>
                </a:spcBef>
              </a:pPr>
              <a:t>21</a:t>
            </a:fld>
            <a:endParaRPr lang="en-US" altLang="zh-CN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781D84F7-8AF5-41CC-86D6-270246A36E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78BEC93D-4069-4553-AC9E-CE3E69F3C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073D50E-DAED-40E2-89FC-8A9E53E982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9B12196-94CE-4861-BC46-6833627D3522}" type="slidenum">
              <a:rPr lang="zh-CN" altLang="en-US"/>
              <a:pPr>
                <a:spcBef>
                  <a:spcPct val="0"/>
                </a:spcBef>
              </a:pPr>
              <a:t>22</a:t>
            </a:fld>
            <a:endParaRPr lang="en-US" altLang="zh-CN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12BA623-EC7E-4724-A2DF-BE423499D4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0902582-EAEA-41DE-9A7A-E811EFD40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383A74B-7A68-43B2-AB7A-066D37BB06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9F95FD5-DDBA-486D-B9E9-9280641FB147}" type="slidenum">
              <a:rPr lang="zh-CN" altLang="en-US"/>
              <a:pPr>
                <a:spcBef>
                  <a:spcPct val="0"/>
                </a:spcBef>
              </a:pPr>
              <a:t>23</a:t>
            </a:fld>
            <a:endParaRPr lang="en-US" altLang="zh-CN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93BC08B9-4C8D-46A9-A291-3C98D6DB1D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2D0D14DF-06AA-4C49-93AE-60B2EF00D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zh-CN" altLang="en-US">
              <a:ea typeface="楷体_GB2312" pitchFamily="49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6721F3A2-AECE-49EB-829D-F1C84B2C4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F020CF2-C803-4176-9B0B-A9B31A90D224}" type="slidenum">
              <a:rPr lang="zh-CN" altLang="en-US"/>
              <a:pPr>
                <a:spcBef>
                  <a:spcPct val="0"/>
                </a:spcBef>
              </a:pPr>
              <a:t>24</a:t>
            </a:fld>
            <a:endParaRPr lang="en-US" altLang="zh-CN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4800B253-DAB6-44F7-AA03-1A053057D2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5EB824D-21CE-4026-9984-60D809BB6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84C97D8-E02B-4102-9F65-767263ED4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46041B5-1566-4C1F-B946-0721179F089E}" type="slidenum">
              <a:rPr lang="zh-CN" altLang="en-US"/>
              <a:pPr>
                <a:spcBef>
                  <a:spcPct val="0"/>
                </a:spcBef>
              </a:pPr>
              <a:t>25</a:t>
            </a:fld>
            <a:endParaRPr lang="en-US" altLang="zh-CN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6F27B36-AB4A-4607-BCFD-B50D2E151D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21E9E9F-A2E8-4409-9A2E-E4B5A8EF5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B5D8E48-C3D7-4078-8F3F-B681832169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5AFFEF3-A76E-449F-BEFA-742C009B0BA4}" type="slidenum">
              <a:rPr lang="zh-CN" altLang="en-US"/>
              <a:pPr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7BD2F14-D80A-4F6C-8FD3-F8B82C569B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E09E7BC-B9C2-4CD8-B37C-D63B0EC8D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CB3712CE-A99C-4177-9365-DF91F556B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8F9DF40D-CBA1-44F5-8C03-35D10CADC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761B23D9-DDEB-4B46-8F94-02B83A496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090CB1-E670-42F5-BDF9-B6A27B1BFA11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955955D6-7D52-486A-92DA-E7FA3BB739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63AD2E96-47FA-4C48-8B59-146BA52CF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99D70227-902A-44B3-8414-B0987C66D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945FA4-4CF0-4580-B293-A8842875B37D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F877F644-AB0D-4963-911F-60BA65A821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65689B7E-180C-456D-ADFA-B0647005D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FB60C78D-B58E-4946-9B20-01160C10F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F6D42E-5E8C-4C84-9545-0FAFD9B5280E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B528B8D7-F22E-4BB1-8320-92132AAA0A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F83873EC-6F9A-430C-A0C8-51EFB1B1D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1A0BB94C-4166-4DD8-BE1B-356781A7C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A5F6EC-E690-4A14-8DD2-466E7D8AEE40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95ED8CC-8037-49C3-A008-E252BA247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534811E-BE64-457B-BE7B-B9D3BED13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F024FFCE-D7C8-4C63-BA7B-50E024F80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AAC005-1296-4067-B145-D6C422BA0663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873DE9DC-9494-4DAF-9A38-425B1E5C6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E4E4A0BD-D6CC-482B-8181-A6A03918D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08B05188-0CF2-4A6A-AE9F-1DA252458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8EF19B-5DFD-4818-A144-60E001C8CF98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80CA1627-F2E4-4AC4-82F6-9F3D6AFB5D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2CAE9CE5-BFCB-4506-A251-95DAA28F7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69CCDCBA-EDC3-463B-9152-6B5E3719D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5A3FE4-EB03-4277-9D85-B0F1070D41E6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6F4E0F1E-BFD4-4E79-81A3-BD16E99352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F2A1B2F4-B57C-4422-971A-069606DF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5E97B809-3633-4A76-BAF2-ED1067102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6E4221-02F4-42C8-8D11-981AECA3CBD5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10483688-454D-4240-967D-91AE777F23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379B3E0B-F38F-4021-A88B-CCE4F41D2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E29C66CF-C685-4778-B7BF-896CFEEA8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56C288-39AE-4F33-B457-B022CF597400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DEF153F4-9478-45B2-855C-6DEFC6DD0C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BE661241-EA37-4A01-AB40-98D0F6914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A5EBC6BC-5EB4-470C-B607-065DAB72F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8D345A-5A95-481B-82A4-5A96EE289B7D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00D8A02-AE5E-4D75-B16B-656F4E63A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3A66AA1-432E-4AF2-AD28-FB6BA9F71AF7}" type="slidenum">
              <a:rPr lang="zh-CN" altLang="en-US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558BD83-69B0-42DF-B30E-A39C746999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59F5E30-B246-4730-B80A-3096B8424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1FA62475-3007-4272-80AE-7B1B753B25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B44D5B07-98B5-4F53-8C67-09A463F7F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591B5C90-6D10-422C-86DE-97E90B4DC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C7370F-A050-4D45-8269-AA0863779219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5412F619-19EC-4B55-8950-8D8C4055C6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187430D3-8175-4887-91F4-612A9CA6D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19482881-81A3-49C6-964A-965496F13D98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1101D6B0-05E3-439E-A2E9-4E076B0FDE54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37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2FEEB627-370B-444C-AEDF-BD96F23E75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DA23CACD-F775-4CAE-ABC5-78E54DDF1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239CCC75-FE01-4C1B-BE07-1EFF0526F129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F0657F6-5B98-46BF-B53C-93DDDEDFCBA8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38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E8F5E676-85C9-4B19-A631-E703496988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72C8E3F6-8839-4706-97C6-2C130D3DD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57C13E29-5FB9-41A9-A9FE-113A1B81B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EA3C7D-80F6-4ABC-8762-E1A5FC91EF7F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AA0ADFB6-21A4-4784-AEB0-E2FD841EDD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527A598E-FB59-46F3-9BFB-897EBCDAB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67F605E9-17D2-40B4-AAFE-675649988B9A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09E6083-5670-4AE7-8249-31CD6E9949E4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40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AEED143-5F90-410D-BBA8-6A5B2EDF82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E67333D-01CA-4A9C-BFA0-AFA7CF0209CF}" type="slidenum">
              <a:rPr lang="zh-CN" altLang="en-US"/>
              <a:pPr>
                <a:spcBef>
                  <a:spcPct val="0"/>
                </a:spcBef>
              </a:pPr>
              <a:t>41</a:t>
            </a:fld>
            <a:endParaRPr lang="en-US" altLang="zh-CN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0116C3A-E4C2-4112-B28E-729355918C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5FCE81A-0A34-46A0-A05E-3AD8B8CA8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50259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96D88EE2-21E8-4CAA-9456-B997FB0AB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0F2ACDD-CDCA-461D-95DB-3E4530B95BA0}" type="slidenum">
              <a:rPr lang="zh-CN" altLang="en-US"/>
              <a:pPr>
                <a:spcBef>
                  <a:spcPct val="0"/>
                </a:spcBef>
              </a:pPr>
              <a:t>43</a:t>
            </a:fld>
            <a:endParaRPr lang="en-US" altLang="zh-CN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CF8029EC-5971-4246-BAFA-7EA239282D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70ED55B4-A373-48FE-BCCC-5EC56AF51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3DBFFFF2-B0C6-4DEE-9353-82100B8DD3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FE13E07A-C906-462A-B6F2-6E5B68E39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AD3FC750-28A4-471C-8C8C-2E75B0D38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40992C-E911-44D5-9D2C-1C550DB6640C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363C7ADA-62C5-461D-AE2C-42BE6CF9D0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43019239-F133-43D0-809B-394F5D135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CEA22F6B-52AE-463B-851B-298A37A52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7291A9-8DA8-4602-B500-A408C5B8F85F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65147890-1CA2-4A13-AB97-3D337F1D34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2647ACFD-F0CF-4156-8541-BA104FFAC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F69A4123-DDB5-4E65-8577-A23DBF7D9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B0E10A-5821-4810-BF37-A97B2D6C9559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1633E1A-B660-46C7-BECC-4D8EC2492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503EB32-43D5-4DBC-BE41-B33AC048FD32}" type="slidenum">
              <a:rPr lang="zh-CN" altLang="en-US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8BBAE3B-E217-4293-825D-51A7E5A3A9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DFC44B5-15EC-477A-B744-B987B0A47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BA99579-5CCA-48D6-BA66-AC8CDBED7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3540A09-99AD-43CC-815F-49E4467D14F5}" type="slidenum">
              <a:rPr lang="zh-CN" altLang="en-US"/>
              <a:pPr>
                <a:spcBef>
                  <a:spcPct val="0"/>
                </a:spcBef>
              </a:pPr>
              <a:t>47</a:t>
            </a:fld>
            <a:endParaRPr lang="en-US" altLang="zh-CN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A10EAC0-0519-4BA0-B1CF-B72F6D13AD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7267A4D-A31F-4939-B6BE-5EE22D3E9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43792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2C7E28D8-5E87-4B41-B912-8EDFC9EB04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6EC6B30E-FB58-4EEE-8173-50C1CB74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CED05D2F-B266-4B87-B4ED-8D58DA91E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80FE79-E8D9-422C-836A-DF11EB4A2FF9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4D28EC60-E97D-4EC5-B01C-9F6FCF4E6A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8C1870B1-2D10-4C98-A26E-9F8741BB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3BD79FFA-A04C-48D0-A738-938A5B434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EBE788-AF4E-4BC0-BD39-EBAF34B31FC0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18EFFE2D-63B2-4905-A98A-CC8143CFE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14F0E5C-B098-4667-B36D-A0650EAB8A24}" type="slidenum">
              <a:rPr lang="zh-CN" altLang="en-US"/>
              <a:pPr>
                <a:spcBef>
                  <a:spcPct val="0"/>
                </a:spcBef>
              </a:pPr>
              <a:t>52</a:t>
            </a:fld>
            <a:endParaRPr lang="en-US" altLang="zh-CN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687A6B70-BFD9-48D8-8B3A-5EB0B3A87C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91887075-27DB-4E45-A530-E51A4B59D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>
            <a:extLst>
              <a:ext uri="{FF2B5EF4-FFF2-40B4-BE49-F238E27FC236}">
                <a16:creationId xmlns:a16="http://schemas.microsoft.com/office/drawing/2014/main" id="{CCDCDC61-E4F9-44FF-9285-7C29D794F3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>
            <a:extLst>
              <a:ext uri="{FF2B5EF4-FFF2-40B4-BE49-F238E27FC236}">
                <a16:creationId xmlns:a16="http://schemas.microsoft.com/office/drawing/2014/main" id="{4744C4AD-B3C3-4EDA-B5EB-E547517EE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8244" name="Slide Number Placeholder 3">
            <a:extLst>
              <a:ext uri="{FF2B5EF4-FFF2-40B4-BE49-F238E27FC236}">
                <a16:creationId xmlns:a16="http://schemas.microsoft.com/office/drawing/2014/main" id="{4B0B6B78-4E81-4CE5-BD02-BAE3E0D55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6C7E44-3E3A-496E-A3C0-E5C075B7717F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>
            <a:extLst>
              <a:ext uri="{FF2B5EF4-FFF2-40B4-BE49-F238E27FC236}">
                <a16:creationId xmlns:a16="http://schemas.microsoft.com/office/drawing/2014/main" id="{ED6BC46D-FB81-4128-83F6-96A538D9F4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>
            <a:extLst>
              <a:ext uri="{FF2B5EF4-FFF2-40B4-BE49-F238E27FC236}">
                <a16:creationId xmlns:a16="http://schemas.microsoft.com/office/drawing/2014/main" id="{3261E74A-0526-47E8-864B-92D81D439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0292" name="Slide Number Placeholder 3">
            <a:extLst>
              <a:ext uri="{FF2B5EF4-FFF2-40B4-BE49-F238E27FC236}">
                <a16:creationId xmlns:a16="http://schemas.microsoft.com/office/drawing/2014/main" id="{9CCCEEB3-5C62-4C97-AC15-5F5758E5D668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DBFACC7-083D-4C2B-BDDB-702CBE4B809D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54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561FA9DF-2306-467F-A26D-A0E325642C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F837B50-C1D5-4B73-8B02-6C2E6BF26B43}" type="slidenum">
              <a:rPr lang="zh-CN" altLang="en-US"/>
              <a:pPr>
                <a:spcBef>
                  <a:spcPct val="0"/>
                </a:spcBef>
              </a:pPr>
              <a:t>55</a:t>
            </a:fld>
            <a:endParaRPr lang="en-US" altLang="zh-CN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E3F2C91F-26B3-44B4-8D62-5277D76EAF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0FB8B5C3-3546-480F-AD9C-ED0BDCB4B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456EE5D9-A5B9-43F3-AA49-DBDCD5B80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7E9C76C-422F-42D5-BEB3-B4ADD6F2B252}" type="slidenum">
              <a:rPr lang="zh-CN" altLang="en-US"/>
              <a:pPr>
                <a:spcBef>
                  <a:spcPct val="0"/>
                </a:spcBef>
              </a:pPr>
              <a:t>56</a:t>
            </a:fld>
            <a:endParaRPr lang="en-US" altLang="zh-CN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692D5F88-1A1F-41A4-9FC4-C4946B1EF3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DD438B52-9E65-42C8-8F8A-48A08E6FA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/>
            <a:endParaRPr lang="zh-CN" altLang="en-US" sz="9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>
            <a:extLst>
              <a:ext uri="{FF2B5EF4-FFF2-40B4-BE49-F238E27FC236}">
                <a16:creationId xmlns:a16="http://schemas.microsoft.com/office/drawing/2014/main" id="{7738D094-8CBB-4A27-9A3F-C6FCC2CE0E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>
            <a:extLst>
              <a:ext uri="{FF2B5EF4-FFF2-40B4-BE49-F238E27FC236}">
                <a16:creationId xmlns:a16="http://schemas.microsoft.com/office/drawing/2014/main" id="{6D37E0F5-67B3-4E76-8CBE-B1D80C66C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0532" name="Slide Number Placeholder 3">
            <a:extLst>
              <a:ext uri="{FF2B5EF4-FFF2-40B4-BE49-F238E27FC236}">
                <a16:creationId xmlns:a16="http://schemas.microsoft.com/office/drawing/2014/main" id="{EB71C23B-0020-409B-B429-E58EA1E60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5EDD1A-6CD2-433D-B234-32CC77CA48CE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B8413877-4A78-4992-848C-9F7D5248E4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17B6EF98-4D8C-4A34-A58C-175ADA4D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869BCB32-D7C8-4402-9783-BA33E0556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0FBCE3-7A92-46C7-AEB9-7EC840B8E2B2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ACE4EBB2-FC1E-4254-9523-3598A6B8C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D8066D0-8F0F-4785-AD30-881908C051C8}" type="slidenum">
              <a:rPr lang="zh-CN" altLang="en-US"/>
              <a:pPr>
                <a:spcBef>
                  <a:spcPct val="0"/>
                </a:spcBef>
              </a:pPr>
              <a:t>8</a:t>
            </a:fld>
            <a:endParaRPr lang="en-US" altLang="zh-CN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27B4500-BE10-425C-909F-A77C9F014C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A31DD56-566E-4D7F-ABFD-32D39B683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z="10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2D0B8FCA-4BB1-4BA1-8FCC-6A28179631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373DE16-CB07-45C6-A65A-C80246CC0292}" type="slidenum">
              <a:rPr lang="zh-CN" altLang="en-US"/>
              <a:pPr>
                <a:spcBef>
                  <a:spcPct val="0"/>
                </a:spcBef>
              </a:pPr>
              <a:t>59</a:t>
            </a:fld>
            <a:endParaRPr lang="en-US" altLang="zh-CN"/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C5097454-1E74-462B-94D5-C8056A206B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13414B36-9CE9-4D4F-9C21-BDE7D78CD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40B4CEB1-EF3D-40EC-974C-165FA67CC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D2FB066-03C6-4ACA-B823-CB19C358B4CE}" type="slidenum">
              <a:rPr lang="zh-CN" altLang="en-US"/>
              <a:pPr>
                <a:spcBef>
                  <a:spcPct val="0"/>
                </a:spcBef>
              </a:pPr>
              <a:t>60</a:t>
            </a:fld>
            <a:endParaRPr lang="en-US" altLang="zh-CN"/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9049D10E-7B5D-4693-B4AC-6AA21040BC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77803718-FC40-4E07-900A-F223D0525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A0CBAA56-7E27-4597-9C0C-FBDF2065B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1006E09-37D8-4656-9E70-5BF09E89444B}" type="slidenum">
              <a:rPr lang="zh-CN" altLang="en-US"/>
              <a:pPr>
                <a:spcBef>
                  <a:spcPct val="0"/>
                </a:spcBef>
              </a:pPr>
              <a:t>61</a:t>
            </a:fld>
            <a:endParaRPr lang="en-US" altLang="zh-CN"/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83831272-8650-4B10-AF5E-7185D788C4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8D1496CE-E83F-4064-AC04-A903722CF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6E375B59-5B4F-456E-92B0-5EF0C97A16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A56EFF1-2A5A-4F10-887F-9B91614211BA}" type="slidenum">
              <a:rPr lang="zh-CN" altLang="en-US"/>
              <a:pPr>
                <a:spcBef>
                  <a:spcPct val="0"/>
                </a:spcBef>
              </a:pPr>
              <a:t>62</a:t>
            </a:fld>
            <a:endParaRPr lang="en-US" altLang="zh-CN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21F7B2C3-2984-48FA-B42E-8297C84A73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2C9B2825-8B28-4170-884C-7019AFB16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D5D6E9A1-BDC0-4902-9F33-8198E79D3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241AD26-FE48-494C-93E6-C47360B7DAE2}" type="slidenum">
              <a:rPr lang="zh-CN" altLang="en-US"/>
              <a:pPr>
                <a:spcBef>
                  <a:spcPct val="0"/>
                </a:spcBef>
              </a:pPr>
              <a:t>63</a:t>
            </a:fld>
            <a:endParaRPr lang="en-US" altLang="zh-CN"/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78198064-AC73-430E-8078-80E8A4005B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9040B42D-5B6E-42CA-AA20-9CD5045A1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095E7369-6A6C-4390-AE4D-028420527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79D5CA8-763D-44C1-90DE-B83850F2C52C}" type="slidenum">
              <a:rPr lang="zh-CN" altLang="en-US"/>
              <a:pPr>
                <a:spcBef>
                  <a:spcPct val="0"/>
                </a:spcBef>
              </a:pPr>
              <a:t>64</a:t>
            </a:fld>
            <a:endParaRPr lang="en-US" altLang="zh-CN"/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4A168CD7-E595-46E3-9467-A39D394F45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4F51C20E-1443-450F-BECC-FBEA87825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2CECE26F-8121-4A97-8B9D-FA7857E73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09509E7-DCFF-4F7E-A45C-C193280C4DE0}" type="slidenum">
              <a:rPr lang="zh-CN" altLang="en-US"/>
              <a:pPr>
                <a:spcBef>
                  <a:spcPct val="0"/>
                </a:spcBef>
              </a:pPr>
              <a:t>65</a:t>
            </a:fld>
            <a:endParaRPr lang="en-US" altLang="zh-CN"/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9FD2438D-219C-44D8-96D2-45B0A1403E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3BBD202C-630E-4076-8611-8D5DB5087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69DCB1D3-3E8F-4E68-80C7-FFDDFDDC8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3B8F3B9-8094-4F58-A2D0-D6252567A479}" type="slidenum">
              <a:rPr lang="zh-CN" altLang="en-US"/>
              <a:pPr>
                <a:spcBef>
                  <a:spcPct val="0"/>
                </a:spcBef>
              </a:pPr>
              <a:t>66</a:t>
            </a:fld>
            <a:endParaRPr lang="en-US" altLang="zh-CN"/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5832C5DD-F121-4F36-9400-750AD34B8C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3183EAAC-E244-4661-8464-21F79D954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8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B5D9CA1C-AB2C-4CD9-AA65-68BF49BF9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565C542-4A28-4F84-8327-108B163FF422}" type="slidenum">
              <a:rPr lang="zh-CN" altLang="en-US"/>
              <a:pPr>
                <a:spcBef>
                  <a:spcPct val="0"/>
                </a:spcBef>
              </a:pPr>
              <a:t>67</a:t>
            </a:fld>
            <a:endParaRPr lang="en-US" altLang="zh-CN"/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0615B30A-151A-469E-A0DF-338F318514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ECE5C78A-5192-4A2E-8CC2-583FF893A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9D822852-9842-4FF5-86EA-DEB0402DF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CAACDC0-F660-4B93-AC20-06F57751B88F}" type="slidenum">
              <a:rPr lang="zh-CN" altLang="en-US"/>
              <a:pPr>
                <a:spcBef>
                  <a:spcPct val="0"/>
                </a:spcBef>
              </a:pPr>
              <a:t>70</a:t>
            </a:fld>
            <a:endParaRPr lang="en-US" altLang="zh-CN"/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880707F5-C748-455C-8FAC-EFBF75463F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46896BE6-00EC-40A4-8961-3EF311A0E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53D78F04-7C8A-42F6-A6A7-2837BD2DC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51930E1-54A5-4F07-8542-57BCED74E1F5}" type="slidenum">
              <a:rPr lang="zh-CN" altLang="en-US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679D4C6-4AF0-47B8-A1CA-F19199AE52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A0FE15F-B888-461A-B844-C1B97E535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3D219277-AE30-42B3-9F2E-3226E93458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A7CFD56-F1CD-417F-86D0-A46A4AC2001A}" type="slidenum">
              <a:rPr lang="zh-CN" altLang="en-US"/>
              <a:pPr>
                <a:spcBef>
                  <a:spcPct val="0"/>
                </a:spcBef>
              </a:pPr>
              <a:t>71</a:t>
            </a:fld>
            <a:endParaRPr lang="en-US" altLang="zh-CN"/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01FADC61-4B7F-4BB0-886D-57D408E158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6C205838-1159-4FC1-B2A1-CF05E4B3D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FB961B98-24FD-4ABE-909E-A9E328F61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2953CF6A-BD53-4364-9537-205C474C8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6C2C6F1A-DD47-4FDB-8187-791C2D094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BDDA46-870D-4403-835D-9DEA7B5EA74E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16044B0-54EA-4B90-9C20-0A6D6C444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CDAB7FF-E508-4437-B4C9-7D3829A8D897}" type="slidenum">
              <a:rPr lang="zh-CN" altLang="en-US"/>
              <a:pPr>
                <a:spcBef>
                  <a:spcPct val="0"/>
                </a:spcBef>
              </a:pPr>
              <a:t>75</a:t>
            </a:fld>
            <a:endParaRPr lang="en-US" altLang="zh-CN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861AE66-45E4-4A10-8BF9-EEF37606C9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672E890-0392-4945-9050-3026E4B19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33164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>
            <a:extLst>
              <a:ext uri="{FF2B5EF4-FFF2-40B4-BE49-F238E27FC236}">
                <a16:creationId xmlns:a16="http://schemas.microsoft.com/office/drawing/2014/main" id="{973DBA56-6B1C-4A90-B27D-552C63E245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>
            <a:extLst>
              <a:ext uri="{FF2B5EF4-FFF2-40B4-BE49-F238E27FC236}">
                <a16:creationId xmlns:a16="http://schemas.microsoft.com/office/drawing/2014/main" id="{B648E142-5380-480D-A673-B4026E3F5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3300" name="Slide Number Placeholder 3">
            <a:extLst>
              <a:ext uri="{FF2B5EF4-FFF2-40B4-BE49-F238E27FC236}">
                <a16:creationId xmlns:a16="http://schemas.microsoft.com/office/drawing/2014/main" id="{BBCA57EC-6BD9-443B-A734-DEF1F568D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56B10B-99D8-4B0E-A3A4-500819CA1B4C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>
            <a:extLst>
              <a:ext uri="{FF2B5EF4-FFF2-40B4-BE49-F238E27FC236}">
                <a16:creationId xmlns:a16="http://schemas.microsoft.com/office/drawing/2014/main" id="{65A49EC4-D855-4992-B13D-9707D80EC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3FBEA54-7A5A-4460-BAA4-6A114396BA8A}" type="slidenum">
              <a:rPr lang="zh-CN" altLang="en-US"/>
              <a:pPr>
                <a:spcBef>
                  <a:spcPct val="0"/>
                </a:spcBef>
              </a:pPr>
              <a:t>78</a:t>
            </a:fld>
            <a:endParaRPr lang="en-US" altLang="zh-CN"/>
          </a:p>
        </p:txBody>
      </p:sp>
      <p:sp>
        <p:nvSpPr>
          <p:cNvPr id="185347" name="Rectangle 2">
            <a:extLst>
              <a:ext uri="{FF2B5EF4-FFF2-40B4-BE49-F238E27FC236}">
                <a16:creationId xmlns:a16="http://schemas.microsoft.com/office/drawing/2014/main" id="{863B6703-0FAA-4D96-88A5-175EEDAB9B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>
            <a:extLst>
              <a:ext uri="{FF2B5EF4-FFF2-40B4-BE49-F238E27FC236}">
                <a16:creationId xmlns:a16="http://schemas.microsoft.com/office/drawing/2014/main" id="{2439D37C-9EF5-4015-9350-A4549E27A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>
            <a:extLst>
              <a:ext uri="{FF2B5EF4-FFF2-40B4-BE49-F238E27FC236}">
                <a16:creationId xmlns:a16="http://schemas.microsoft.com/office/drawing/2014/main" id="{8F6A3685-DCA8-4392-AD57-57F13AB52F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>
            <a:extLst>
              <a:ext uri="{FF2B5EF4-FFF2-40B4-BE49-F238E27FC236}">
                <a16:creationId xmlns:a16="http://schemas.microsoft.com/office/drawing/2014/main" id="{73C1055C-B34C-4FB0-9830-01837DAB3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7396" name="Slide Number Placeholder 3">
            <a:extLst>
              <a:ext uri="{FF2B5EF4-FFF2-40B4-BE49-F238E27FC236}">
                <a16:creationId xmlns:a16="http://schemas.microsoft.com/office/drawing/2014/main" id="{EAB41B4F-4D9B-4F74-9F30-D8B2B3C39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780644-CD69-4AE9-B697-BDBDA869E994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>
            <a:extLst>
              <a:ext uri="{FF2B5EF4-FFF2-40B4-BE49-F238E27FC236}">
                <a16:creationId xmlns:a16="http://schemas.microsoft.com/office/drawing/2014/main" id="{721699E4-332B-4B02-8AC5-399E851AF0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>
            <a:extLst>
              <a:ext uri="{FF2B5EF4-FFF2-40B4-BE49-F238E27FC236}">
                <a16:creationId xmlns:a16="http://schemas.microsoft.com/office/drawing/2014/main" id="{86542C5D-E328-4B6C-8CBA-D9FB3669E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9444" name="Slide Number Placeholder 3">
            <a:extLst>
              <a:ext uri="{FF2B5EF4-FFF2-40B4-BE49-F238E27FC236}">
                <a16:creationId xmlns:a16="http://schemas.microsoft.com/office/drawing/2014/main" id="{52E83647-D515-48CA-A3D5-3A2B138BC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6D8D42-A9F8-4EE7-AD98-29B5502F118D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>
            <a:extLst>
              <a:ext uri="{FF2B5EF4-FFF2-40B4-BE49-F238E27FC236}">
                <a16:creationId xmlns:a16="http://schemas.microsoft.com/office/drawing/2014/main" id="{B193899A-137C-4988-8D23-E2DA75D9DA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>
            <a:extLst>
              <a:ext uri="{FF2B5EF4-FFF2-40B4-BE49-F238E27FC236}">
                <a16:creationId xmlns:a16="http://schemas.microsoft.com/office/drawing/2014/main" id="{35325763-0ED7-4BA8-9D2E-A624BBA5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1492" name="Slide Number Placeholder 3">
            <a:extLst>
              <a:ext uri="{FF2B5EF4-FFF2-40B4-BE49-F238E27FC236}">
                <a16:creationId xmlns:a16="http://schemas.microsoft.com/office/drawing/2014/main" id="{3D09036A-2063-4C49-89AD-116792D51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7C893A-5B67-48D4-9CEB-AEFDDDB2E623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>
            <a:extLst>
              <a:ext uri="{FF2B5EF4-FFF2-40B4-BE49-F238E27FC236}">
                <a16:creationId xmlns:a16="http://schemas.microsoft.com/office/drawing/2014/main" id="{AFBDA3AB-5732-4981-9B9D-37BD5C2CD1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>
            <a:extLst>
              <a:ext uri="{FF2B5EF4-FFF2-40B4-BE49-F238E27FC236}">
                <a16:creationId xmlns:a16="http://schemas.microsoft.com/office/drawing/2014/main" id="{A9D176E3-3BC5-4CD3-A40B-78CD9BBE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3540" name="Slide Number Placeholder 3">
            <a:extLst>
              <a:ext uri="{FF2B5EF4-FFF2-40B4-BE49-F238E27FC236}">
                <a16:creationId xmlns:a16="http://schemas.microsoft.com/office/drawing/2014/main" id="{082DC047-790C-42D7-AD42-4D03104C2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58E475-22C7-4A9C-B4E7-80224EB7264E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>
            <a:extLst>
              <a:ext uri="{FF2B5EF4-FFF2-40B4-BE49-F238E27FC236}">
                <a16:creationId xmlns:a16="http://schemas.microsoft.com/office/drawing/2014/main" id="{8E11CBEA-7336-423A-952E-B066904043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>
            <a:extLst>
              <a:ext uri="{FF2B5EF4-FFF2-40B4-BE49-F238E27FC236}">
                <a16:creationId xmlns:a16="http://schemas.microsoft.com/office/drawing/2014/main" id="{599F44D9-DB67-4522-9E18-B72D19D10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5588" name="Slide Number Placeholder 3">
            <a:extLst>
              <a:ext uri="{FF2B5EF4-FFF2-40B4-BE49-F238E27FC236}">
                <a16:creationId xmlns:a16="http://schemas.microsoft.com/office/drawing/2014/main" id="{E37FC3D9-1CEA-4C2A-9A95-36C068845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FE13A3-27AF-4A50-AA17-742EB749F2D9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AD5A9CF-9215-4B25-8639-64E3E369BC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A5F6BDD-8706-4ABD-BF60-5C7A9C848DBC}" type="slidenum">
              <a:rPr lang="zh-CN" altLang="en-US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C5A3FA8-391B-43F3-8D6F-98107BD0E7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FB094F3-E5AC-4890-88D1-7A5725419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>
            <a:extLst>
              <a:ext uri="{FF2B5EF4-FFF2-40B4-BE49-F238E27FC236}">
                <a16:creationId xmlns:a16="http://schemas.microsoft.com/office/drawing/2014/main" id="{7235A0BB-DFC4-4B02-BCF4-B777843A9E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>
            <a:extLst>
              <a:ext uri="{FF2B5EF4-FFF2-40B4-BE49-F238E27FC236}">
                <a16:creationId xmlns:a16="http://schemas.microsoft.com/office/drawing/2014/main" id="{0014C1CE-A1AE-4FE7-B2E6-73770EBA8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7636" name="Slide Number Placeholder 3">
            <a:extLst>
              <a:ext uri="{FF2B5EF4-FFF2-40B4-BE49-F238E27FC236}">
                <a16:creationId xmlns:a16="http://schemas.microsoft.com/office/drawing/2014/main" id="{7EB6759C-C5D5-4E1F-98A4-27A6E1077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DBE907-BF27-4E76-90EC-FBDC89C22C30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>
            <a:extLst>
              <a:ext uri="{FF2B5EF4-FFF2-40B4-BE49-F238E27FC236}">
                <a16:creationId xmlns:a16="http://schemas.microsoft.com/office/drawing/2014/main" id="{08890491-A41F-4B76-A8D9-A7642A4D80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>
            <a:extLst>
              <a:ext uri="{FF2B5EF4-FFF2-40B4-BE49-F238E27FC236}">
                <a16:creationId xmlns:a16="http://schemas.microsoft.com/office/drawing/2014/main" id="{97A3D89C-DD57-4B27-8B23-86CD84872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9684" name="Slide Number Placeholder 3">
            <a:extLst>
              <a:ext uri="{FF2B5EF4-FFF2-40B4-BE49-F238E27FC236}">
                <a16:creationId xmlns:a16="http://schemas.microsoft.com/office/drawing/2014/main" id="{EF67ECE1-A3D8-46B1-B8C1-23EB55B6E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ECF060-F0DA-46B5-B5E9-5CB83549C8EC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>
            <a:extLst>
              <a:ext uri="{FF2B5EF4-FFF2-40B4-BE49-F238E27FC236}">
                <a16:creationId xmlns:a16="http://schemas.microsoft.com/office/drawing/2014/main" id="{B97D93BD-FE72-403D-8B29-3F2C58BE17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>
            <a:extLst>
              <a:ext uri="{FF2B5EF4-FFF2-40B4-BE49-F238E27FC236}">
                <a16:creationId xmlns:a16="http://schemas.microsoft.com/office/drawing/2014/main" id="{323FF475-7BCC-4799-A40E-B27F4AFDD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1732" name="Slide Number Placeholder 3">
            <a:extLst>
              <a:ext uri="{FF2B5EF4-FFF2-40B4-BE49-F238E27FC236}">
                <a16:creationId xmlns:a16="http://schemas.microsoft.com/office/drawing/2014/main" id="{4CA8BE4F-2ABF-4FBF-98FB-9869D70DD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34B316-E83E-4942-8F07-F966FB32318D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>
            <a:extLst>
              <a:ext uri="{FF2B5EF4-FFF2-40B4-BE49-F238E27FC236}">
                <a16:creationId xmlns:a16="http://schemas.microsoft.com/office/drawing/2014/main" id="{16319C0B-AF77-481E-9787-1304F1D4EB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>
            <a:extLst>
              <a:ext uri="{FF2B5EF4-FFF2-40B4-BE49-F238E27FC236}">
                <a16:creationId xmlns:a16="http://schemas.microsoft.com/office/drawing/2014/main" id="{72C80515-0906-49C3-8D10-8E99B178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3780" name="Slide Number Placeholder 3">
            <a:extLst>
              <a:ext uri="{FF2B5EF4-FFF2-40B4-BE49-F238E27FC236}">
                <a16:creationId xmlns:a16="http://schemas.microsoft.com/office/drawing/2014/main" id="{51B6981F-080A-453F-A94E-ACE2E5A88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81D9F8-E8D7-4AF5-BA93-C2C554982D5D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>
            <a:extLst>
              <a:ext uri="{FF2B5EF4-FFF2-40B4-BE49-F238E27FC236}">
                <a16:creationId xmlns:a16="http://schemas.microsoft.com/office/drawing/2014/main" id="{BD8DF317-004E-485C-9381-1128157DE5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>
            <a:extLst>
              <a:ext uri="{FF2B5EF4-FFF2-40B4-BE49-F238E27FC236}">
                <a16:creationId xmlns:a16="http://schemas.microsoft.com/office/drawing/2014/main" id="{5C505E5B-90DA-4DAB-9BD3-835FCAE0E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5828" name="Slide Number Placeholder 3">
            <a:extLst>
              <a:ext uri="{FF2B5EF4-FFF2-40B4-BE49-F238E27FC236}">
                <a16:creationId xmlns:a16="http://schemas.microsoft.com/office/drawing/2014/main" id="{A66A5104-1F47-43F5-A2C9-99701B635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F2EC97-3BFD-4928-B8A2-BF87F39404EC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>
            <a:extLst>
              <a:ext uri="{FF2B5EF4-FFF2-40B4-BE49-F238E27FC236}">
                <a16:creationId xmlns:a16="http://schemas.microsoft.com/office/drawing/2014/main" id="{9A35053A-F627-4C94-B35E-705E75B367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>
            <a:extLst>
              <a:ext uri="{FF2B5EF4-FFF2-40B4-BE49-F238E27FC236}">
                <a16:creationId xmlns:a16="http://schemas.microsoft.com/office/drawing/2014/main" id="{368FA3C5-72D6-4E65-8CF8-ABB8FD6B4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7876" name="Slide Number Placeholder 3">
            <a:extLst>
              <a:ext uri="{FF2B5EF4-FFF2-40B4-BE49-F238E27FC236}">
                <a16:creationId xmlns:a16="http://schemas.microsoft.com/office/drawing/2014/main" id="{C5DF12BB-C9DD-4EDB-B0E6-541A89F6A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0C21C7-0372-437D-BF49-0B5A694650BE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>
            <a:extLst>
              <a:ext uri="{FF2B5EF4-FFF2-40B4-BE49-F238E27FC236}">
                <a16:creationId xmlns:a16="http://schemas.microsoft.com/office/drawing/2014/main" id="{9798FE06-2266-47D0-A680-714E2D9040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>
            <a:extLst>
              <a:ext uri="{FF2B5EF4-FFF2-40B4-BE49-F238E27FC236}">
                <a16:creationId xmlns:a16="http://schemas.microsoft.com/office/drawing/2014/main" id="{3E97B89A-08AC-414B-85B6-97C7B0B86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9924" name="Slide Number Placeholder 3">
            <a:extLst>
              <a:ext uri="{FF2B5EF4-FFF2-40B4-BE49-F238E27FC236}">
                <a16:creationId xmlns:a16="http://schemas.microsoft.com/office/drawing/2014/main" id="{AA248AEB-7883-41D5-9E2B-0CB48C92FA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EF9B72-CCA1-42DF-B151-8B0385B9FF84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>
            <a:extLst>
              <a:ext uri="{FF2B5EF4-FFF2-40B4-BE49-F238E27FC236}">
                <a16:creationId xmlns:a16="http://schemas.microsoft.com/office/drawing/2014/main" id="{465A5E2E-DF5F-4A04-A6CE-E4FC56EE8F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>
            <a:extLst>
              <a:ext uri="{FF2B5EF4-FFF2-40B4-BE49-F238E27FC236}">
                <a16:creationId xmlns:a16="http://schemas.microsoft.com/office/drawing/2014/main" id="{9B1EE758-B172-4933-86FA-F90F4D2D5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1972" name="Slide Number Placeholder 3">
            <a:extLst>
              <a:ext uri="{FF2B5EF4-FFF2-40B4-BE49-F238E27FC236}">
                <a16:creationId xmlns:a16="http://schemas.microsoft.com/office/drawing/2014/main" id="{72E2157B-8F06-4977-9D04-AEBF1269A1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C3B34E1-0C92-4FEE-A54B-43D741E571F8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91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>
            <a:extLst>
              <a:ext uri="{FF2B5EF4-FFF2-40B4-BE49-F238E27FC236}">
                <a16:creationId xmlns:a16="http://schemas.microsoft.com/office/drawing/2014/main" id="{6077315F-682A-445E-AF30-03E8543DC6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>
            <a:extLst>
              <a:ext uri="{FF2B5EF4-FFF2-40B4-BE49-F238E27FC236}">
                <a16:creationId xmlns:a16="http://schemas.microsoft.com/office/drawing/2014/main" id="{9D9C86A6-55F9-4666-B721-63168608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4020" name="Slide Number Placeholder 3">
            <a:extLst>
              <a:ext uri="{FF2B5EF4-FFF2-40B4-BE49-F238E27FC236}">
                <a16:creationId xmlns:a16="http://schemas.microsoft.com/office/drawing/2014/main" id="{24E17240-F4A6-4399-9F36-6C3E7D75D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96800E-6534-48CA-9406-DADAD7A3CA5A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>
            <a:extLst>
              <a:ext uri="{FF2B5EF4-FFF2-40B4-BE49-F238E27FC236}">
                <a16:creationId xmlns:a16="http://schemas.microsoft.com/office/drawing/2014/main" id="{70CAFEDA-7035-4D71-836C-28954BA82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>
            <a:extLst>
              <a:ext uri="{FF2B5EF4-FFF2-40B4-BE49-F238E27FC236}">
                <a16:creationId xmlns:a16="http://schemas.microsoft.com/office/drawing/2014/main" id="{1CC9BAF0-0170-433E-A255-C0FC1E618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6068" name="Slide Number Placeholder 3">
            <a:extLst>
              <a:ext uri="{FF2B5EF4-FFF2-40B4-BE49-F238E27FC236}">
                <a16:creationId xmlns:a16="http://schemas.microsoft.com/office/drawing/2014/main" id="{F38A50AA-DE87-4C3D-9AFC-1AFA81AB0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1B042C-AE11-4F15-98EA-130B76C316DF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C8A8F51-F557-47D3-8D34-773A3AE81A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E7C58C6-044C-40CE-A70F-E4CE53CCC010}" type="slidenum">
              <a:rPr lang="zh-CN" altLang="en-US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89621F7-0983-40F5-BCCD-7D80553EF7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D480A5E7-81E0-4FAC-B9E2-3B9E41B96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accumulator</a:t>
            </a:r>
            <a:r>
              <a:rPr lang="zh-CN" altLang="en-US">
                <a:ea typeface="宋体" panose="02010600030101010101" pitchFamily="2" charset="-122"/>
              </a:rPr>
              <a:t>英</a:t>
            </a:r>
            <a:r>
              <a:rPr lang="en-US" altLang="zh-CN">
                <a:ea typeface="宋体" panose="02010600030101010101" pitchFamily="2" charset="-122"/>
              </a:rPr>
              <a:t>[əˈkju:mjəleɪtə(r)]</a:t>
            </a:r>
            <a:r>
              <a:rPr lang="zh-CN" altLang="en-US">
                <a:ea typeface="宋体" panose="02010600030101010101" pitchFamily="2" charset="-122"/>
              </a:rPr>
              <a:t>美</a:t>
            </a:r>
            <a:r>
              <a:rPr lang="en-US" altLang="zh-CN">
                <a:ea typeface="宋体" panose="02010600030101010101" pitchFamily="2" charset="-122"/>
              </a:rPr>
              <a:t>[əˈkjumjəˌletɚ]</a:t>
            </a:r>
          </a:p>
          <a:p>
            <a:r>
              <a:rPr lang="en-US" altLang="zh-CN">
                <a:ea typeface="宋体" panose="02010600030101010101" pitchFamily="2" charset="-122"/>
              </a:rPr>
              <a:t>n.&lt;</a:t>
            </a:r>
            <a:r>
              <a:rPr lang="zh-CN" altLang="en-US">
                <a:ea typeface="宋体" panose="02010600030101010101" pitchFamily="2" charset="-122"/>
              </a:rPr>
              <a:t>英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  <a:r>
              <a:rPr lang="zh-CN" altLang="en-US">
                <a:ea typeface="宋体" panose="02010600030101010101" pitchFamily="2" charset="-122"/>
              </a:rPr>
              <a:t>蓄电池，积聚者</a:t>
            </a:r>
            <a:r>
              <a:rPr lang="en-US" altLang="zh-CN">
                <a:ea typeface="宋体" panose="02010600030101010101" pitchFamily="2" charset="-122"/>
              </a:rPr>
              <a:t>; </a:t>
            </a:r>
            <a:r>
              <a:rPr lang="zh-CN" altLang="en-US">
                <a:ea typeface="宋体" panose="02010600030101010101" pitchFamily="2" charset="-122"/>
              </a:rPr>
              <a:t>蓄势器</a:t>
            </a:r>
            <a:r>
              <a:rPr lang="en-US" altLang="zh-CN">
                <a:ea typeface="宋体" panose="02010600030101010101" pitchFamily="2" charset="-122"/>
              </a:rPr>
              <a:t>; </a:t>
            </a:r>
            <a:r>
              <a:rPr lang="zh-CN" altLang="en-US">
                <a:ea typeface="宋体" panose="02010600030101010101" pitchFamily="2" charset="-122"/>
              </a:rPr>
              <a:t>收集器</a:t>
            </a:r>
            <a:r>
              <a:rPr lang="en-US" altLang="zh-CN">
                <a:ea typeface="宋体" panose="02010600030101010101" pitchFamily="2" charset="-122"/>
              </a:rPr>
              <a:t>; </a:t>
            </a:r>
            <a:r>
              <a:rPr lang="zh-CN" altLang="en-US">
                <a:ea typeface="宋体" panose="02010600030101010101" pitchFamily="2" charset="-122"/>
              </a:rPr>
              <a:t>蓄电池组</a:t>
            </a:r>
            <a:r>
              <a:rPr lang="en-US" altLang="zh-CN">
                <a:ea typeface="宋体" panose="02010600030101010101" pitchFamily="2" charset="-122"/>
              </a:rPr>
              <a:t>;</a:t>
            </a:r>
            <a:br>
              <a:rPr lang="zh-CN" altLang="en-US">
                <a:ea typeface="宋体" panose="02010600030101010101" pitchFamily="2" charset="-122"/>
              </a:rPr>
            </a:b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>
            <a:extLst>
              <a:ext uri="{FF2B5EF4-FFF2-40B4-BE49-F238E27FC236}">
                <a16:creationId xmlns:a16="http://schemas.microsoft.com/office/drawing/2014/main" id="{187C6A32-7345-478D-BF16-78618D8419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>
            <a:extLst>
              <a:ext uri="{FF2B5EF4-FFF2-40B4-BE49-F238E27FC236}">
                <a16:creationId xmlns:a16="http://schemas.microsoft.com/office/drawing/2014/main" id="{3ABFE994-3A8F-4954-BDF8-49BB15CFC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8116" name="Slide Number Placeholder 3">
            <a:extLst>
              <a:ext uri="{FF2B5EF4-FFF2-40B4-BE49-F238E27FC236}">
                <a16:creationId xmlns:a16="http://schemas.microsoft.com/office/drawing/2014/main" id="{E40211AE-D939-4E70-9426-AF970079A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47DD48-0C5A-443A-AB08-DBD1C7E7A3E5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>
            <a:extLst>
              <a:ext uri="{FF2B5EF4-FFF2-40B4-BE49-F238E27FC236}">
                <a16:creationId xmlns:a16="http://schemas.microsoft.com/office/drawing/2014/main" id="{AB0BE57A-BC7B-454B-B38A-EDE5758458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>
            <a:extLst>
              <a:ext uri="{FF2B5EF4-FFF2-40B4-BE49-F238E27FC236}">
                <a16:creationId xmlns:a16="http://schemas.microsoft.com/office/drawing/2014/main" id="{64B58A8F-BC69-4996-A380-60B82805B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0164" name="Slide Number Placeholder 3">
            <a:extLst>
              <a:ext uri="{FF2B5EF4-FFF2-40B4-BE49-F238E27FC236}">
                <a16:creationId xmlns:a16="http://schemas.microsoft.com/office/drawing/2014/main" id="{17776300-5200-470E-92D2-7C9A85B25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13DB81-BF1A-4197-B38C-7DAD7761D5F8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>
            <a:extLst>
              <a:ext uri="{FF2B5EF4-FFF2-40B4-BE49-F238E27FC236}">
                <a16:creationId xmlns:a16="http://schemas.microsoft.com/office/drawing/2014/main" id="{F2BB76D8-6F09-4805-A117-74207C2B30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>
            <a:extLst>
              <a:ext uri="{FF2B5EF4-FFF2-40B4-BE49-F238E27FC236}">
                <a16:creationId xmlns:a16="http://schemas.microsoft.com/office/drawing/2014/main" id="{EC045F8D-1525-4183-BB2B-481AB66CA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2212" name="Slide Number Placeholder 3">
            <a:extLst>
              <a:ext uri="{FF2B5EF4-FFF2-40B4-BE49-F238E27FC236}">
                <a16:creationId xmlns:a16="http://schemas.microsoft.com/office/drawing/2014/main" id="{A51B3E32-D335-497A-9AAD-9D1E6AA74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26B0D5-5D54-47F1-B114-A2C3380B256F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>
            <a:extLst>
              <a:ext uri="{FF2B5EF4-FFF2-40B4-BE49-F238E27FC236}">
                <a16:creationId xmlns:a16="http://schemas.microsoft.com/office/drawing/2014/main" id="{BB680874-9C74-4A7F-BC1F-BA4F31CC90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>
            <a:extLst>
              <a:ext uri="{FF2B5EF4-FFF2-40B4-BE49-F238E27FC236}">
                <a16:creationId xmlns:a16="http://schemas.microsoft.com/office/drawing/2014/main" id="{7BE7B74A-95DB-4248-8C4B-07804F1E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4260" name="Slide Number Placeholder 3">
            <a:extLst>
              <a:ext uri="{FF2B5EF4-FFF2-40B4-BE49-F238E27FC236}">
                <a16:creationId xmlns:a16="http://schemas.microsoft.com/office/drawing/2014/main" id="{459E36D3-374D-49B8-908F-6A4E3CFE6C64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91E30CBA-F776-4F2C-9377-1925DCA85BD0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97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>
            <a:extLst>
              <a:ext uri="{FF2B5EF4-FFF2-40B4-BE49-F238E27FC236}">
                <a16:creationId xmlns:a16="http://schemas.microsoft.com/office/drawing/2014/main" id="{28D0FAFD-8A27-4C2D-AD2C-E20567F6CE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>
            <a:extLst>
              <a:ext uri="{FF2B5EF4-FFF2-40B4-BE49-F238E27FC236}">
                <a16:creationId xmlns:a16="http://schemas.microsoft.com/office/drawing/2014/main" id="{7AC64C4D-7A70-4E8F-9F12-6120A609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8356" name="Slide Number Placeholder 3">
            <a:extLst>
              <a:ext uri="{FF2B5EF4-FFF2-40B4-BE49-F238E27FC236}">
                <a16:creationId xmlns:a16="http://schemas.microsoft.com/office/drawing/2014/main" id="{B22A9806-9D99-4D14-9E81-C45E693CA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7544FB-93B7-4E1F-A4A5-1D4A745E3307}" type="slidenum">
              <a:rPr lang="en-US" altLang="zh-CN" sz="1200">
                <a:latin typeface="Times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en-US" altLang="zh-CN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>
            <a:extLst>
              <a:ext uri="{FF2B5EF4-FFF2-40B4-BE49-F238E27FC236}">
                <a16:creationId xmlns:a16="http://schemas.microsoft.com/office/drawing/2014/main" id="{BCE3596F-C021-4464-8272-62F71A9BD1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7A3095-487E-4BF0-A81E-4EC245368D1B}" type="slidenum">
              <a:rPr lang="zh-CN" altLang="en-US"/>
              <a:pPr>
                <a:spcBef>
                  <a:spcPct val="0"/>
                </a:spcBef>
              </a:pPr>
              <a:t>102</a:t>
            </a:fld>
            <a:endParaRPr lang="en-US" altLang="zh-CN"/>
          </a:p>
        </p:txBody>
      </p:sp>
      <p:sp>
        <p:nvSpPr>
          <p:cNvPr id="230403" name="Rectangle 2">
            <a:extLst>
              <a:ext uri="{FF2B5EF4-FFF2-40B4-BE49-F238E27FC236}">
                <a16:creationId xmlns:a16="http://schemas.microsoft.com/office/drawing/2014/main" id="{9B147933-530B-4E1C-8394-082D1952AB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>
            <a:extLst>
              <a:ext uri="{FF2B5EF4-FFF2-40B4-BE49-F238E27FC236}">
                <a16:creationId xmlns:a16="http://schemas.microsoft.com/office/drawing/2014/main" id="{E6A0B61D-E39E-4B9F-B03E-8AD14EC72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8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>
            <a:extLst>
              <a:ext uri="{FF2B5EF4-FFF2-40B4-BE49-F238E27FC236}">
                <a16:creationId xmlns:a16="http://schemas.microsoft.com/office/drawing/2014/main" id="{26E4081A-F6CA-44AC-AED3-088FE6854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CDD6394-A522-4713-9EA6-0654E28BC0CB}" type="slidenum">
              <a:rPr lang="zh-CN" altLang="en-US"/>
              <a:pPr>
                <a:spcBef>
                  <a:spcPct val="0"/>
                </a:spcBef>
              </a:pPr>
              <a:t>103</a:t>
            </a:fld>
            <a:endParaRPr lang="en-US" altLang="zh-CN"/>
          </a:p>
        </p:txBody>
      </p:sp>
      <p:sp>
        <p:nvSpPr>
          <p:cNvPr id="232451" name="Rectangle 2">
            <a:extLst>
              <a:ext uri="{FF2B5EF4-FFF2-40B4-BE49-F238E27FC236}">
                <a16:creationId xmlns:a16="http://schemas.microsoft.com/office/drawing/2014/main" id="{35FF0910-FCFE-49EE-87DF-62241B222F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>
            <a:extLst>
              <a:ext uri="{FF2B5EF4-FFF2-40B4-BE49-F238E27FC236}">
                <a16:creationId xmlns:a16="http://schemas.microsoft.com/office/drawing/2014/main" id="{435C4F73-FDCA-4C3A-AB75-3E764F716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>
            <a:extLst>
              <a:ext uri="{FF2B5EF4-FFF2-40B4-BE49-F238E27FC236}">
                <a16:creationId xmlns:a16="http://schemas.microsoft.com/office/drawing/2014/main" id="{FE1F3D64-841D-4A88-95CF-C993D2EC3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8293E2C-D935-4996-BB6B-98848533703B}" type="slidenum">
              <a:rPr lang="zh-CN" altLang="en-US"/>
              <a:pPr>
                <a:spcBef>
                  <a:spcPct val="0"/>
                </a:spcBef>
              </a:pPr>
              <a:t>104</a:t>
            </a:fld>
            <a:endParaRPr lang="en-US" altLang="zh-CN"/>
          </a:p>
        </p:txBody>
      </p:sp>
      <p:sp>
        <p:nvSpPr>
          <p:cNvPr id="234499" name="Rectangle 2">
            <a:extLst>
              <a:ext uri="{FF2B5EF4-FFF2-40B4-BE49-F238E27FC236}">
                <a16:creationId xmlns:a16="http://schemas.microsoft.com/office/drawing/2014/main" id="{97560477-DB03-47D4-8D35-85D9EA9E12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>
            <a:extLst>
              <a:ext uri="{FF2B5EF4-FFF2-40B4-BE49-F238E27FC236}">
                <a16:creationId xmlns:a16="http://schemas.microsoft.com/office/drawing/2014/main" id="{3A8F5C08-2240-44D3-A308-87FC4F065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1DB440A4-00CD-4EF1-A4DA-CFF3111454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443DB4C-008A-4C67-A0BD-0C20A50520C0}" type="slidenum">
              <a:rPr lang="zh-CN" altLang="en-US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3F70AA7-E890-4360-8E75-49B0BB8D72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F7A5A2D-AF0C-4A88-A01D-8EA2BF84B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231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49535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745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8716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60350"/>
            <a:ext cx="7793037" cy="9636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11188" y="1484313"/>
            <a:ext cx="8343900" cy="4648200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/>
              <a:t>单击图标添加表格</a:t>
            </a:r>
          </a:p>
        </p:txBody>
      </p:sp>
    </p:spTree>
    <p:extLst>
      <p:ext uri="{BB962C8B-B14F-4D97-AF65-F5344CB8AC3E}">
        <p14:creationId xmlns:p14="http://schemas.microsoft.com/office/powerpoint/2010/main" val="161406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350838"/>
            <a:ext cx="7793037" cy="9636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4095750" cy="464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59338" y="1484313"/>
            <a:ext cx="4095750" cy="2247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59338" y="3884613"/>
            <a:ext cx="4095750" cy="2247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213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350838"/>
            <a:ext cx="7793037" cy="9636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11188" y="1484313"/>
            <a:ext cx="4095750" cy="464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9338" y="1484313"/>
            <a:ext cx="4095750" cy="464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4505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A4F142DA-DF55-44C1-B086-8EFF8F25F9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457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80052731-E791-4D19-9BB3-A0A887212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31" r:id="rId3"/>
    <p:sldLayoutId id="2147483832" r:id="rId4"/>
    <p:sldLayoutId id="2147483837" r:id="rId5"/>
    <p:sldLayoutId id="2147483839" r:id="rId6"/>
    <p:sldLayoutId id="2147483840" r:id="rId7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AED9C49-8904-41DA-BCF9-87787ED712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>
                <a:ea typeface="宋体" panose="02010600030101010101" pitchFamily="2" charset="-122"/>
              </a:rPr>
              <a:t>Introduction to</a:t>
            </a:r>
            <a:br>
              <a:rPr lang="en-US" altLang="en-US" b="1">
                <a:ea typeface="宋体" panose="02010600030101010101" pitchFamily="2" charset="-122"/>
              </a:rPr>
            </a:br>
            <a:r>
              <a:rPr lang="en-US" altLang="en-US" b="1" i="1">
                <a:ea typeface="宋体" panose="02010600030101010101" pitchFamily="2" charset="-122"/>
              </a:rPr>
              <a:t>Computer Science Illuminated</a:t>
            </a:r>
            <a:endParaRPr lang="zh-CN" altLang="en-US" b="1" i="1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92A7077C-EFC4-4675-A4C9-F0EF71A2D49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http://csilluminated.jbpub.com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5840A7B-281E-47B8-91CF-E03DC425D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Features in Pep/8 (1/2)</a:t>
            </a:r>
            <a:endParaRPr lang="zh-CN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33CFF9E-69F3-4A69-AD96-544840B82A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1584325"/>
            <a:ext cx="8532812" cy="4645025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CN" sz="2800"/>
              <a:t>Word-Length: </a:t>
            </a:r>
            <a:r>
              <a:rPr lang="en-US" altLang="zh-CN" sz="2800">
                <a:solidFill>
                  <a:schemeClr val="hlink"/>
                </a:solidFill>
              </a:rPr>
              <a:t>16bits</a:t>
            </a:r>
            <a:r>
              <a:rPr lang="en-US" altLang="zh-CN" sz="2800"/>
              <a:t> (2bytes)</a:t>
            </a:r>
          </a:p>
          <a:p>
            <a:pPr>
              <a:spcBef>
                <a:spcPct val="30000"/>
              </a:spcBef>
            </a:pPr>
            <a:r>
              <a:rPr lang="en-US" altLang="zh-CN" sz="2800"/>
              <a:t>The </a:t>
            </a:r>
            <a:r>
              <a:rPr lang="en-US" altLang="zh-CN" sz="2800">
                <a:solidFill>
                  <a:schemeClr val="hlink"/>
                </a:solidFill>
              </a:rPr>
              <a:t>memory</a:t>
            </a:r>
            <a:r>
              <a:rPr lang="en-US" altLang="zh-CN" sz="2800"/>
              <a:t> unit is made up of </a:t>
            </a:r>
            <a:r>
              <a:rPr lang="en-US" altLang="zh-CN" sz="2800">
                <a:solidFill>
                  <a:schemeClr val="hlink"/>
                </a:solidFill>
              </a:rPr>
              <a:t>65535</a:t>
            </a:r>
            <a:r>
              <a:rPr lang="en-US" altLang="zh-CN" sz="2800"/>
              <a:t> bytes.</a:t>
            </a:r>
          </a:p>
        </p:txBody>
      </p:sp>
      <p:pic>
        <p:nvPicPr>
          <p:cNvPr id="51205" name="Picture 4">
            <a:extLst>
              <a:ext uri="{FF2B5EF4-FFF2-40B4-BE49-F238E27FC236}">
                <a16:creationId xmlns:a16="http://schemas.microsoft.com/office/drawing/2014/main" id="{5C89D82D-8F4E-4CDD-A4CA-3CBA7482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7" r="24551"/>
          <a:stretch>
            <a:fillRect/>
          </a:stretch>
        </p:blipFill>
        <p:spPr bwMode="auto">
          <a:xfrm>
            <a:off x="566738" y="2889250"/>
            <a:ext cx="57150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6" name="AutoShape 5">
            <a:extLst>
              <a:ext uri="{FF2B5EF4-FFF2-40B4-BE49-F238E27FC236}">
                <a16:creationId xmlns:a16="http://schemas.microsoft.com/office/drawing/2014/main" id="{867847C5-09D9-4158-BE23-794E80522ABB}"/>
              </a:ext>
            </a:extLst>
          </p:cNvPr>
          <p:cNvSpPr>
            <a:spLocks/>
          </p:cNvSpPr>
          <p:nvPr/>
        </p:nvSpPr>
        <p:spPr bwMode="auto">
          <a:xfrm>
            <a:off x="4887913" y="3608388"/>
            <a:ext cx="404812" cy="1981200"/>
          </a:xfrm>
          <a:prstGeom prst="rightBrace">
            <a:avLst>
              <a:gd name="adj1" fmla="val 407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ED84839B-F3C9-40F5-ADDB-FC9CF9B2C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3743325"/>
            <a:ext cx="34083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500">
                <a:solidFill>
                  <a:schemeClr val="hlink"/>
                </a:solidFill>
                <a:latin typeface="Comic Sans MS" panose="030F0702030302020204" pitchFamily="66" charset="0"/>
              </a:rPr>
              <a:t>address space</a:t>
            </a:r>
            <a:r>
              <a:rPr lang="en-US" altLang="zh-CN" sz="2500">
                <a:solidFill>
                  <a:schemeClr val="folHlink"/>
                </a:solidFill>
                <a:latin typeface="Comic Sans MS" panose="030F0702030302020204" pitchFamily="66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500">
                <a:solidFill>
                  <a:schemeClr val="folHlink"/>
                </a:solidFill>
                <a:latin typeface="Comic Sans MS" panose="030F0702030302020204" pitchFamily="66" charset="0"/>
              </a:rPr>
              <a:t> 16-bit address,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500">
                <a:solidFill>
                  <a:schemeClr val="folHlink"/>
                </a:solidFill>
                <a:latin typeface="Comic Sans MS" panose="030F0702030302020204" pitchFamily="66" charset="0"/>
              </a:rPr>
              <a:t>2</a:t>
            </a:r>
            <a:r>
              <a:rPr lang="en-US" altLang="zh-CN" sz="2500" baseline="30000">
                <a:solidFill>
                  <a:schemeClr val="folHlink"/>
                </a:solidFill>
                <a:latin typeface="Comic Sans MS" panose="030F0702030302020204" pitchFamily="66" charset="0"/>
              </a:rPr>
              <a:t>16</a:t>
            </a:r>
            <a:r>
              <a:rPr lang="en-US" altLang="zh-CN" sz="2500">
                <a:solidFill>
                  <a:schemeClr val="folHlink"/>
                </a:solidFill>
                <a:latin typeface="Comic Sans MS" panose="030F0702030302020204" pitchFamily="66" charset="0"/>
              </a:rPr>
              <a:t> =65535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500">
                <a:solidFill>
                  <a:schemeClr val="folHlink"/>
                </a:solidFill>
                <a:latin typeface="Comic Sans MS" panose="030F0702030302020204" pitchFamily="66" charset="0"/>
              </a:rPr>
              <a:t>physical addresses</a:t>
            </a:r>
            <a:endParaRPr lang="zh-CN" altLang="zh-CN" sz="2500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8" name="AutoShape 7">
            <a:extLst>
              <a:ext uri="{FF2B5EF4-FFF2-40B4-BE49-F238E27FC236}">
                <a16:creationId xmlns:a16="http://schemas.microsoft.com/office/drawing/2014/main" id="{75783A19-1DF8-4AFE-8DF3-4323EED99EA2}"/>
              </a:ext>
            </a:extLst>
          </p:cNvPr>
          <p:cNvSpPr>
            <a:spLocks/>
          </p:cNvSpPr>
          <p:nvPr/>
        </p:nvSpPr>
        <p:spPr bwMode="auto">
          <a:xfrm rot="5400000">
            <a:off x="2498725" y="4865688"/>
            <a:ext cx="493713" cy="2033587"/>
          </a:xfrm>
          <a:prstGeom prst="rightBrace">
            <a:avLst>
              <a:gd name="adj1" fmla="val 343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09" name="Text Box 8">
            <a:extLst>
              <a:ext uri="{FF2B5EF4-FFF2-40B4-BE49-F238E27FC236}">
                <a16:creationId xmlns:a16="http://schemas.microsoft.com/office/drawing/2014/main" id="{3CCCAAC4-D287-4D8C-A87E-56832BE0C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6032500"/>
            <a:ext cx="235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/>
              <a:t>1 byte per cell</a:t>
            </a:r>
            <a:endParaRPr lang="zh-CN" altLang="zh-CN" sz="2400" b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6489" name="Ink 9">
                <a:extLst>
                  <a:ext uri="{FF2B5EF4-FFF2-40B4-BE49-F238E27FC236}">
                    <a16:creationId xmlns:a16="http://schemas.microsoft.com/office/drawing/2014/main" id="{C061F542-CCD1-4EAE-85A2-DC1314852B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7975" y="2843213"/>
              <a:ext cx="1149350" cy="579437"/>
            </p14:xfrm>
          </p:contentPart>
        </mc:Choice>
        <mc:Fallback>
          <p:pic>
            <p:nvPicPr>
              <p:cNvPr id="276489" name="Ink 9">
                <a:extLst>
                  <a:ext uri="{FF2B5EF4-FFF2-40B4-BE49-F238E27FC236}">
                    <a16:creationId xmlns:a16="http://schemas.microsoft.com/office/drawing/2014/main" id="{C061F542-CCD1-4EAE-85A2-DC1314852BB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5376" y="2825578"/>
                <a:ext cx="1174547" cy="613987"/>
              </a:xfrm>
              <a:prstGeom prst="rect">
                <a:avLst/>
              </a:prstGeom>
            </p:spPr>
          </p:pic>
        </mc:Fallback>
      </mc:AlternateContent>
      <p:sp>
        <p:nvSpPr>
          <p:cNvPr id="51211" name="Rectangle 10">
            <a:extLst>
              <a:ext uri="{FF2B5EF4-FFF2-40B4-BE49-F238E27FC236}">
                <a16:creationId xmlns:a16="http://schemas.microsoft.com/office/drawing/2014/main" id="{70000CBE-3F0F-441F-AB8E-8AD3167F4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44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P154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51212" name="TextBox 1">
            <a:extLst>
              <a:ext uri="{FF2B5EF4-FFF2-40B4-BE49-F238E27FC236}">
                <a16:creationId xmlns:a16="http://schemas.microsoft.com/office/drawing/2014/main" id="{9215E9C5-A012-4815-8CAB-10CBA0D15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5003800"/>
            <a:ext cx="6508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/>
              <a:t>FFFF</a:t>
            </a:r>
            <a:endParaRPr lang="zh-CN" altLang="en-US" sz="1600"/>
          </a:p>
        </p:txBody>
      </p:sp>
      <p:sp>
        <p:nvSpPr>
          <p:cNvPr id="51213" name="TextBox 12">
            <a:extLst>
              <a:ext uri="{FF2B5EF4-FFF2-40B4-BE49-F238E27FC236}">
                <a16:creationId xmlns:a16="http://schemas.microsoft.com/office/drawing/2014/main" id="{78EFD52F-EF1B-49DF-8EEA-68B1A3958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733925"/>
            <a:ext cx="6508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/>
              <a:t>FFFE</a:t>
            </a:r>
            <a:endParaRPr lang="zh-CN" altLang="en-US" sz="1600"/>
          </a:p>
        </p:txBody>
      </p:sp>
      <p:sp>
        <p:nvSpPr>
          <p:cNvPr id="51214" name="TextBox 13">
            <a:extLst>
              <a:ext uri="{FF2B5EF4-FFF2-40B4-BE49-F238E27FC236}">
                <a16:creationId xmlns:a16="http://schemas.microsoft.com/office/drawing/2014/main" id="{CD735990-4197-4876-A11E-B3CB61D2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024188"/>
            <a:ext cx="3143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/>
              <a:t>8’</a:t>
            </a:r>
            <a:endParaRPr lang="zh-CN" altLang="en-US" sz="160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4">
            <a:extLst>
              <a:ext uri="{FF2B5EF4-FFF2-40B4-BE49-F238E27FC236}">
                <a16:creationId xmlns:a16="http://schemas.microsoft.com/office/drawing/2014/main" id="{8BAED38C-8D82-4CE7-8B8E-BAFDEE1A8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Asynchronous Processing</a:t>
            </a:r>
          </a:p>
        </p:txBody>
      </p:sp>
      <p:sp>
        <p:nvSpPr>
          <p:cNvPr id="227332" name="Rectangle 5">
            <a:extLst>
              <a:ext uri="{FF2B5EF4-FFF2-40B4-BE49-F238E27FC236}">
                <a16:creationId xmlns:a16="http://schemas.microsoft.com/office/drawing/2014/main" id="{51B782AB-6A84-475F-9A33-CD5633F71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b="1">
                <a:solidFill>
                  <a:srgbClr val="3333FF"/>
                </a:solidFill>
                <a:ea typeface="ＭＳ Ｐゴシック" panose="020B0600070205080204" pitchFamily="34" charset="-128"/>
              </a:rPr>
              <a:t>Asynchronous processing</a:t>
            </a:r>
            <a:r>
              <a:rPr lang="en-US" altLang="zh-CN">
                <a:ea typeface="ＭＳ Ｐゴシック" panose="020B0600070205080204" pitchFamily="34" charset="-128"/>
              </a:rPr>
              <a:t>   </a:t>
            </a:r>
          </a:p>
          <a:p>
            <a:pPr marL="0" indent="0"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Not synchronized with the program's action</a:t>
            </a:r>
            <a:endParaRPr lang="en-US" altLang="zh-CN" sz="360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r>
              <a:rPr lang="en-US" altLang="zh-CN" i="1">
                <a:ea typeface="ＭＳ Ｐゴシック" panose="020B0600070205080204" pitchFamily="34" charset="-128"/>
              </a:rPr>
              <a:t>Clicking </a:t>
            </a:r>
            <a:r>
              <a:rPr lang="en-US" altLang="zh-CN">
                <a:ea typeface="ＭＳ Ｐゴシック" panose="020B0600070205080204" pitchFamily="34" charset="-128"/>
              </a:rPr>
              <a:t>has become a major form of input </a:t>
            </a:r>
            <a:br>
              <a:rPr lang="en-US" altLang="zh-CN">
                <a:ea typeface="ＭＳ Ｐゴシック" panose="020B0600070205080204" pitchFamily="34" charset="-128"/>
              </a:rPr>
            </a:br>
            <a:r>
              <a:rPr lang="en-US" altLang="zh-CN">
                <a:ea typeface="ＭＳ Ｐゴシック" panose="020B0600070205080204" pitchFamily="34" charset="-128"/>
              </a:rPr>
              <a:t>to the computer</a:t>
            </a:r>
          </a:p>
          <a:p>
            <a:pPr lvl="1">
              <a:spcBef>
                <a:spcPct val="40000"/>
              </a:spcBef>
            </a:pPr>
            <a:r>
              <a:rPr lang="en-US" altLang="zh-CN">
                <a:ea typeface="ＭＳ Ｐゴシック" panose="020B0600070205080204" pitchFamily="34" charset="-128"/>
              </a:rPr>
              <a:t>Mouse clicking is not within the sequence </a:t>
            </a:r>
            <a:br>
              <a:rPr lang="en-US" altLang="zh-CN">
                <a:ea typeface="ＭＳ Ｐゴシック" panose="020B0600070205080204" pitchFamily="34" charset="-128"/>
              </a:rPr>
            </a:br>
            <a:r>
              <a:rPr lang="en-US" altLang="zh-CN">
                <a:ea typeface="ＭＳ Ｐゴシック" panose="020B0600070205080204" pitchFamily="34" charset="-128"/>
              </a:rPr>
              <a:t>of the program</a:t>
            </a:r>
          </a:p>
          <a:p>
            <a:pPr lvl="1">
              <a:spcBef>
                <a:spcPct val="40000"/>
              </a:spcBef>
            </a:pPr>
            <a:r>
              <a:rPr lang="en-US" altLang="zh-CN">
                <a:ea typeface="ＭＳ Ｐゴシック" panose="020B0600070205080204" pitchFamily="34" charset="-128"/>
              </a:rPr>
              <a:t>A user can click a mouse at any time during </a:t>
            </a:r>
            <a:br>
              <a:rPr lang="en-US" altLang="zh-CN">
                <a:ea typeface="ＭＳ Ｐゴシック" panose="020B0600070205080204" pitchFamily="34" charset="-128"/>
              </a:rPr>
            </a:br>
            <a:r>
              <a:rPr lang="en-US" altLang="zh-CN">
                <a:ea typeface="ＭＳ Ｐゴシック" panose="020B0600070205080204" pitchFamily="34" charset="-128"/>
              </a:rPr>
              <a:t>the execution of a program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7F12355-8ED0-4A46-A419-510367A8D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59167"/>
              </p:ext>
            </p:extLst>
          </p:nvPr>
        </p:nvGraphicFramePr>
        <p:xfrm>
          <a:off x="229211" y="1538874"/>
          <a:ext cx="8685578" cy="42672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28516">
                  <a:extLst>
                    <a:ext uri="{9D8B030D-6E8A-4147-A177-3AD203B41FA5}">
                      <a16:colId xmlns:a16="http://schemas.microsoft.com/office/drawing/2014/main" val="1922571043"/>
                    </a:ext>
                  </a:extLst>
                </a:gridCol>
                <a:gridCol w="2341802">
                  <a:extLst>
                    <a:ext uri="{9D8B030D-6E8A-4147-A177-3AD203B41FA5}">
                      <a16:colId xmlns:a16="http://schemas.microsoft.com/office/drawing/2014/main" val="1456340249"/>
                    </a:ext>
                  </a:extLst>
                </a:gridCol>
                <a:gridCol w="1710114">
                  <a:extLst>
                    <a:ext uri="{9D8B030D-6E8A-4147-A177-3AD203B41FA5}">
                      <a16:colId xmlns:a16="http://schemas.microsoft.com/office/drawing/2014/main" val="3423147694"/>
                    </a:ext>
                  </a:extLst>
                </a:gridCol>
                <a:gridCol w="1080072">
                  <a:extLst>
                    <a:ext uri="{9D8B030D-6E8A-4147-A177-3AD203B41FA5}">
                      <a16:colId xmlns:a16="http://schemas.microsoft.com/office/drawing/2014/main" val="2357949313"/>
                    </a:ext>
                  </a:extLst>
                </a:gridCol>
                <a:gridCol w="1125074">
                  <a:extLst>
                    <a:ext uri="{9D8B030D-6E8A-4147-A177-3AD203B41FA5}">
                      <a16:colId xmlns:a16="http://schemas.microsoft.com/office/drawing/2014/main" val="3943692690"/>
                    </a:ext>
                  </a:extLst>
                </a:gridCol>
              </a:tblGrid>
              <a:tr h="59748">
                <a:tc>
                  <a:txBody>
                    <a:bodyPr/>
                    <a:lstStyle/>
                    <a:p>
                      <a:pPr marL="400050"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Language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Python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VB.NET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C++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Java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extLst>
                  <a:ext uri="{0D108BD9-81ED-4DB2-BD59-A6C34878D82A}">
                    <a16:rowId xmlns:a16="http://schemas.microsoft.com/office/drawing/2014/main" val="2594471630"/>
                  </a:ext>
                </a:extLst>
              </a:tr>
              <a:tr h="119495"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Comments</a:t>
                      </a:r>
                      <a:endParaRPr lang="zh-CN" sz="2000" b="1">
                        <a:effectLst/>
                      </a:endParaRPr>
                    </a:p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#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'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//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//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extLst>
                  <a:ext uri="{0D108BD9-81ED-4DB2-BD59-A6C34878D82A}">
                    <a16:rowId xmlns:a16="http://schemas.microsoft.com/office/drawing/2014/main" val="1723989749"/>
                  </a:ext>
                </a:extLst>
              </a:tr>
              <a:tr h="119495"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End of  statement</a:t>
                      </a:r>
                      <a:endParaRPr lang="zh-CN" sz="2000" b="1">
                        <a:effectLst/>
                      </a:endParaRPr>
                    </a:p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End of line or indention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end of line</a:t>
                      </a:r>
                      <a:endParaRPr lang="zh-CN" sz="2000">
                        <a:effectLst/>
                      </a:endParaRPr>
                    </a:p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 comment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;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;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extLst>
                  <a:ext uri="{0D108BD9-81ED-4DB2-BD59-A6C34878D82A}">
                    <a16:rowId xmlns:a16="http://schemas.microsoft.com/office/drawing/2014/main" val="3490114698"/>
                  </a:ext>
                </a:extLst>
              </a:tr>
              <a:tr h="59748"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Assignment statement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=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=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=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=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extLst>
                  <a:ext uri="{0D108BD9-81ED-4DB2-BD59-A6C34878D82A}">
                    <a16:rowId xmlns:a16="http://schemas.microsoft.com/office/drawing/2014/main" val="3445617466"/>
                  </a:ext>
                </a:extLst>
              </a:tr>
              <a:tr h="119495"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Real data type</a:t>
                      </a:r>
                      <a:endParaRPr lang="zh-CN" sz="2000" b="1">
                        <a:effectLst/>
                      </a:endParaRPr>
                    </a:p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Float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Single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float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float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extLst>
                  <a:ext uri="{0D108BD9-81ED-4DB2-BD59-A6C34878D82A}">
                    <a16:rowId xmlns:a16="http://schemas.microsoft.com/office/drawing/2014/main" val="208748678"/>
                  </a:ext>
                </a:extLst>
              </a:tr>
              <a:tr h="119495"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Integer data type</a:t>
                      </a:r>
                      <a:endParaRPr lang="zh-CN" sz="2000" b="1">
                        <a:effectLst/>
                      </a:endParaRPr>
                    </a:p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Integer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Integer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int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int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extLst>
                  <a:ext uri="{0D108BD9-81ED-4DB2-BD59-A6C34878D82A}">
                    <a16:rowId xmlns:a16="http://schemas.microsoft.com/office/drawing/2014/main" val="1515921232"/>
                  </a:ext>
                </a:extLst>
              </a:tr>
              <a:tr h="59748"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Beginning of declaration(s)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 declarations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Dim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tc>
                  <a:txBody>
                    <a:bodyPr/>
                    <a:lstStyle/>
                    <a:p>
                      <a:pPr marL="40005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none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886" marR="26886" marT="0" marB="0"/>
                </a:tc>
                <a:extLst>
                  <a:ext uri="{0D108BD9-81ED-4DB2-BD59-A6C34878D82A}">
                    <a16:rowId xmlns:a16="http://schemas.microsoft.com/office/drawing/2014/main" val="340731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9456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F164222-DA61-4742-A5F7-47CA1BE6D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79400"/>
            <a:ext cx="7793037" cy="963613"/>
          </a:xfrm>
        </p:spPr>
        <p:txBody>
          <a:bodyPr/>
          <a:lstStyle/>
          <a:p>
            <a:r>
              <a:rPr lang="en-US" altLang="zh-CN"/>
              <a:t>(5) Testing 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09EE287-CEF8-420E-B9F5-72743846CD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8300" y="1538288"/>
            <a:ext cx="8569325" cy="51974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zh-CN" sz="2800">
                <a:solidFill>
                  <a:schemeClr val="hlink"/>
                </a:solidFill>
                <a:ea typeface="楷体_GB2312" pitchFamily="49" charset="-122"/>
              </a:rPr>
              <a:t>Test plan </a:t>
            </a:r>
            <a:r>
              <a:rPr lang="zh-CN" altLang="en-US" sz="2800">
                <a:solidFill>
                  <a:schemeClr val="hlink"/>
                </a:solidFill>
                <a:ea typeface="楷体_GB2312" pitchFamily="49" charset="-122"/>
              </a:rPr>
              <a:t>测试计划</a:t>
            </a:r>
            <a:r>
              <a:rPr lang="zh-CN" altLang="en-US" sz="2800">
                <a:ea typeface="楷体_GB2312" pitchFamily="49" charset="-122"/>
              </a:rPr>
              <a:t>  </a:t>
            </a:r>
            <a:r>
              <a:rPr lang="en-US" altLang="zh-CN" sz="2800">
                <a:ea typeface="楷体_GB2312" pitchFamily="49" charset="-122"/>
              </a:rPr>
              <a:t>A document that specifies how a program is to be test.</a:t>
            </a:r>
            <a:endParaRPr lang="zh-CN" altLang="en-US" sz="2800">
              <a:ea typeface="楷体_GB2312" pitchFamily="49" charset="-122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zh-CN" sz="2800">
                <a:ea typeface="楷体_GB2312" pitchFamily="49" charset="-122"/>
              </a:rPr>
              <a:t>A </a:t>
            </a:r>
            <a:r>
              <a:rPr lang="en-US" altLang="zh-CN" sz="2800">
                <a:solidFill>
                  <a:schemeClr val="hlink"/>
                </a:solidFill>
                <a:ea typeface="楷体_GB2312" pitchFamily="49" charset="-122"/>
              </a:rPr>
              <a:t>code-coverage </a:t>
            </a:r>
            <a:r>
              <a:rPr lang="zh-CN" altLang="en-US" sz="2800">
                <a:solidFill>
                  <a:schemeClr val="hlink"/>
                </a:solidFill>
                <a:ea typeface="楷体_GB2312" pitchFamily="49" charset="-122"/>
              </a:rPr>
              <a:t>代码覆盖</a:t>
            </a:r>
            <a:r>
              <a:rPr lang="zh-CN" altLang="en-US" sz="2800">
                <a:ea typeface="楷体_GB2312" pitchFamily="49" charset="-122"/>
              </a:rPr>
              <a:t> </a:t>
            </a:r>
            <a:r>
              <a:rPr lang="en-US" altLang="zh-CN" sz="2800">
                <a:ea typeface="楷体_GB2312" pitchFamily="49" charset="-122"/>
              </a:rPr>
              <a:t> Testing a program or subprogram based on covering all the statements in the code.(</a:t>
            </a:r>
            <a:r>
              <a:rPr lang="en-US" altLang="zh-CN" sz="2800">
                <a:solidFill>
                  <a:schemeClr val="hlink"/>
                </a:solidFill>
                <a:ea typeface="楷体_GB2312" pitchFamily="49" charset="-122"/>
              </a:rPr>
              <a:t>clear-box testing</a:t>
            </a:r>
            <a:r>
              <a:rPr lang="zh-CN" altLang="en-US" sz="2800">
                <a:solidFill>
                  <a:schemeClr val="hlink"/>
                </a:solidFill>
                <a:ea typeface="楷体_GB2312" pitchFamily="49" charset="-122"/>
              </a:rPr>
              <a:t>白盒</a:t>
            </a:r>
            <a:r>
              <a:rPr lang="en-US" altLang="zh-CN" sz="2800">
                <a:solidFill>
                  <a:schemeClr val="hlink"/>
                </a:solidFill>
                <a:ea typeface="楷体_GB2312" pitchFamily="49" charset="-122"/>
              </a:rPr>
              <a:t>/</a:t>
            </a:r>
            <a:r>
              <a:rPr lang="zh-CN" altLang="en-US" sz="2800">
                <a:solidFill>
                  <a:schemeClr val="hlink"/>
                </a:solidFill>
                <a:ea typeface="楷体_GB2312" pitchFamily="49" charset="-122"/>
              </a:rPr>
              <a:t>明箱测试</a:t>
            </a:r>
            <a:r>
              <a:rPr lang="en-US" altLang="zh-CN" sz="2800">
                <a:ea typeface="楷体_GB2312" pitchFamily="49" charset="-122"/>
              </a:rPr>
              <a:t>) 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zh-CN" sz="2800">
                <a:ea typeface="楷体_GB2312" pitchFamily="49" charset="-122"/>
              </a:rPr>
              <a:t>A </a:t>
            </a:r>
            <a:r>
              <a:rPr lang="en-US" altLang="zh-CN" sz="2800">
                <a:solidFill>
                  <a:schemeClr val="hlink"/>
                </a:solidFill>
                <a:ea typeface="楷体_GB2312" pitchFamily="49" charset="-122"/>
              </a:rPr>
              <a:t>data-coverage </a:t>
            </a:r>
            <a:r>
              <a:rPr lang="zh-CN" altLang="en-US" sz="2800">
                <a:solidFill>
                  <a:schemeClr val="hlink"/>
                </a:solidFill>
                <a:ea typeface="楷体_GB2312" pitchFamily="49" charset="-122"/>
              </a:rPr>
              <a:t>数据覆盖</a:t>
            </a:r>
            <a:r>
              <a:rPr lang="en-US" altLang="zh-CN" sz="2800">
                <a:ea typeface="楷体_GB2312" pitchFamily="49" charset="-122"/>
              </a:rPr>
              <a:t> Testing a program or subprogram based on the possible input values, treating the code as a black box(</a:t>
            </a:r>
            <a:r>
              <a:rPr lang="en-US" altLang="zh-CN" sz="2800">
                <a:solidFill>
                  <a:schemeClr val="hlink"/>
                </a:solidFill>
                <a:ea typeface="楷体_GB2312" pitchFamily="49" charset="-122"/>
              </a:rPr>
              <a:t>black-box testing</a:t>
            </a:r>
            <a:r>
              <a:rPr lang="zh-CN" altLang="en-US" sz="2800">
                <a:solidFill>
                  <a:schemeClr val="hlink"/>
                </a:solidFill>
                <a:ea typeface="楷体_GB2312" pitchFamily="49" charset="-122"/>
              </a:rPr>
              <a:t>黑盒测试</a:t>
            </a:r>
            <a:r>
              <a:rPr lang="en-US" altLang="zh-CN" sz="2800">
                <a:ea typeface="楷体_GB2312" pitchFamily="49" charset="-122"/>
              </a:rPr>
              <a:t>) 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zh-CN" sz="2800">
                <a:solidFill>
                  <a:schemeClr val="hlink"/>
                </a:solidFill>
                <a:ea typeface="楷体_GB2312" pitchFamily="49" charset="-122"/>
              </a:rPr>
              <a:t>Test-plan implementation</a:t>
            </a:r>
            <a:r>
              <a:rPr lang="en-US" altLang="zh-CN" sz="2800">
                <a:ea typeface="楷体_GB2312" pitchFamily="49" charset="-122"/>
              </a:rPr>
              <a:t> Using the test cases(</a:t>
            </a:r>
            <a:r>
              <a:rPr lang="zh-CN" altLang="en-US" sz="2800">
                <a:ea typeface="楷体_GB2312" pitchFamily="49" charset="-122"/>
              </a:rPr>
              <a:t>用例</a:t>
            </a:r>
            <a:r>
              <a:rPr lang="en-US" altLang="zh-CN" sz="2800">
                <a:ea typeface="楷体_GB2312" pitchFamily="49" charset="-122"/>
              </a:rPr>
              <a:t>) specified in a test plan to verify that a program outputs the predicted results.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C91FE0F0-E86B-405F-AA28-2E85F445D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 sz="2800"/>
              <a:t>Chapter 8</a:t>
            </a:r>
            <a:br>
              <a:rPr lang="en-US" altLang="zh-CN" sz="2800"/>
            </a:br>
            <a:r>
              <a:rPr lang="en-US" altLang="zh-CN" sz="2800"/>
              <a:t>Abstract Date Types and Subprograms</a:t>
            </a:r>
            <a:br>
              <a:rPr lang="en-US" altLang="zh-CN" sz="2800"/>
            </a:br>
            <a:r>
              <a:rPr lang="zh-CN" altLang="en-US" sz="2800"/>
              <a:t>抽象数据类型和子程序员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27E38E92-6D5D-40AF-B4B8-D9181CC2E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898650"/>
            <a:ext cx="8343900" cy="42338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/>
              <a:t>This chapter </a:t>
            </a:r>
            <a:r>
              <a:rPr lang="en-US" altLang="zh-CN">
                <a:solidFill>
                  <a:schemeClr val="folHlink"/>
                </a:solidFill>
              </a:rPr>
              <a:t>gives the definition of abstract objects</a:t>
            </a:r>
            <a:r>
              <a:rPr lang="en-US" altLang="zh-CN"/>
              <a:t> (p246)for </a:t>
            </a:r>
            <a:r>
              <a:rPr lang="en-US" altLang="zh-CN" i="1">
                <a:solidFill>
                  <a:schemeClr val="folHlink"/>
                </a:solidFill>
              </a:rPr>
              <a:t>modeling information</a:t>
            </a:r>
            <a:r>
              <a:rPr lang="en-US" altLang="zh-CN"/>
              <a:t> in a program </a:t>
            </a:r>
            <a:r>
              <a:rPr lang="en-US" altLang="zh-CN">
                <a:solidFill>
                  <a:schemeClr val="folHlink"/>
                </a:solidFill>
              </a:rPr>
              <a:t>and the algorithms</a:t>
            </a:r>
            <a:r>
              <a:rPr lang="en-US" altLang="zh-CN"/>
              <a:t> that manipulate these objects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Definitions:</a:t>
            </a:r>
          </a:p>
          <a:p>
            <a:pPr lvl="1">
              <a:spcBef>
                <a:spcPct val="50000"/>
              </a:spcBef>
            </a:pPr>
            <a:r>
              <a:rPr lang="en-US" altLang="zh-CN"/>
              <a:t>Stacks(246),Queues(247),Lists(248),Trees(251),Graphs(260),Subprograms(268)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6D2269D6-7EB7-4419-9E92-2AE89A96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What’s the point today ?</a:t>
            </a:r>
          </a:p>
        </p:txBody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id="{421CC43F-2E1F-4504-839E-3FE206D923BD}"/>
              </a:ext>
            </a:extLst>
          </p:cNvPr>
          <p:cNvSpPr>
            <a:spLocks noChangeArrowheads="1"/>
          </p:cNvSpPr>
          <p:nvPr/>
        </p:nvSpPr>
        <p:spPr bwMode="auto">
          <a:xfrm rot="1192445">
            <a:off x="2366963" y="2393950"/>
            <a:ext cx="76993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CN" sz="8800">
                <a:solidFill>
                  <a:schemeClr val="hlink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233477" name="Picture 6" descr="IMAG0278">
            <a:extLst>
              <a:ext uri="{FF2B5EF4-FFF2-40B4-BE49-F238E27FC236}">
                <a16:creationId xmlns:a16="http://schemas.microsoft.com/office/drawing/2014/main" id="{ACC0B2D9-0094-4996-A233-24AE1B65D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9726" r="9579" b="14450"/>
          <a:stretch>
            <a:fillRect/>
          </a:stretch>
        </p:blipFill>
        <p:spPr bwMode="auto">
          <a:xfrm>
            <a:off x="4346575" y="2619375"/>
            <a:ext cx="287813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0A471AA-B34D-49F7-B22D-6BA086A51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en-US" altLang="zh-CN"/>
              <a:t>Features in Pep/8(2/2)</a:t>
            </a:r>
            <a:endParaRPr lang="zh-CN" altLang="zh-CN"/>
          </a:p>
        </p:txBody>
      </p:sp>
      <p:sp>
        <p:nvSpPr>
          <p:cNvPr id="53251" name="灯片编号占位符 7">
            <a:extLst>
              <a:ext uri="{FF2B5EF4-FFF2-40B4-BE49-F238E27FC236}">
                <a16:creationId xmlns:a16="http://schemas.microsoft.com/office/drawing/2014/main" id="{5F7BA1E3-FBE8-4093-9BBF-6E0587075C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2011B3BC-C7D5-4A93-AD17-13154596470C}" type="slidenum">
              <a:rPr lang="zh-CN" altLang="en-US" sz="1400">
                <a:solidFill>
                  <a:srgbClr val="C0C0C0"/>
                </a:solidFill>
              </a:rPr>
              <a:pPr/>
              <a:t>11</a:t>
            </a:fld>
            <a:r>
              <a:rPr lang="en-US" altLang="zh-CN" sz="1400">
                <a:solidFill>
                  <a:srgbClr val="C0C0C0"/>
                </a:solidFill>
              </a:rPr>
              <a:t>/56</a:t>
            </a:r>
          </a:p>
        </p:txBody>
      </p:sp>
      <p:sp>
        <p:nvSpPr>
          <p:cNvPr id="343044" name="Text Box 4">
            <a:extLst>
              <a:ext uri="{FF2B5EF4-FFF2-40B4-BE49-F238E27FC236}">
                <a16:creationId xmlns:a16="http://schemas.microsoft.com/office/drawing/2014/main" id="{DA422A51-FFA0-4C60-820B-755E35E94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2979738"/>
            <a:ext cx="3060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FF33CC"/>
                </a:solidFill>
                <a:latin typeface="Comic Sans MS" panose="030F0702030302020204" pitchFamily="66" charset="0"/>
              </a:rPr>
              <a:t>3 bytes per instruction</a:t>
            </a:r>
            <a:endParaRPr lang="zh-CN" altLang="zh-CN" sz="2000" b="1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343045" name="AutoShape 5">
            <a:extLst>
              <a:ext uri="{FF2B5EF4-FFF2-40B4-BE49-F238E27FC236}">
                <a16:creationId xmlns:a16="http://schemas.microsoft.com/office/drawing/2014/main" id="{6744D026-819B-4290-A4DA-79E55BDF6F38}"/>
              </a:ext>
            </a:extLst>
          </p:cNvPr>
          <p:cNvSpPr>
            <a:spLocks/>
          </p:cNvSpPr>
          <p:nvPr/>
        </p:nvSpPr>
        <p:spPr bwMode="auto">
          <a:xfrm>
            <a:off x="5632450" y="2995613"/>
            <a:ext cx="314325" cy="406400"/>
          </a:xfrm>
          <a:prstGeom prst="rightBrace">
            <a:avLst>
              <a:gd name="adj1" fmla="val 107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/>
          </a:p>
        </p:txBody>
      </p:sp>
      <p:sp>
        <p:nvSpPr>
          <p:cNvPr id="343048" name="Text Box 8">
            <a:extLst>
              <a:ext uri="{FF2B5EF4-FFF2-40B4-BE49-F238E27FC236}">
                <a16:creationId xmlns:a16="http://schemas.microsoft.com/office/drawing/2014/main" id="{3CA8EE70-6983-4327-A258-3F93C8633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2066925"/>
            <a:ext cx="1668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Comic Sans MS" panose="030F0702030302020204" pitchFamily="66" charset="0"/>
              </a:rPr>
              <a:t>16-bit data</a:t>
            </a:r>
            <a:endParaRPr lang="zh-CN" altLang="zh-CN" sz="2000" b="1">
              <a:latin typeface="Comic Sans MS" panose="030F0702030302020204" pitchFamily="66" charset="0"/>
            </a:endParaRPr>
          </a:p>
        </p:txBody>
      </p:sp>
      <p:sp>
        <p:nvSpPr>
          <p:cNvPr id="343049" name="Line 9">
            <a:extLst>
              <a:ext uri="{FF2B5EF4-FFF2-40B4-BE49-F238E27FC236}">
                <a16:creationId xmlns:a16="http://schemas.microsoft.com/office/drawing/2014/main" id="{780FC554-7E33-4BDD-9AFB-1A055D515D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5800" y="2336800"/>
            <a:ext cx="449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56" name="Text Box 14">
            <a:extLst>
              <a:ext uri="{FF2B5EF4-FFF2-40B4-BE49-F238E27FC236}">
                <a16:creationId xmlns:a16="http://schemas.microsoft.com/office/drawing/2014/main" id="{6BE352B6-6922-4A70-8F25-6EF4EAABF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827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 b="1">
              <a:solidFill>
                <a:schemeClr val="hlink"/>
              </a:solidFill>
            </a:endParaRPr>
          </a:p>
        </p:txBody>
      </p:sp>
      <p:grpSp>
        <p:nvGrpSpPr>
          <p:cNvPr id="53257" name="Group 61">
            <a:extLst>
              <a:ext uri="{FF2B5EF4-FFF2-40B4-BE49-F238E27FC236}">
                <a16:creationId xmlns:a16="http://schemas.microsoft.com/office/drawing/2014/main" id="{CB4E78FA-55EB-4F00-BA40-74C66ED5AD7E}"/>
              </a:ext>
            </a:extLst>
          </p:cNvPr>
          <p:cNvGrpSpPr>
            <a:grpSpLocks/>
          </p:cNvGrpSpPr>
          <p:nvPr/>
        </p:nvGrpSpPr>
        <p:grpSpPr bwMode="auto">
          <a:xfrm>
            <a:off x="0" y="1430338"/>
            <a:ext cx="5789613" cy="2295525"/>
            <a:chOff x="130" y="884"/>
            <a:chExt cx="3401" cy="1446"/>
          </a:xfrm>
        </p:grpSpPr>
        <p:pic>
          <p:nvPicPr>
            <p:cNvPr id="53268" name="Picture 3">
              <a:extLst>
                <a:ext uri="{FF2B5EF4-FFF2-40B4-BE49-F238E27FC236}">
                  <a16:creationId xmlns:a16="http://schemas.microsoft.com/office/drawing/2014/main" id="{0225FA29-DA19-48E8-B294-145313DEA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86"/>
            <a:stretch>
              <a:fillRect/>
            </a:stretch>
          </p:blipFill>
          <p:spPr bwMode="auto">
            <a:xfrm>
              <a:off x="130" y="884"/>
              <a:ext cx="3401" cy="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69" name="Rectangle 50">
              <a:extLst>
                <a:ext uri="{FF2B5EF4-FFF2-40B4-BE49-F238E27FC236}">
                  <a16:creationId xmlns:a16="http://schemas.microsoft.com/office/drawing/2014/main" id="{F03ED610-E101-4668-B9C0-871306803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1628"/>
              <a:ext cx="114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100"/>
                <a:t>PC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3091" name="Ink 51">
                <a:extLst>
                  <a:ext uri="{FF2B5EF4-FFF2-40B4-BE49-F238E27FC236}">
                    <a16:creationId xmlns:a16="http://schemas.microsoft.com/office/drawing/2014/main" id="{6A8EF435-38E1-452E-BF29-487471072C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6938" y="1268413"/>
              <a:ext cx="519112" cy="527050"/>
            </p14:xfrm>
          </p:contentPart>
        </mc:Choice>
        <mc:Fallback>
          <p:pic>
            <p:nvPicPr>
              <p:cNvPr id="343091" name="Ink 51">
                <a:extLst>
                  <a:ext uri="{FF2B5EF4-FFF2-40B4-BE49-F238E27FC236}">
                    <a16:creationId xmlns:a16="http://schemas.microsoft.com/office/drawing/2014/main" id="{6A8EF435-38E1-452E-BF29-487471072C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338" y="1250773"/>
                <a:ext cx="544312" cy="561611"/>
              </a:xfrm>
              <a:prstGeom prst="rect">
                <a:avLst/>
              </a:prstGeom>
            </p:spPr>
          </p:pic>
        </mc:Fallback>
      </mc:AlternateContent>
      <p:sp>
        <p:nvSpPr>
          <p:cNvPr id="343093" name="Rectangle 53">
            <a:extLst>
              <a:ext uri="{FF2B5EF4-FFF2-40B4-BE49-F238E27FC236}">
                <a16:creationId xmlns:a16="http://schemas.microsoft.com/office/drawing/2014/main" id="{F4D2129A-3D49-4CAC-B7FB-8C2BDC0E9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886075"/>
            <a:ext cx="5084762" cy="522288"/>
          </a:xfrm>
          <a:prstGeom prst="rect">
            <a:avLst/>
          </a:prstGeom>
          <a:solidFill>
            <a:srgbClr val="FF00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/>
          </a:p>
        </p:txBody>
      </p:sp>
      <p:sp>
        <p:nvSpPr>
          <p:cNvPr id="53260" name="Rectangle 54">
            <a:extLst>
              <a:ext uri="{FF2B5EF4-FFF2-40B4-BE49-F238E27FC236}">
                <a16:creationId xmlns:a16="http://schemas.microsoft.com/office/drawing/2014/main" id="{A10A6D76-B625-4182-8121-9AD6F74CB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3792538"/>
            <a:ext cx="814705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b="1">
                <a:latin typeface="Comic Sans MS" panose="030F0702030302020204" pitchFamily="66" charset="0"/>
              </a:rPr>
              <a:t>Pep/8’S </a:t>
            </a:r>
            <a:r>
              <a:rPr lang="en-US" altLang="zh-CN" sz="2000" b="1">
                <a:solidFill>
                  <a:schemeClr val="hlink"/>
                </a:solidFill>
                <a:latin typeface="Comic Sans MS" panose="030F0702030302020204" pitchFamily="66" charset="0"/>
              </a:rPr>
              <a:t>CPU</a:t>
            </a:r>
            <a:r>
              <a:rPr lang="en-US" altLang="zh-CN" sz="2000" b="1">
                <a:latin typeface="Comic Sans MS" panose="030F0702030302020204" pitchFamily="66" charset="0"/>
              </a:rPr>
              <a:t> Covered: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CN" sz="2000" b="1">
                <a:latin typeface="Comic Sans MS" panose="030F0702030302020204" pitchFamily="66" charset="0"/>
              </a:rPr>
              <a:t>the program counter (</a:t>
            </a:r>
            <a:r>
              <a:rPr lang="en-US" altLang="zh-CN" sz="2000" b="1">
                <a:solidFill>
                  <a:schemeClr val="hlink"/>
                </a:solidFill>
                <a:latin typeface="Comic Sans MS" panose="030F0702030302020204" pitchFamily="66" charset="0"/>
              </a:rPr>
              <a:t>PC</a:t>
            </a:r>
            <a:r>
              <a:rPr lang="en-US" altLang="zh-CN" sz="2000" b="1">
                <a:latin typeface="Comic Sans MS" panose="030F0702030302020204" pitchFamily="66" charset="0"/>
              </a:rPr>
              <a:t>) (contains the address of the next instruction to be executed).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CN" sz="2000" b="1">
                <a:latin typeface="Comic Sans MS" panose="030F0702030302020204" pitchFamily="66" charset="0"/>
              </a:rPr>
              <a:t>the instruction register (</a:t>
            </a:r>
            <a:r>
              <a:rPr lang="en-US" altLang="zh-CN" sz="2000" b="1">
                <a:solidFill>
                  <a:schemeClr val="hlink"/>
                </a:solidFill>
                <a:latin typeface="Comic Sans MS" panose="030F0702030302020204" pitchFamily="66" charset="0"/>
              </a:rPr>
              <a:t>IR</a:t>
            </a:r>
            <a:r>
              <a:rPr lang="en-US" altLang="zh-CN" sz="2000" b="1">
                <a:latin typeface="Comic Sans MS" panose="030F0702030302020204" pitchFamily="66" charset="0"/>
              </a:rPr>
              <a:t>) (contains a copy of the instruction being executed).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CN" sz="2000" b="1">
                <a:latin typeface="Comic Sans MS" panose="030F0702030302020204" pitchFamily="66" charset="0"/>
              </a:rPr>
              <a:t>the accumulator (A register):holds data and the results.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hlink"/>
                </a:solidFill>
                <a:latin typeface="Comic Sans MS" panose="030F0702030302020204" pitchFamily="66" charset="0"/>
              </a:rPr>
              <a:t>status bit N</a:t>
            </a:r>
            <a:r>
              <a:rPr lang="en-US" altLang="zh-CN" sz="2000" b="1">
                <a:latin typeface="Comic Sans MS" panose="030F0702030302020204" pitchFamily="66" charset="0"/>
              </a:rPr>
              <a:t> (1 if A register is negative; 0 otherwise)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hlink"/>
                </a:solidFill>
                <a:latin typeface="Comic Sans MS" panose="030F0702030302020204" pitchFamily="66" charset="0"/>
              </a:rPr>
              <a:t>status bit Z</a:t>
            </a:r>
            <a:r>
              <a:rPr lang="en-US" altLang="zh-CN" sz="2000" b="1">
                <a:latin typeface="Comic Sans MS" panose="030F0702030302020204" pitchFamily="66" charset="0"/>
              </a:rPr>
              <a:t> (1 if the A register is 0; and 0 otherwise)</a:t>
            </a:r>
            <a:endParaRPr lang="zh-CN" altLang="en-US" sz="2000" b="1">
              <a:latin typeface="Comic Sans MS" panose="030F0702030302020204" pitchFamily="66" charset="0"/>
            </a:endParaRPr>
          </a:p>
        </p:txBody>
      </p:sp>
      <p:sp>
        <p:nvSpPr>
          <p:cNvPr id="53261" name="Rectangle 55">
            <a:extLst>
              <a:ext uri="{FF2B5EF4-FFF2-40B4-BE49-F238E27FC236}">
                <a16:creationId xmlns:a16="http://schemas.microsoft.com/office/drawing/2014/main" id="{0F8A2375-9798-4EB6-8B3D-0F9E76A2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p154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343097" name="Rectangle 57">
            <a:extLst>
              <a:ext uri="{FF2B5EF4-FFF2-40B4-BE49-F238E27FC236}">
                <a16:creationId xmlns:a16="http://schemas.microsoft.com/office/drawing/2014/main" id="{3C37B11F-3C4A-4F56-9E02-7C5C10FD3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2390775"/>
            <a:ext cx="5084762" cy="522288"/>
          </a:xfrm>
          <a:prstGeom prst="rect">
            <a:avLst/>
          </a:prstGeom>
          <a:solidFill>
            <a:srgbClr val="99CC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/>
          </a:p>
        </p:txBody>
      </p:sp>
      <p:sp>
        <p:nvSpPr>
          <p:cNvPr id="343098" name="Text Box 58">
            <a:extLst>
              <a:ext uri="{FF2B5EF4-FFF2-40B4-BE49-F238E27FC236}">
                <a16:creationId xmlns:a16="http://schemas.microsoft.com/office/drawing/2014/main" id="{E3746736-DE2D-4736-91C9-00E9EDEE2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2438400"/>
            <a:ext cx="47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chemeClr val="folHlink"/>
                </a:solidFill>
                <a:latin typeface="Comic Sans MS" panose="030F0702030302020204" pitchFamily="66" charset="0"/>
              </a:rPr>
              <a:t>PC</a:t>
            </a:r>
            <a:endParaRPr lang="zh-CN" altLang="zh-CN" sz="2000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343099" name="Line 59">
            <a:extLst>
              <a:ext uri="{FF2B5EF4-FFF2-40B4-BE49-F238E27FC236}">
                <a16:creationId xmlns:a16="http://schemas.microsoft.com/office/drawing/2014/main" id="{16AC9874-6030-4F89-9496-4B7CD21FA0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6288" y="2708275"/>
            <a:ext cx="449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53265" name="Picture 19">
            <a:extLst>
              <a:ext uri="{FF2B5EF4-FFF2-40B4-BE49-F238E27FC236}">
                <a16:creationId xmlns:a16="http://schemas.microsoft.com/office/drawing/2014/main" id="{AC75EE85-9CE1-411C-8430-9D6DB7AF5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573338"/>
            <a:ext cx="18684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66" name="TextBox 20">
            <a:extLst>
              <a:ext uri="{FF2B5EF4-FFF2-40B4-BE49-F238E27FC236}">
                <a16:creationId xmlns:a16="http://schemas.microsoft.com/office/drawing/2014/main" id="{D648CF38-C38A-4415-97D4-92818534B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358900"/>
            <a:ext cx="3127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400"/>
              <a:t>8’</a:t>
            </a:r>
            <a:endParaRPr lang="zh-CN" altLang="en-US" sz="1400"/>
          </a:p>
        </p:txBody>
      </p:sp>
      <p:sp>
        <p:nvSpPr>
          <p:cNvPr id="53267" name="矩形 1">
            <a:extLst>
              <a:ext uri="{FF2B5EF4-FFF2-40B4-BE49-F238E27FC236}">
                <a16:creationId xmlns:a16="http://schemas.microsoft.com/office/drawing/2014/main" id="{0EA701E8-925E-4F8C-9D8A-5BD202C9D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795463"/>
            <a:ext cx="2476500" cy="373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AutoNum type="circleNumDbPlain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/>
      <p:bldP spid="343045" grpId="0" animBg="1"/>
      <p:bldP spid="343048" grpId="0"/>
      <p:bldP spid="343093" grpId="0" animBg="1"/>
      <p:bldP spid="343097" grpId="0" animBg="1"/>
      <p:bldP spid="343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E906ECC-F59C-4144-B957-D14CBA001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Instruction Format</a:t>
            </a:r>
            <a:r>
              <a:rPr lang="zh-CN" altLang="en-US"/>
              <a:t> </a:t>
            </a:r>
            <a:r>
              <a:rPr lang="en-US" altLang="zh-CN"/>
              <a:t>(1/2)</a:t>
            </a:r>
            <a:endParaRPr lang="zh-CN" altLang="zh-CN">
              <a:solidFill>
                <a:srgbClr val="C0C0C0"/>
              </a:solidFill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5ABEC20B-0C96-4259-A261-65D5F0CB43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73"/>
          <a:stretch>
            <a:fillRect/>
          </a:stretch>
        </p:blipFill>
        <p:spPr>
          <a:xfrm>
            <a:off x="1647825" y="1449388"/>
            <a:ext cx="7019925" cy="280193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0581" name="Text Box 5">
            <a:extLst>
              <a:ext uri="{FF2B5EF4-FFF2-40B4-BE49-F238E27FC236}">
                <a16:creationId xmlns:a16="http://schemas.microsoft.com/office/drawing/2014/main" id="{7C0E99A3-6FB5-4870-B680-C07C5234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2235200"/>
            <a:ext cx="3825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[16</a:t>
            </a:r>
            <a:r>
              <a:rPr lang="zh-CN" altLang="en-US" sz="28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位操作数说明符</a:t>
            </a:r>
            <a:r>
              <a:rPr lang="en-US" altLang="zh-CN" sz="28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]</a:t>
            </a:r>
          </a:p>
        </p:txBody>
      </p:sp>
      <p:sp>
        <p:nvSpPr>
          <p:cNvPr id="280583" name="Rectangle 7">
            <a:extLst>
              <a:ext uri="{FF2B5EF4-FFF2-40B4-BE49-F238E27FC236}">
                <a16:creationId xmlns:a16="http://schemas.microsoft.com/office/drawing/2014/main" id="{2C4B5BF7-1FFC-4833-9B27-2DA2C52D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1560513"/>
            <a:ext cx="287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2800" b="1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位指令说明符</a:t>
            </a:r>
          </a:p>
        </p:txBody>
      </p:sp>
      <p:sp>
        <p:nvSpPr>
          <p:cNvPr id="280590" name="AutoShape 14">
            <a:extLst>
              <a:ext uri="{FF2B5EF4-FFF2-40B4-BE49-F238E27FC236}">
                <a16:creationId xmlns:a16="http://schemas.microsoft.com/office/drawing/2014/main" id="{5CD01F46-28FE-4C48-95D8-EA1576AA0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1493838"/>
            <a:ext cx="2698750" cy="809625"/>
          </a:xfrm>
          <a:prstGeom prst="wedgeRoundRectCallout">
            <a:avLst>
              <a:gd name="adj1" fmla="val -16819"/>
              <a:gd name="adj2" fmla="val 182139"/>
              <a:gd name="adj3" fmla="val 16667"/>
            </a:avLst>
          </a:prstGeom>
          <a:solidFill>
            <a:srgbClr val="C0C0C0">
              <a:alpha val="23137"/>
            </a:srgbClr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指令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说明符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304" name="Rectangle 15">
            <a:extLst>
              <a:ext uri="{FF2B5EF4-FFF2-40B4-BE49-F238E27FC236}">
                <a16:creationId xmlns:a16="http://schemas.microsoft.com/office/drawing/2014/main" id="{03E234F7-D8B4-473A-AB85-2494F374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p155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5305" name="组合 22">
            <a:extLst>
              <a:ext uri="{FF2B5EF4-FFF2-40B4-BE49-F238E27FC236}">
                <a16:creationId xmlns:a16="http://schemas.microsoft.com/office/drawing/2014/main" id="{AFB28F1E-5664-449C-AC63-2E1C4776FFAF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3233738"/>
            <a:ext cx="8235950" cy="3603625"/>
            <a:chOff x="71438" y="3263900"/>
            <a:chExt cx="8235950" cy="3722688"/>
          </a:xfrm>
        </p:grpSpPr>
        <p:pic>
          <p:nvPicPr>
            <p:cNvPr id="55307" name="Picture 4">
              <a:extLst>
                <a:ext uri="{FF2B5EF4-FFF2-40B4-BE49-F238E27FC236}">
                  <a16:creationId xmlns:a16="http://schemas.microsoft.com/office/drawing/2014/main" id="{A0693CF3-769F-47CC-8AE3-7BA647B15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82"/>
            <a:stretch>
              <a:fillRect/>
            </a:stretch>
          </p:blipFill>
          <p:spPr bwMode="auto">
            <a:xfrm>
              <a:off x="71438" y="3473450"/>
              <a:ext cx="6300787" cy="3513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08" name="Rectangle 6">
              <a:extLst>
                <a:ext uri="{FF2B5EF4-FFF2-40B4-BE49-F238E27FC236}">
                  <a16:creationId xmlns:a16="http://schemas.microsoft.com/office/drawing/2014/main" id="{3EF69ECA-4638-4F98-9A22-F39D73AD4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7450" y="5033963"/>
              <a:ext cx="16129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zh-CN" altLang="en-US" sz="2800" b="1">
                  <a:solidFill>
                    <a:srgbClr val="FF33CC"/>
                  </a:solidFill>
                  <a:latin typeface="楷体_GB2312" pitchFamily="49" charset="-122"/>
                  <a:ea typeface="楷体_GB2312" pitchFamily="49" charset="-122"/>
                </a:rPr>
                <a:t>寻址方式</a:t>
              </a:r>
            </a:p>
          </p:txBody>
        </p:sp>
        <p:sp>
          <p:nvSpPr>
            <p:cNvPr id="55309" name="Rectangle 9">
              <a:extLst>
                <a:ext uri="{FF2B5EF4-FFF2-40B4-BE49-F238E27FC236}">
                  <a16:creationId xmlns:a16="http://schemas.microsoft.com/office/drawing/2014/main" id="{F62C75DE-0CDD-40BB-9EFC-47D9F0AA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475" y="3382963"/>
              <a:ext cx="2474913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 b="1">
                  <a:solidFill>
                    <a:srgbClr val="FF33CC"/>
                  </a:solidFill>
                  <a:latin typeface="楷体_GB2312" pitchFamily="49" charset="-122"/>
                  <a:ea typeface="楷体_GB2312" pitchFamily="49" charset="-122"/>
                </a:rPr>
                <a:t>被操作的数据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 b="1">
                  <a:solidFill>
                    <a:srgbClr val="FF33CC"/>
                  </a:solidFill>
                  <a:latin typeface="楷体_GB2312" pitchFamily="49" charset="-122"/>
                  <a:ea typeface="楷体_GB2312" pitchFamily="49" charset="-122"/>
                </a:rPr>
                <a:t>或操作数地址</a:t>
              </a:r>
            </a:p>
          </p:txBody>
        </p:sp>
        <p:sp>
          <p:nvSpPr>
            <p:cNvPr id="55310" name="Rectangle 10">
              <a:extLst>
                <a:ext uri="{FF2B5EF4-FFF2-40B4-BE49-F238E27FC236}">
                  <a16:creationId xmlns:a16="http://schemas.microsoft.com/office/drawing/2014/main" id="{930308DF-5AEC-4366-BD6C-7C7E1582D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5824538"/>
              <a:ext cx="29622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en-US" altLang="zh-CN" sz="2800" b="1">
                  <a:solidFill>
                    <a:schemeClr val="hlink"/>
                  </a:solidFill>
                  <a:latin typeface="Comic Sans MS" panose="030F0702030302020204" pitchFamily="66" charset="0"/>
                  <a:ea typeface="楷体_GB2312" pitchFamily="49" charset="-122"/>
                </a:rPr>
                <a:t>= opcode</a:t>
              </a:r>
              <a:r>
                <a:rPr lang="en-US" altLang="zh-CN" sz="2800" b="1">
                  <a:solidFill>
                    <a:schemeClr val="hlink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sz="2800" b="1">
                  <a:solidFill>
                    <a:schemeClr val="hlink"/>
                  </a:solidFill>
                  <a:latin typeface="楷体_GB2312" pitchFamily="49" charset="-122"/>
                  <a:ea typeface="楷体_GB2312" pitchFamily="49" charset="-122"/>
                </a:rPr>
                <a:t>操作码</a:t>
              </a:r>
            </a:p>
          </p:txBody>
        </p:sp>
        <p:sp>
          <p:nvSpPr>
            <p:cNvPr id="55311" name="Line 11">
              <a:extLst>
                <a:ext uri="{FF2B5EF4-FFF2-40B4-BE49-F238E27FC236}">
                  <a16:creationId xmlns:a16="http://schemas.microsoft.com/office/drawing/2014/main" id="{5164C9EB-30B4-485D-923A-1B8980836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62600" y="3429000"/>
              <a:ext cx="854075" cy="15748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5312" name="组合 18">
              <a:extLst>
                <a:ext uri="{FF2B5EF4-FFF2-40B4-BE49-F238E27FC236}">
                  <a16:creationId xmlns:a16="http://schemas.microsoft.com/office/drawing/2014/main" id="{2933CC3B-3DC9-491C-8D77-E35FBDE76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800" y="3263900"/>
              <a:ext cx="2393950" cy="952500"/>
              <a:chOff x="431800" y="3263900"/>
              <a:chExt cx="2393950" cy="952500"/>
            </a:xfrm>
          </p:grpSpPr>
          <p:sp>
            <p:nvSpPr>
              <p:cNvPr id="55316" name="矩形 1">
                <a:extLst>
                  <a:ext uri="{FF2B5EF4-FFF2-40B4-BE49-F238E27FC236}">
                    <a16:creationId xmlns:a16="http://schemas.microsoft.com/office/drawing/2014/main" id="{079F8CF2-574A-4F01-8CAE-0DEE2EDE8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6725" y="3721100"/>
                <a:ext cx="900145" cy="4953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990600" indent="-5334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AutoNum type="circleNumDbPlain"/>
                </a:pPr>
                <a:endParaRPr lang="zh-CN" altLang="en-US"/>
              </a:p>
            </p:txBody>
          </p:sp>
          <p:cxnSp>
            <p:nvCxnSpPr>
              <p:cNvPr id="55317" name="直接连接符 5">
                <a:extLst>
                  <a:ext uri="{FF2B5EF4-FFF2-40B4-BE49-F238E27FC236}">
                    <a16:creationId xmlns:a16="http://schemas.microsoft.com/office/drawing/2014/main" id="{4643D012-A78B-4D78-B9B3-6DD3DEFD19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40659" y="3721100"/>
                <a:ext cx="0" cy="49530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5318" name="Rectangle 12">
                <a:extLst>
                  <a:ext uri="{FF2B5EF4-FFF2-40B4-BE49-F238E27FC236}">
                    <a16:creationId xmlns:a16="http://schemas.microsoft.com/office/drawing/2014/main" id="{D4B1C349-628B-46B5-AACD-4CA575D0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" y="3263900"/>
                <a:ext cx="95891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</a:pPr>
                <a:r>
                  <a:rPr lang="zh-CN" altLang="en-US" sz="2400" b="1">
                    <a:solidFill>
                      <a:schemeClr val="hlink"/>
                    </a:solidFill>
                    <a:latin typeface="楷体_GB2312" pitchFamily="49" charset="-122"/>
                    <a:ea typeface="楷体_GB2312" pitchFamily="49" charset="-122"/>
                  </a:rPr>
                  <a:t>高</a:t>
                </a:r>
                <a:r>
                  <a:rPr lang="en-US" altLang="zh-CN" sz="2400" b="1">
                    <a:solidFill>
                      <a:schemeClr val="hlink"/>
                    </a:solidFill>
                    <a:latin typeface="楷体_GB2312" pitchFamily="49" charset="-122"/>
                    <a:ea typeface="楷体_GB2312" pitchFamily="49" charset="-122"/>
                  </a:rPr>
                  <a:t>4</a:t>
                </a:r>
                <a:r>
                  <a:rPr lang="zh-CN" altLang="en-US" sz="2400" b="1">
                    <a:solidFill>
                      <a:schemeClr val="hlink"/>
                    </a:solidFill>
                    <a:latin typeface="楷体_GB2312" pitchFamily="49" charset="-122"/>
                    <a:ea typeface="楷体_GB2312" pitchFamily="49" charset="-122"/>
                  </a:rPr>
                  <a:t>位</a:t>
                </a:r>
              </a:p>
            </p:txBody>
          </p:sp>
          <p:sp>
            <p:nvSpPr>
              <p:cNvPr id="55319" name="Rectangle 13">
                <a:extLst>
                  <a:ext uri="{FF2B5EF4-FFF2-40B4-BE49-F238E27FC236}">
                    <a16:creationId xmlns:a16="http://schemas.microsoft.com/office/drawing/2014/main" id="{9964EFAA-77FA-450C-BC96-BA4080C7E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6725" y="3263900"/>
                <a:ext cx="10890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</a:pPr>
                <a:r>
                  <a:rPr lang="zh-CN" altLang="en-US" sz="2400" b="1">
                    <a:solidFill>
                      <a:srgbClr val="FF33CC"/>
                    </a:solidFill>
                    <a:latin typeface="楷体_GB2312" pitchFamily="49" charset="-122"/>
                    <a:ea typeface="楷体_GB2312" pitchFamily="49" charset="-122"/>
                  </a:rPr>
                  <a:t>低</a:t>
                </a:r>
                <a:r>
                  <a:rPr lang="en-US" altLang="zh-CN" sz="2400" b="1">
                    <a:solidFill>
                      <a:srgbClr val="FF33CC"/>
                    </a:solidFill>
                    <a:latin typeface="楷体_GB2312" pitchFamily="49" charset="-122"/>
                    <a:ea typeface="楷体_GB2312" pitchFamily="49" charset="-122"/>
                  </a:rPr>
                  <a:t>3</a:t>
                </a:r>
                <a:r>
                  <a:rPr lang="zh-CN" altLang="en-US" sz="2400" b="1">
                    <a:solidFill>
                      <a:srgbClr val="FF33CC"/>
                    </a:solidFill>
                    <a:latin typeface="楷体_GB2312" pitchFamily="49" charset="-122"/>
                    <a:ea typeface="楷体_GB2312" pitchFamily="49" charset="-122"/>
                  </a:rPr>
                  <a:t>位</a:t>
                </a:r>
              </a:p>
            </p:txBody>
          </p:sp>
          <p:cxnSp>
            <p:nvCxnSpPr>
              <p:cNvPr id="55320" name="直接连接符 3">
                <a:extLst>
                  <a:ext uri="{FF2B5EF4-FFF2-40B4-BE49-F238E27FC236}">
                    <a16:creationId xmlns:a16="http://schemas.microsoft.com/office/drawing/2014/main" id="{7F13C15F-1F40-4124-863B-BF5461348F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36725" y="3721100"/>
                <a:ext cx="0" cy="49530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321" name="直接连接符 7">
                <a:extLst>
                  <a:ext uri="{FF2B5EF4-FFF2-40B4-BE49-F238E27FC236}">
                    <a16:creationId xmlns:a16="http://schemas.microsoft.com/office/drawing/2014/main" id="{5E300A5D-F60B-472F-8B85-461F432F97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71726" y="3721100"/>
                <a:ext cx="0" cy="490561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B620019-0BD7-419A-BAE2-DE2A28FE3FEA}"/>
                  </a:ext>
                </a:extLst>
              </p:cNvPr>
              <p:cNvSpPr/>
              <p:nvPr/>
            </p:nvSpPr>
            <p:spPr bwMode="auto">
              <a:xfrm>
                <a:off x="1390650" y="3721446"/>
                <a:ext cx="346075" cy="49034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marL="990600" indent="-533400"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AutoNum type="circleNumDbPlain"/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55313" name="矩形 17">
              <a:extLst>
                <a:ext uri="{FF2B5EF4-FFF2-40B4-BE49-F238E27FC236}">
                  <a16:creationId xmlns:a16="http://schemas.microsoft.com/office/drawing/2014/main" id="{20AF65AC-E96A-4960-92E4-5E52611D4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8" y="4284057"/>
              <a:ext cx="3014662" cy="314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990600" indent="-5334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AutoNum type="circleNumDbPlain"/>
              </a:pPr>
              <a:endParaRPr lang="zh-CN" altLang="en-US"/>
            </a:p>
          </p:txBody>
        </p:sp>
        <p:sp>
          <p:nvSpPr>
            <p:cNvPr id="55314" name="左大括号 21">
              <a:extLst>
                <a:ext uri="{FF2B5EF4-FFF2-40B4-BE49-F238E27FC236}">
                  <a16:creationId xmlns:a16="http://schemas.microsoft.com/office/drawing/2014/main" id="{CA92CF31-3D5D-4D15-9408-C2062422D85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574007" y="3873745"/>
              <a:ext cx="406400" cy="1227025"/>
            </a:xfrm>
            <a:prstGeom prst="leftBrace">
              <a:avLst>
                <a:gd name="adj1" fmla="val 8331"/>
                <a:gd name="adj2" fmla="val 6334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990600" indent="-5334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AutoNum type="circleNumDbPlain"/>
              </a:pPr>
              <a:endParaRPr lang="zh-CN" altLang="en-US"/>
            </a:p>
          </p:txBody>
        </p:sp>
        <p:sp>
          <p:nvSpPr>
            <p:cNvPr id="55315" name="左大括号 37">
              <a:extLst>
                <a:ext uri="{FF2B5EF4-FFF2-40B4-BE49-F238E27FC236}">
                  <a16:creationId xmlns:a16="http://schemas.microsoft.com/office/drawing/2014/main" id="{AAF0C977-77C2-427D-8407-CF7500CC043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994344" y="4001552"/>
              <a:ext cx="406400" cy="878657"/>
            </a:xfrm>
            <a:prstGeom prst="leftBrace">
              <a:avLst>
                <a:gd name="adj1" fmla="val 8338"/>
                <a:gd name="adj2" fmla="val 6334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990600" indent="-5334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AutoNum type="circleNumDbPlain"/>
              </a:pPr>
              <a:endParaRPr lang="zh-CN" altLang="en-US"/>
            </a:p>
          </p:txBody>
        </p:sp>
      </p:grpSp>
      <p:sp>
        <p:nvSpPr>
          <p:cNvPr id="280584" name="Rectangle 8">
            <a:extLst>
              <a:ext uri="{FF2B5EF4-FFF2-40B4-BE49-F238E27FC236}">
                <a16:creationId xmlns:a16="http://schemas.microsoft.com/office/drawing/2014/main" id="{5258A944-3125-48EB-917B-A1E15D810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6173788"/>
            <a:ext cx="421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规定计算机进行什么类型操作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8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/>
      <p:bldP spid="280583" grpId="0"/>
      <p:bldP spid="280590" grpId="0" animBg="1"/>
      <p:bldP spid="280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0D4E79D-1CA4-4947-80F6-BD2197F58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875" y="144463"/>
            <a:ext cx="7793038" cy="1143000"/>
          </a:xfrm>
        </p:spPr>
        <p:txBody>
          <a:bodyPr/>
          <a:lstStyle/>
          <a:p>
            <a:r>
              <a:rPr lang="en-US" altLang="zh-CN"/>
              <a:t>Instruction Format (2/2)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BA6D939E-4B7F-4ABC-AF72-C9BFC9E8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489700"/>
            <a:ext cx="5668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latin typeface="Comic Sans MS" panose="030F0702030302020204" pitchFamily="66" charset="0"/>
              </a:rPr>
              <a:t>Figure 7.3  Difference between immediate-mode and direct-mode addressing</a:t>
            </a:r>
          </a:p>
        </p:txBody>
      </p:sp>
      <p:grpSp>
        <p:nvGrpSpPr>
          <p:cNvPr id="57349" name="Group 4">
            <a:extLst>
              <a:ext uri="{FF2B5EF4-FFF2-40B4-BE49-F238E27FC236}">
                <a16:creationId xmlns:a16="http://schemas.microsoft.com/office/drawing/2014/main" id="{99C14B8A-B314-47CD-9E48-BC5AC16B12CA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1211263"/>
            <a:ext cx="8758238" cy="2217737"/>
            <a:chOff x="283" y="763"/>
            <a:chExt cx="5517" cy="1397"/>
          </a:xfrm>
        </p:grpSpPr>
        <p:pic>
          <p:nvPicPr>
            <p:cNvPr id="57358" name="Picture 5" descr="c07f03">
              <a:extLst>
                <a:ext uri="{FF2B5EF4-FFF2-40B4-BE49-F238E27FC236}">
                  <a16:creationId xmlns:a16="http://schemas.microsoft.com/office/drawing/2014/main" id="{85F6EB21-8AAB-4D78-A926-5333F047C70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43"/>
            <a:stretch>
              <a:fillRect/>
            </a:stretch>
          </p:blipFill>
          <p:spPr bwMode="auto">
            <a:xfrm>
              <a:off x="283" y="969"/>
              <a:ext cx="4128" cy="1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359" name="Rectangle 6">
              <a:extLst>
                <a:ext uri="{FF2B5EF4-FFF2-40B4-BE49-F238E27FC236}">
                  <a16:creationId xmlns:a16="http://schemas.microsoft.com/office/drawing/2014/main" id="{60184E30-A792-4316-87AA-32D398CF0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763"/>
              <a:ext cx="16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rgbClr val="FF33CC"/>
                  </a:solidFill>
                  <a:latin typeface="Comic Sans MS" panose="030F0702030302020204" pitchFamily="66" charset="0"/>
                  <a:ea typeface="楷体_GB2312" pitchFamily="49" charset="-122"/>
                </a:rPr>
                <a:t>Immediate mode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1">
                  <a:solidFill>
                    <a:srgbClr val="FF33CC"/>
                  </a:solidFill>
                  <a:latin typeface="Comic Sans MS" panose="030F0702030302020204" pitchFamily="66" charset="0"/>
                  <a:ea typeface="楷体_GB2312" pitchFamily="49" charset="-122"/>
                </a:rPr>
                <a:t>立即寻址</a:t>
              </a:r>
            </a:p>
          </p:txBody>
        </p:sp>
        <p:sp>
          <p:nvSpPr>
            <p:cNvPr id="57360" name="Rectangle 7">
              <a:extLst>
                <a:ext uri="{FF2B5EF4-FFF2-40B4-BE49-F238E27FC236}">
                  <a16:creationId xmlns:a16="http://schemas.microsoft.com/office/drawing/2014/main" id="{44D0D28B-8620-462E-BCCB-79257E296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1343"/>
              <a:ext cx="4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zh-CN" altLang="en-US" sz="2000" b="1">
                  <a:solidFill>
                    <a:srgbClr val="FF33CC"/>
                  </a:solidFill>
                </a:rPr>
                <a:t>数据</a:t>
              </a:r>
            </a:p>
          </p:txBody>
        </p:sp>
      </p:grpSp>
      <p:grpSp>
        <p:nvGrpSpPr>
          <p:cNvPr id="282632" name="Group 8">
            <a:extLst>
              <a:ext uri="{FF2B5EF4-FFF2-40B4-BE49-F238E27FC236}">
                <a16:creationId xmlns:a16="http://schemas.microsoft.com/office/drawing/2014/main" id="{B6FE5DEB-27BE-4D2B-9846-333C50A7BD32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3530600"/>
            <a:ext cx="8515350" cy="3017838"/>
            <a:chOff x="272" y="2132"/>
            <a:chExt cx="5364" cy="1901"/>
          </a:xfrm>
        </p:grpSpPr>
        <p:pic>
          <p:nvPicPr>
            <p:cNvPr id="57355" name="Picture 9" descr="c07f03">
              <a:extLst>
                <a:ext uri="{FF2B5EF4-FFF2-40B4-BE49-F238E27FC236}">
                  <a16:creationId xmlns:a16="http://schemas.microsoft.com/office/drawing/2014/main" id="{D8FA0658-CD00-461F-99F9-98B84642FF4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50"/>
            <a:stretch>
              <a:fillRect/>
            </a:stretch>
          </p:blipFill>
          <p:spPr bwMode="auto">
            <a:xfrm>
              <a:off x="272" y="2160"/>
              <a:ext cx="4128" cy="1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356" name="Rectangle 10">
              <a:extLst>
                <a:ext uri="{FF2B5EF4-FFF2-40B4-BE49-F238E27FC236}">
                  <a16:creationId xmlns:a16="http://schemas.microsoft.com/office/drawing/2014/main" id="{D2567AFB-78FD-4A26-9C45-2832F680F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132"/>
              <a:ext cx="142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chemeClr val="folHlink"/>
                  </a:solidFill>
                  <a:latin typeface="Comic Sans MS" panose="030F0702030302020204" pitchFamily="66" charset="0"/>
                  <a:ea typeface="楷体_GB2312" pitchFamily="49" charset="-122"/>
                </a:rPr>
                <a:t>Direct mode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1">
                  <a:solidFill>
                    <a:schemeClr val="folHlink"/>
                  </a:solidFill>
                  <a:latin typeface="Comic Sans MS" panose="030F0702030302020204" pitchFamily="66" charset="0"/>
                  <a:ea typeface="楷体_GB2312" pitchFamily="49" charset="-122"/>
                </a:rPr>
                <a:t>直接寻址</a:t>
              </a:r>
              <a:endParaRPr lang="en-US" altLang="zh-CN" sz="2400" b="1">
                <a:solidFill>
                  <a:schemeClr val="folHlink"/>
                </a:solidFill>
                <a:latin typeface="Comic Sans MS" panose="030F0702030302020204" pitchFamily="66" charset="0"/>
                <a:ea typeface="楷体_GB2312" pitchFamily="49" charset="-122"/>
              </a:endParaRPr>
            </a:p>
          </p:txBody>
        </p:sp>
        <p:sp>
          <p:nvSpPr>
            <p:cNvPr id="57357" name="Rectangle 11">
              <a:extLst>
                <a:ext uri="{FF2B5EF4-FFF2-40B4-BE49-F238E27FC236}">
                  <a16:creationId xmlns:a16="http://schemas.microsoft.com/office/drawing/2014/main" id="{BF749FA6-AC0E-4BCF-B83B-E3A8991FE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2670"/>
              <a:ext cx="10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zh-CN" altLang="en-US" sz="2000" b="1">
                  <a:solidFill>
                    <a:schemeClr val="folHlink"/>
                  </a:solidFill>
                </a:rPr>
                <a:t>数据存放地址</a:t>
              </a:r>
            </a:p>
          </p:txBody>
        </p:sp>
      </p:grpSp>
      <p:sp>
        <p:nvSpPr>
          <p:cNvPr id="57351" name="Rectangle 12">
            <a:extLst>
              <a:ext uri="{FF2B5EF4-FFF2-40B4-BE49-F238E27FC236}">
                <a16:creationId xmlns:a16="http://schemas.microsoft.com/office/drawing/2014/main" id="{CDC25115-5469-4112-83C6-1BCE95C9E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p156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A07F4-42EC-4215-9F87-9D5A08874FBB}"/>
              </a:ext>
            </a:extLst>
          </p:cNvPr>
          <p:cNvSpPr txBox="1"/>
          <p:nvPr/>
        </p:nvSpPr>
        <p:spPr>
          <a:xfrm>
            <a:off x="3671888" y="1787525"/>
            <a:ext cx="225425" cy="2460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altLang="zh-CN" sz="1600" dirty="0">
                <a:ea typeface="宋体" charset="-122"/>
              </a:rPr>
              <a:t>0</a:t>
            </a:r>
            <a:endParaRPr lang="zh-CN" altLang="en-US" sz="1600" dirty="0">
              <a:ea typeface="宋体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05939-0998-4EC3-841F-3DBDA64DA7A0}"/>
              </a:ext>
            </a:extLst>
          </p:cNvPr>
          <p:cNvSpPr txBox="1"/>
          <p:nvPr/>
        </p:nvSpPr>
        <p:spPr>
          <a:xfrm>
            <a:off x="3402013" y="3817938"/>
            <a:ext cx="269875" cy="247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altLang="zh-CN" sz="1600" dirty="0">
                <a:ea typeface="宋体" charset="-122"/>
              </a:rPr>
              <a:t>0</a:t>
            </a:r>
            <a:endParaRPr lang="zh-CN" altLang="en-US" sz="1600" dirty="0">
              <a:ea typeface="宋体" charset="-122"/>
            </a:endParaRPr>
          </a:p>
        </p:txBody>
      </p:sp>
      <p:pic>
        <p:nvPicPr>
          <p:cNvPr id="57354" name="Picture 14">
            <a:extLst>
              <a:ext uri="{FF2B5EF4-FFF2-40B4-BE49-F238E27FC236}">
                <a16:creationId xmlns:a16="http://schemas.microsoft.com/office/drawing/2014/main" id="{CC770509-739D-42D6-B770-CBD76E01C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54563"/>
            <a:ext cx="11255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F3AC996-CE3C-4422-8608-763E640AA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r>
              <a:rPr lang="en-US" altLang="zh-CN"/>
              <a:t>Some Sample Instructions</a:t>
            </a:r>
          </a:p>
        </p:txBody>
      </p:sp>
      <p:sp>
        <p:nvSpPr>
          <p:cNvPr id="59396" name="Text Box 3">
            <a:extLst>
              <a:ext uri="{FF2B5EF4-FFF2-40B4-BE49-F238E27FC236}">
                <a16:creationId xmlns:a16="http://schemas.microsoft.com/office/drawing/2014/main" id="{22E568FA-03B2-4BA4-8968-8CF939DAC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76950"/>
            <a:ext cx="3222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327CB8"/>
                </a:solidFill>
                <a:latin typeface="Comic Sans MS" panose="030F0702030302020204" pitchFamily="66" charset="0"/>
              </a:rPr>
              <a:t>Figure 6.4  </a:t>
            </a:r>
            <a:r>
              <a:rPr lang="en-US" altLang="zh-CN" sz="1200" b="1">
                <a:latin typeface="Comic Sans MS" panose="030F0702030302020204" pitchFamily="66" charset="0"/>
              </a:rPr>
              <a:t>Subset of Pep/8 instructions</a:t>
            </a:r>
          </a:p>
        </p:txBody>
      </p:sp>
      <p:pic>
        <p:nvPicPr>
          <p:cNvPr id="59397" name="Picture 4" descr="c07f04">
            <a:extLst>
              <a:ext uri="{FF2B5EF4-FFF2-40B4-BE49-F238E27FC236}">
                <a16:creationId xmlns:a16="http://schemas.microsoft.com/office/drawing/2014/main" id="{F79E03E8-76A1-4ED4-8D4A-07729E5075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49388"/>
            <a:ext cx="8839200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Rectangle 7">
            <a:extLst>
              <a:ext uri="{FF2B5EF4-FFF2-40B4-BE49-F238E27FC236}">
                <a16:creationId xmlns:a16="http://schemas.microsoft.com/office/drawing/2014/main" id="{A8D07CAB-A606-411B-AD99-02199530B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p157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59399" name="Oval 6">
            <a:extLst>
              <a:ext uri="{FF2B5EF4-FFF2-40B4-BE49-F238E27FC236}">
                <a16:creationId xmlns:a16="http://schemas.microsoft.com/office/drawing/2014/main" id="{FA828DB7-E12A-4598-A907-AB0FD1F34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2168525"/>
            <a:ext cx="3690938" cy="539750"/>
          </a:xfrm>
          <a:prstGeom prst="ellipse">
            <a:avLst/>
          </a:prstGeom>
          <a:solidFill>
            <a:schemeClr val="hlink">
              <a:alpha val="30980"/>
            </a:schemeClr>
          </a:solidFill>
          <a:ln w="9525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9400" name="组合 2">
            <a:extLst>
              <a:ext uri="{FF2B5EF4-FFF2-40B4-BE49-F238E27FC236}">
                <a16:creationId xmlns:a16="http://schemas.microsoft.com/office/drawing/2014/main" id="{E6DADE45-CF26-4E19-B9EB-38B885C59F16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2201863"/>
            <a:ext cx="1216025" cy="3624262"/>
            <a:chOff x="206709" y="2202284"/>
            <a:chExt cx="1215415" cy="3623544"/>
          </a:xfrm>
        </p:grpSpPr>
        <p:sp>
          <p:nvSpPr>
            <p:cNvPr id="59406" name="TextBox 1">
              <a:extLst>
                <a:ext uri="{FF2B5EF4-FFF2-40B4-BE49-F238E27FC236}">
                  <a16:creationId xmlns:a16="http://schemas.microsoft.com/office/drawing/2014/main" id="{3797B528-544B-4A84-8EE5-2218C4E81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709" y="2202284"/>
              <a:ext cx="121541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zh-CN" sz="2400"/>
                <a:t>0000</a:t>
              </a:r>
              <a:endParaRPr lang="zh-CN" altLang="en-US" sz="2400"/>
            </a:p>
          </p:txBody>
        </p:sp>
        <p:sp>
          <p:nvSpPr>
            <p:cNvPr id="59407" name="TextBox 9">
              <a:extLst>
                <a:ext uri="{FF2B5EF4-FFF2-40B4-BE49-F238E27FC236}">
                  <a16:creationId xmlns:a16="http://schemas.microsoft.com/office/drawing/2014/main" id="{A982A6E9-05CB-4323-A834-735A95939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78" y="2708275"/>
              <a:ext cx="112540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zh-CN" sz="2400"/>
                <a:t>1100</a:t>
              </a:r>
              <a:endParaRPr lang="zh-CN" altLang="en-US" sz="2400"/>
            </a:p>
          </p:txBody>
        </p:sp>
        <p:sp>
          <p:nvSpPr>
            <p:cNvPr id="59408" name="TextBox 10">
              <a:extLst>
                <a:ext uri="{FF2B5EF4-FFF2-40B4-BE49-F238E27FC236}">
                  <a16:creationId xmlns:a16="http://schemas.microsoft.com/office/drawing/2014/main" id="{FF948410-9345-475A-AD58-E48C7E8F4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78" y="3248988"/>
              <a:ext cx="112540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zh-CN" sz="2400"/>
                <a:t>1110</a:t>
              </a:r>
              <a:endParaRPr lang="zh-CN" altLang="en-US" sz="2400"/>
            </a:p>
          </p:txBody>
        </p:sp>
        <p:sp>
          <p:nvSpPr>
            <p:cNvPr id="59409" name="TextBox 11">
              <a:extLst>
                <a:ext uri="{FF2B5EF4-FFF2-40B4-BE49-F238E27FC236}">
                  <a16:creationId xmlns:a16="http://schemas.microsoft.com/office/drawing/2014/main" id="{C5F72F75-2991-4E9C-AA30-69DB8C4DE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78" y="3777389"/>
              <a:ext cx="112540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zh-CN" sz="2400"/>
                <a:t>0111</a:t>
              </a:r>
              <a:endParaRPr lang="zh-CN" altLang="en-US" sz="2400"/>
            </a:p>
          </p:txBody>
        </p:sp>
        <p:sp>
          <p:nvSpPr>
            <p:cNvPr id="59410" name="TextBox 12">
              <a:extLst>
                <a:ext uri="{FF2B5EF4-FFF2-40B4-BE49-F238E27FC236}">
                  <a16:creationId xmlns:a16="http://schemas.microsoft.com/office/drawing/2014/main" id="{62C8242F-AE93-4088-8542-3FADC4A7B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78" y="4317425"/>
              <a:ext cx="112540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zh-CN" sz="2400"/>
                <a:t>1000</a:t>
              </a:r>
              <a:endParaRPr lang="zh-CN" altLang="en-US" sz="2400"/>
            </a:p>
          </p:txBody>
        </p:sp>
        <p:sp>
          <p:nvSpPr>
            <p:cNvPr id="59411" name="TextBox 13">
              <a:extLst>
                <a:ext uri="{FF2B5EF4-FFF2-40B4-BE49-F238E27FC236}">
                  <a16:creationId xmlns:a16="http://schemas.microsoft.com/office/drawing/2014/main" id="{F25BEB82-0479-4B95-984C-1B3FD3F1E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78" y="4812458"/>
              <a:ext cx="112540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zh-CN" sz="2400"/>
                <a:t>01001</a:t>
              </a:r>
              <a:endParaRPr lang="zh-CN" altLang="en-US" sz="2400"/>
            </a:p>
          </p:txBody>
        </p:sp>
        <p:sp>
          <p:nvSpPr>
            <p:cNvPr id="59412" name="TextBox 14">
              <a:extLst>
                <a:ext uri="{FF2B5EF4-FFF2-40B4-BE49-F238E27FC236}">
                  <a16:creationId xmlns:a16="http://schemas.microsoft.com/office/drawing/2014/main" id="{A131FB6C-1147-42EB-B8C3-504F6EAA7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11" y="5364163"/>
              <a:ext cx="112540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zh-CN" sz="2400"/>
                <a:t>01010</a:t>
              </a:r>
              <a:endParaRPr lang="zh-CN" altLang="en-US" sz="2400"/>
            </a:p>
          </p:txBody>
        </p:sp>
      </p:grpSp>
      <p:sp>
        <p:nvSpPr>
          <p:cNvPr id="59401" name="Oval 5">
            <a:extLst>
              <a:ext uri="{FF2B5EF4-FFF2-40B4-BE49-F238E27FC236}">
                <a16:creationId xmlns:a16="http://schemas.microsoft.com/office/drawing/2014/main" id="{7A07D463-1AA6-4E27-9C4C-8FF84E6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5364163"/>
            <a:ext cx="5626100" cy="539750"/>
          </a:xfrm>
          <a:prstGeom prst="ellipse">
            <a:avLst/>
          </a:prstGeom>
          <a:solidFill>
            <a:schemeClr val="hlink">
              <a:alpha val="30980"/>
            </a:schemeClr>
          </a:solidFill>
          <a:ln w="9525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5BC7E76-3AA8-49E1-822A-21C44A65F0A6}"/>
              </a:ext>
            </a:extLst>
          </p:cNvPr>
          <p:cNvCxnSpPr/>
          <p:nvPr/>
        </p:nvCxnSpPr>
        <p:spPr bwMode="auto">
          <a:xfrm>
            <a:off x="6281738" y="2938463"/>
            <a:ext cx="630237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48B04C0-0483-4460-9ECA-6034D4167BE6}"/>
              </a:ext>
            </a:extLst>
          </p:cNvPr>
          <p:cNvCxnSpPr/>
          <p:nvPr/>
        </p:nvCxnSpPr>
        <p:spPr bwMode="auto">
          <a:xfrm>
            <a:off x="6400800" y="3479800"/>
            <a:ext cx="63023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571887D-5CCE-417B-A08E-253D7AF4E33B}"/>
              </a:ext>
            </a:extLst>
          </p:cNvPr>
          <p:cNvCxnSpPr/>
          <p:nvPr/>
        </p:nvCxnSpPr>
        <p:spPr bwMode="auto">
          <a:xfrm>
            <a:off x="6154738" y="4008438"/>
            <a:ext cx="630237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201F6AE-2122-4A3D-BCA5-D3F87999A831}"/>
              </a:ext>
            </a:extLst>
          </p:cNvPr>
          <p:cNvCxnSpPr/>
          <p:nvPr/>
        </p:nvCxnSpPr>
        <p:spPr bwMode="auto">
          <a:xfrm>
            <a:off x="7031038" y="4514850"/>
            <a:ext cx="630237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46E056D-AED8-419A-82AE-51A7D9613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6488" y="323850"/>
            <a:ext cx="7993062" cy="963613"/>
          </a:xfrm>
        </p:spPr>
        <p:txBody>
          <a:bodyPr/>
          <a:lstStyle/>
          <a:p>
            <a:r>
              <a:rPr lang="en-US" altLang="zh-CN"/>
              <a:t>6.3.3 A Program Example (1/3)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FDE2943-929B-45C8-AF89-DC1A28B63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1584325"/>
            <a:ext cx="8694737" cy="5008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Problem: Write “Hello” on the screen.</a:t>
            </a:r>
          </a:p>
          <a:p>
            <a:pPr lvl="1">
              <a:spcBef>
                <a:spcPct val="30000"/>
              </a:spcBef>
            </a:pPr>
            <a:r>
              <a:rPr lang="en-US" altLang="zh-CN">
                <a:solidFill>
                  <a:schemeClr val="hlink"/>
                </a:solidFill>
              </a:rPr>
              <a:t>Algorithm</a:t>
            </a:r>
            <a:r>
              <a:rPr lang="en-US" altLang="zh-CN"/>
              <a:t> </a:t>
            </a:r>
          </a:p>
          <a:p>
            <a:pPr lvl="1">
              <a:spcBef>
                <a:spcPct val="30000"/>
              </a:spcBef>
            </a:pPr>
            <a:r>
              <a:rPr lang="en-US" altLang="zh-CN">
                <a:solidFill>
                  <a:schemeClr val="hlink"/>
                </a:solidFill>
              </a:rPr>
              <a:t>Program</a:t>
            </a:r>
            <a:r>
              <a:rPr lang="en-US" altLang="zh-CN"/>
              <a:t> in machine language </a:t>
            </a:r>
          </a:p>
          <a:p>
            <a:pPr lvl="1">
              <a:spcBef>
                <a:spcPct val="30000"/>
              </a:spcBef>
            </a:pPr>
            <a:r>
              <a:rPr lang="en-US" altLang="zh-CN">
                <a:solidFill>
                  <a:schemeClr val="hlink"/>
                </a:solidFill>
              </a:rPr>
              <a:t>Running</a:t>
            </a:r>
            <a:r>
              <a:rPr lang="en-US" altLang="zh-CN"/>
              <a:t> the Program</a:t>
            </a:r>
          </a:p>
          <a:p>
            <a:pPr lvl="2"/>
            <a:r>
              <a:rPr lang="en-US" altLang="zh-CN" sz="3000"/>
              <a:t>Hand Simulation (p161)</a:t>
            </a:r>
          </a:p>
          <a:p>
            <a:pPr lvl="2"/>
            <a:r>
              <a:rPr lang="en-US" altLang="zh-CN" sz="3000"/>
              <a:t>Pep/8 Simulator (p163)</a:t>
            </a:r>
          </a:p>
          <a:p>
            <a:pPr lvl="3"/>
            <a:r>
              <a:rPr lang="en-US" altLang="zh-CN" sz="3000">
                <a:solidFill>
                  <a:schemeClr val="hlink"/>
                </a:solidFill>
              </a:rPr>
              <a:t>Load</a:t>
            </a:r>
          </a:p>
          <a:p>
            <a:pPr lvl="4"/>
            <a:r>
              <a:rPr lang="en-US" altLang="zh-CN">
                <a:latin typeface="Comic Sans MS" panose="030F0702030302020204" pitchFamily="66" charset="0"/>
                <a:ea typeface="楷体_GB2312" pitchFamily="49" charset="-122"/>
              </a:rPr>
              <a:t>Loader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装入程序，一个用于读取机器语言程序并将它载入内存的软件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)</a:t>
            </a:r>
          </a:p>
          <a:p>
            <a:pPr lvl="3"/>
            <a:r>
              <a:rPr lang="en-US" altLang="zh-CN" sz="3000">
                <a:solidFill>
                  <a:schemeClr val="hlink"/>
                </a:solidFill>
              </a:rPr>
              <a:t>Execute</a:t>
            </a:r>
            <a:endParaRPr lang="zh-CN" altLang="en-US" sz="3000">
              <a:solidFill>
                <a:schemeClr val="hlink"/>
              </a:solidFill>
            </a:endParaRP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D20549A5-CA2D-486C-BFC4-1A934334D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p160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4D1533B-EC63-4908-B2F5-E8FD25E49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A Program Example (2/3)</a:t>
            </a:r>
            <a:endParaRPr lang="zh-CN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EDA5251-9292-4B6E-BCBB-8AB71FE0A4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1616075"/>
            <a:ext cx="8343900" cy="4648200"/>
          </a:xfrm>
        </p:spPr>
        <p:txBody>
          <a:bodyPr/>
          <a:lstStyle/>
          <a:p>
            <a:r>
              <a:rPr lang="en-US" altLang="zh-CN"/>
              <a:t>Constructing an instruction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1900">
              <a:solidFill>
                <a:schemeClr val="hlink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sz="3400">
                <a:solidFill>
                  <a:schemeClr val="folHlink"/>
                </a:solidFill>
              </a:rPr>
              <a:t>Write “H”</a:t>
            </a:r>
          </a:p>
        </p:txBody>
      </p:sp>
      <p:pic>
        <p:nvPicPr>
          <p:cNvPr id="62469" name="Picture 4">
            <a:extLst>
              <a:ext uri="{FF2B5EF4-FFF2-40B4-BE49-F238E27FC236}">
                <a16:creationId xmlns:a16="http://schemas.microsoft.com/office/drawing/2014/main" id="{A0749E2B-481C-4DAE-81D7-B5E710EA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25"/>
          <a:stretch>
            <a:fillRect/>
          </a:stretch>
        </p:blipFill>
        <p:spPr bwMode="auto">
          <a:xfrm>
            <a:off x="746125" y="3292475"/>
            <a:ext cx="8010525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70" name="Rectangle 5">
            <a:extLst>
              <a:ext uri="{FF2B5EF4-FFF2-40B4-BE49-F238E27FC236}">
                <a16:creationId xmlns:a16="http://schemas.microsoft.com/office/drawing/2014/main" id="{E89C2532-46DC-4744-A8FD-D04BD4C2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859463"/>
            <a:ext cx="5786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DDDDDD"/>
                </a:solidFill>
              </a:rPr>
              <a:t>P206 11100 0 00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DDDDDD"/>
                </a:solidFill>
              </a:rPr>
              <a:t>P68 H=72 in decimal = 64+8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8B234400-6E3E-4752-8260-87D807CD3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A Program Example (3/3)</a:t>
            </a:r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3B15F60E-704A-4F83-9095-38C689DB1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3644900"/>
            <a:ext cx="1601787" cy="85566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4517" name="Rectangle 8">
            <a:extLst>
              <a:ext uri="{FF2B5EF4-FFF2-40B4-BE49-F238E27FC236}">
                <a16:creationId xmlns:a16="http://schemas.microsoft.com/office/drawing/2014/main" id="{470E385C-0D17-49BC-98C0-524DD5BAC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00" y="2500313"/>
            <a:ext cx="13319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000" b="1">
                <a:solidFill>
                  <a:srgbClr val="008000"/>
                </a:solidFill>
                <a:ea typeface="楷体_GB2312" pitchFamily="49" charset="-122"/>
              </a:rPr>
              <a:t>操作码</a:t>
            </a:r>
          </a:p>
        </p:txBody>
      </p:sp>
      <p:sp>
        <p:nvSpPr>
          <p:cNvPr id="64518" name="Rectangle 9">
            <a:extLst>
              <a:ext uri="{FF2B5EF4-FFF2-40B4-BE49-F238E27FC236}">
                <a16:creationId xmlns:a16="http://schemas.microsoft.com/office/drawing/2014/main" id="{2271645D-DEBF-4681-84CB-8356FEE0F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2230438"/>
            <a:ext cx="1035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000" b="1">
                <a:solidFill>
                  <a:srgbClr val="FF33CC"/>
                </a:solidFill>
                <a:ea typeface="楷体_GB2312" pitchFamily="49" charset="-122"/>
              </a:rPr>
              <a:t>立即寻址</a:t>
            </a:r>
          </a:p>
        </p:txBody>
      </p:sp>
      <p:sp>
        <p:nvSpPr>
          <p:cNvPr id="64519" name="Line 11">
            <a:extLst>
              <a:ext uri="{FF2B5EF4-FFF2-40B4-BE49-F238E27FC236}">
                <a16:creationId xmlns:a16="http://schemas.microsoft.com/office/drawing/2014/main" id="{C70E898D-8403-443F-8E17-4A53232601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0925" y="2770188"/>
            <a:ext cx="2924175" cy="7207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arrow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4520" name="Rectangle 12">
            <a:extLst>
              <a:ext uri="{FF2B5EF4-FFF2-40B4-BE49-F238E27FC236}">
                <a16:creationId xmlns:a16="http://schemas.microsoft.com/office/drawing/2014/main" id="{2BDE9EA0-C8A4-426A-BB6E-F514BF8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5849938"/>
            <a:ext cx="949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3000" b="1">
                <a:solidFill>
                  <a:srgbClr val="FF33CC"/>
                </a:solidFill>
                <a:ea typeface="楷体_GB2312" pitchFamily="49" charset="-122"/>
              </a:rPr>
              <a:t>数据</a:t>
            </a:r>
          </a:p>
        </p:txBody>
      </p:sp>
      <p:sp>
        <p:nvSpPr>
          <p:cNvPr id="64521" name="Rectangle 16">
            <a:extLst>
              <a:ext uri="{FF2B5EF4-FFF2-40B4-BE49-F238E27FC236}">
                <a16:creationId xmlns:a16="http://schemas.microsoft.com/office/drawing/2014/main" id="{6D546C18-51CD-40E5-A9B9-11EE01D4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1706563"/>
            <a:ext cx="8343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</a:pPr>
            <a:r>
              <a:rPr lang="en-US" altLang="zh-CN" sz="3000" b="1">
                <a:latin typeface="Comic Sans MS" panose="030F0702030302020204" pitchFamily="66" charset="0"/>
              </a:rPr>
              <a:t>Constructing an instruction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zh-CN" sz="1900" b="1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CN" sz="3400" b="1">
                <a:solidFill>
                  <a:schemeClr val="folHlink"/>
                </a:solidFill>
                <a:latin typeface="Comic Sans MS" panose="030F0702030302020204" pitchFamily="66" charset="0"/>
              </a:rPr>
              <a:t>Write “H”</a:t>
            </a:r>
          </a:p>
        </p:txBody>
      </p:sp>
      <p:sp>
        <p:nvSpPr>
          <p:cNvPr id="64522" name="Rectangle 17">
            <a:extLst>
              <a:ext uri="{FF2B5EF4-FFF2-40B4-BE49-F238E27FC236}">
                <a16:creationId xmlns:a16="http://schemas.microsoft.com/office/drawing/2014/main" id="{472917F1-EFDE-43BC-9269-4976E5A64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3619500"/>
            <a:ext cx="1035050" cy="900113"/>
          </a:xfrm>
          <a:prstGeom prst="rect">
            <a:avLst/>
          </a:prstGeom>
          <a:noFill/>
          <a:ln w="57150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4523" name="Line 18">
            <a:extLst>
              <a:ext uri="{FF2B5EF4-FFF2-40B4-BE49-F238E27FC236}">
                <a16:creationId xmlns:a16="http://schemas.microsoft.com/office/drawing/2014/main" id="{EE87FB2E-535E-4A8D-A43A-136D3533AC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6938" y="2816225"/>
            <a:ext cx="2924175" cy="720725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 type="arrow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4524" name="Line 19">
            <a:extLst>
              <a:ext uri="{FF2B5EF4-FFF2-40B4-BE49-F238E27FC236}">
                <a16:creationId xmlns:a16="http://schemas.microsoft.com/office/drawing/2014/main" id="{51CE647C-9544-4841-A305-C6C7EDFDCF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5638" y="5695950"/>
            <a:ext cx="2452687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5" name="Line 20">
            <a:extLst>
              <a:ext uri="{FF2B5EF4-FFF2-40B4-BE49-F238E27FC236}">
                <a16:creationId xmlns:a16="http://schemas.microsoft.com/office/drawing/2014/main" id="{D1B90486-3F82-4DCF-8B61-8D2786D60C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1988" y="5649913"/>
            <a:ext cx="2395537" cy="222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6" name="TextBox 1">
            <a:extLst>
              <a:ext uri="{FF2B5EF4-FFF2-40B4-BE49-F238E27FC236}">
                <a16:creationId xmlns:a16="http://schemas.microsoft.com/office/drawing/2014/main" id="{4D5AA6CB-E554-47DF-9F9E-6338BE418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3644900"/>
            <a:ext cx="3984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4400"/>
              <a:t>01010000</a:t>
            </a:r>
            <a:endParaRPr lang="zh-CN" altLang="en-US" sz="4400"/>
          </a:p>
        </p:txBody>
      </p:sp>
      <p:sp>
        <p:nvSpPr>
          <p:cNvPr id="64527" name="TextBox 2">
            <a:extLst>
              <a:ext uri="{FF2B5EF4-FFF2-40B4-BE49-F238E27FC236}">
                <a16:creationId xmlns:a16="http://schemas.microsoft.com/office/drawing/2014/main" id="{0C8112B3-BF40-414D-A971-8AF28FE0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686300"/>
            <a:ext cx="780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4400"/>
              <a:t>0000000001001000</a:t>
            </a:r>
            <a:endParaRPr lang="zh-CN" altLang="en-US"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158974D-3DC3-4AB4-9257-3F2637FF0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A Program Example (Codes)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A8E1E61-6462-474E-8C93-F5E215FC23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343900" cy="1781175"/>
          </a:xfrm>
        </p:spPr>
        <p:txBody>
          <a:bodyPr/>
          <a:lstStyle/>
          <a:p>
            <a:r>
              <a:rPr lang="en-US" altLang="zh-CN"/>
              <a:t>Let’s write "Hello" on the screen</a:t>
            </a:r>
          </a:p>
        </p:txBody>
      </p:sp>
      <p:pic>
        <p:nvPicPr>
          <p:cNvPr id="66565" name="Picture 4" descr="c07p200">
            <a:extLst>
              <a:ext uri="{FF2B5EF4-FFF2-40B4-BE49-F238E27FC236}">
                <a16:creationId xmlns:a16="http://schemas.microsoft.com/office/drawing/2014/main" id="{FD2EFC27-B1AF-4655-A110-71A46442C96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124075"/>
            <a:ext cx="57912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566" name="组合 2">
            <a:extLst>
              <a:ext uri="{FF2B5EF4-FFF2-40B4-BE49-F238E27FC236}">
                <a16:creationId xmlns:a16="http://schemas.microsoft.com/office/drawing/2014/main" id="{399C23B3-B24B-49A4-8DD7-050F7111ABF0}"/>
              </a:ext>
            </a:extLst>
          </p:cNvPr>
          <p:cNvGrpSpPr>
            <a:grpSpLocks/>
          </p:cNvGrpSpPr>
          <p:nvPr/>
        </p:nvGrpSpPr>
        <p:grpSpPr bwMode="auto">
          <a:xfrm>
            <a:off x="2532063" y="2727325"/>
            <a:ext cx="5303837" cy="3767138"/>
            <a:chOff x="2532787" y="2727682"/>
            <a:chExt cx="5302327" cy="3767555"/>
          </a:xfrm>
        </p:grpSpPr>
        <p:sp>
          <p:nvSpPr>
            <p:cNvPr id="66567" name="Text Box 5">
              <a:extLst>
                <a:ext uri="{FF2B5EF4-FFF2-40B4-BE49-F238E27FC236}">
                  <a16:creationId xmlns:a16="http://schemas.microsoft.com/office/drawing/2014/main" id="{B6F35F6F-94E2-42E8-8840-E840DEE1C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4363" y="6218238"/>
              <a:ext cx="8707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latin typeface="Comic Sans MS" panose="030F0702030302020204" pitchFamily="66" charset="0"/>
                </a:rPr>
                <a:t>Page 161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334065-7C1C-4DEC-A1BB-42530E520523}"/>
                </a:ext>
              </a:extLst>
            </p:cNvPr>
            <p:cNvSpPr txBox="1"/>
            <p:nvPr/>
          </p:nvSpPr>
          <p:spPr>
            <a:xfrm>
              <a:off x="2547070" y="2727682"/>
              <a:ext cx="2339309" cy="566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01010000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0000000001001000</a:t>
              </a:r>
              <a:endParaRPr lang="zh-CN" altLang="en-US" sz="1400" dirty="0">
                <a:ea typeface="宋体" charset="-122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6BDEA1-9437-4677-B7B6-3B92FB1A80F9}"/>
                </a:ext>
              </a:extLst>
            </p:cNvPr>
            <p:cNvSpPr txBox="1"/>
            <p:nvPr/>
          </p:nvSpPr>
          <p:spPr>
            <a:xfrm>
              <a:off x="2547070" y="3357990"/>
              <a:ext cx="2339309" cy="5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01010000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0000000001100101</a:t>
              </a:r>
              <a:endParaRPr lang="zh-CN" altLang="en-US" sz="1400" dirty="0">
                <a:ea typeface="宋体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4FF74A-04CB-4490-B9E8-0B85D0D68951}"/>
                </a:ext>
              </a:extLst>
            </p:cNvPr>
            <p:cNvSpPr txBox="1"/>
            <p:nvPr/>
          </p:nvSpPr>
          <p:spPr>
            <a:xfrm>
              <a:off x="2547070" y="3969244"/>
              <a:ext cx="2339309" cy="566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01010000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0000000001101100</a:t>
              </a:r>
              <a:endParaRPr lang="zh-CN" altLang="en-US" sz="1400" dirty="0">
                <a:ea typeface="宋体" charset="-12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A0059F-0973-444B-B73C-DF01F4B465BF}"/>
                </a:ext>
              </a:extLst>
            </p:cNvPr>
            <p:cNvSpPr txBox="1"/>
            <p:nvPr/>
          </p:nvSpPr>
          <p:spPr>
            <a:xfrm>
              <a:off x="2532787" y="4572561"/>
              <a:ext cx="2340895" cy="566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01010000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0000000001101100</a:t>
              </a:r>
              <a:endParaRPr lang="zh-CN" altLang="en-US" sz="1400" dirty="0">
                <a:ea typeface="宋体" charset="-122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A25C12-0C23-4347-BCEC-CE8E917804C9}"/>
                </a:ext>
              </a:extLst>
            </p:cNvPr>
            <p:cNvSpPr txBox="1"/>
            <p:nvPr/>
          </p:nvSpPr>
          <p:spPr>
            <a:xfrm>
              <a:off x="2532787" y="5202869"/>
              <a:ext cx="2340895" cy="5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01010000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0000000001101111</a:t>
              </a:r>
              <a:endParaRPr lang="zh-CN" altLang="en-US" sz="1400" dirty="0">
                <a:ea typeface="宋体" charset="-12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8A929D-1DBF-4101-8AB4-829A35B09743}"/>
                </a:ext>
              </a:extLst>
            </p:cNvPr>
            <p:cNvSpPr txBox="1"/>
            <p:nvPr/>
          </p:nvSpPr>
          <p:spPr>
            <a:xfrm>
              <a:off x="2547070" y="5833176"/>
              <a:ext cx="2339309" cy="338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0000</a:t>
              </a:r>
              <a:r>
                <a:rPr lang="en-US" altLang="zh-CN" sz="1600" dirty="0">
                  <a:ea typeface="宋体" charset="-122"/>
                </a:rPr>
                <a:t>0</a:t>
              </a:r>
              <a:r>
                <a:rPr lang="en-US" altLang="zh-CN" sz="1400" dirty="0">
                  <a:ea typeface="宋体" charset="-122"/>
                </a:rPr>
                <a:t>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E70C0F-60B4-4CAA-9492-F6BC8AD03644}"/>
                </a:ext>
              </a:extLst>
            </p:cNvPr>
            <p:cNvSpPr txBox="1"/>
            <p:nvPr/>
          </p:nvSpPr>
          <p:spPr>
            <a:xfrm>
              <a:off x="4976841" y="2727682"/>
              <a:ext cx="1845736" cy="566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50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0048</a:t>
              </a:r>
              <a:endParaRPr lang="zh-CN" altLang="en-US" sz="1400" dirty="0">
                <a:ea typeface="宋体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3D71F5-CF59-436A-A9E8-AE39A6DC88F0}"/>
                </a:ext>
              </a:extLst>
            </p:cNvPr>
            <p:cNvSpPr txBox="1"/>
            <p:nvPr/>
          </p:nvSpPr>
          <p:spPr>
            <a:xfrm>
              <a:off x="4976841" y="3338938"/>
              <a:ext cx="1845736" cy="5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50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0065</a:t>
              </a:r>
              <a:endParaRPr lang="zh-CN" altLang="en-US" sz="1400" dirty="0">
                <a:ea typeface="宋体" charset="-12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E795A1-7470-48F2-A03D-37CE667D514A}"/>
                </a:ext>
              </a:extLst>
            </p:cNvPr>
            <p:cNvSpPr txBox="1"/>
            <p:nvPr/>
          </p:nvSpPr>
          <p:spPr>
            <a:xfrm>
              <a:off x="4976841" y="3969244"/>
              <a:ext cx="1845736" cy="566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50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006C</a:t>
              </a:r>
              <a:endParaRPr lang="zh-CN" altLang="en-US" sz="1400" dirty="0">
                <a:ea typeface="宋体" charset="-12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B080F2-7AD8-4721-94E8-16145A110382}"/>
                </a:ext>
              </a:extLst>
            </p:cNvPr>
            <p:cNvSpPr txBox="1"/>
            <p:nvPr/>
          </p:nvSpPr>
          <p:spPr>
            <a:xfrm>
              <a:off x="4976841" y="4599552"/>
              <a:ext cx="1845736" cy="565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50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006C</a:t>
              </a:r>
              <a:endParaRPr lang="zh-CN" altLang="en-US" sz="1400" dirty="0">
                <a:ea typeface="宋体" charset="-122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1ABD6A-87DA-4132-9471-BECF89A87155}"/>
                </a:ext>
              </a:extLst>
            </p:cNvPr>
            <p:cNvSpPr txBox="1"/>
            <p:nvPr/>
          </p:nvSpPr>
          <p:spPr>
            <a:xfrm>
              <a:off x="4976841" y="5202869"/>
              <a:ext cx="1845736" cy="5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50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006F</a:t>
              </a:r>
              <a:endParaRPr lang="zh-CN" altLang="en-US" sz="1400" dirty="0">
                <a:ea typeface="宋体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EA3A65F-97F7-44EF-91C6-E7BEF833D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Pep/8 Simulator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CAFD2AF-0429-4BEC-B791-F222A02746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CN" sz="2600"/>
              <a:t>A program that behaves just like the Pep/8 virtual machine behaves.</a:t>
            </a:r>
          </a:p>
          <a:p>
            <a:pPr>
              <a:spcBef>
                <a:spcPct val="30000"/>
              </a:spcBef>
            </a:pPr>
            <a:r>
              <a:rPr lang="en-US" altLang="zh-CN" sz="2600"/>
              <a:t>To run a program, we enter the hexadecimal code, byte by byte with blanks between each</a:t>
            </a:r>
          </a:p>
        </p:txBody>
      </p:sp>
      <p:pic>
        <p:nvPicPr>
          <p:cNvPr id="67589" name="Picture 4" descr="c07p202b">
            <a:extLst>
              <a:ext uri="{FF2B5EF4-FFF2-40B4-BE49-F238E27FC236}">
                <a16:creationId xmlns:a16="http://schemas.microsoft.com/office/drawing/2014/main" id="{213E51F5-822E-4118-A5D2-F56C3FE1DA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56150"/>
            <a:ext cx="7315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5" descr="c07p202a">
            <a:extLst>
              <a:ext uri="{FF2B5EF4-FFF2-40B4-BE49-F238E27FC236}">
                <a16:creationId xmlns:a16="http://schemas.microsoft.com/office/drawing/2014/main" id="{D13B7CA5-40C6-498A-BC27-687A621B6E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84550"/>
            <a:ext cx="73152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1" name="Text Box 6">
            <a:extLst>
              <a:ext uri="{FF2B5EF4-FFF2-40B4-BE49-F238E27FC236}">
                <a16:creationId xmlns:a16="http://schemas.microsoft.com/office/drawing/2014/main" id="{E3F10E05-77D4-4E47-B91B-CA4AECDB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427788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327CB8"/>
                </a:solidFill>
                <a:latin typeface="Comic Sans MS" panose="030F0702030302020204" pitchFamily="66" charset="0"/>
              </a:rPr>
              <a:t>Page 202</a:t>
            </a:r>
            <a:endParaRPr lang="en-US" altLang="zh-CN" sz="1200" b="1">
              <a:latin typeface="Comic Sans MS" panose="030F0702030302020204" pitchFamily="66" charset="0"/>
            </a:endParaRPr>
          </a:p>
        </p:txBody>
      </p:sp>
      <p:sp>
        <p:nvSpPr>
          <p:cNvPr id="67592" name="Rectangle 7">
            <a:extLst>
              <a:ext uri="{FF2B5EF4-FFF2-40B4-BE49-F238E27FC236}">
                <a16:creationId xmlns:a16="http://schemas.microsoft.com/office/drawing/2014/main" id="{032FF62D-C54B-4550-A63F-AD3E6D55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p163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67593" name="TextBox 1">
            <a:extLst>
              <a:ext uri="{FF2B5EF4-FFF2-40B4-BE49-F238E27FC236}">
                <a16:creationId xmlns:a16="http://schemas.microsoft.com/office/drawing/2014/main" id="{FA72BE08-83D8-4FEC-ABF7-D3E57206A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3833813"/>
            <a:ext cx="63627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400"/>
              <a:t>50 00 48 50 00 65 50 00 6C 50 00 6C 50 00 6F 00 ZZ </a:t>
            </a:r>
            <a:endParaRPr lang="zh-CN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8A96CB1D-D952-4046-A70C-6795A813B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pPr marL="685800" indent="-685800"/>
            <a:r>
              <a:rPr lang="en-US" altLang="zh-CN"/>
              <a:t>The Programming Layer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DA125153-442D-4D1D-B109-223E173F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22939" r="6169" b="8160"/>
          <a:stretch>
            <a:fillRect/>
          </a:stretch>
        </p:blipFill>
        <p:spPr bwMode="auto">
          <a:xfrm>
            <a:off x="701675" y="1673225"/>
            <a:ext cx="7875588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3">
            <a:extLst>
              <a:ext uri="{FF2B5EF4-FFF2-40B4-BE49-F238E27FC236}">
                <a16:creationId xmlns:a16="http://schemas.microsoft.com/office/drawing/2014/main" id="{9F23405D-B701-4AB2-8E46-D8ABC86B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1510" name="Oval 5">
            <a:extLst>
              <a:ext uri="{FF2B5EF4-FFF2-40B4-BE49-F238E27FC236}">
                <a16:creationId xmlns:a16="http://schemas.microsoft.com/office/drawing/2014/main" id="{95F195BA-8BE9-445E-A2EE-68C0E5E72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3384550"/>
            <a:ext cx="2160588" cy="5969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803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5B4169C-7F47-4563-8D81-55C9A61E5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23850"/>
            <a:ext cx="7793037" cy="963613"/>
          </a:xfrm>
        </p:spPr>
        <p:txBody>
          <a:bodyPr/>
          <a:lstStyle/>
          <a:p>
            <a:pPr marL="685800" indent="-685800"/>
            <a:r>
              <a:rPr lang="en-US" altLang="zh-CN" sz="2800"/>
              <a:t>(1) Machine/Assembly/High-Level Language</a:t>
            </a:r>
          </a:p>
        </p:txBody>
      </p:sp>
      <p:graphicFrame>
        <p:nvGraphicFramePr>
          <p:cNvPr id="404545" name="Group 65">
            <a:extLst>
              <a:ext uri="{FF2B5EF4-FFF2-40B4-BE49-F238E27FC236}">
                <a16:creationId xmlns:a16="http://schemas.microsoft.com/office/drawing/2014/main" id="{646CC220-D800-4972-B75B-E016F72286F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88926603"/>
              </p:ext>
            </p:extLst>
          </p:nvPr>
        </p:nvGraphicFramePr>
        <p:xfrm>
          <a:off x="341313" y="1449388"/>
          <a:ext cx="8640762" cy="4905719"/>
        </p:xfrm>
        <a:graphic>
          <a:graphicData uri="http://schemas.openxmlformats.org/drawingml/2006/table">
            <a:tbl>
              <a:tblPr/>
              <a:tblGrid>
                <a:gridCol w="193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5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Programming Language</a:t>
                      </a:r>
                    </a:p>
                  </a:txBody>
                  <a:tcPr marL="90000" marR="90000" marT="46736" marB="4673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Characteristics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Execution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Translation Program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Easy to read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Machine</a:t>
                      </a:r>
                    </a:p>
                  </a:txBody>
                  <a:tcPr marT="45657" marB="4565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“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0,1”;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Machine-dependent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√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(unnecessary)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NO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Assembly</a:t>
                      </a:r>
                    </a:p>
                  </a:txBody>
                  <a:tcPr marT="45657" marB="4565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“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mnemonic code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”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Machine-dependent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Translation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Assembler</a:t>
                      </a: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NO</a:t>
                      </a: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High-Level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T="45657" marB="4565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“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natural Language”;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Machine-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i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n</a:t>
                      </a:r>
                      <a:r>
                        <a:rPr kumimoji="0" lang="zh-CN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dependent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Compiler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/Interpreter</a:t>
                      </a: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YES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80" name="TextBox 1">
            <a:extLst>
              <a:ext uri="{FF2B5EF4-FFF2-40B4-BE49-F238E27FC236}">
                <a16:creationId xmlns:a16="http://schemas.microsoft.com/office/drawing/2014/main" id="{64470AC7-1ADC-4C5B-9347-65969B05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368300"/>
            <a:ext cx="630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/>
              <a:t>152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114078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F50BE58-9E9B-4279-BDF8-9F4DEF78C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793037" cy="963613"/>
          </a:xfrm>
        </p:spPr>
        <p:txBody>
          <a:bodyPr/>
          <a:lstStyle/>
          <a:p>
            <a:r>
              <a:rPr lang="en-US" altLang="zh-CN"/>
              <a:t>Assembly Language</a:t>
            </a:r>
            <a:endParaRPr lang="zh-CN" altLang="zh-CN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5649A14-C6C6-4BC6-9181-4D7E6D75DE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025" y="1133847"/>
            <a:ext cx="8667750" cy="5099050"/>
          </a:xfrm>
        </p:spPr>
        <p:txBody>
          <a:bodyPr/>
          <a:lstStyle/>
          <a:p>
            <a:r>
              <a:rPr lang="en-US" altLang="zh-CN" dirty="0">
                <a:solidFill>
                  <a:schemeClr val="folHlink"/>
                </a:solidFill>
              </a:rPr>
              <a:t>Assembly language</a:t>
            </a:r>
          </a:p>
          <a:p>
            <a:pPr lvl="1"/>
            <a:r>
              <a:rPr lang="en-US" altLang="zh-CN" dirty="0"/>
              <a:t>A low-level programming language in which a mnemonic represents each of the machine-language instructions for a particular computer.</a:t>
            </a:r>
            <a:r>
              <a:rPr lang="zh-CN" altLang="en-US" dirty="0">
                <a:ea typeface="楷体_GB2312" pitchFamily="49" charset="-122"/>
              </a:rPr>
              <a:t>（使用助记符表示特定计算机的机器语言指令）</a:t>
            </a:r>
          </a:p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hlink"/>
                </a:solidFill>
                <a:ea typeface="楷体_GB2312" pitchFamily="49" charset="-122"/>
              </a:rPr>
              <a:t>Assembler</a:t>
            </a:r>
          </a:p>
          <a:p>
            <a:pPr lvl="1"/>
            <a:r>
              <a:rPr lang="en-US" altLang="zh-CN" dirty="0">
                <a:ea typeface="楷体_GB2312" pitchFamily="49" charset="-122"/>
              </a:rPr>
              <a:t>A program that translates an assembly-language program into machine code </a:t>
            </a:r>
            <a:r>
              <a:rPr lang="zh-CN" altLang="en-US" dirty="0">
                <a:ea typeface="楷体_GB2312" pitchFamily="49" charset="-122"/>
              </a:rPr>
              <a:t>将汇编语言程序翻译成机器代码的程序</a:t>
            </a:r>
            <a:r>
              <a:rPr lang="en-US" altLang="zh-CN" dirty="0">
                <a:ea typeface="楷体_GB2312" pitchFamily="49" charset="-122"/>
              </a:rPr>
              <a:t>.</a:t>
            </a:r>
          </a:p>
        </p:txBody>
      </p:sp>
      <p:sp>
        <p:nvSpPr>
          <p:cNvPr id="70661" name="Rectangle 4">
            <a:extLst>
              <a:ext uri="{FF2B5EF4-FFF2-40B4-BE49-F238E27FC236}">
                <a16:creationId xmlns:a16="http://schemas.microsoft.com/office/drawing/2014/main" id="{194ED8C7-4F8A-4EC7-981B-C6493FEA0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p166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25B7D31-0FB9-4A81-87C5-222AE8D90D3D}"/>
              </a:ext>
            </a:extLst>
          </p:cNvPr>
          <p:cNvGrpSpPr>
            <a:grpSpLocks/>
          </p:cNvGrpSpPr>
          <p:nvPr/>
        </p:nvGrpSpPr>
        <p:grpSpPr bwMode="auto">
          <a:xfrm>
            <a:off x="769146" y="5113739"/>
            <a:ext cx="7605708" cy="1645836"/>
            <a:chOff x="442" y="2586"/>
            <a:chExt cx="5159" cy="1375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744A6AD8-E2CA-49DB-9D42-01FB47570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577"/>
              <a:ext cx="4909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Comic Sans MS" panose="030F0702030302020204" pitchFamily="66" charset="0"/>
                </a:rPr>
                <a:t> Assembly Process</a:t>
              </a:r>
              <a:endParaRPr lang="zh-CN" altLang="zh-CN" sz="1200">
                <a:latin typeface="Comic Sans MS" panose="030F0702030302020204" pitchFamily="66" charset="0"/>
              </a:endParaRPr>
            </a:p>
          </p:txBody>
        </p:sp>
        <p:pic>
          <p:nvPicPr>
            <p:cNvPr id="8" name="Picture 5" descr="c07f05">
              <a:extLst>
                <a:ext uri="{FF2B5EF4-FFF2-40B4-BE49-F238E27FC236}">
                  <a16:creationId xmlns:a16="http://schemas.microsoft.com/office/drawing/2014/main" id="{EB1149DC-CA9F-4F70-94F0-592D0C8F341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2586"/>
              <a:ext cx="5159" cy="1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AC73F8C-6E9B-42AA-B58B-8240E8419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228600"/>
            <a:ext cx="8382000" cy="685800"/>
          </a:xfrm>
        </p:spPr>
        <p:txBody>
          <a:bodyPr/>
          <a:lstStyle/>
          <a:p>
            <a:r>
              <a:rPr lang="en-US" altLang="zh-CN" sz="3200"/>
              <a:t>Pep/8Assembly Language</a:t>
            </a:r>
            <a:endParaRPr lang="en-US" altLang="zh-CN" sz="3000"/>
          </a:p>
        </p:txBody>
      </p:sp>
      <p:sp>
        <p:nvSpPr>
          <p:cNvPr id="72707" name="灯片编号占位符 4">
            <a:extLst>
              <a:ext uri="{FF2B5EF4-FFF2-40B4-BE49-F238E27FC236}">
                <a16:creationId xmlns:a16="http://schemas.microsoft.com/office/drawing/2014/main" id="{6EFEBF64-77A2-4D4F-8DCE-1DB3AC5165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AF9C8691-6E9B-4020-A02C-CA2344040A02}" type="slidenum">
              <a:rPr lang="zh-CN" altLang="en-US" sz="1400">
                <a:solidFill>
                  <a:srgbClr val="C0C0C0"/>
                </a:solidFill>
              </a:rPr>
              <a:pPr/>
              <a:t>22</a:t>
            </a:fld>
            <a:r>
              <a:rPr lang="en-US" altLang="zh-CN" sz="1400">
                <a:solidFill>
                  <a:srgbClr val="C0C0C0"/>
                </a:solidFill>
              </a:rPr>
              <a:t>/56</a:t>
            </a:r>
          </a:p>
        </p:txBody>
      </p:sp>
      <p:pic>
        <p:nvPicPr>
          <p:cNvPr id="72708" name="Picture 3">
            <a:extLst>
              <a:ext uri="{FF2B5EF4-FFF2-40B4-BE49-F238E27FC236}">
                <a16:creationId xmlns:a16="http://schemas.microsoft.com/office/drawing/2014/main" id="{0152E9FA-2C0E-49AB-A964-9D2F313B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4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Oval 5">
            <a:extLst>
              <a:ext uri="{FF2B5EF4-FFF2-40B4-BE49-F238E27FC236}">
                <a16:creationId xmlns:a16="http://schemas.microsoft.com/office/drawing/2014/main" id="{4C56D075-8F1D-4F17-9CE6-B8A829C1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898650"/>
            <a:ext cx="4633913" cy="450850"/>
          </a:xfrm>
          <a:prstGeom prst="ellipse">
            <a:avLst/>
          </a:prstGeom>
          <a:solidFill>
            <a:schemeClr val="hlink">
              <a:alpha val="30980"/>
            </a:schemeClr>
          </a:solidFill>
          <a:ln w="9525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35090D68-0251-44C0-9368-53AA36B33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6438" y="1673225"/>
            <a:ext cx="12160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F86045BD-45B9-4DDE-9240-2BC2D6971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p166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2712" name="组合 2">
            <a:extLst>
              <a:ext uri="{FF2B5EF4-FFF2-40B4-BE49-F238E27FC236}">
                <a16:creationId xmlns:a16="http://schemas.microsoft.com/office/drawing/2014/main" id="{D2D819EB-C27A-4986-BE97-C90B6627A64C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2390775"/>
            <a:ext cx="1304925" cy="3990975"/>
            <a:chOff x="1871819" y="2390366"/>
            <a:chExt cx="1305088" cy="399127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E3281C0-DFE9-441C-AAA2-CA800679A57A}"/>
                </a:ext>
              </a:extLst>
            </p:cNvPr>
            <p:cNvSpPr txBox="1"/>
            <p:nvPr/>
          </p:nvSpPr>
          <p:spPr>
            <a:xfrm>
              <a:off x="1871819" y="2390366"/>
              <a:ext cx="1305088" cy="4985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0x008B,i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0x00bB,d</a:t>
              </a:r>
              <a:endParaRPr lang="zh-CN" altLang="en-US" sz="1200" dirty="0">
                <a:ea typeface="宋体" charset="-12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ED1494-0D45-4B93-8DC8-5B54F05038B5}"/>
                </a:ext>
              </a:extLst>
            </p:cNvPr>
            <p:cNvSpPr txBox="1"/>
            <p:nvPr/>
          </p:nvSpPr>
          <p:spPr>
            <a:xfrm>
              <a:off x="1871819" y="2979374"/>
              <a:ext cx="1305088" cy="3079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ea typeface="宋体" charset="-122"/>
                </a:rPr>
                <a:t>0x00bB,d</a:t>
              </a:r>
              <a:endParaRPr lang="zh-CN" altLang="en-US" sz="1400" dirty="0">
                <a:ea typeface="宋体" charset="-122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A10B24-78AD-4E42-83A1-9CDEA5A2DB8C}"/>
                </a:ext>
              </a:extLst>
            </p:cNvPr>
            <p:cNvSpPr txBox="1"/>
            <p:nvPr/>
          </p:nvSpPr>
          <p:spPr>
            <a:xfrm>
              <a:off x="1871819" y="3428670"/>
              <a:ext cx="1305088" cy="4985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0x008B,i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0x00bB,d</a:t>
              </a:r>
              <a:endParaRPr lang="zh-CN" altLang="en-US" sz="1200" dirty="0">
                <a:ea typeface="宋体" charset="-12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54B87-E033-40A4-AB49-67173612DD4C}"/>
                </a:ext>
              </a:extLst>
            </p:cNvPr>
            <p:cNvSpPr txBox="1"/>
            <p:nvPr/>
          </p:nvSpPr>
          <p:spPr>
            <a:xfrm>
              <a:off x="1871819" y="4014502"/>
              <a:ext cx="1305088" cy="4985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0x008B,i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0x00bB,d</a:t>
              </a:r>
              <a:endParaRPr lang="zh-CN" altLang="en-US" sz="1200" dirty="0">
                <a:ea typeface="宋体" charset="-12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2FA23A-E521-4342-A595-11F7B4796C36}"/>
                </a:ext>
              </a:extLst>
            </p:cNvPr>
            <p:cNvSpPr txBox="1"/>
            <p:nvPr/>
          </p:nvSpPr>
          <p:spPr>
            <a:xfrm>
              <a:off x="1871819" y="5044867"/>
              <a:ext cx="1305088" cy="4985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0x008B,i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0x00bB,d</a:t>
              </a:r>
              <a:endParaRPr lang="zh-CN" altLang="en-US" sz="1200" dirty="0">
                <a:ea typeface="宋体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D5E348-3559-4FC4-A79F-1284A0E42427}"/>
                </a:ext>
              </a:extLst>
            </p:cNvPr>
            <p:cNvSpPr txBox="1"/>
            <p:nvPr/>
          </p:nvSpPr>
          <p:spPr>
            <a:xfrm>
              <a:off x="1871819" y="5660863"/>
              <a:ext cx="1305088" cy="7207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0x008B,d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0x00bB,I</a:t>
              </a:r>
            </a:p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0x008B,d</a:t>
              </a:r>
              <a:endParaRPr lang="zh-CN" altLang="en-US" sz="1200" dirty="0">
                <a:ea typeface="宋体" charset="-12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D936D8-79DA-4D07-A8DC-2A8CE4B4ACCD}"/>
                </a:ext>
              </a:extLst>
            </p:cNvPr>
            <p:cNvSpPr txBox="1"/>
            <p:nvPr/>
          </p:nvSpPr>
          <p:spPr>
            <a:xfrm>
              <a:off x="1871819" y="4630498"/>
              <a:ext cx="1305088" cy="2778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ea typeface="宋体" charset="-122"/>
                </a:rPr>
                <a:t>0x008B,d</a:t>
              </a:r>
            </a:p>
          </p:txBody>
        </p:sp>
      </p:grpSp>
      <p:sp>
        <p:nvSpPr>
          <p:cNvPr id="72713" name="Oval 4">
            <a:extLst>
              <a:ext uri="{FF2B5EF4-FFF2-40B4-BE49-F238E27FC236}">
                <a16:creationId xmlns:a16="http://schemas.microsoft.com/office/drawing/2014/main" id="{A0325E47-65D2-4BED-ABF2-CBD7E399F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913313"/>
            <a:ext cx="5626100" cy="450850"/>
          </a:xfrm>
          <a:prstGeom prst="ellipse">
            <a:avLst/>
          </a:prstGeom>
          <a:solidFill>
            <a:schemeClr val="hlink">
              <a:alpha val="30980"/>
            </a:schemeClr>
          </a:solidFill>
          <a:ln w="9525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F7CC6D0-498D-405C-9F02-815375E81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/>
            <a:r>
              <a:rPr lang="en-US" altLang="zh-CN">
                <a:ea typeface="楷体_GB2312" pitchFamily="49" charset="-122"/>
              </a:rPr>
              <a:t>Pseudo-Operations </a:t>
            </a:r>
            <a:r>
              <a:rPr lang="en-US" altLang="zh-CN"/>
              <a:t>(1/2)</a:t>
            </a:r>
            <a:endParaRPr lang="zh-CN" alt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CF5E5DF-5861-4704-8192-3A6995A133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60525"/>
            <a:ext cx="83439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>
                <a:ea typeface="楷体_GB2312" pitchFamily="49" charset="-122"/>
              </a:rPr>
              <a:t>汇编语言程序语句除指令外，还包括伪操作和宏指令。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ea typeface="楷体_GB2312" pitchFamily="49" charset="-122"/>
              </a:rPr>
              <a:t>Pseudo-Operations</a:t>
            </a:r>
            <a:r>
              <a:rPr lang="zh-CN" altLang="en-US">
                <a:ea typeface="楷体_GB2312" pitchFamily="49" charset="-122"/>
              </a:rPr>
              <a:t>（伪操作，伪指令）</a:t>
            </a:r>
          </a:p>
          <a:p>
            <a:pPr lvl="1">
              <a:lnSpc>
                <a:spcPct val="100000"/>
              </a:lnSpc>
            </a:pPr>
            <a:r>
              <a:rPr lang="zh-CN" altLang="en-US">
                <a:ea typeface="楷体_GB2312" pitchFamily="49" charset="-122"/>
              </a:rPr>
              <a:t>伪指令 </a:t>
            </a:r>
            <a:r>
              <a:rPr lang="en-US" altLang="zh-CN">
                <a:ea typeface="楷体_GB2312" pitchFamily="49" charset="-122"/>
              </a:rPr>
              <a:t>.vs. </a:t>
            </a:r>
            <a:r>
              <a:rPr lang="zh-CN" altLang="en-US">
                <a:ea typeface="楷体_GB2312" pitchFamily="49" charset="-122"/>
              </a:rPr>
              <a:t>指令 </a:t>
            </a:r>
          </a:p>
          <a:p>
            <a:pPr lvl="1">
              <a:lnSpc>
                <a:spcPct val="100000"/>
              </a:lnSpc>
            </a:pPr>
            <a:r>
              <a:rPr lang="zh-CN" altLang="en-US">
                <a:ea typeface="楷体_GB2312" pitchFamily="49" charset="-122"/>
              </a:rPr>
              <a:t>伪操作：汇编程序</a:t>
            </a:r>
            <a:r>
              <a:rPr lang="en-US" altLang="zh-CN">
                <a:ea typeface="楷体_GB2312" pitchFamily="49" charset="-122"/>
              </a:rPr>
              <a:t>(Assembler)</a:t>
            </a:r>
            <a:r>
              <a:rPr lang="zh-CN" altLang="en-US">
                <a:ea typeface="楷体_GB2312" pitchFamily="49" charset="-122"/>
              </a:rPr>
              <a:t>在对源程序进行汇编期间处理的操作，通常可以完成如数据定义、分配存储区、指示程序结束等功能。</a:t>
            </a:r>
          </a:p>
        </p:txBody>
      </p:sp>
      <p:sp>
        <p:nvSpPr>
          <p:cNvPr id="74757" name="Rectangle 4">
            <a:extLst>
              <a:ext uri="{FF2B5EF4-FFF2-40B4-BE49-F238E27FC236}">
                <a16:creationId xmlns:a16="http://schemas.microsoft.com/office/drawing/2014/main" id="{F33BB710-6765-4BBC-B5C0-4A503D505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p175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8525CBD-4D3F-46D4-878E-C612D488C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Pseudo-Operations (2/2)</a:t>
            </a:r>
            <a:endParaRPr lang="zh-CN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A0A4A018-CAC9-46B0-A8EA-8A124CEF13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r>
              <a:rPr lang="en-US" altLang="zh-CN"/>
              <a:t>Instructions to the assemblers</a:t>
            </a:r>
            <a:endParaRPr lang="zh-CN" altLang="en-US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18EFE11C-DE9F-40C9-A89A-F8EB0C02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p166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F300A90-4F91-425B-BBD2-B2C1B5CE8F77}"/>
              </a:ext>
            </a:extLst>
          </p:cNvPr>
          <p:cNvGraphicFramePr>
            <a:graphicFrameLocks noGrp="1"/>
          </p:cNvGraphicFramePr>
          <p:nvPr/>
        </p:nvGraphicFramePr>
        <p:xfrm>
          <a:off x="869950" y="2124075"/>
          <a:ext cx="7424738" cy="33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254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Pseudo-code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Argument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57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.ASCII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altLang="zh-CN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/x00”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Represents a string of ASCII bytes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.BLOCK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zh-CN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bytes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Creates a block of bytes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57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.WORD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Creates a word and stores a value in it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57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.END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Signals</a:t>
                      </a:r>
                      <a:r>
                        <a:rPr lang="en-US" altLang="zh-CN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end of the assembly –language program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6836" name="矩形 2">
            <a:extLst>
              <a:ext uri="{FF2B5EF4-FFF2-40B4-BE49-F238E27FC236}">
                <a16:creationId xmlns:a16="http://schemas.microsoft.com/office/drawing/2014/main" id="{B52760C9-09F0-481D-98D3-9970CA5A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58435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/>
              <a:t>arguments</a:t>
            </a:r>
            <a:r>
              <a:rPr lang="zh-CN" altLang="en-US" sz="2000"/>
              <a:t>是对象的一个特殊属性。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50F4FDC-F826-47A7-A921-6C72E6B1A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 sz="3200"/>
              <a:t>Assembly Languages Version “Hello”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1B7BAE2-FDDC-41E2-904D-9086599463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60525"/>
            <a:ext cx="8343900" cy="4648200"/>
          </a:xfrm>
        </p:spPr>
        <p:txBody>
          <a:bodyPr>
            <a:normAutofit/>
          </a:bodyPr>
          <a:lstStyle/>
          <a:p>
            <a:r>
              <a:rPr lang="en-US" altLang="zh-CN" dirty="0"/>
              <a:t>P167</a:t>
            </a:r>
          </a:p>
          <a:p>
            <a:pPr lvl="2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400" dirty="0"/>
              <a:t>CHARO 0x0048,i ;output an ‘H’</a:t>
            </a:r>
          </a:p>
          <a:p>
            <a:pPr lvl="2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400" dirty="0"/>
              <a:t>CHARO 0x0065,i ;output an ‘e’</a:t>
            </a:r>
          </a:p>
          <a:p>
            <a:pPr lvl="2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400" dirty="0"/>
              <a:t>CHARO 0x006C,i ;output an ‘l’</a:t>
            </a:r>
          </a:p>
          <a:p>
            <a:pPr lvl="2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400" dirty="0"/>
              <a:t>CHARO 0x006C,i ;output an ‘l’</a:t>
            </a:r>
          </a:p>
          <a:p>
            <a:pPr lvl="2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400" dirty="0"/>
              <a:t>CHARO 0x006F,i 	;output an ‘o’</a:t>
            </a:r>
          </a:p>
          <a:p>
            <a:pPr lvl="2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400" dirty="0"/>
              <a:t>STOP</a:t>
            </a:r>
          </a:p>
          <a:p>
            <a:pPr lvl="2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400" dirty="0"/>
              <a:t>.END</a:t>
            </a:r>
          </a:p>
        </p:txBody>
      </p:sp>
      <p:sp>
        <p:nvSpPr>
          <p:cNvPr id="78853" name="Text Box 4">
            <a:extLst>
              <a:ext uri="{FF2B5EF4-FFF2-40B4-BE49-F238E27FC236}">
                <a16:creationId xmlns:a16="http://schemas.microsoft.com/office/drawing/2014/main" id="{3A5703C3-040E-4DEA-8507-06CCE082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5159375"/>
            <a:ext cx="3459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folHlink"/>
                </a:solidFill>
                <a:latin typeface="Comic Sans MS" panose="030F0702030302020204" pitchFamily="66" charset="0"/>
              </a:rPr>
              <a:t>;</a:t>
            </a:r>
            <a:r>
              <a:rPr lang="en-US" altLang="zh-CN" sz="2800">
                <a:solidFill>
                  <a:schemeClr val="folHlink"/>
                </a:solidFill>
                <a:latin typeface="Comic Sans MS" panose="030F0702030302020204" pitchFamily="66" charset="0"/>
              </a:rPr>
              <a:t>Pseudo-Operations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BE496088-096B-424F-9410-B58A99BE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1935163"/>
            <a:ext cx="1987550" cy="673100"/>
          </a:xfrm>
          <a:prstGeom prst="rect">
            <a:avLst/>
          </a:prstGeom>
          <a:noFill/>
          <a:ln w="9525">
            <a:solidFill>
              <a:schemeClr val="folHlink"/>
            </a:solidFill>
            <a:prstDash val="sysDot"/>
            <a:miter lim="800000"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681B4F9C-A62F-4059-B8DF-D65966FA0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1516063"/>
            <a:ext cx="1479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folHlink"/>
                </a:solidFill>
                <a:latin typeface="Comic Sans MS" panose="030F0702030302020204" pitchFamily="66" charset="0"/>
              </a:rPr>
              <a:t>Comment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chemeClr val="folHlink"/>
                </a:solidFill>
                <a:latin typeface="Comic Sans MS" panose="030F0702030302020204" pitchFamily="66" charset="0"/>
              </a:rPr>
              <a:t>注释</a:t>
            </a:r>
          </a:p>
        </p:txBody>
      </p:sp>
      <p:sp>
        <p:nvSpPr>
          <p:cNvPr id="78856" name="Line 8">
            <a:extLst>
              <a:ext uri="{FF2B5EF4-FFF2-40B4-BE49-F238E27FC236}">
                <a16:creationId xmlns:a16="http://schemas.microsoft.com/office/drawing/2014/main" id="{79708252-F188-4803-AF7F-82E5610D7E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1988" y="2181225"/>
            <a:ext cx="1144587" cy="13811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8857" name="Rectangle 9">
            <a:extLst>
              <a:ext uri="{FF2B5EF4-FFF2-40B4-BE49-F238E27FC236}">
                <a16:creationId xmlns:a16="http://schemas.microsoft.com/office/drawing/2014/main" id="{93F3B76B-7FD5-4EEF-9C76-FD818B40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p167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24D770DF-6105-436E-BC9F-95A7AA901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Developing an Algorithm</a:t>
            </a:r>
          </a:p>
        </p:txBody>
      </p:sp>
      <p:sp>
        <p:nvSpPr>
          <p:cNvPr id="87043" name="Rectangle 5">
            <a:extLst>
              <a:ext uri="{FF2B5EF4-FFF2-40B4-BE49-F238E27FC236}">
                <a16:creationId xmlns:a16="http://schemas.microsoft.com/office/drawing/2014/main" id="{C6580B37-9C17-42E0-A656-1FB30423E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Two methodologies used to </a:t>
            </a:r>
            <a:r>
              <a:rPr lang="en-US" altLang="zh-CN">
                <a:solidFill>
                  <a:srgbClr val="3333FF"/>
                </a:solidFill>
                <a:ea typeface="ＭＳ Ｐゴシック" panose="020B0600070205080204" pitchFamily="34" charset="-128"/>
              </a:rPr>
              <a:t>develop </a:t>
            </a:r>
            <a:r>
              <a:rPr lang="en-US" altLang="zh-CN">
                <a:ea typeface="ＭＳ Ｐゴシック" panose="020B0600070205080204" pitchFamily="34" charset="-128"/>
              </a:rPr>
              <a:t>computer solutions to a problem</a:t>
            </a:r>
          </a:p>
          <a:p>
            <a:pPr lvl="1"/>
            <a:r>
              <a:rPr lang="en-US" altLang="zh-CN">
                <a:solidFill>
                  <a:srgbClr val="3333FF"/>
                </a:solidFill>
                <a:ea typeface="ＭＳ Ｐゴシック" panose="020B0600070205080204" pitchFamily="34" charset="-128"/>
              </a:rPr>
              <a:t>Top-down design </a:t>
            </a:r>
            <a:r>
              <a:rPr lang="en-US" altLang="zh-CN">
                <a:ea typeface="ＭＳ Ｐゴシック" panose="020B0600070205080204" pitchFamily="34" charset="-128"/>
              </a:rPr>
              <a:t>focuses on the </a:t>
            </a:r>
            <a:r>
              <a:rPr lang="en-US" altLang="zh-CN" b="1">
                <a:ea typeface="ＭＳ Ｐゴシック" panose="020B0600070205080204" pitchFamily="34" charset="-128"/>
              </a:rPr>
              <a:t>tasks</a:t>
            </a:r>
            <a:r>
              <a:rPr lang="en-US" altLang="zh-CN">
                <a:ea typeface="ＭＳ Ｐゴシック" panose="020B0600070205080204" pitchFamily="34" charset="-128"/>
              </a:rPr>
              <a:t> to be done</a:t>
            </a:r>
            <a:endParaRPr lang="en-US" altLang="zh-CN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zh-CN">
                <a:solidFill>
                  <a:srgbClr val="3333FF"/>
                </a:solidFill>
                <a:ea typeface="ＭＳ Ｐゴシック" panose="020B0600070205080204" pitchFamily="34" charset="-128"/>
              </a:rPr>
              <a:t>Object-oriented design </a:t>
            </a:r>
            <a:r>
              <a:rPr lang="en-US" altLang="zh-CN">
                <a:ea typeface="ＭＳ Ｐゴシック" panose="020B0600070205080204" pitchFamily="34" charset="-128"/>
              </a:rPr>
              <a:t>focuses on the </a:t>
            </a:r>
            <a:r>
              <a:rPr lang="en-US" altLang="zh-CN" b="1">
                <a:ea typeface="ＭＳ Ｐゴシック" panose="020B0600070205080204" pitchFamily="34" charset="-128"/>
              </a:rPr>
              <a:t>data</a:t>
            </a:r>
            <a:r>
              <a:rPr lang="en-US" altLang="zh-CN">
                <a:ea typeface="ＭＳ Ｐゴシック" panose="020B0600070205080204" pitchFamily="34" charset="-128"/>
              </a:rPr>
              <a:t> involved in the solution</a:t>
            </a:r>
          </a:p>
          <a:p>
            <a:pPr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But first, let's look at a way to express algorithms: </a:t>
            </a:r>
            <a:r>
              <a:rPr lang="en-US" altLang="zh-CN">
                <a:solidFill>
                  <a:srgbClr val="3333FF"/>
                </a:solidFill>
                <a:ea typeface="ＭＳ Ｐゴシック" panose="020B0600070205080204" pitchFamily="34" charset="-128"/>
              </a:rPr>
              <a:t>pseudocode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FC88B82-8D44-4BC7-9594-FA8129090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Pseudocode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0A9E0FA-DA98-445E-9E15-CC8ADF996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Pseudocode</a:t>
            </a:r>
            <a:endParaRPr lang="en-US" altLang="zh-CN" dirty="0">
              <a:ea typeface="ＭＳ Ｐゴシック" panose="020B0600070205080204" pitchFamily="34" charset="-128"/>
            </a:endParaRPr>
          </a:p>
          <a:p>
            <a:r>
              <a:rPr lang="en-US" altLang="zh-CN" dirty="0">
                <a:ea typeface="ＭＳ Ｐゴシック" panose="020B0600070205080204" pitchFamily="34" charset="-128"/>
              </a:rPr>
              <a:t>A way of expressing algorithms that uses a mixture of </a:t>
            </a:r>
            <a:r>
              <a:rPr lang="en-US" altLang="zh-CN" i="1" dirty="0">
                <a:ea typeface="ＭＳ Ｐゴシック" panose="020B0600070205080204" pitchFamily="34" charset="-128"/>
              </a:rPr>
              <a:t>English phrases</a:t>
            </a:r>
            <a:r>
              <a:rPr lang="en-US" altLang="zh-CN" dirty="0">
                <a:ea typeface="ＭＳ Ｐゴシック" panose="020B0600070205080204" pitchFamily="34" charset="-128"/>
              </a:rPr>
              <a:t> and </a:t>
            </a:r>
            <a:r>
              <a:rPr lang="en-US" altLang="zh-CN" i="1" dirty="0">
                <a:ea typeface="ＭＳ Ｐゴシック" panose="020B0600070205080204" pitchFamily="34" charset="-128"/>
              </a:rPr>
              <a:t>indention</a:t>
            </a:r>
            <a:r>
              <a:rPr lang="en-US" altLang="zh-CN" dirty="0">
                <a:ea typeface="ＭＳ Ｐゴシック" panose="020B0600070205080204" pitchFamily="34" charset="-128"/>
              </a:rPr>
              <a:t> to make the steps in the solution explicit</a:t>
            </a:r>
          </a:p>
          <a:p>
            <a:r>
              <a:rPr lang="en-US" altLang="zh-CN" dirty="0">
                <a:ea typeface="ＭＳ Ｐゴシック" panose="020B0600070205080204" pitchFamily="34" charset="-128"/>
              </a:rPr>
              <a:t>There are no grammar rules in pseudocode</a:t>
            </a:r>
          </a:p>
          <a:p>
            <a:r>
              <a:rPr lang="en-US" altLang="zh-CN" dirty="0">
                <a:ea typeface="ＭＳ Ｐゴシック" panose="020B0600070205080204" pitchFamily="34" charset="-128"/>
              </a:rPr>
              <a:t>Pseudocode is not case sensitive</a:t>
            </a:r>
          </a:p>
          <a:p>
            <a:pPr>
              <a:buFontTx/>
              <a:buNone/>
              <a:defRPr/>
            </a:pPr>
            <a:endParaRPr lang="en-US" altLang="zh-CN" sz="24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r>
              <a:rPr lang="en-US" altLang="zh-CN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Algorithm to Convert base-10 number to other bases</a:t>
            </a:r>
          </a:p>
          <a:p>
            <a:pPr>
              <a:buFontTx/>
              <a:buNone/>
            </a:pPr>
            <a:endParaRPr lang="en-US" altLang="zh-CN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52F66E29-2BBE-4A80-8A52-7E8D26511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Following Pseudocode</a:t>
            </a:r>
          </a:p>
        </p:txBody>
      </p:sp>
      <p:sp>
        <p:nvSpPr>
          <p:cNvPr id="91139" name="Rectangle 5">
            <a:extLst>
              <a:ext uri="{FF2B5EF4-FFF2-40B4-BE49-F238E27FC236}">
                <a16:creationId xmlns:a16="http://schemas.microsoft.com/office/drawing/2014/main" id="{435AF6D5-7267-40E9-9ED4-52936E224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038600"/>
            <a:ext cx="6553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What is 93 in base 8?</a:t>
            </a:r>
          </a:p>
          <a:p>
            <a:pPr eaLnBrk="1" hangingPunct="1"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	93/8 gives 11 remainder 5</a:t>
            </a:r>
          </a:p>
          <a:p>
            <a:pPr eaLnBrk="1" hangingPunct="1"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	11/8 gives 1 remainder 3</a:t>
            </a:r>
          </a:p>
          <a:p>
            <a:pPr eaLnBrk="1" hangingPunct="1"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	1/ 8 gives 0 remainder 1</a:t>
            </a:r>
          </a:p>
          <a:p>
            <a:pPr eaLnBrk="1" hangingPunct="1"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			answer       1 3 5</a:t>
            </a:r>
          </a:p>
        </p:txBody>
      </p:sp>
      <p:sp>
        <p:nvSpPr>
          <p:cNvPr id="91140" name="Line 6">
            <a:extLst>
              <a:ext uri="{FF2B5EF4-FFF2-40B4-BE49-F238E27FC236}">
                <a16:creationId xmlns:a16="http://schemas.microsoft.com/office/drawing/2014/main" id="{69C1E047-F5F7-4B91-A74B-6D9C8CDA7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410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41" name="Line 7">
            <a:extLst>
              <a:ext uri="{FF2B5EF4-FFF2-40B4-BE49-F238E27FC236}">
                <a16:creationId xmlns:a16="http://schemas.microsoft.com/office/drawing/2014/main" id="{319B1774-C4CF-4505-94DA-A86A7B93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029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42" name="Line 8">
            <a:extLst>
              <a:ext uri="{FF2B5EF4-FFF2-40B4-BE49-F238E27FC236}">
                <a16:creationId xmlns:a16="http://schemas.microsoft.com/office/drawing/2014/main" id="{86ACF1CD-FB19-4216-BCFC-8016F7448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7244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43" name="Rectangle 10">
            <a:extLst>
              <a:ext uri="{FF2B5EF4-FFF2-40B4-BE49-F238E27FC236}">
                <a16:creationId xmlns:a16="http://schemas.microsoft.com/office/drawing/2014/main" id="{6F01E019-F889-4CFE-95E8-70B9C7D38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543800" cy="17526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en-US" altLang="zh-CN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While (the quotient is not zero)</a:t>
            </a:r>
          </a:p>
          <a:p>
            <a:pPr eaLnBrk="1" hangingPunct="1">
              <a:buNone/>
            </a:pPr>
            <a:r>
              <a:rPr lang="en-US" altLang="zh-CN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	Divide the decimal number by the new base</a:t>
            </a:r>
          </a:p>
          <a:p>
            <a:pPr eaLnBrk="1" hangingPunct="1">
              <a:buNone/>
            </a:pPr>
            <a:r>
              <a:rPr lang="en-US" altLang="zh-CN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	Make the remainder the next digit to the left in the answer</a:t>
            </a:r>
          </a:p>
          <a:p>
            <a:pPr eaLnBrk="1" hangingPunct="1">
              <a:buNone/>
            </a:pPr>
            <a:r>
              <a:rPr lang="en-US" altLang="zh-CN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	Replace the original decimal number with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314F706-B2F3-443F-9253-3279FCA38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Following Pseudocode</a:t>
            </a:r>
          </a:p>
        </p:txBody>
      </p:sp>
      <p:pic>
        <p:nvPicPr>
          <p:cNvPr id="93187" name="Picture 5" descr="17606_ch06_0605">
            <a:extLst>
              <a:ext uri="{FF2B5EF4-FFF2-40B4-BE49-F238E27FC236}">
                <a16:creationId xmlns:a16="http://schemas.microsoft.com/office/drawing/2014/main" id="{A453DDC8-D4E8-4AA1-96E4-50499471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629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6">
            <a:extLst>
              <a:ext uri="{FF2B5EF4-FFF2-40B4-BE49-F238E27FC236}">
                <a16:creationId xmlns:a16="http://schemas.microsoft.com/office/drawing/2014/main" id="{7968946E-9B0C-4A85-89E8-037502EE1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486400"/>
            <a:ext cx="525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Easier way to organize solution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AC3E6B6-BB32-475C-99DD-8BEB97BDA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838200" indent="-838200"/>
            <a:r>
              <a:rPr lang="en-US" altLang="zh-CN" sz="3200"/>
              <a:t>The Programming Layer (Preface 2/2)</a:t>
            </a:r>
            <a:endParaRPr lang="zh-CN" altLang="en-US" sz="32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1CC6D31-BDF0-4641-9C81-4DC03106D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863" y="1571625"/>
            <a:ext cx="8685212" cy="4648200"/>
          </a:xfrm>
        </p:spPr>
        <p:txBody>
          <a:bodyPr/>
          <a:lstStyle/>
          <a:p>
            <a:pPr>
              <a:buSzPct val="90000"/>
              <a:buFont typeface="Wingdings" panose="05000000000000000000" pitchFamily="2" charset="2"/>
              <a:buChar char="«"/>
            </a:pPr>
            <a:r>
              <a:rPr lang="en-US" altLang="zh-CN" sz="2800">
                <a:solidFill>
                  <a:schemeClr val="folHlink"/>
                </a:solidFill>
              </a:rPr>
              <a:t>Chapter 6 low-level programming languages</a:t>
            </a:r>
          </a:p>
          <a:p>
            <a:pPr lvl="1"/>
            <a:r>
              <a:rPr lang="en-US" altLang="zh-CN"/>
              <a:t>examines</a:t>
            </a:r>
            <a:r>
              <a:rPr lang="en-US" altLang="zh-CN">
                <a:solidFill>
                  <a:schemeClr val="folHlink"/>
                </a:solidFill>
              </a:rPr>
              <a:t> </a:t>
            </a:r>
            <a:r>
              <a:rPr lang="en-US" altLang="zh-CN">
                <a:solidFill>
                  <a:schemeClr val="hlink"/>
                </a:solidFill>
              </a:rPr>
              <a:t>the low-level programming languages.</a:t>
            </a:r>
          </a:p>
          <a:p>
            <a:pPr>
              <a:buSzPct val="90000"/>
              <a:buFont typeface="Wingdings" panose="05000000000000000000" pitchFamily="2" charset="2"/>
              <a:buChar char="«"/>
            </a:pPr>
            <a:r>
              <a:rPr lang="en-US" altLang="zh-CN" sz="2800">
                <a:solidFill>
                  <a:schemeClr val="folHlink"/>
                </a:solidFill>
              </a:rPr>
              <a:t>Chapter 9 OOD and  high-level programming languages</a:t>
            </a:r>
          </a:p>
          <a:p>
            <a:pPr lvl="1">
              <a:buSzPct val="90000"/>
              <a:buFont typeface="Wingdings" panose="05000000000000000000" pitchFamily="2" charset="2"/>
              <a:buChar char="«"/>
            </a:pPr>
            <a:r>
              <a:rPr lang="en-US" altLang="zh-CN"/>
              <a:t>focus on </a:t>
            </a:r>
            <a:r>
              <a:rPr lang="en-US" altLang="zh-CN">
                <a:solidFill>
                  <a:schemeClr val="hlink"/>
                </a:solidFill>
              </a:rPr>
              <a:t>the translation process of programming languages</a:t>
            </a:r>
            <a:endParaRPr lang="en-US" altLang="zh-CN"/>
          </a:p>
          <a:p>
            <a:pPr lvl="1">
              <a:buSzPct val="90000"/>
              <a:buFont typeface="Wingdings" panose="05000000000000000000" pitchFamily="2" charset="2"/>
              <a:buChar char="«"/>
            </a:pPr>
            <a:r>
              <a:rPr lang="en-US" altLang="zh-CN"/>
              <a:t>present </a:t>
            </a:r>
            <a:r>
              <a:rPr lang="en-US" altLang="zh-CN">
                <a:solidFill>
                  <a:schemeClr val="hlink"/>
                </a:solidFill>
              </a:rPr>
              <a:t>four types of</a:t>
            </a:r>
            <a:r>
              <a:rPr lang="en-US" altLang="zh-CN"/>
              <a:t> high-level programming language</a:t>
            </a:r>
            <a:r>
              <a:rPr lang="en-US" altLang="zh-CN" i="1"/>
              <a:t>.</a:t>
            </a:r>
            <a:endParaRPr lang="en-US" altLang="zh-CN"/>
          </a:p>
          <a:p>
            <a:pPr>
              <a:spcBef>
                <a:spcPct val="50000"/>
              </a:spcBef>
              <a:buSzPct val="90000"/>
              <a:buFont typeface="Wingdings" panose="05000000000000000000" pitchFamily="2" charset="2"/>
              <a:buChar char="«"/>
            </a:pPr>
            <a:r>
              <a:rPr lang="en-US" altLang="zh-CN" sz="2800">
                <a:solidFill>
                  <a:schemeClr val="folHlink"/>
                </a:solidFill>
              </a:rPr>
              <a:t>Chapter 8 </a:t>
            </a:r>
            <a:r>
              <a:rPr lang="en-US" altLang="zh-CN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Abstract Data Types </a:t>
            </a:r>
            <a:endParaRPr lang="en-US" altLang="zh-CN" sz="2800">
              <a:solidFill>
                <a:srgbClr val="FF0000"/>
              </a:solidFill>
            </a:endParaRPr>
          </a:p>
          <a:p>
            <a:pPr lvl="1">
              <a:buSzPct val="90000"/>
              <a:buFont typeface="Wingdings" panose="05000000000000000000" pitchFamily="2" charset="2"/>
              <a:buChar char="«"/>
            </a:pPr>
            <a:r>
              <a:rPr lang="en-US" altLang="zh-CN"/>
              <a:t>gives </a:t>
            </a:r>
            <a:r>
              <a:rPr lang="en-US" altLang="zh-CN">
                <a:solidFill>
                  <a:schemeClr val="hlink"/>
                </a:solidFill>
              </a:rPr>
              <a:t>the definition </a:t>
            </a:r>
            <a:r>
              <a:rPr lang="en-US" altLang="zh-CN"/>
              <a:t>of abstract objects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44B7D57-283F-4D92-8D07-7397AB270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Pseudocode for Complete Computer Solution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64D77EA-FF06-4C2A-AF85-96E6039C3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5237162"/>
          </a:xfrm>
          <a:solidFill>
            <a:srgbClr val="CCCCCC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Write "Enter the new base"</a:t>
            </a: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Read </a:t>
            </a:r>
            <a:r>
              <a:rPr lang="en-US" altLang="zh-CN" sz="20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newBase</a:t>
            </a:r>
            <a:endParaRPr lang="en-US" altLang="zh-CN" sz="2000" i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Write "Enter the number to be converted"</a:t>
            </a: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Read </a:t>
            </a:r>
            <a:r>
              <a:rPr lang="en-US" altLang="zh-CN" sz="20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decimalNumber</a:t>
            </a:r>
            <a:endParaRPr lang="en-US" altLang="zh-CN" sz="2000" i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Set </a:t>
            </a:r>
            <a:r>
              <a:rPr lang="en-US" altLang="zh-CN" sz="20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quotient</a:t>
            </a:r>
            <a:r>
              <a:rPr lang="en-US" altLang="zh-CN" sz="2000" i="1" dirty="0">
                <a:ea typeface="ＭＳ Ｐゴシック" panose="020B0600070205080204" pitchFamily="34" charset="-128"/>
              </a:rPr>
              <a:t> to 1</a:t>
            </a: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WHILE (quotient is not zero)</a:t>
            </a: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		Set quotient to </a:t>
            </a:r>
            <a:r>
              <a:rPr lang="en-US" altLang="zh-CN" sz="2000" i="1" dirty="0" err="1">
                <a:ea typeface="ＭＳ Ｐゴシック" panose="020B0600070205080204" pitchFamily="34" charset="-128"/>
              </a:rPr>
              <a:t>decimalNumber</a:t>
            </a:r>
            <a:r>
              <a:rPr lang="en-US" altLang="zh-CN" sz="2000" i="1" dirty="0">
                <a:ea typeface="ＭＳ Ｐゴシック" panose="020B0600070205080204" pitchFamily="34" charset="-128"/>
              </a:rPr>
              <a:t> DIV </a:t>
            </a:r>
            <a:r>
              <a:rPr lang="en-US" altLang="zh-CN" sz="2000" i="1" dirty="0" err="1">
                <a:ea typeface="ＭＳ Ｐゴシック" panose="020B0600070205080204" pitchFamily="34" charset="-128"/>
              </a:rPr>
              <a:t>newBase</a:t>
            </a:r>
            <a:endParaRPr lang="en-US" altLang="zh-CN" sz="2000" i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		Set remainder to </a:t>
            </a:r>
            <a:r>
              <a:rPr lang="en-US" altLang="zh-CN" sz="2000" i="1" dirty="0" err="1">
                <a:ea typeface="ＭＳ Ｐゴシック" panose="020B0600070205080204" pitchFamily="34" charset="-128"/>
              </a:rPr>
              <a:t>decimalNumber</a:t>
            </a:r>
            <a:r>
              <a:rPr lang="en-US" altLang="zh-CN" sz="2000" i="1" dirty="0">
                <a:ea typeface="ＭＳ Ｐゴシック" panose="020B0600070205080204" pitchFamily="34" charset="-128"/>
              </a:rPr>
              <a:t> REM </a:t>
            </a:r>
            <a:r>
              <a:rPr lang="en-US" altLang="zh-CN" sz="2000" i="1" dirty="0" err="1">
                <a:ea typeface="ＭＳ Ｐゴシック" panose="020B0600070205080204" pitchFamily="34" charset="-128"/>
              </a:rPr>
              <a:t>newBase</a:t>
            </a:r>
            <a:endParaRPr lang="en-US" altLang="zh-CN" sz="2000" i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		Make the remainder the next digit to the left in the answer</a:t>
            </a: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		Set </a:t>
            </a:r>
            <a:r>
              <a:rPr lang="en-US" altLang="zh-CN" sz="2000" i="1" dirty="0" err="1">
                <a:ea typeface="ＭＳ Ｐゴシック" panose="020B0600070205080204" pitchFamily="34" charset="-128"/>
              </a:rPr>
              <a:t>decimalNumber</a:t>
            </a:r>
            <a:r>
              <a:rPr lang="en-US" altLang="zh-CN" sz="2000" i="1" dirty="0">
                <a:ea typeface="ＭＳ Ｐゴシック" panose="020B0600070205080204" pitchFamily="34" charset="-128"/>
              </a:rPr>
              <a:t> to quotient</a:t>
            </a: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Write "The answer is "</a:t>
            </a: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Write answer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991750E-429D-489E-A4C3-EFDD75D82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Pseudocode Functionality( </a:t>
            </a:r>
            <a:r>
              <a:rPr lang="zh-CN" altLang="en-US">
                <a:ea typeface="ＭＳ Ｐゴシック" panose="020B0600070205080204" pitchFamily="34" charset="-128"/>
              </a:rPr>
              <a:t>功能）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8ADC44A2-CABE-48AA-82EA-02158BD6D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Variables</a:t>
            </a:r>
            <a:r>
              <a:rPr lang="zh-CN" altLang="en-US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（变量）</a:t>
            </a:r>
            <a:endParaRPr lang="en-US" altLang="zh-CN" sz="2800" b="1" dirty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2400" dirty="0">
                <a:ea typeface="ＭＳ Ｐゴシック" panose="020B0600070205080204" pitchFamily="34" charset="-128"/>
              </a:rPr>
              <a:t>Names of places to store values</a:t>
            </a:r>
          </a:p>
          <a:p>
            <a:pPr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		</a:t>
            </a:r>
            <a:r>
              <a:rPr lang="en-US" altLang="zh-CN" sz="2000" i="1" dirty="0">
                <a:ea typeface="ＭＳ Ｐゴシック" panose="020B0600070205080204" pitchFamily="34" charset="-128"/>
              </a:rPr>
              <a:t>quotient, </a:t>
            </a:r>
            <a:r>
              <a:rPr lang="en-US" altLang="zh-CN" sz="2000" i="1" dirty="0" err="1">
                <a:ea typeface="ＭＳ Ｐゴシック" panose="020B0600070205080204" pitchFamily="34" charset="-128"/>
              </a:rPr>
              <a:t>decimalNumber</a:t>
            </a:r>
            <a:r>
              <a:rPr lang="en-US" altLang="zh-CN" sz="2000" i="1" dirty="0">
                <a:ea typeface="ＭＳ Ｐゴシック" panose="020B0600070205080204" pitchFamily="34" charset="-128"/>
              </a:rPr>
              <a:t>, </a:t>
            </a:r>
            <a:r>
              <a:rPr lang="en-US" altLang="zh-CN" sz="2000" i="1" dirty="0" err="1">
                <a:ea typeface="ＭＳ Ｐゴシック" panose="020B0600070205080204" pitchFamily="34" charset="-128"/>
              </a:rPr>
              <a:t>newBase</a:t>
            </a:r>
            <a:endParaRPr lang="en-US" altLang="zh-CN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Assignment(</a:t>
            </a:r>
            <a:r>
              <a:rPr lang="zh-CN" altLang="en-US" sz="2800" dirty="0"/>
              <a:t> 赋值</a:t>
            </a:r>
            <a:r>
              <a:rPr lang="en-US" altLang="zh-CN" sz="2800" dirty="0"/>
              <a:t>\</a:t>
            </a:r>
            <a:r>
              <a:rPr lang="zh-CN" altLang="en-US" sz="2800" dirty="0"/>
              <a:t>分配任务）</a:t>
            </a:r>
            <a:endParaRPr lang="en-US" altLang="zh-CN" sz="2800" b="1" dirty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2400" dirty="0">
                <a:ea typeface="ＭＳ Ｐゴシック" panose="020B0600070205080204" pitchFamily="34" charset="-128"/>
              </a:rPr>
              <a:t>Storing the value of an expression into a variable</a:t>
            </a:r>
            <a:endParaRPr lang="en-US" altLang="zh-CN" sz="28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	</a:t>
            </a:r>
            <a:r>
              <a:rPr lang="en-US" altLang="zh-CN" sz="1800" dirty="0">
                <a:ea typeface="ＭＳ Ｐゴシック" panose="020B0600070205080204" pitchFamily="34" charset="-128"/>
              </a:rPr>
              <a:t>	</a:t>
            </a:r>
            <a:r>
              <a:rPr lang="en-US" altLang="zh-CN" sz="2000" i="1" dirty="0">
                <a:ea typeface="ＭＳ Ｐゴシック" panose="020B0600070205080204" pitchFamily="34" charset="-128"/>
              </a:rPr>
              <a:t>Set quotient to 64</a:t>
            </a: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		quotient &lt;-- 64</a:t>
            </a:r>
          </a:p>
          <a:p>
            <a:pPr>
              <a:buFontTx/>
              <a:buNone/>
            </a:pPr>
            <a:r>
              <a:rPr lang="en-US" altLang="zh-CN" sz="2000" i="1" dirty="0">
                <a:ea typeface="ＭＳ Ｐゴシック" panose="020B0600070205080204" pitchFamily="34" charset="-128"/>
              </a:rPr>
              <a:t>		quotient &lt;-- 6 * 10 + 4</a:t>
            </a:r>
          </a:p>
          <a:p>
            <a:pPr>
              <a:buFontTx/>
              <a:buNone/>
            </a:pPr>
            <a:endParaRPr lang="en-US" altLang="zh-CN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CE07C04-29B6-40F8-A265-B93DC86C9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Pseudocode Functionality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D28218A-0E41-4357-B7D7-73DB5F5B8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solidFill>
                  <a:srgbClr val="3333FF"/>
                </a:solidFill>
                <a:ea typeface="ＭＳ Ｐゴシック" panose="020B0600070205080204" pitchFamily="34" charset="-128"/>
              </a:rPr>
              <a:t>Output</a:t>
            </a:r>
            <a:r>
              <a:rPr lang="zh-CN" altLang="en-US" b="1">
                <a:solidFill>
                  <a:srgbClr val="3333FF"/>
                </a:solidFill>
                <a:ea typeface="ＭＳ Ｐゴシック" panose="020B0600070205080204" pitchFamily="34" charset="-128"/>
              </a:rPr>
              <a:t>（输出）</a:t>
            </a:r>
            <a:endParaRPr lang="en-US" altLang="zh-CN" b="1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Printing a value on  an output device</a:t>
            </a:r>
          </a:p>
          <a:p>
            <a:pPr>
              <a:buFontTx/>
              <a:buNone/>
            </a:pPr>
            <a:r>
              <a:rPr lang="en-US" altLang="zh-CN" sz="1800">
                <a:ea typeface="ＭＳ Ｐゴシック" panose="020B0600070205080204" pitchFamily="34" charset="-128"/>
              </a:rPr>
              <a:t>		</a:t>
            </a:r>
            <a:r>
              <a:rPr lang="en-US" altLang="zh-CN" sz="2400" i="1">
                <a:ea typeface="ＭＳ Ｐゴシック" panose="020B0600070205080204" pitchFamily="34" charset="-128"/>
              </a:rPr>
              <a:t>Write, Print</a:t>
            </a:r>
          </a:p>
          <a:p>
            <a:pPr>
              <a:buFontTx/>
              <a:buNone/>
            </a:pPr>
            <a:endParaRPr lang="en-US" altLang="zh-CN" sz="2400" b="1" i="1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b="1">
                <a:solidFill>
                  <a:srgbClr val="3333FF"/>
                </a:solidFill>
                <a:ea typeface="ＭＳ Ｐゴシック" panose="020B0600070205080204" pitchFamily="34" charset="-128"/>
              </a:rPr>
              <a:t>Input</a:t>
            </a:r>
            <a:r>
              <a:rPr lang="zh-CN" altLang="en-US" b="1">
                <a:solidFill>
                  <a:srgbClr val="3333FF"/>
                </a:solidFill>
                <a:ea typeface="ＭＳ Ｐゴシック" panose="020B0600070205080204" pitchFamily="34" charset="-128"/>
              </a:rPr>
              <a:t>（输入）</a:t>
            </a:r>
            <a:endParaRPr lang="en-US" altLang="zh-CN" b="1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Getting values from the outside word and storing them into variables</a:t>
            </a:r>
          </a:p>
          <a:p>
            <a:pPr>
              <a:buFontTx/>
              <a:buNone/>
            </a:pPr>
            <a:r>
              <a:rPr lang="en-US" altLang="zh-CN" sz="1800">
                <a:ea typeface="ＭＳ Ｐゴシック" panose="020B0600070205080204" pitchFamily="34" charset="-128"/>
              </a:rPr>
              <a:t>		</a:t>
            </a:r>
            <a:r>
              <a:rPr lang="en-US" altLang="zh-CN" sz="2400" i="1">
                <a:ea typeface="ＭＳ Ｐゴシック" panose="020B0600070205080204" pitchFamily="34" charset="-128"/>
              </a:rPr>
              <a:t>Get, Read</a:t>
            </a:r>
            <a:r>
              <a:rPr lang="en-US" altLang="zh-CN" sz="1800" i="1">
                <a:ea typeface="ＭＳ Ｐゴシック" panose="020B0600070205080204" pitchFamily="34" charset="-128"/>
              </a:rPr>
              <a:t>	</a:t>
            </a:r>
            <a:r>
              <a:rPr lang="en-US" altLang="zh-CN" sz="1800">
                <a:ea typeface="ＭＳ Ｐゴシック" panose="020B0600070205080204" pitchFamily="34" charset="-128"/>
              </a:rPr>
              <a:t>	</a:t>
            </a:r>
            <a:endParaRPr lang="en-US" altLang="zh-CN" sz="1800" i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B19D058A-CB3A-4DA8-A5BB-A00C5E12F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Pseudocode Functionality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C480E9F1-E036-41F1-AA4F-568940E6D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72400" cy="3733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zh-CN" b="1">
                <a:solidFill>
                  <a:srgbClr val="3333FF"/>
                </a:solidFill>
                <a:ea typeface="ＭＳ Ｐゴシック" panose="020B0600070205080204" pitchFamily="34" charset="-128"/>
              </a:rPr>
              <a:t>Repetition</a:t>
            </a:r>
            <a:r>
              <a:rPr lang="zh-CN" altLang="en-US" b="1">
                <a:solidFill>
                  <a:srgbClr val="3333FF"/>
                </a:solidFill>
                <a:ea typeface="ＭＳ Ｐゴシック" panose="020B0600070205080204" pitchFamily="34" charset="-128"/>
              </a:rPr>
              <a:t>（循环）</a:t>
            </a:r>
            <a:endParaRPr lang="en-US" altLang="zh-CN" b="1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Repeating a series of statements</a:t>
            </a:r>
            <a:r>
              <a:rPr lang="en-US" altLang="zh-CN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altLang="zh-CN" sz="1800" i="1">
                <a:ea typeface="ＭＳ Ｐゴシック" panose="020B0600070205080204" pitchFamily="34" charset="-128"/>
              </a:rPr>
              <a:t>		</a:t>
            </a:r>
            <a:r>
              <a:rPr lang="en-US" altLang="zh-CN" sz="2400" i="1">
                <a:ea typeface="ＭＳ Ｐゴシック" panose="020B0600070205080204" pitchFamily="34" charset="-128"/>
              </a:rPr>
              <a:t>Set count to 1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WHILE ( count &lt; 10)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	Write "Enter an integer number"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	Read aNumber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	Write "You entered " + aNumber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	Set count to count + 1</a:t>
            </a:r>
          </a:p>
          <a:p>
            <a:pPr>
              <a:buFontTx/>
              <a:buNone/>
            </a:pPr>
            <a:endParaRPr lang="en-US" altLang="zh-CN" sz="1800" i="1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1800" i="1">
                <a:ea typeface="ＭＳ Ｐゴシック" panose="020B0600070205080204" pitchFamily="34" charset="-128"/>
              </a:rPr>
              <a:t>			</a:t>
            </a:r>
          </a:p>
          <a:p>
            <a:pPr>
              <a:buFontTx/>
              <a:buNone/>
            </a:pPr>
            <a:r>
              <a:rPr lang="en-US" altLang="zh-CN" sz="1800" i="1">
                <a:ea typeface="ＭＳ Ｐゴシック" panose="020B0600070205080204" pitchFamily="34" charset="-128"/>
              </a:rPr>
              <a:t>		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3E78BBF3-306C-4E23-A762-257018DED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562600"/>
            <a:ext cx="487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How many values were read?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16F5D620-AD15-4DD0-BEB3-23E78FCF5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Pseudocode Functionality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ED819297-36C8-4BED-BB08-A5DE9816B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Selection(</a:t>
            </a:r>
            <a:r>
              <a:rPr lang="zh-CN" altLang="en-US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选择）</a:t>
            </a: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——if (  )</a:t>
            </a:r>
          </a:p>
          <a:p>
            <a:pPr>
              <a:buFontTx/>
              <a:buNone/>
            </a:pPr>
            <a:r>
              <a:rPr lang="en-US" altLang="zh-CN" sz="2400" dirty="0">
                <a:ea typeface="ＭＳ Ｐゴシック" panose="020B0600070205080204" pitchFamily="34" charset="-128"/>
              </a:rPr>
              <a:t>Making a choice to execute or skip a statement (or group of statements)</a:t>
            </a:r>
            <a:r>
              <a:rPr lang="zh-CN" altLang="en-US" sz="2400" dirty="0">
                <a:ea typeface="ＭＳ Ｐゴシック" panose="020B0600070205080204" pitchFamily="34" charset="-128"/>
              </a:rPr>
              <a:t>条件</a:t>
            </a:r>
            <a:endParaRPr lang="en-US" altLang="zh-CN" sz="24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1600" dirty="0">
                <a:ea typeface="ＭＳ Ｐゴシック" panose="020B0600070205080204" pitchFamily="34" charset="-128"/>
              </a:rPr>
              <a:t>		</a:t>
            </a:r>
            <a:r>
              <a:rPr lang="en-US" altLang="zh-CN" sz="2400" i="1" dirty="0">
                <a:ea typeface="ＭＳ Ｐゴシック" panose="020B0600070205080204" pitchFamily="34" charset="-128"/>
              </a:rPr>
              <a:t>Read number</a:t>
            </a:r>
          </a:p>
          <a:p>
            <a:pPr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IF (number &lt; 0)</a:t>
            </a:r>
          </a:p>
          <a:p>
            <a:pPr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	Write number + " is less than zero."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2000" dirty="0">
                <a:ea typeface="ＭＳ Ｐゴシック" panose="020B0600070205080204" pitchFamily="34" charset="-128"/>
              </a:rPr>
              <a:t>      or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ea typeface="ＭＳ Ｐゴシック" panose="020B0600070205080204" pitchFamily="34" charset="-128"/>
              </a:rPr>
              <a:t>		</a:t>
            </a:r>
            <a:r>
              <a:rPr lang="en-US" altLang="zh-CN" sz="2400" i="1" dirty="0">
                <a:ea typeface="ＭＳ Ｐゴシック" panose="020B0600070205080204" pitchFamily="34" charset="-128"/>
              </a:rPr>
              <a:t>Write "Enter a positive number."</a:t>
            </a:r>
            <a:endParaRPr lang="en-US" altLang="zh-CN" sz="2400" b="1" i="1" dirty="0">
              <a:ea typeface="ＭＳ Ｐゴシック" panose="020B0600070205080204" pitchFamily="34" charset="-128"/>
            </a:endParaRPr>
          </a:p>
          <a:p>
            <a:pPr>
              <a:lnSpc>
                <a:spcPct val="30000"/>
              </a:lnSpc>
              <a:buFontTx/>
              <a:buNone/>
            </a:pPr>
            <a:r>
              <a:rPr lang="en-US" altLang="zh-CN" sz="2400" dirty="0">
                <a:ea typeface="ＭＳ Ｐゴシック" panose="020B0600070205080204" pitchFamily="34" charset="-128"/>
              </a:rPr>
              <a:t>		</a:t>
            </a:r>
            <a:r>
              <a:rPr lang="en-US" altLang="zh-CN" sz="2400" i="1" dirty="0">
                <a:ea typeface="ＭＳ Ｐゴシック" panose="020B0600070205080204" pitchFamily="34" charset="-128"/>
              </a:rPr>
              <a:t>Read number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IF(number &lt; 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	Write number + " is less than zero."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	Write "You didn't follow instructions."</a:t>
            </a:r>
          </a:p>
          <a:p>
            <a:pPr>
              <a:buFontTx/>
              <a:buNone/>
            </a:pPr>
            <a:endParaRPr lang="en-US" altLang="zh-CN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78E3B09-B611-4CDB-8BB1-57AE1B1C7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Pseudocode Functionality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55ECA5C-A1EF-492E-8135-EBF9ACD4D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8263638" cy="449421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altLang="zh-CN" b="1" dirty="0" err="1">
                <a:solidFill>
                  <a:srgbClr val="3333FF"/>
                </a:solidFill>
                <a:ea typeface="ＭＳ Ｐゴシック" panose="020B0600070205080204" pitchFamily="34" charset="-128"/>
              </a:rPr>
              <a:t>Selection__if</a:t>
            </a:r>
            <a:r>
              <a:rPr lang="en-US" altLang="zh-CN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 ( )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                     else if ( )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                     else</a:t>
            </a:r>
          </a:p>
          <a:p>
            <a:pPr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Choose to execute one statement (or group of statements) or another statement (or group of statements)</a:t>
            </a:r>
            <a:r>
              <a:rPr lang="zh-CN" altLang="en-US" sz="2800" dirty="0">
                <a:ea typeface="ＭＳ Ｐゴシック" panose="020B0600070205080204" pitchFamily="34" charset="-128"/>
              </a:rPr>
              <a:t>判断性</a:t>
            </a:r>
            <a:endParaRPr lang="en-US" altLang="zh-CN" sz="28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1800" dirty="0">
                <a:ea typeface="ＭＳ Ｐゴシック" panose="020B0600070205080204" pitchFamily="34" charset="-128"/>
              </a:rPr>
              <a:t>		</a:t>
            </a:r>
            <a:r>
              <a:rPr lang="en-US" altLang="zh-CN" sz="2400" i="1" dirty="0">
                <a:ea typeface="ＭＳ Ｐゴシック" panose="020B0600070205080204" pitchFamily="34" charset="-128"/>
              </a:rPr>
              <a:t>IF ( age &lt; 12 )</a:t>
            </a:r>
          </a:p>
          <a:p>
            <a:pPr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	Write "Pay children's rate"</a:t>
            </a:r>
          </a:p>
          <a:p>
            <a:pPr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	Write "You get a free box of popcorn"</a:t>
            </a:r>
          </a:p>
          <a:p>
            <a:pPr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ELSE IF ( age &lt; 65 )</a:t>
            </a:r>
          </a:p>
          <a:p>
            <a:pPr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	Write "Pay regular rate"</a:t>
            </a:r>
          </a:p>
          <a:p>
            <a:pPr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ELSE</a:t>
            </a:r>
          </a:p>
          <a:p>
            <a:pPr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	Write "Pay senior citizens rate"</a:t>
            </a:r>
          </a:p>
          <a:p>
            <a:pPr>
              <a:buFontTx/>
              <a:buNone/>
            </a:pPr>
            <a:r>
              <a:rPr lang="en-US" altLang="zh-CN" sz="2400" i="1" dirty="0">
                <a:ea typeface="ＭＳ Ｐゴシック" panose="020B0600070205080204" pitchFamily="34" charset="-128"/>
              </a:rPr>
              <a:t>			</a:t>
            </a:r>
            <a:endParaRPr lang="en-US" altLang="zh-CN" sz="2400" i="1" dirty="0">
              <a:solidFill>
                <a:srgbClr val="3333F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A75C8B3-39B3-4AE2-BA9D-3F48B8799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Pseudocode Example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F9E6FA2-F065-4BF1-9BCB-16818F6CF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Problem: Read in pairs of positive numbers and print each pair in order.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1E787836-8A9A-4A0D-968B-28309A0CE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24200"/>
            <a:ext cx="8001000" cy="25908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WHILE (not done)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	Write "Enter two values separated by blanks"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	Read number1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	Read number2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Print them in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5BC9E37-07A5-4E75-8E44-D1996CDE4F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Pseudocode Example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14E95A90-FD91-46DA-BDC4-FBF90EB2BA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382000" cy="2362200"/>
          </a:xfrm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zh-CN" sz="28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How do we know when to stop?</a:t>
            </a:r>
          </a:p>
          <a:p>
            <a:pPr>
              <a:buFontTx/>
              <a:buNone/>
            </a:pPr>
            <a:r>
              <a:rPr lang="en-US" altLang="zh-CN" sz="28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		</a:t>
            </a:r>
            <a:r>
              <a:rPr lang="en-US" altLang="zh-CN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Let the user tell us how many</a:t>
            </a:r>
          </a:p>
          <a:p>
            <a:pPr>
              <a:buFontTx/>
              <a:buNone/>
            </a:pPr>
            <a:endParaRPr lang="en-US" altLang="zh-CN" sz="2800" i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zh-CN" sz="2800" i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sz="2800" i="1" dirty="0">
                <a:ea typeface="ＭＳ Ｐゴシック" panose="020B0600070205080204" pitchFamily="34" charset="-128"/>
              </a:rPr>
              <a:t>Print them in order?</a:t>
            </a:r>
          </a:p>
          <a:p>
            <a:pPr>
              <a:buFontTx/>
              <a:buNone/>
            </a:pPr>
            <a:r>
              <a:rPr lang="en-US" altLang="zh-CN" sz="2800" i="1" dirty="0">
                <a:ea typeface="ＭＳ Ｐゴシック" panose="020B0600070205080204" pitchFamily="34" charset="-128"/>
              </a:rPr>
              <a:t>		</a:t>
            </a:r>
            <a:r>
              <a:rPr lang="en-US" altLang="zh-CN" sz="2800" dirty="0">
                <a:ea typeface="ＭＳ Ｐゴシック" panose="020B0600070205080204" pitchFamily="34" charset="-128"/>
              </a:rPr>
              <a:t>If first number is smaller</a:t>
            </a:r>
          </a:p>
          <a:p>
            <a:pPr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			print first, then second</a:t>
            </a:r>
          </a:p>
          <a:p>
            <a:pPr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		If first number if larger</a:t>
            </a:r>
          </a:p>
          <a:p>
            <a:pPr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			print second, then first</a:t>
            </a:r>
          </a:p>
          <a:p>
            <a:pPr>
              <a:buFontTx/>
              <a:buNone/>
            </a:pPr>
            <a:endParaRPr lang="en-US" altLang="zh-CN" sz="2800" i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zh-CN" sz="2800" i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>
            <a:extLst>
              <a:ext uri="{FF2B5EF4-FFF2-40B4-BE49-F238E27FC236}">
                <a16:creationId xmlns:a16="http://schemas.microsoft.com/office/drawing/2014/main" id="{F08A854C-19B6-4B18-8162-24C1AAF299F2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" y="6324600"/>
            <a:ext cx="1752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BA91C7A-4037-4763-973E-15E9FC68734A}" type="slidenum">
              <a:rPr lang="en-US" altLang="zh-CN" sz="1400" b="1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38</a:t>
            </a:fld>
            <a:endParaRPr lang="en-US" altLang="zh-CN" sz="1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AE2EC1CA-B459-4DD3-8606-79F19E34FB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188913"/>
            <a:ext cx="7886700" cy="1325562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Pseudocode Example</a:t>
            </a: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40A5BDB9-4229-4ECA-8399-6C3B19FB580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1268413"/>
            <a:ext cx="7886700" cy="5454650"/>
          </a:xfrm>
          <a:solidFill>
            <a:srgbClr val="CCCCCC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Write "How many pairs of values are to be entered?"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Read numberOfPairs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Set numberRead to 0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WHILE (numberRead &lt; numberOfPairs)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Write "Enter two values separated by a blank; press return"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Read number1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Read number2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IF(number1 &lt; number2)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	Print number1 + " " + number2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ELSE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	Print number2 + " " number1</a:t>
            </a:r>
          </a:p>
          <a:p>
            <a:pPr>
              <a:buFontTx/>
              <a:buNone/>
            </a:pPr>
            <a:r>
              <a:rPr lang="en-US" altLang="zh-CN" sz="2400" i="1">
                <a:ea typeface="ＭＳ Ｐゴシック" panose="020B0600070205080204" pitchFamily="34" charset="-128"/>
              </a:rPr>
              <a:t>		Increment numberRead	</a:t>
            </a:r>
            <a:endParaRPr lang="en-US" altLang="zh-CN" sz="2000" i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86553F09-0538-4586-B484-13C1F91C0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Walk Through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74802138-A383-4E99-949C-A5FC61CCF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Data		Fill in values during each iteration</a:t>
            </a:r>
          </a:p>
          <a:p>
            <a:pPr>
              <a:buFontTx/>
              <a:buNone/>
            </a:pPr>
            <a:r>
              <a:rPr lang="en-US" altLang="zh-CN" sz="1600">
                <a:ea typeface="ＭＳ Ｐゴシック" panose="020B0600070205080204" pitchFamily="34" charset="-128"/>
              </a:rPr>
              <a:t>3		                               	  </a:t>
            </a:r>
            <a:r>
              <a:rPr lang="en-US" altLang="zh-CN" sz="1600" i="1">
                <a:ea typeface="ＭＳ Ｐゴシック" panose="020B0600070205080204" pitchFamily="34" charset="-128"/>
              </a:rPr>
              <a:t>numberRead         number1	  	number2</a:t>
            </a:r>
          </a:p>
          <a:p>
            <a:pPr>
              <a:buFontTx/>
              <a:buNone/>
            </a:pPr>
            <a:r>
              <a:rPr lang="en-US" altLang="zh-CN" sz="1600">
                <a:ea typeface="ＭＳ Ｐゴシック" panose="020B0600070205080204" pitchFamily="34" charset="-128"/>
              </a:rPr>
              <a:t>55 70</a:t>
            </a:r>
          </a:p>
          <a:p>
            <a:pPr>
              <a:buFontTx/>
              <a:buNone/>
            </a:pPr>
            <a:r>
              <a:rPr lang="en-US" altLang="zh-CN" sz="1600">
                <a:ea typeface="ＭＳ Ｐゴシック" panose="020B0600070205080204" pitchFamily="34" charset="-128"/>
              </a:rPr>
              <a:t>2 1</a:t>
            </a:r>
          </a:p>
          <a:p>
            <a:pPr>
              <a:buFontTx/>
              <a:buNone/>
            </a:pPr>
            <a:r>
              <a:rPr lang="en-US" altLang="zh-CN" sz="1600">
                <a:ea typeface="ＭＳ Ｐゴシック" panose="020B0600070205080204" pitchFamily="34" charset="-128"/>
              </a:rPr>
              <a:t>33 33			</a:t>
            </a:r>
          </a:p>
          <a:p>
            <a:pPr>
              <a:buFontTx/>
              <a:buNone/>
            </a:pPr>
            <a:r>
              <a:rPr lang="en-US" altLang="zh-CN" sz="1600" i="1">
                <a:ea typeface="ＭＳ Ｐゴシック" panose="020B0600070205080204" pitchFamily="34" charset="-128"/>
              </a:rPr>
              <a:t>numberOfPairs</a:t>
            </a:r>
            <a:r>
              <a:rPr lang="en-US" altLang="zh-CN" sz="160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13668" name="Rectangle 5">
            <a:extLst>
              <a:ext uri="{FF2B5EF4-FFF2-40B4-BE49-F238E27FC236}">
                <a16:creationId xmlns:a16="http://schemas.microsoft.com/office/drawing/2014/main" id="{9277EA65-05C4-44A4-9285-D50E6308E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910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69" name="Rectangle 6">
            <a:extLst>
              <a:ext uri="{FF2B5EF4-FFF2-40B4-BE49-F238E27FC236}">
                <a16:creationId xmlns:a16="http://schemas.microsoft.com/office/drawing/2014/main" id="{1CF7653F-18F8-4F9A-B911-383103B42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908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70" name="Rectangle 7">
            <a:extLst>
              <a:ext uri="{FF2B5EF4-FFF2-40B4-BE49-F238E27FC236}">
                <a16:creationId xmlns:a16="http://schemas.microsoft.com/office/drawing/2014/main" id="{4FCB6CA1-2508-45A4-8EE1-A79B99319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0"/>
            <a:ext cx="914398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71" name="Rectangle 8">
            <a:extLst>
              <a:ext uri="{FF2B5EF4-FFF2-40B4-BE49-F238E27FC236}">
                <a16:creationId xmlns:a16="http://schemas.microsoft.com/office/drawing/2014/main" id="{6E1208D9-8AD8-440D-9647-FD124C3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908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72" name="Rectangle 10">
            <a:extLst>
              <a:ext uri="{FF2B5EF4-FFF2-40B4-BE49-F238E27FC236}">
                <a16:creationId xmlns:a16="http://schemas.microsoft.com/office/drawing/2014/main" id="{4D02D6FB-55E9-49BF-9A33-1F75B8B8D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73" name="Rectangle 11">
            <a:extLst>
              <a:ext uri="{FF2B5EF4-FFF2-40B4-BE49-F238E27FC236}">
                <a16:creationId xmlns:a16="http://schemas.microsoft.com/office/drawing/2014/main" id="{62FE6629-2A59-4DB7-B9EE-637EE8FC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399" y="3419360"/>
            <a:ext cx="914399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74" name="Rectangle 12">
            <a:extLst>
              <a:ext uri="{FF2B5EF4-FFF2-40B4-BE49-F238E27FC236}">
                <a16:creationId xmlns:a16="http://schemas.microsoft.com/office/drawing/2014/main" id="{657460C3-1C62-4B8C-87D0-DF8D3844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3528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75" name="Rectangle 13">
            <a:extLst>
              <a:ext uri="{FF2B5EF4-FFF2-40B4-BE49-F238E27FC236}">
                <a16:creationId xmlns:a16="http://schemas.microsoft.com/office/drawing/2014/main" id="{BC5CF0CD-078D-452A-A85F-C347EFAF8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76" name="Rectangle 14">
            <a:extLst>
              <a:ext uri="{FF2B5EF4-FFF2-40B4-BE49-F238E27FC236}">
                <a16:creationId xmlns:a16="http://schemas.microsoft.com/office/drawing/2014/main" id="{07AB0614-163F-4104-8943-FA7CB80C5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91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77" name="Rectangle 15">
            <a:extLst>
              <a:ext uri="{FF2B5EF4-FFF2-40B4-BE49-F238E27FC236}">
                <a16:creationId xmlns:a16="http://schemas.microsoft.com/office/drawing/2014/main" id="{80F08957-1CCE-4F3F-AA06-29AEA6912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1910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78" name="Rectangle 16">
            <a:extLst>
              <a:ext uri="{FF2B5EF4-FFF2-40B4-BE49-F238E27FC236}">
                <a16:creationId xmlns:a16="http://schemas.microsoft.com/office/drawing/2014/main" id="{AD854DD5-3AD3-472A-BCCD-68736CE1C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768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79" name="Rectangle 17">
            <a:extLst>
              <a:ext uri="{FF2B5EF4-FFF2-40B4-BE49-F238E27FC236}">
                <a16:creationId xmlns:a16="http://schemas.microsoft.com/office/drawing/2014/main" id="{22682EFA-1347-43D4-97BF-FCD55B390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768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80" name="Rectangle 18">
            <a:extLst>
              <a:ext uri="{FF2B5EF4-FFF2-40B4-BE49-F238E27FC236}">
                <a16:creationId xmlns:a16="http://schemas.microsoft.com/office/drawing/2014/main" id="{5E1B632E-B613-479B-8ED8-91032E87A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9530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i="1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3681" name="Rectangle 19">
            <a:extLst>
              <a:ext uri="{FF2B5EF4-FFF2-40B4-BE49-F238E27FC236}">
                <a16:creationId xmlns:a16="http://schemas.microsoft.com/office/drawing/2014/main" id="{E68EC154-FC6E-45A2-AEEE-65B30790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3048000" cy="7620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What is the output?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35C497E-42B7-4490-9C94-900B160F7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Coding…[cn]</a:t>
            </a:r>
          </a:p>
        </p:txBody>
      </p:sp>
      <p:pic>
        <p:nvPicPr>
          <p:cNvPr id="159752" name="Picture 8">
            <a:extLst>
              <a:ext uri="{FF2B5EF4-FFF2-40B4-BE49-F238E27FC236}">
                <a16:creationId xmlns:a16="http://schemas.microsoft.com/office/drawing/2014/main" id="{0FD608C8-5FBA-48AB-9C9C-4F1572319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t="35240" r="5685" b="22444"/>
          <a:stretch>
            <a:fillRect/>
          </a:stretch>
        </p:blipFill>
        <p:spPr bwMode="auto">
          <a:xfrm>
            <a:off x="3716338" y="3833813"/>
            <a:ext cx="526573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7">
            <a:extLst>
              <a:ext uri="{FF2B5EF4-FFF2-40B4-BE49-F238E27FC236}">
                <a16:creationId xmlns:a16="http://schemas.microsoft.com/office/drawing/2014/main" id="{08AC5B41-F5B3-428A-A2F1-A3A00CDD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36520" r="5943" b="22838"/>
          <a:stretch>
            <a:fillRect/>
          </a:stretch>
        </p:blipFill>
        <p:spPr bwMode="auto">
          <a:xfrm>
            <a:off x="476250" y="1493838"/>
            <a:ext cx="512445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3">
            <a:extLst>
              <a:ext uri="{FF2B5EF4-FFF2-40B4-BE49-F238E27FC236}">
                <a16:creationId xmlns:a16="http://schemas.microsoft.com/office/drawing/2014/main" id="{5A650F51-865B-4A57-8FCD-AE304387F2FD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" y="6324600"/>
            <a:ext cx="1752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F0AF8D3A-32F5-4AC4-ACCE-7F42FA2370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279400"/>
            <a:ext cx="7886700" cy="132556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Translating Pseudocode</a:t>
            </a:r>
          </a:p>
        </p:txBody>
      </p:sp>
      <p:sp>
        <p:nvSpPr>
          <p:cNvPr id="186373" name="Text Box 5">
            <a:extLst>
              <a:ext uri="{FF2B5EF4-FFF2-40B4-BE49-F238E27FC236}">
                <a16:creationId xmlns:a16="http://schemas.microsoft.com/office/drawing/2014/main" id="{D65BF370-B3FC-4BE6-B8BC-38CE82A9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7467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To What?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	Assembly language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		Very detailed and time consuming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	High-level language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		Easy as you'll see in Chapter 9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5B4169C-7F47-4563-8D81-55C9A61E5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23850"/>
            <a:ext cx="7793037" cy="963613"/>
          </a:xfrm>
        </p:spPr>
        <p:txBody>
          <a:bodyPr/>
          <a:lstStyle/>
          <a:p>
            <a:pPr marL="685800" indent="-685800"/>
            <a:r>
              <a:rPr lang="en-US" altLang="zh-CN" sz="2800"/>
              <a:t>(1) Machine/Assembly/High-Level Language</a:t>
            </a:r>
          </a:p>
        </p:txBody>
      </p:sp>
      <p:graphicFrame>
        <p:nvGraphicFramePr>
          <p:cNvPr id="404545" name="Group 65">
            <a:extLst>
              <a:ext uri="{FF2B5EF4-FFF2-40B4-BE49-F238E27FC236}">
                <a16:creationId xmlns:a16="http://schemas.microsoft.com/office/drawing/2014/main" id="{646CC220-D800-4972-B75B-E016F72286F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90557979"/>
              </p:ext>
            </p:extLst>
          </p:nvPr>
        </p:nvGraphicFramePr>
        <p:xfrm>
          <a:off x="341313" y="1449388"/>
          <a:ext cx="8640762" cy="4905719"/>
        </p:xfrm>
        <a:graphic>
          <a:graphicData uri="http://schemas.openxmlformats.org/drawingml/2006/table">
            <a:tbl>
              <a:tblPr/>
              <a:tblGrid>
                <a:gridCol w="193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5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Programming Language</a:t>
                      </a:r>
                    </a:p>
                  </a:txBody>
                  <a:tcPr marL="90000" marR="90000" marT="46736" marB="4673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Characteristics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Execution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Translation Program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Easy to read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Machine</a:t>
                      </a:r>
                    </a:p>
                  </a:txBody>
                  <a:tcPr marT="45657" marB="4565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“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0,1”;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Machine-dependent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√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(unnecessary)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NO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Assembly</a:t>
                      </a:r>
                    </a:p>
                  </a:txBody>
                  <a:tcPr marT="45657" marB="4565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“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mnemonic code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”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Machine-dependent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Translation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Assembler</a:t>
                      </a: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NO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High-Level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T="45657" marB="4565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“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natural Language”;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Machine-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i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n</a:t>
                      </a:r>
                      <a:r>
                        <a:rPr kumimoji="0" lang="zh-CN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dependent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Compiler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/Interpreter</a:t>
                      </a: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宋体" charset="-122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YES</a:t>
                      </a: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80" name="TextBox 1">
            <a:extLst>
              <a:ext uri="{FF2B5EF4-FFF2-40B4-BE49-F238E27FC236}">
                <a16:creationId xmlns:a16="http://schemas.microsoft.com/office/drawing/2014/main" id="{64470AC7-1ADC-4C5B-9347-65969B05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368300"/>
            <a:ext cx="630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/>
              <a:t>152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4125539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63F889C5-285E-4764-9145-719D21F6B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762000" indent="-762000"/>
            <a:r>
              <a:rPr lang="en-US" altLang="zh-CN"/>
              <a:t>Brief Summary</a:t>
            </a:r>
            <a:endParaRPr lang="zh-CN" altLang="en-US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39CF70E9-DF64-4EBC-973D-01C3E8182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1751013"/>
            <a:ext cx="8774113" cy="4648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altLang="zh-CN"/>
              <a:t>Low-level programming language</a:t>
            </a:r>
          </a:p>
          <a:p>
            <a:pPr lvl="1">
              <a:lnSpc>
                <a:spcPct val="85000"/>
              </a:lnSpc>
              <a:spcBef>
                <a:spcPct val="40000"/>
              </a:spcBef>
            </a:pPr>
            <a:r>
              <a:rPr lang="en-US" altLang="zh-CN"/>
              <a:t>A machine language </a:t>
            </a:r>
            <a:r>
              <a:rPr lang="en-US" altLang="zh-CN" i="1">
                <a:solidFill>
                  <a:schemeClr val="hlink"/>
                </a:solidFill>
              </a:rPr>
              <a:t>is the set of instructions</a:t>
            </a:r>
            <a:r>
              <a:rPr lang="en-US" altLang="zh-CN"/>
              <a:t> that the machine’s hardware is built to recognize and execute.</a:t>
            </a:r>
          </a:p>
          <a:p>
            <a:pPr lvl="1">
              <a:lnSpc>
                <a:spcPct val="85000"/>
              </a:lnSpc>
              <a:spcBef>
                <a:spcPct val="40000"/>
              </a:spcBef>
            </a:pPr>
            <a:r>
              <a:rPr lang="en-US" altLang="zh-CN">
                <a:solidFill>
                  <a:schemeClr val="hlink"/>
                </a:solidFill>
              </a:rPr>
              <a:t>A program written in assembly language</a:t>
            </a:r>
            <a:r>
              <a:rPr lang="en-US" altLang="zh-CN"/>
              <a:t> (mnemonic representation) </a:t>
            </a:r>
            <a:r>
              <a:rPr lang="en-US" altLang="zh-CN" i="1">
                <a:solidFill>
                  <a:schemeClr val="hlink"/>
                </a:solidFill>
              </a:rPr>
              <a:t>must be translated</a:t>
            </a:r>
            <a:r>
              <a:rPr lang="en-US" altLang="zh-CN"/>
              <a:t> into the target computer's machine codes </a:t>
            </a:r>
            <a:r>
              <a:rPr lang="en-US" altLang="zh-CN">
                <a:solidFill>
                  <a:schemeClr val="hlink"/>
                </a:solidFill>
              </a:rPr>
              <a:t>(Assembler).</a:t>
            </a:r>
          </a:p>
          <a:p>
            <a:pPr lvl="1">
              <a:lnSpc>
                <a:spcPct val="85000"/>
              </a:lnSpc>
              <a:spcBef>
                <a:spcPct val="40000"/>
              </a:spcBef>
            </a:pPr>
            <a:r>
              <a:rPr lang="en-US" altLang="zh-CN"/>
              <a:t>the</a:t>
            </a:r>
            <a:r>
              <a:rPr lang="en-US" altLang="zh-CN">
                <a:solidFill>
                  <a:schemeClr val="folHlink"/>
                </a:solidFill>
              </a:rPr>
              <a:t> Pep/8</a:t>
            </a:r>
            <a:r>
              <a:rPr lang="en-US" altLang="zh-CN"/>
              <a:t>’s Virtual Machine</a:t>
            </a:r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7CE35CE-0EA1-4CDD-89C8-671CB45FD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323850"/>
            <a:ext cx="8647112" cy="96361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000" b="1" dirty="0"/>
              <a:t>(4) High-level Programming Languages and OOP</a:t>
            </a:r>
            <a:endParaRPr lang="zh-CN" altLang="en-US" sz="3000" b="1" dirty="0"/>
          </a:p>
        </p:txBody>
      </p:sp>
      <p:sp>
        <p:nvSpPr>
          <p:cNvPr id="118787" name="Rectangle 4">
            <a:extLst>
              <a:ext uri="{FF2B5EF4-FFF2-40B4-BE49-F238E27FC236}">
                <a16:creationId xmlns:a16="http://schemas.microsoft.com/office/drawing/2014/main" id="{A3C2F257-D278-4176-B2D0-57F5B2932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00213"/>
            <a:ext cx="8010525" cy="4608512"/>
          </a:xfrm>
        </p:spPr>
        <p:txBody>
          <a:bodyPr/>
          <a:lstStyle/>
          <a:p>
            <a:pPr marL="571500" indent="-571500"/>
            <a:r>
              <a:rPr lang="en-US" altLang="zh-CN" sz="3600"/>
              <a:t>Execution(P295)</a:t>
            </a:r>
          </a:p>
          <a:p>
            <a:pPr marL="1028700" lvl="1" indent="-571500"/>
            <a:r>
              <a:rPr lang="en-US" altLang="zh-CN" sz="3200"/>
              <a:t>Compilation (</a:t>
            </a:r>
            <a:r>
              <a:rPr lang="en-US" altLang="zh-CN" sz="3200">
                <a:solidFill>
                  <a:schemeClr val="hlink"/>
                </a:solidFill>
              </a:rPr>
              <a:t>Compiler</a:t>
            </a:r>
            <a:r>
              <a:rPr lang="en-US" altLang="zh-CN" sz="3200"/>
              <a:t>) </a:t>
            </a:r>
            <a:r>
              <a:rPr lang="zh-CN" altLang="en-US" sz="3200"/>
              <a:t>编译器</a:t>
            </a:r>
            <a:endParaRPr lang="en-US" altLang="zh-CN" sz="3200"/>
          </a:p>
          <a:p>
            <a:pPr marL="1028700" lvl="1" indent="-571500"/>
            <a:r>
              <a:rPr lang="en-US" altLang="zh-CN" sz="3200"/>
              <a:t>Interpretation (</a:t>
            </a:r>
            <a:r>
              <a:rPr lang="en-US" altLang="zh-CN" sz="3200">
                <a:solidFill>
                  <a:schemeClr val="hlink"/>
                </a:solidFill>
              </a:rPr>
              <a:t>Interpreter</a:t>
            </a:r>
            <a:r>
              <a:rPr lang="en-US" altLang="zh-CN" sz="3200"/>
              <a:t>)</a:t>
            </a:r>
            <a:r>
              <a:rPr lang="zh-CN" altLang="en-US" sz="3200"/>
              <a:t>解释器</a:t>
            </a:r>
            <a:endParaRPr lang="en-US" altLang="zh-CN" sz="3200"/>
          </a:p>
          <a:p>
            <a:pPr marL="571500" indent="-571500">
              <a:spcBef>
                <a:spcPct val="50000"/>
              </a:spcBef>
            </a:pPr>
            <a:r>
              <a:rPr lang="en-US" altLang="zh-CN" sz="3600"/>
              <a:t>9.3 Programming Language Paradigms</a:t>
            </a:r>
            <a:r>
              <a:rPr lang="zh-CN" altLang="en-US" sz="3600"/>
              <a:t>范型</a:t>
            </a:r>
            <a:r>
              <a:rPr lang="en-US" altLang="zh-CN" sz="3600"/>
              <a:t>(</a:t>
            </a:r>
            <a:r>
              <a:rPr lang="zh-CN" altLang="en-US" sz="3600"/>
              <a:t>式）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>
            <a:extLst>
              <a:ext uri="{FF2B5EF4-FFF2-40B4-BE49-F238E27FC236}">
                <a16:creationId xmlns:a16="http://schemas.microsoft.com/office/drawing/2014/main" id="{A3D12E1B-1364-46DA-A13C-CB0D389DD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Compilers</a:t>
            </a:r>
          </a:p>
        </p:txBody>
      </p:sp>
      <p:sp>
        <p:nvSpPr>
          <p:cNvPr id="120835" name="Rectangle 5">
            <a:extLst>
              <a:ext uri="{FF2B5EF4-FFF2-40B4-BE49-F238E27FC236}">
                <a16:creationId xmlns:a16="http://schemas.microsoft.com/office/drawing/2014/main" id="{FB25D711-CDE3-44CD-8D4A-5491F1A5C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marL="50800" indent="0">
              <a:buFontTx/>
              <a:buNone/>
            </a:pPr>
            <a:r>
              <a:rPr lang="en-US" altLang="zh-CN" b="1">
                <a:solidFill>
                  <a:srgbClr val="3333FF"/>
                </a:solidFill>
                <a:ea typeface="ＭＳ Ｐゴシック" panose="020B0600070205080204" pitchFamily="34" charset="-128"/>
              </a:rPr>
              <a:t>High-level language</a:t>
            </a:r>
          </a:p>
          <a:p>
            <a:pPr marL="50800" indent="0"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A language that provides a richer (more English-like) set of instructions</a:t>
            </a:r>
            <a:endParaRPr lang="en-US" altLang="zh-CN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marL="50800" indent="0">
              <a:buFontTx/>
              <a:buNone/>
            </a:pPr>
            <a:r>
              <a:rPr lang="en-US" altLang="zh-CN" b="1">
                <a:solidFill>
                  <a:srgbClr val="3333FF"/>
                </a:solidFill>
                <a:ea typeface="ＭＳ Ｐゴシック" panose="020B0600070205080204" pitchFamily="34" charset="-128"/>
              </a:rPr>
              <a:t>Compiler</a:t>
            </a:r>
            <a:r>
              <a:rPr lang="en-US" altLang="zh-CN" b="1">
                <a:ea typeface="ＭＳ Ｐゴシック" panose="020B0600070205080204" pitchFamily="34" charset="-128"/>
              </a:rPr>
              <a:t> </a:t>
            </a:r>
          </a:p>
          <a:p>
            <a:pPr marL="50800" indent="0"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A program that </a:t>
            </a:r>
            <a:r>
              <a:rPr lang="en-US" altLang="zh-CN">
                <a:solidFill>
                  <a:srgbClr val="FF0000"/>
                </a:solidFill>
                <a:ea typeface="ＭＳ Ｐゴシック" panose="020B0600070205080204" pitchFamily="34" charset="-128"/>
              </a:rPr>
              <a:t>translates</a:t>
            </a:r>
            <a:r>
              <a:rPr lang="en-US" altLang="zh-CN">
                <a:ea typeface="ＭＳ Ｐゴシック" panose="020B0600070205080204" pitchFamily="34" charset="-128"/>
              </a:rPr>
              <a:t> a high-level language program into machine code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E5691354-2C02-471C-96E4-B9283FC6B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350" y="152400"/>
            <a:ext cx="7543800" cy="1143000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Compilers</a:t>
            </a:r>
          </a:p>
        </p:txBody>
      </p:sp>
      <p:sp>
        <p:nvSpPr>
          <p:cNvPr id="122883" name="Text Box 5">
            <a:extLst>
              <a:ext uri="{FF2B5EF4-FFF2-40B4-BE49-F238E27FC236}">
                <a16:creationId xmlns:a16="http://schemas.microsoft.com/office/drawing/2014/main" id="{AC6C2AC9-B3F1-4D04-8BD4-CDAD8E707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288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327CB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Figure 9.2  </a:t>
            </a:r>
            <a:r>
              <a:rPr lang="en-US" altLang="zh-CN" sz="1400" b="1">
                <a:latin typeface="Arial" panose="020B0604020202020204" pitchFamily="34" charset="0"/>
                <a:ea typeface="ＭＳ Ｐゴシック" panose="020B0600070205080204" pitchFamily="34" charset="-128"/>
              </a:rPr>
              <a:t>Compilation process</a:t>
            </a:r>
          </a:p>
        </p:txBody>
      </p:sp>
      <p:pic>
        <p:nvPicPr>
          <p:cNvPr id="122884" name="Picture 6" descr="17606_02_0136A">
            <a:extLst>
              <a:ext uri="{FF2B5EF4-FFF2-40B4-BE49-F238E27FC236}">
                <a16:creationId xmlns:a16="http://schemas.microsoft.com/office/drawing/2014/main" id="{8B937811-219A-4738-A2AB-C7675DE8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9248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7">
            <a:extLst>
              <a:ext uri="{FF2B5EF4-FFF2-40B4-BE49-F238E27FC236}">
                <a16:creationId xmlns:a16="http://schemas.microsoft.com/office/drawing/2014/main" id="{659E2074-617C-47B6-9ABB-CC9EA9DB0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00600"/>
            <a:ext cx="421701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How does this differ from </a:t>
            </a:r>
          </a:p>
          <a:p>
            <a:pPr eaLnBrk="1" hangingPunct="1">
              <a:buNone/>
            </a:pP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assembly process?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>
            <a:extLst>
              <a:ext uri="{FF2B5EF4-FFF2-40B4-BE49-F238E27FC236}">
                <a16:creationId xmlns:a16="http://schemas.microsoft.com/office/drawing/2014/main" id="{4175BEEB-F2AD-4A73-A37C-212994CD4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Interpreters</a:t>
            </a:r>
            <a:r>
              <a:rPr lang="zh-CN" altLang="zh-CN" dirty="0">
                <a:solidFill>
                  <a:srgbClr val="0033CC"/>
                </a:solidFill>
                <a:ea typeface="楷体_GB2312" pitchFamily="49" charset="-122"/>
              </a:rPr>
              <a:t>解释器</a:t>
            </a:r>
            <a:endParaRPr lang="en-US" altLang="zh-CN" dirty="0">
              <a:ea typeface="ＭＳ Ｐゴシック" panose="020B0600070205080204" pitchFamily="34" charset="-128"/>
            </a:endParaRPr>
          </a:p>
        </p:txBody>
      </p:sp>
      <p:sp>
        <p:nvSpPr>
          <p:cNvPr id="124931" name="Rectangle 5">
            <a:extLst>
              <a:ext uri="{FF2B5EF4-FFF2-40B4-BE49-F238E27FC236}">
                <a16:creationId xmlns:a16="http://schemas.microsoft.com/office/drawing/2014/main" id="{A880D380-0D72-4A25-8DC4-065270222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Interpreter</a:t>
            </a:r>
            <a:r>
              <a:rPr lang="en-US" altLang="zh-CN" dirty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zh-CN" dirty="0">
                <a:ea typeface="ＭＳ Ｐゴシック" panose="020B0600070205080204" pitchFamily="34" charset="-128"/>
              </a:rPr>
              <a:t>A translating program that </a:t>
            </a:r>
            <a:r>
              <a:rPr lang="en-US" altLang="zh-CN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translates and executes </a:t>
            </a:r>
            <a:r>
              <a:rPr lang="en-US" altLang="zh-CN" dirty="0">
                <a:ea typeface="ＭＳ Ｐゴシック" panose="020B0600070205080204" pitchFamily="34" charset="-128"/>
              </a:rPr>
              <a:t>the statements in sequence</a:t>
            </a:r>
          </a:p>
          <a:p>
            <a:pPr lvl="1">
              <a:spcBef>
                <a:spcPct val="50000"/>
              </a:spcBef>
            </a:pPr>
            <a:r>
              <a:rPr lang="en-US" altLang="zh-CN" dirty="0">
                <a:ea typeface="ＭＳ Ｐゴシック" panose="020B0600070205080204" pitchFamily="34" charset="-128"/>
              </a:rPr>
              <a:t>Assembler or compiler produce machine code as output, which is then executed in a separate step</a:t>
            </a:r>
          </a:p>
          <a:p>
            <a:pPr lvl="1">
              <a:spcBef>
                <a:spcPct val="50000"/>
              </a:spcBef>
            </a:pPr>
            <a:r>
              <a:rPr lang="en-US" altLang="zh-CN" dirty="0">
                <a:ea typeface="ＭＳ Ｐゴシック" panose="020B0600070205080204" pitchFamily="34" charset="-128"/>
              </a:rPr>
              <a:t>An interpreter translates a statement and then immediately executes the statement</a:t>
            </a:r>
          </a:p>
          <a:p>
            <a:pPr lvl="1">
              <a:spcBef>
                <a:spcPct val="50000"/>
              </a:spcBef>
            </a:pPr>
            <a:r>
              <a:rPr lang="en-US" altLang="zh-CN" dirty="0">
                <a:ea typeface="ＭＳ Ｐゴシック" panose="020B0600070205080204" pitchFamily="34" charset="-128"/>
              </a:rPr>
              <a:t>Interpreters can be viewed as </a:t>
            </a:r>
            <a:r>
              <a:rPr lang="en-US" altLang="zh-CN" i="1" dirty="0">
                <a:ea typeface="ＭＳ Ｐゴシック" panose="020B0600070205080204" pitchFamily="34" charset="-128"/>
              </a:rPr>
              <a:t>simulators</a:t>
            </a:r>
            <a:r>
              <a:rPr lang="en-US" altLang="zh-CN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7B8661-41FE-4155-8D91-A03266908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98425"/>
            <a:ext cx="1384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235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017F22E-9B50-4598-95A9-1E00B826D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0438" y="503805"/>
            <a:ext cx="7793037" cy="674687"/>
          </a:xfrm>
        </p:spPr>
        <p:txBody>
          <a:bodyPr/>
          <a:lstStyle/>
          <a:p>
            <a:r>
              <a:rPr lang="zh-CN" altLang="en-US" dirty="0">
                <a:ea typeface="楷体_GB2312" pitchFamily="49" charset="-122"/>
              </a:rPr>
              <a:t>机器语言</a:t>
            </a:r>
            <a:r>
              <a:rPr lang="en-US" altLang="zh-CN" dirty="0">
                <a:ea typeface="楷体_GB2312" pitchFamily="49" charset="-122"/>
              </a:rPr>
              <a:t>/</a:t>
            </a:r>
            <a:r>
              <a:rPr lang="zh-CN" altLang="en-US" dirty="0">
                <a:ea typeface="楷体_GB2312" pitchFamily="49" charset="-122"/>
              </a:rPr>
              <a:t>汇编语言</a:t>
            </a:r>
            <a:r>
              <a:rPr lang="en-US" altLang="zh-CN" dirty="0">
                <a:ea typeface="楷体_GB2312" pitchFamily="49" charset="-122"/>
              </a:rPr>
              <a:t>/</a:t>
            </a:r>
            <a:r>
              <a:rPr lang="zh-CN" altLang="en-US" dirty="0">
                <a:ea typeface="楷体_GB2312" pitchFamily="49" charset="-122"/>
              </a:rPr>
              <a:t>高级语言</a:t>
            </a:r>
            <a:r>
              <a:rPr lang="en-US" altLang="zh-CN" dirty="0">
                <a:ea typeface="楷体_GB2312" pitchFamily="49" charset="-122"/>
              </a:rPr>
              <a:t>(</a:t>
            </a:r>
            <a:r>
              <a:rPr lang="en-US" altLang="zh-CN" dirty="0" err="1">
                <a:ea typeface="楷体_GB2312" pitchFamily="49" charset="-122"/>
              </a:rPr>
              <a:t>cn</a:t>
            </a:r>
            <a:r>
              <a:rPr lang="en-US" altLang="zh-CN" dirty="0">
                <a:ea typeface="楷体_GB2312" pitchFamily="49" charset="-122"/>
              </a:rPr>
              <a:t>)</a:t>
            </a:r>
          </a:p>
        </p:txBody>
      </p:sp>
      <p:graphicFrame>
        <p:nvGraphicFramePr>
          <p:cNvPr id="407596" name="Group 44">
            <a:extLst>
              <a:ext uri="{FF2B5EF4-FFF2-40B4-BE49-F238E27FC236}">
                <a16:creationId xmlns:a16="http://schemas.microsoft.com/office/drawing/2014/main" id="{BEE99C70-A2E1-47FE-990A-ED9E76E6DC6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95288" y="1630363"/>
          <a:ext cx="8358187" cy="3600450"/>
        </p:xfrm>
        <a:graphic>
          <a:graphicData uri="http://schemas.openxmlformats.org/drawingml/2006/table">
            <a:tbl>
              <a:tblPr/>
              <a:tblGrid>
                <a:gridCol w="172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 编程语言</a:t>
                      </a:r>
                    </a:p>
                  </a:txBody>
                  <a:tcPr marL="90000" marR="90000" marT="46809" marB="4680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特点</a:t>
                      </a:r>
                    </a:p>
                  </a:txBody>
                  <a:tcPr marL="90000" marR="90000" marT="46809" marB="468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执行方式</a:t>
                      </a:r>
                    </a:p>
                  </a:txBody>
                  <a:tcPr marL="90000" marR="90000" marT="46809" marB="468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语言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翻译程序</a:t>
                      </a:r>
                    </a:p>
                  </a:txBody>
                  <a:tcPr marL="90000" marR="90000" marT="46809" marB="468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可读性</a:t>
                      </a:r>
                    </a:p>
                  </a:txBody>
                  <a:tcPr marL="90000" marR="90000" marT="46809" marB="468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机器语言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/>
                          <a:ea typeface="宋体" charset="-122"/>
                        </a:rPr>
                        <a:t>“</a:t>
                      </a: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0</a:t>
                      </a: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，</a:t>
                      </a: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1</a:t>
                      </a: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/>
                          <a:ea typeface="宋体" charset="-122"/>
                        </a:rPr>
                        <a:t>”</a:t>
                      </a: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机器依赖</a:t>
                      </a:r>
                      <a:endParaRPr kumimoji="0" lang="en-US" altLang="zh-CN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宋体" charset="-122"/>
                      </a:endParaRPr>
                    </a:p>
                  </a:txBody>
                  <a:tcPr marL="90000" marR="90000" marT="46809" marB="4680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直接执行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(</a:t>
                      </a: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不需要</a:t>
                      </a: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)</a:t>
                      </a:r>
                    </a:p>
                  </a:txBody>
                  <a:tcPr marL="90000" marR="90000" marT="46809" marB="468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差</a:t>
                      </a:r>
                    </a:p>
                  </a:txBody>
                  <a:tcPr marL="90000" marR="90000" marT="46809" marB="468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汇编语言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宋体" charset="-122"/>
                      </a:endParaRP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/>
                          <a:ea typeface="宋体" charset="-122"/>
                        </a:rPr>
                        <a:t>“</a:t>
                      </a: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助记符</a:t>
                      </a: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/>
                          <a:ea typeface="宋体" charset="-122"/>
                        </a:rPr>
                        <a:t>”</a:t>
                      </a: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机器依赖</a:t>
                      </a:r>
                      <a:endParaRPr kumimoji="0" lang="en-US" altLang="zh-CN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宋体" charset="-122"/>
                      </a:endParaRPr>
                    </a:p>
                  </a:txBody>
                  <a:tcPr marL="90000" marR="90000" marT="46809" marB="4680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翻译执行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汇编程序</a:t>
                      </a:r>
                    </a:p>
                  </a:txBody>
                  <a:tcPr marL="90000" marR="90000" marT="46809" marB="468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差</a:t>
                      </a:r>
                    </a:p>
                  </a:txBody>
                  <a:tcPr marL="90000" marR="90000" marT="46809" marB="468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高级语言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宋体" charset="-122"/>
                      </a:endParaRP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/>
                          <a:ea typeface="宋体" charset="-122"/>
                        </a:rPr>
                        <a:t>“</a:t>
                      </a: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自然语言</a:t>
                      </a: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/>
                          <a:ea typeface="宋体" charset="-122"/>
                        </a:rPr>
                        <a:t>”</a:t>
                      </a: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不依赖机器</a:t>
                      </a:r>
                      <a:endParaRPr kumimoji="0" lang="en-US" altLang="zh-CN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宋体" charset="-122"/>
                      </a:endParaRPr>
                    </a:p>
                  </a:txBody>
                  <a:tcPr marL="90000" marR="90000" marT="46809" marB="4680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编译器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/</a:t>
                      </a: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解释器</a:t>
                      </a:r>
                    </a:p>
                  </a:txBody>
                  <a:tcPr marL="90000" marR="90000" marT="46809" marB="468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宋体" charset="-122"/>
                        </a:rPr>
                        <a:t>好</a:t>
                      </a:r>
                    </a:p>
                  </a:txBody>
                  <a:tcPr marL="90000" marR="90000" marT="46809" marB="468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76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>
            <a:extLst>
              <a:ext uri="{FF2B5EF4-FFF2-40B4-BE49-F238E27FC236}">
                <a16:creationId xmlns:a16="http://schemas.microsoft.com/office/drawing/2014/main" id="{46069738-8114-46C1-ABAF-192E6F58D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Java </a:t>
            </a:r>
          </a:p>
        </p:txBody>
      </p:sp>
      <p:sp>
        <p:nvSpPr>
          <p:cNvPr id="126979" name="Rectangle 5">
            <a:extLst>
              <a:ext uri="{FF2B5EF4-FFF2-40B4-BE49-F238E27FC236}">
                <a16:creationId xmlns:a16="http://schemas.microsoft.com/office/drawing/2014/main" id="{0CE7AB17-ADF0-4740-8CF7-A1394F93A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Introduced in 1996 and became instantly popular</a:t>
            </a:r>
          </a:p>
          <a:p>
            <a:r>
              <a:rPr lang="en-US" altLang="zh-CN">
                <a:solidFill>
                  <a:srgbClr val="0000FF"/>
                </a:solidFill>
                <a:ea typeface="ＭＳ Ｐゴシック" panose="020B0600070205080204" pitchFamily="34" charset="-128"/>
              </a:rPr>
              <a:t>Portability</a:t>
            </a:r>
            <a:r>
              <a:rPr lang="en-US" altLang="zh-CN">
                <a:ea typeface="ＭＳ Ｐゴシック" panose="020B0600070205080204" pitchFamily="34" charset="-128"/>
              </a:rPr>
              <a:t> </a:t>
            </a:r>
            <a:r>
              <a:rPr lang="zh-CN" altLang="en-US">
                <a:ea typeface="ＭＳ Ｐゴシック" panose="020B0600070205080204" pitchFamily="34" charset="-128"/>
              </a:rPr>
              <a:t>（</a:t>
            </a:r>
            <a:r>
              <a:rPr lang="zh-CN" altLang="en-US">
                <a:ea typeface="楷体_GB2312" pitchFamily="49" charset="-122"/>
              </a:rPr>
              <a:t>可移植性）</a:t>
            </a:r>
            <a:r>
              <a:rPr lang="en-US" altLang="zh-CN">
                <a:ea typeface="ＭＳ Ｐゴシック" panose="020B0600070205080204" pitchFamily="34" charset="-128"/>
              </a:rPr>
              <a:t>was of primary importance</a:t>
            </a:r>
          </a:p>
          <a:p>
            <a:r>
              <a:rPr lang="en-US" altLang="zh-CN">
                <a:ea typeface="ＭＳ Ｐゴシック" panose="020B0600070205080204" pitchFamily="34" charset="-128"/>
              </a:rPr>
              <a:t>Java is compiled into a standard machine language called </a:t>
            </a:r>
            <a:r>
              <a:rPr lang="en-US" altLang="zh-CN">
                <a:solidFill>
                  <a:srgbClr val="0000FF"/>
                </a:solidFill>
                <a:ea typeface="ＭＳ Ｐゴシック" panose="020B0600070205080204" pitchFamily="34" charset="-128"/>
              </a:rPr>
              <a:t>Bytecode</a:t>
            </a:r>
            <a:endParaRPr lang="en-US" altLang="zh-CN">
              <a:ea typeface="ＭＳ Ｐゴシック" panose="020B0600070205080204" pitchFamily="34" charset="-128"/>
            </a:endParaRPr>
          </a:p>
          <a:p>
            <a:r>
              <a:rPr lang="en-US" altLang="zh-CN">
                <a:ea typeface="ＭＳ Ｐゴシック" panose="020B0600070205080204" pitchFamily="34" charset="-128"/>
              </a:rPr>
              <a:t>A software interpreter called the JVM (Java Virtual Machine) takes the Bytecode program and executes it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C5872C17-6E9E-44B9-BD86-6941FDE8D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Portability</a:t>
            </a:r>
          </a:p>
        </p:txBody>
      </p:sp>
      <p:sp>
        <p:nvSpPr>
          <p:cNvPr id="129027" name="Rectangle 5">
            <a:extLst>
              <a:ext uri="{FF2B5EF4-FFF2-40B4-BE49-F238E27FC236}">
                <a16:creationId xmlns:a16="http://schemas.microsoft.com/office/drawing/2014/main" id="{DD7445A3-CEDC-4B1C-91C8-E0725F800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341438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Portability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The ability of a program to be run on different machines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Compiler portability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A program in a standardized language can be compiled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and run on any machine that has the appropriate compiler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Bytecode portability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A program translated into Bytecode can be run on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any machine that has a JVM</a:t>
            </a:r>
            <a:endParaRPr lang="en-US" altLang="zh-CN" sz="24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9028" name="Rectangle 6">
            <a:extLst>
              <a:ext uri="{FF2B5EF4-FFF2-40B4-BE49-F238E27FC236}">
                <a16:creationId xmlns:a16="http://schemas.microsoft.com/office/drawing/2014/main" id="{B4183929-42EE-4A67-AD3C-05B3C8ECF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5943600"/>
            <a:ext cx="6324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Do you understand the difference?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1498C70-3796-4BF2-829D-F5E23D457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23850"/>
            <a:ext cx="7793037" cy="963613"/>
          </a:xfrm>
          <a:noFill/>
        </p:spPr>
        <p:txBody>
          <a:bodyPr/>
          <a:lstStyle/>
          <a:p>
            <a:r>
              <a:rPr lang="en-US" altLang="zh-CN" sz="3200"/>
              <a:t>Chapter 6 </a:t>
            </a:r>
            <a:br>
              <a:rPr lang="en-US" altLang="zh-CN" sz="3200"/>
            </a:br>
            <a:r>
              <a:rPr lang="en-US" altLang="zh-CN" sz="3200"/>
              <a:t>Low-level programming languages</a:t>
            </a:r>
            <a:endParaRPr lang="zh-CN" altLang="en-US" sz="3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35BBD71-158C-45AB-BC37-5744112596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" y="1808163"/>
            <a:ext cx="8913813" cy="4608512"/>
          </a:xfrm>
        </p:spPr>
        <p:txBody>
          <a:bodyPr/>
          <a:lstStyle/>
          <a:p>
            <a:pPr marL="457200" indent="-457200"/>
            <a:r>
              <a:rPr lang="en-US" altLang="zh-CN" sz="2800"/>
              <a:t>Mandatory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/>
              <a:t>1.What are machine languages and assembly languages?</a:t>
            </a:r>
          </a:p>
          <a:p>
            <a:pPr marL="914400" lvl="1" indent="-457200">
              <a:buFont typeface="Wingdings" panose="05000000000000000000" pitchFamily="2" charset="2"/>
              <a:buNone/>
            </a:pPr>
            <a:r>
              <a:rPr lang="en-US" altLang="zh-CN"/>
              <a:t>2.The execution of machine code in Pep/8. </a:t>
            </a:r>
          </a:p>
          <a:p>
            <a:pPr marL="914400" lvl="1" indent="-457200">
              <a:buFont typeface="Wingdings" panose="05000000000000000000" pitchFamily="2" charset="2"/>
              <a:buNone/>
            </a:pPr>
            <a:r>
              <a:rPr lang="en-US" altLang="zh-CN"/>
              <a:t>3.How to run a program written in assembly language.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CN" sz="2800"/>
              <a:t>Extended</a:t>
            </a:r>
          </a:p>
          <a:p>
            <a:pPr marL="914400" lvl="1" indent="-457200">
              <a:buFont typeface="Wingdings" panose="05000000000000000000" pitchFamily="2" charset="2"/>
              <a:buNone/>
            </a:pPr>
            <a:r>
              <a:rPr lang="en-US" altLang="zh-CN"/>
              <a:t>1.The feature of Pep/8.</a:t>
            </a:r>
          </a:p>
          <a:p>
            <a:pPr marL="914400" lvl="1" indent="-457200">
              <a:buFont typeface="Wingdings" panose="05000000000000000000" pitchFamily="2" charset="2"/>
              <a:buNone/>
            </a:pPr>
            <a:r>
              <a:rPr lang="en-US" altLang="zh-CN"/>
              <a:t>2.The testing at the implementation phase.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CFCCEE05-0FBB-4520-87F0-42A1B61EE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23850"/>
            <a:ext cx="7793037" cy="963613"/>
          </a:xfrm>
        </p:spPr>
        <p:txBody>
          <a:bodyPr/>
          <a:lstStyle/>
          <a:p>
            <a:pPr marL="685800" indent="-685800"/>
            <a:r>
              <a:rPr lang="en-US" altLang="zh-CN">
                <a:ea typeface="楷体_GB2312" pitchFamily="49" charset="-122"/>
              </a:rPr>
              <a:t>Portability </a:t>
            </a:r>
            <a:r>
              <a:rPr lang="zh-CN" altLang="en-US">
                <a:ea typeface="楷体_GB2312" pitchFamily="49" charset="-122"/>
              </a:rPr>
              <a:t>可移植性 </a:t>
            </a:r>
            <a:r>
              <a:rPr lang="en-US" altLang="zh-CN">
                <a:ea typeface="楷体_GB2312" pitchFamily="49" charset="-122"/>
              </a:rPr>
              <a:t>(1/2)</a:t>
            </a:r>
            <a:endParaRPr lang="zh-CN" altLang="en-US">
              <a:ea typeface="楷体_GB2312" pitchFamily="49" charset="-122"/>
            </a:endParaRPr>
          </a:p>
        </p:txBody>
      </p:sp>
      <p:pic>
        <p:nvPicPr>
          <p:cNvPr id="131075" name="Picture 3" descr="c08f02a">
            <a:extLst>
              <a:ext uri="{FF2B5EF4-FFF2-40B4-BE49-F238E27FC236}">
                <a16:creationId xmlns:a16="http://schemas.microsoft.com/office/drawing/2014/main" id="{B6715E1E-D9F7-4FD1-A731-D0DDC3617A1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3152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6" name="Text Box 4">
            <a:extLst>
              <a:ext uri="{FF2B5EF4-FFF2-40B4-BE49-F238E27FC236}">
                <a16:creationId xmlns:a16="http://schemas.microsoft.com/office/drawing/2014/main" id="{763E7E21-5D91-4377-8DAB-47A91C34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26088"/>
            <a:ext cx="1828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327CB8"/>
                </a:solidFill>
                <a:latin typeface="Comic Sans MS" panose="030F0702030302020204" pitchFamily="66" charset="0"/>
              </a:rPr>
              <a:t>Figure 8.2  </a:t>
            </a:r>
            <a:br>
              <a:rPr lang="en-US" altLang="zh-CN" sz="1200" b="1">
                <a:solidFill>
                  <a:srgbClr val="327CB8"/>
                </a:solidFill>
                <a:latin typeface="Comic Sans MS" panose="030F0702030302020204" pitchFamily="66" charset="0"/>
              </a:rPr>
            </a:br>
            <a:r>
              <a:rPr lang="en-US" altLang="zh-CN" sz="1200" b="1">
                <a:latin typeface="Comic Sans MS" panose="030F0702030302020204" pitchFamily="66" charset="0"/>
              </a:rPr>
              <a:t>Portability provided by standardized languages versus interpretation by Bytecode</a:t>
            </a:r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30B1F12C-6717-4138-9CEE-0D6FBC15A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p297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>
            <a:extLst>
              <a:ext uri="{FF2B5EF4-FFF2-40B4-BE49-F238E27FC236}">
                <a16:creationId xmlns:a16="http://schemas.microsoft.com/office/drawing/2014/main" id="{8DE42991-502E-4496-AE12-039FE17AE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793037" cy="963613"/>
          </a:xfrm>
          <a:noFill/>
        </p:spPr>
        <p:txBody>
          <a:bodyPr/>
          <a:lstStyle/>
          <a:p>
            <a:pPr marL="685800" indent="-685800"/>
            <a:r>
              <a:rPr lang="en-US" altLang="zh-CN">
                <a:ea typeface="楷体_GB2312" pitchFamily="49" charset="-122"/>
              </a:rPr>
              <a:t>Portability </a:t>
            </a:r>
            <a:r>
              <a:rPr lang="zh-CN" altLang="en-US">
                <a:ea typeface="楷体_GB2312" pitchFamily="49" charset="-122"/>
              </a:rPr>
              <a:t>可移植性 </a:t>
            </a:r>
            <a:r>
              <a:rPr lang="en-US" altLang="zh-CN">
                <a:ea typeface="楷体_GB2312" pitchFamily="49" charset="-122"/>
              </a:rPr>
              <a:t>(2/2)</a:t>
            </a:r>
            <a:endParaRPr lang="zh-CN" altLang="en-US">
              <a:ea typeface="楷体_GB2312" pitchFamily="49" charset="-122"/>
            </a:endParaRPr>
          </a:p>
        </p:txBody>
      </p:sp>
      <p:pic>
        <p:nvPicPr>
          <p:cNvPr id="132099" name="Picture 3" descr="c08f02b">
            <a:extLst>
              <a:ext uri="{FF2B5EF4-FFF2-40B4-BE49-F238E27FC236}">
                <a16:creationId xmlns:a16="http://schemas.microsoft.com/office/drawing/2014/main" id="{72E26983-255E-4219-BBCF-2DA6F6ADE9B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77724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0" name="Text Box 4">
            <a:extLst>
              <a:ext uri="{FF2B5EF4-FFF2-40B4-BE49-F238E27FC236}">
                <a16:creationId xmlns:a16="http://schemas.microsoft.com/office/drawing/2014/main" id="{3CAEA16B-F4E4-4D9A-B7AA-B52B13C87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18288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327CB8"/>
                </a:solidFill>
                <a:latin typeface="Arial" panose="020B0604020202020204" pitchFamily="34" charset="0"/>
              </a:rPr>
              <a:t>Figure 8.2  </a:t>
            </a:r>
            <a:br>
              <a:rPr lang="en-US" altLang="zh-CN" sz="1400" b="1">
                <a:solidFill>
                  <a:srgbClr val="327CB8"/>
                </a:solidFill>
                <a:latin typeface="Arial" panose="020B0604020202020204" pitchFamily="34" charset="0"/>
              </a:rPr>
            </a:br>
            <a:r>
              <a:rPr lang="en-US" altLang="zh-CN" sz="1400" b="1">
                <a:latin typeface="Arial" panose="020B0604020202020204" pitchFamily="34" charset="0"/>
              </a:rPr>
              <a:t>Portability provided by standardized languages versus interpretation by Bytecode</a:t>
            </a:r>
          </a:p>
        </p:txBody>
      </p:sp>
      <p:sp>
        <p:nvSpPr>
          <p:cNvPr id="132101" name="Rectangle 7">
            <a:extLst>
              <a:ext uri="{FF2B5EF4-FFF2-40B4-BE49-F238E27FC236}">
                <a16:creationId xmlns:a16="http://schemas.microsoft.com/office/drawing/2014/main" id="{0DD4804E-4DE6-4FDD-938F-FC0AF0AC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p297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553AE3CD-04A6-4AB5-9F51-A4925FC64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79400"/>
            <a:ext cx="7793037" cy="963613"/>
          </a:xfrm>
        </p:spPr>
        <p:txBody>
          <a:bodyPr/>
          <a:lstStyle/>
          <a:p>
            <a:r>
              <a:rPr lang="en-US" altLang="zh-CN" sz="3200"/>
              <a:t>8.2 Programming Language Paradigms</a:t>
            </a:r>
            <a:r>
              <a:rPr lang="zh-CN" altLang="en-US" sz="3200"/>
              <a:t>范型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7A3E8BF-DE38-4ABB-802A-6FC8BD5DB5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788" y="1571625"/>
            <a:ext cx="8343900" cy="4872038"/>
          </a:xfrm>
        </p:spPr>
        <p:txBody>
          <a:bodyPr/>
          <a:lstStyle/>
          <a:p>
            <a:r>
              <a:rPr lang="en-US" altLang="zh-CN" dirty="0">
                <a:solidFill>
                  <a:schemeClr val="folHlink"/>
                </a:solidFill>
                <a:ea typeface="楷体_GB2312" pitchFamily="49" charset="-122"/>
              </a:rPr>
              <a:t>What is a paradigm?</a:t>
            </a:r>
          </a:p>
          <a:p>
            <a:pPr lvl="1"/>
            <a:r>
              <a:rPr lang="en-US" altLang="zh-CN" dirty="0">
                <a:ea typeface="楷体_GB2312" pitchFamily="49" charset="-122"/>
              </a:rPr>
              <a:t>One that servers as a pattern or model.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 dirty="0">
                <a:ea typeface="楷体_GB2312" pitchFamily="49" charset="-122"/>
              </a:rPr>
              <a:t>  用作模式</a:t>
            </a:r>
            <a:r>
              <a:rPr lang="en-US" altLang="zh-CN" dirty="0">
                <a:ea typeface="楷体_GB2312" pitchFamily="49" charset="-122"/>
              </a:rPr>
              <a:t>/</a:t>
            </a:r>
            <a:r>
              <a:rPr lang="zh-CN" altLang="en-US" dirty="0">
                <a:ea typeface="楷体_GB2312" pitchFamily="49" charset="-122"/>
              </a:rPr>
              <a:t>模型的实体</a:t>
            </a:r>
            <a:endParaRPr lang="en-US" altLang="zh-CN" dirty="0">
              <a:ea typeface="楷体_GB2312" pitchFamily="49" charset="-122"/>
            </a:endParaRPr>
          </a:p>
          <a:p>
            <a:pPr lvl="1">
              <a:spcBef>
                <a:spcPct val="50000"/>
              </a:spcBef>
            </a:pPr>
            <a:r>
              <a:rPr lang="en-US" altLang="zh-CN" dirty="0">
                <a:ea typeface="楷体_GB2312" pitchFamily="49" charset="-122"/>
              </a:rPr>
              <a:t>A set of assumptions, concepts, values, and practices that constitute a way of viewing reality of the community that share them, especially in an intellectual discipline.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 dirty="0">
                <a:ea typeface="楷体_GB2312" pitchFamily="49" charset="-122"/>
              </a:rPr>
              <a:t>  一组假设、概念、数值和规则，构成了共享它们的聚合体观察现实的方式。</a:t>
            </a:r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BB55C08A-0BE2-4433-9D3E-4239AA61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p298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58D7E9CB-9296-48A8-956A-886E25E7C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Programming Language Paradigms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3423ADEE-A0CE-4CD5-8922-A7F2DD910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Imperative Paradigm</a:t>
            </a:r>
          </a:p>
          <a:p>
            <a:pPr lvl="1"/>
            <a:r>
              <a:rPr lang="en-US" altLang="zh-CN" sz="32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Procedural</a:t>
            </a:r>
            <a:r>
              <a:rPr lang="zh-CN" altLang="en-US" sz="32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（按顺序）</a:t>
            </a:r>
            <a:r>
              <a:rPr lang="en-US" altLang="zh-CN" sz="32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zh-CN" sz="3200" dirty="0">
                <a:ea typeface="ＭＳ Ｐゴシック" panose="020B0600070205080204" pitchFamily="34" charset="-128"/>
              </a:rPr>
              <a:t> </a:t>
            </a:r>
          </a:p>
          <a:p>
            <a:pPr lvl="2"/>
            <a:r>
              <a:rPr lang="en-US" altLang="zh-CN" sz="2400" dirty="0">
                <a:ea typeface="ＭＳ Ｐゴシック" panose="020B0600070205080204" pitchFamily="34" charset="-128"/>
              </a:rPr>
              <a:t>Characterized by sequential instructions</a:t>
            </a:r>
          </a:p>
          <a:p>
            <a:pPr lvl="2"/>
            <a:r>
              <a:rPr lang="en-US" altLang="zh-CN" sz="2400" dirty="0">
                <a:ea typeface="ＭＳ Ｐゴシック" panose="020B0600070205080204" pitchFamily="34" charset="-128"/>
              </a:rPr>
              <a:t>A program in which statements are grouped into a hierarchy of subprograms</a:t>
            </a:r>
          </a:p>
          <a:p>
            <a:pPr lvl="2"/>
            <a:r>
              <a:rPr lang="en-US" altLang="zh-CN" sz="2400" dirty="0">
                <a:ea typeface="ＭＳ Ｐゴシック" panose="020B0600070205080204" pitchFamily="34" charset="-128"/>
              </a:rPr>
              <a:t>Fortran, C, C++</a:t>
            </a:r>
          </a:p>
          <a:p>
            <a:pPr lvl="1"/>
            <a:r>
              <a:rPr lang="en-US" altLang="zh-CN" sz="32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Object-oriented model</a:t>
            </a:r>
            <a:r>
              <a:rPr lang="zh-CN" altLang="en-US" sz="32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面向对象模型</a:t>
            </a:r>
            <a:endParaRPr lang="en-US" altLang="zh-CN" sz="32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lvl="2"/>
            <a:r>
              <a:rPr lang="en-US" altLang="zh-CN" sz="2400" dirty="0">
                <a:ea typeface="ＭＳ Ｐゴシック" panose="020B0600070205080204" pitchFamily="34" charset="-128"/>
              </a:rPr>
              <a:t>Program consists of a set of objects and the interactions among the objects</a:t>
            </a:r>
            <a:r>
              <a:rPr lang="zh-CN" altLang="zh-CN" sz="2400" dirty="0">
                <a:solidFill>
                  <a:schemeClr val="folHlink"/>
                </a:solidFill>
              </a:rPr>
              <a:t>用互动的对象</a:t>
            </a:r>
            <a:r>
              <a:rPr lang="en-US" altLang="zh-CN" sz="2400" dirty="0">
                <a:solidFill>
                  <a:schemeClr val="folHlink"/>
                </a:solidFill>
              </a:rPr>
              <a:t>interacting objects</a:t>
            </a:r>
            <a:r>
              <a:rPr lang="zh-CN" altLang="zh-CN" sz="2400" dirty="0">
                <a:solidFill>
                  <a:schemeClr val="folHlink"/>
                </a:solidFill>
              </a:rPr>
              <a:t>来描述任务</a:t>
            </a:r>
            <a:endParaRPr lang="en-US" altLang="zh-CN" sz="24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zh-CN" sz="2400" dirty="0">
                <a:ea typeface="ＭＳ Ｐゴシック" panose="020B0600070205080204" pitchFamily="34" charset="-128"/>
              </a:rPr>
              <a:t>Python, Java, Smalltalk, </a:t>
            </a:r>
            <a:r>
              <a:rPr lang="en-US" altLang="zh-CN" sz="2400" dirty="0" err="1">
                <a:ea typeface="ＭＳ Ｐゴシック" panose="020B0600070205080204" pitchFamily="34" charset="-128"/>
              </a:rPr>
              <a:t>Simula</a:t>
            </a:r>
            <a:endParaRPr lang="en-US" altLang="zh-CN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F8476BC2-9FF7-4ABE-AE70-4CCDDB8352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543800" cy="1143000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Programming Language Paradigms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021796F1-917D-40E1-8310-2522E307A9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endParaRPr lang="en-US" altLang="zh-CN" sz="3200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3200" dirty="0">
                <a:ea typeface="ＭＳ Ｐゴシック" panose="020B0600070205080204" pitchFamily="34" charset="-128"/>
              </a:rPr>
              <a:t>C++ is a </a:t>
            </a:r>
            <a:r>
              <a:rPr lang="en-US" altLang="zh-CN" sz="32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procedural language</a:t>
            </a:r>
            <a:r>
              <a:rPr lang="en-US" altLang="zh-CN" sz="3200" dirty="0">
                <a:ea typeface="ＭＳ Ｐゴシック" panose="020B0600070205080204" pitchFamily="34" charset="-128"/>
              </a:rPr>
              <a:t> with some </a:t>
            </a:r>
            <a:r>
              <a:rPr lang="en-US" altLang="zh-CN" sz="32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object-oriented features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200" dirty="0"/>
              <a:t>（面向对象特性的命令式语言）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altLang="zh-CN" sz="3200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3200" dirty="0">
                <a:ea typeface="ＭＳ Ｐゴシック" panose="020B0600070205080204" pitchFamily="34" charset="-128"/>
              </a:rPr>
              <a:t>Java is an </a:t>
            </a:r>
            <a:r>
              <a:rPr lang="en-US" altLang="zh-CN" sz="32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object-oriented language</a:t>
            </a:r>
            <a:r>
              <a:rPr lang="en-US" altLang="zh-CN" sz="3200" dirty="0">
                <a:ea typeface="ＭＳ Ｐゴシック" panose="020B0600070205080204" pitchFamily="34" charset="-128"/>
              </a:rPr>
              <a:t> with some </a:t>
            </a:r>
            <a:r>
              <a:rPr lang="en-US" altLang="zh-CN" sz="32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procedural features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2400" dirty="0"/>
              <a:t>（具有某些命令式特性的面向对象语言）</a:t>
            </a:r>
            <a:endParaRPr lang="en-US" altLang="zh-CN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866DE3F7-7E6B-4C93-B7E0-E999AAE0E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738" y="327025"/>
            <a:ext cx="7993062" cy="963613"/>
          </a:xfrm>
        </p:spPr>
        <p:txBody>
          <a:bodyPr/>
          <a:lstStyle/>
          <a:p>
            <a:r>
              <a:rPr lang="en-US" altLang="zh-CN" sz="2900">
                <a:solidFill>
                  <a:srgbClr val="0033CC"/>
                </a:solidFill>
              </a:rPr>
              <a:t>Four Programming Language Models (2/2)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F49112B8-10D6-4B77-A54B-045319E9E5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0863" y="1252538"/>
            <a:ext cx="7772400" cy="53721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0070C0"/>
                </a:solidFill>
                <a:ea typeface="楷体_GB2312" pitchFamily="49" charset="-122"/>
              </a:rPr>
              <a:t>Declarative model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folHlink"/>
                </a:solidFill>
                <a:ea typeface="楷体_GB2312" pitchFamily="49" charset="-122"/>
              </a:rPr>
              <a:t>Functional model (</a:t>
            </a:r>
            <a:r>
              <a:rPr lang="zh-CN" altLang="zh-CN" dirty="0">
                <a:solidFill>
                  <a:schemeClr val="folHlink"/>
                </a:solidFill>
                <a:ea typeface="楷体_GB2312" pitchFamily="49" charset="-122"/>
              </a:rPr>
              <a:t>函数式</a:t>
            </a:r>
            <a:r>
              <a:rPr lang="zh-CN" altLang="en-US" dirty="0">
                <a:solidFill>
                  <a:schemeClr val="folHlink"/>
                </a:solidFill>
                <a:ea typeface="楷体_GB2312" pitchFamily="49" charset="-122"/>
              </a:rPr>
              <a:t>模型）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zh-CN" sz="2400" dirty="0">
                <a:ea typeface="楷体_GB2312" pitchFamily="49" charset="-122"/>
              </a:rPr>
              <a:t>LISP, Scheme (a derivative of LISP), and ML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zh-CN" altLang="zh-CN" dirty="0">
                <a:solidFill>
                  <a:schemeClr val="folHlink"/>
                </a:solidFill>
                <a:ea typeface="楷体_GB2312" pitchFamily="49" charset="-122"/>
              </a:rPr>
              <a:t>基于数学中函数</a:t>
            </a:r>
            <a:r>
              <a:rPr lang="en-US" altLang="zh-CN" dirty="0">
                <a:solidFill>
                  <a:schemeClr val="folHlink"/>
                </a:solidFill>
                <a:ea typeface="楷体_GB2312" pitchFamily="49" charset="-122"/>
              </a:rPr>
              <a:t>function</a:t>
            </a:r>
            <a:r>
              <a:rPr lang="zh-CN" altLang="zh-CN" dirty="0">
                <a:solidFill>
                  <a:schemeClr val="folHlink"/>
                </a:solidFill>
                <a:ea typeface="楷体_GB2312" pitchFamily="49" charset="-122"/>
              </a:rPr>
              <a:t>的概念，用函数来描述任务</a:t>
            </a:r>
            <a:endParaRPr lang="en-US" altLang="zh-CN" dirty="0">
              <a:solidFill>
                <a:schemeClr val="folHlink"/>
              </a:solidFill>
              <a:ea typeface="楷体_GB2312" pitchFamily="49" charset="-122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zh-CN" altLang="zh-CN" dirty="0">
              <a:solidFill>
                <a:schemeClr val="folHlink"/>
              </a:solidFill>
              <a:ea typeface="楷体_GB2312" pitchFamily="49" charset="-12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folHlink"/>
                </a:solidFill>
              </a:rPr>
              <a:t>Logic Model </a:t>
            </a:r>
            <a:r>
              <a:rPr lang="zh-CN" altLang="en-US" dirty="0">
                <a:solidFill>
                  <a:schemeClr val="folHlink"/>
                </a:solidFill>
              </a:rPr>
              <a:t>逻辑程序设计型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zh-CN" sz="2400" dirty="0">
                <a:ea typeface="ＭＳ Ｐゴシック" panose="020B0600070205080204" pitchFamily="34" charset="-128"/>
              </a:rPr>
              <a:t>Based on principles of symbolic logic</a:t>
            </a:r>
            <a:r>
              <a:rPr lang="zh-CN" altLang="zh-CN" sz="2400" dirty="0">
                <a:solidFill>
                  <a:schemeClr val="folHlink"/>
                </a:solidFill>
              </a:rPr>
              <a:t>用数理逻辑</a:t>
            </a:r>
            <a:r>
              <a:rPr lang="en-US" altLang="zh-CN" sz="2400" dirty="0">
                <a:solidFill>
                  <a:schemeClr val="folHlink"/>
                </a:solidFill>
              </a:rPr>
              <a:t>mathematical logic</a:t>
            </a:r>
            <a:r>
              <a:rPr lang="zh-CN" altLang="en-US" sz="2400" dirty="0">
                <a:solidFill>
                  <a:schemeClr val="folHlink"/>
                </a:solidFill>
              </a:rPr>
              <a:t>（包括逻辑规则和事实）来描述任务</a:t>
            </a:r>
            <a:endParaRPr lang="en-US" altLang="zh-CN" sz="2400" dirty="0">
              <a:ea typeface="ＭＳ Ｐゴシック" panose="020B0600070205080204" pitchFamily="34" charset="-128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zh-CN" sz="2400" dirty="0">
                <a:ea typeface="ＭＳ Ｐゴシック" panose="020B0600070205080204" pitchFamily="34" charset="-128"/>
              </a:rPr>
              <a:t>Types of statements</a:t>
            </a:r>
            <a:r>
              <a:rPr lang="zh-CN" altLang="en-US" sz="2400" dirty="0">
                <a:solidFill>
                  <a:schemeClr val="folHlink"/>
                </a:solidFill>
              </a:rPr>
              <a:t>声明</a:t>
            </a:r>
            <a:endParaRPr lang="en-US" altLang="zh-CN" sz="2400" dirty="0">
              <a:ea typeface="ＭＳ Ｐゴシック" panose="020B0600070205080204" pitchFamily="34" charset="-128"/>
            </a:endParaRPr>
          </a:p>
          <a:p>
            <a:pPr lvl="3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ea typeface="ＭＳ Ｐゴシック" panose="020B0600070205080204" pitchFamily="34" charset="-128"/>
              </a:rPr>
              <a:t>declares facts about objects and relationships</a:t>
            </a:r>
          </a:p>
          <a:p>
            <a:pPr lvl="3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ea typeface="ＭＳ Ｐゴシック" panose="020B0600070205080204" pitchFamily="34" charset="-128"/>
              </a:rPr>
              <a:t>defines rules about objects</a:t>
            </a:r>
          </a:p>
          <a:p>
            <a:pPr lvl="3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ea typeface="ＭＳ Ｐゴシック" panose="020B0600070205080204" pitchFamily="34" charset="-128"/>
              </a:rPr>
              <a:t>asks questions about objects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zh-CN" sz="2400" dirty="0">
                <a:ea typeface="ＭＳ Ｐゴシック" panose="020B0600070205080204" pitchFamily="34" charset="-128"/>
              </a:rPr>
              <a:t>PROLOG	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altLang="zh-CN" dirty="0">
              <a:solidFill>
                <a:schemeClr val="folHlink"/>
              </a:solidFill>
              <a:ea typeface="楷体_GB2312" pitchFamily="49" charset="-122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zh-CN" altLang="en-US" sz="2300" dirty="0">
              <a:solidFill>
                <a:schemeClr val="folHlink"/>
              </a:solidFill>
            </a:endParaRPr>
          </a:p>
        </p:txBody>
      </p:sp>
      <p:sp>
        <p:nvSpPr>
          <p:cNvPr id="141316" name="灯片编号占位符 5">
            <a:extLst>
              <a:ext uri="{FF2B5EF4-FFF2-40B4-BE49-F238E27FC236}">
                <a16:creationId xmlns:a16="http://schemas.microsoft.com/office/drawing/2014/main" id="{CB38140E-D11A-4B9A-833C-6FA3078F21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D9251675-3FAF-47D2-84DB-20EB3F25D82D}" type="slidenum">
              <a:rPr lang="zh-CN" altLang="en-US" sz="1400">
                <a:solidFill>
                  <a:srgbClr val="C0C0C0"/>
                </a:solidFill>
              </a:rPr>
              <a:pPr/>
              <a:t>55</a:t>
            </a:fld>
            <a:r>
              <a:rPr lang="en-US" altLang="zh-CN" sz="1400">
                <a:solidFill>
                  <a:srgbClr val="C0C0C0"/>
                </a:solidFill>
              </a:rPr>
              <a:t>/56</a:t>
            </a:r>
          </a:p>
        </p:txBody>
      </p:sp>
      <p:sp>
        <p:nvSpPr>
          <p:cNvPr id="141317" name="Rectangle 4">
            <a:extLst>
              <a:ext uri="{FF2B5EF4-FFF2-40B4-BE49-F238E27FC236}">
                <a16:creationId xmlns:a16="http://schemas.microsoft.com/office/drawing/2014/main" id="{400EFED6-77FE-4722-BCC7-FFEB8FFF6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p299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7335E451-A647-4636-9CEE-DD5782A55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30200"/>
            <a:ext cx="8467725" cy="963613"/>
          </a:xfrm>
        </p:spPr>
        <p:txBody>
          <a:bodyPr/>
          <a:lstStyle/>
          <a:p>
            <a:pPr marL="685800" indent="-685800"/>
            <a:r>
              <a:rPr lang="en-US" altLang="zh-CN" sz="3600"/>
              <a:t> Object-Oriented Design Methodology</a:t>
            </a:r>
            <a:r>
              <a:rPr lang="zh-CN" altLang="en-US" sz="3600"/>
              <a:t>（</a:t>
            </a:r>
            <a:r>
              <a:rPr lang="en-US" altLang="zh-CN" sz="3600"/>
              <a:t>OOP</a:t>
            </a:r>
            <a:r>
              <a:rPr lang="zh-CN" altLang="en-US" sz="3600"/>
              <a:t>）</a:t>
            </a:r>
            <a:endParaRPr lang="en-US" altLang="zh-CN" sz="3600"/>
          </a:p>
        </p:txBody>
      </p:sp>
      <p:sp>
        <p:nvSpPr>
          <p:cNvPr id="147459" name="灯片编号占位符 5">
            <a:extLst>
              <a:ext uri="{FF2B5EF4-FFF2-40B4-BE49-F238E27FC236}">
                <a16:creationId xmlns:a16="http://schemas.microsoft.com/office/drawing/2014/main" id="{16A4AA64-6EA7-4DE2-A3A2-F2235A2686A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26AE36D0-0699-497D-8424-32A4E1F0E787}" type="slidenum">
              <a:rPr lang="zh-CN" altLang="en-US" sz="1400">
                <a:solidFill>
                  <a:srgbClr val="C0C0C0"/>
                </a:solidFill>
              </a:rPr>
              <a:pPr/>
              <a:t>56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147460" name="Rectangle 5">
            <a:extLst>
              <a:ext uri="{FF2B5EF4-FFF2-40B4-BE49-F238E27FC236}">
                <a16:creationId xmlns:a16="http://schemas.microsoft.com/office/drawing/2014/main" id="{F6F92AFC-64AB-4B9F-A2B6-F86706FFE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601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p175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147461" name="Rectangle 6">
            <a:extLst>
              <a:ext uri="{FF2B5EF4-FFF2-40B4-BE49-F238E27FC236}">
                <a16:creationId xmlns:a16="http://schemas.microsoft.com/office/drawing/2014/main" id="{4520A75A-C5AE-4F94-A007-952A0ABBE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28775"/>
            <a:ext cx="8343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</a:pPr>
            <a:r>
              <a:rPr lang="en-US" altLang="zh-CN" sz="2800" dirty="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Ideas: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Object-oriented design </a:t>
            </a:r>
            <a:r>
              <a:rPr lang="en-US" altLang="zh-CN" sz="2800" dirty="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focuses on the objects and their interactions</a:t>
            </a: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 within a problem. </a:t>
            </a:r>
            <a:r>
              <a:rPr lang="zh-CN" altLang="en-US" sz="2800" dirty="0">
                <a:latin typeface="Comic Sans MS" panose="030F0702030302020204" pitchFamily="66" charset="0"/>
                <a:ea typeface="楷体_GB2312" pitchFamily="49" charset="-122"/>
              </a:rPr>
              <a:t>面向对象设计的重点是对象以及它们在问题中的交互作用。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Once </a:t>
            </a:r>
            <a:r>
              <a:rPr lang="en-US" altLang="zh-CN" sz="2800" dirty="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all of the objects</a:t>
            </a: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 within the problem are collected together, they </a:t>
            </a:r>
            <a:r>
              <a:rPr lang="en-US" altLang="zh-CN" sz="2800" dirty="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constitute the solution</a:t>
            </a: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 to the problem.</a:t>
            </a:r>
            <a:r>
              <a:rPr lang="zh-CN" altLang="en-US" sz="2800" dirty="0">
                <a:latin typeface="Comic Sans MS" panose="030F0702030302020204" pitchFamily="66" charset="0"/>
                <a:ea typeface="楷体_GB2312" pitchFamily="49" charset="-122"/>
              </a:rPr>
              <a:t>一旦收集到了问题中所有的对象，它们就能构成问题的解决方案。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4">
            <a:extLst>
              <a:ext uri="{FF2B5EF4-FFF2-40B4-BE49-F238E27FC236}">
                <a16:creationId xmlns:a16="http://schemas.microsoft.com/office/drawing/2014/main" id="{47786F6B-F49E-46C0-A864-FB1B3C663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Object-Oriented Design</a:t>
            </a:r>
          </a:p>
        </p:txBody>
      </p:sp>
      <p:sp>
        <p:nvSpPr>
          <p:cNvPr id="149507" name="Rectangle 5">
            <a:extLst>
              <a:ext uri="{FF2B5EF4-FFF2-40B4-BE49-F238E27FC236}">
                <a16:creationId xmlns:a16="http://schemas.microsoft.com/office/drawing/2014/main" id="{2C952B15-19F5-44F3-9202-6E9310ACD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296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>
                <a:solidFill>
                  <a:srgbClr val="3333FF"/>
                </a:solidFill>
                <a:ea typeface="ＭＳ Ｐゴシック" panose="020B0600070205080204" pitchFamily="34" charset="-128"/>
              </a:rPr>
              <a:t>World View of OOD</a:t>
            </a:r>
          </a:p>
          <a:p>
            <a:pPr>
              <a:buFontTx/>
              <a:buNone/>
            </a:pPr>
            <a:r>
              <a:rPr lang="en-US" altLang="zh-CN" sz="3600">
                <a:ea typeface="ＭＳ Ｐゴシック" panose="020B0600070205080204" pitchFamily="34" charset="-128"/>
              </a:rPr>
              <a:t>Problems are solved by </a:t>
            </a:r>
          </a:p>
          <a:p>
            <a:pPr marL="914400" lvl="1" indent="-457200"/>
            <a:r>
              <a:rPr lang="en-US" altLang="zh-CN" sz="3200">
                <a:ea typeface="ＭＳ Ｐゴシック" panose="020B0600070205080204" pitchFamily="34" charset="-128"/>
              </a:rPr>
              <a:t>isolating the </a:t>
            </a:r>
            <a:r>
              <a:rPr lang="en-US" altLang="zh-CN" sz="3200">
                <a:solidFill>
                  <a:srgbClr val="3333FF"/>
                </a:solidFill>
                <a:ea typeface="ＭＳ Ｐゴシック" panose="020B0600070205080204" pitchFamily="34" charset="-128"/>
              </a:rPr>
              <a:t>objects</a:t>
            </a:r>
            <a:r>
              <a:rPr lang="en-US" altLang="zh-CN" sz="3200">
                <a:ea typeface="ＭＳ Ｐゴシック" panose="020B0600070205080204" pitchFamily="34" charset="-128"/>
              </a:rPr>
              <a:t> in a problem, </a:t>
            </a:r>
          </a:p>
          <a:p>
            <a:pPr marL="914400" lvl="1" indent="-457200"/>
            <a:r>
              <a:rPr lang="en-US" altLang="zh-CN" sz="3200">
                <a:ea typeface="ＭＳ Ｐゴシック" panose="020B0600070205080204" pitchFamily="34" charset="-128"/>
              </a:rPr>
              <a:t>determining their </a:t>
            </a:r>
            <a:r>
              <a:rPr lang="en-US" altLang="zh-CN" sz="3200">
                <a:solidFill>
                  <a:srgbClr val="3333FF"/>
                </a:solidFill>
                <a:ea typeface="ＭＳ Ｐゴシック" panose="020B0600070205080204" pitchFamily="34" charset="-128"/>
              </a:rPr>
              <a:t>properties</a:t>
            </a:r>
            <a:r>
              <a:rPr lang="en-US" altLang="zh-CN" sz="3200">
                <a:ea typeface="ＭＳ Ｐゴシック" panose="020B0600070205080204" pitchFamily="34" charset="-128"/>
              </a:rPr>
              <a:t> and </a:t>
            </a:r>
            <a:r>
              <a:rPr lang="en-US" altLang="zh-CN" sz="3200">
                <a:solidFill>
                  <a:srgbClr val="3333FF"/>
                </a:solidFill>
                <a:ea typeface="ＭＳ Ｐゴシック" panose="020B0600070205080204" pitchFamily="34" charset="-128"/>
              </a:rPr>
              <a:t>actions (responsibilities)</a:t>
            </a:r>
            <a:r>
              <a:rPr lang="en-US" altLang="zh-CN" sz="3200">
                <a:ea typeface="ＭＳ Ｐゴシック" panose="020B0600070205080204" pitchFamily="34" charset="-128"/>
              </a:rPr>
              <a:t>, and </a:t>
            </a:r>
          </a:p>
          <a:p>
            <a:pPr marL="914400" lvl="1" indent="-457200"/>
            <a:r>
              <a:rPr lang="en-US" altLang="zh-CN" sz="3200">
                <a:ea typeface="ＭＳ Ｐゴシック" panose="020B0600070205080204" pitchFamily="34" charset="-128"/>
              </a:rPr>
              <a:t>letting the objects </a:t>
            </a:r>
            <a:r>
              <a:rPr lang="en-US" altLang="zh-CN" sz="3200">
                <a:solidFill>
                  <a:srgbClr val="3333FF"/>
                </a:solidFill>
                <a:ea typeface="ＭＳ Ｐゴシック" panose="020B0600070205080204" pitchFamily="34" charset="-128"/>
              </a:rPr>
              <a:t>collaborate</a:t>
            </a:r>
            <a:r>
              <a:rPr lang="en-US" altLang="zh-CN" sz="3200">
                <a:ea typeface="ＭＳ Ｐゴシック" panose="020B0600070205080204" pitchFamily="34" charset="-128"/>
              </a:rPr>
              <a:t> to solve a problem</a:t>
            </a:r>
            <a:endParaRPr lang="en-US" altLang="zh-CN" sz="3200" b="1">
              <a:solidFill>
                <a:srgbClr val="3333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9508" name="Rectangle 6">
            <a:extLst>
              <a:ext uri="{FF2B5EF4-FFF2-40B4-BE49-F238E27FC236}">
                <a16:creationId xmlns:a16="http://schemas.microsoft.com/office/drawing/2014/main" id="{74F4B052-54B5-4021-9D03-D51621924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86400"/>
            <a:ext cx="4648200" cy="609600"/>
          </a:xfrm>
          <a:prstGeom prst="rect">
            <a:avLst/>
          </a:prstGeom>
          <a:solidFill>
            <a:srgbClr val="99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What?  Say again!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90F245C9-4BFF-4F96-90D0-4559C6D5F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Object-Oriented Design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463ACF98-BA5D-4665-B848-E511B4988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dirty="0">
                <a:ea typeface="ＭＳ Ｐゴシック" panose="020B0600070205080204" pitchFamily="34" charset="-128"/>
              </a:rPr>
              <a:t>An analogy: You and your friend fix dinner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Objects</a:t>
            </a:r>
            <a:r>
              <a:rPr lang="en-US" altLang="zh-CN" dirty="0">
                <a:ea typeface="ＭＳ Ｐゴシック" panose="020B0600070205080204" pitchFamily="34" charset="-128"/>
              </a:rPr>
              <a:t>: you, friend, dinner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Class</a:t>
            </a:r>
            <a:r>
              <a:rPr lang="en-US" altLang="zh-CN" dirty="0">
                <a:ea typeface="ＭＳ Ｐゴシック" panose="020B0600070205080204" pitchFamily="34" charset="-128"/>
              </a:rPr>
              <a:t>: you and friend are people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dirty="0">
                <a:ea typeface="ＭＳ Ｐゴシック" panose="020B0600070205080204" pitchFamily="34" charset="-128"/>
              </a:rPr>
              <a:t>		People have name, eye color,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dirty="0">
                <a:ea typeface="ＭＳ Ｐゴシック" panose="020B0600070205080204" pitchFamily="34" charset="-128"/>
              </a:rPr>
              <a:t>		People can shop, cook,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Instance of a class</a:t>
            </a:r>
            <a:r>
              <a:rPr lang="en-US" altLang="zh-CN" dirty="0">
                <a:ea typeface="ＭＳ Ｐゴシック" panose="020B0600070205080204" pitchFamily="34" charset="-128"/>
              </a:rPr>
              <a:t>: you and friend are instances of class People, you each have your own name and eye color, you each can shop and cook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dirty="0">
                <a:ea typeface="ＭＳ Ｐゴシック" panose="020B0600070205080204" pitchFamily="34" charset="-128"/>
              </a:rPr>
              <a:t>You </a:t>
            </a:r>
            <a:r>
              <a:rPr lang="en-US" altLang="zh-CN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collaborate</a:t>
            </a:r>
            <a:r>
              <a:rPr lang="en-US" altLang="zh-CN" dirty="0">
                <a:ea typeface="ＭＳ Ｐゴシック" panose="020B0600070205080204" pitchFamily="34" charset="-128"/>
              </a:rPr>
              <a:t> to fix dinner</a:t>
            </a:r>
          </a:p>
          <a:p>
            <a:pPr>
              <a:buFontTx/>
              <a:buNone/>
            </a:pPr>
            <a:endParaRPr lang="en-US" altLang="zh-CN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zh-CN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zh-CN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48B31D0D-F00E-4044-8D50-2136ADA89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Object Orientation </a:t>
            </a:r>
            <a:r>
              <a:rPr lang="zh-CN" altLang="en-US"/>
              <a:t>面向对象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FA0B4B90-CE8B-4F32-B424-E391A82B5E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863" y="1449388"/>
            <a:ext cx="8775700" cy="5286375"/>
          </a:xfrm>
        </p:spPr>
        <p:txBody>
          <a:bodyPr rtlCol="0">
            <a:normAutofit fontScale="92500"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600" b="1" dirty="0">
                <a:solidFill>
                  <a:schemeClr val="hlink"/>
                </a:solidFill>
              </a:rPr>
              <a:t>Object </a:t>
            </a:r>
            <a:r>
              <a:rPr lang="zh-CN" altLang="zh-CN" sz="2600" b="1" dirty="0">
                <a:solidFill>
                  <a:schemeClr val="hlink"/>
                </a:solidFill>
              </a:rPr>
              <a:t>对象</a:t>
            </a:r>
            <a:r>
              <a:rPr lang="zh-CN" altLang="en-US" sz="2600" b="1" dirty="0">
                <a:solidFill>
                  <a:schemeClr val="folHlink"/>
                </a:solidFill>
              </a:rPr>
              <a:t> </a:t>
            </a:r>
            <a:endParaRPr lang="en-US" altLang="zh-CN" sz="2600" b="1" dirty="0">
              <a:solidFill>
                <a:schemeClr val="folHlink"/>
              </a:solidFill>
            </a:endParaRPr>
          </a:p>
          <a:p>
            <a:pPr lvl="1">
              <a:spcBef>
                <a:spcPct val="50000"/>
              </a:spcBef>
              <a:defRPr/>
            </a:pPr>
            <a:r>
              <a:rPr lang="en-US" altLang="zh-CN" sz="2600" dirty="0">
                <a:ea typeface="ＭＳ Ｐゴシック" panose="020B0600070205080204" pitchFamily="34" charset="-128"/>
              </a:rPr>
              <a:t>A description of a </a:t>
            </a:r>
            <a:r>
              <a:rPr lang="en-US" altLang="zh-CN" sz="2600" i="1" dirty="0">
                <a:ea typeface="ＭＳ Ｐゴシック" panose="020B0600070205080204" pitchFamily="34" charset="-128"/>
              </a:rPr>
              <a:t>group</a:t>
            </a:r>
            <a:r>
              <a:rPr lang="en-US" altLang="zh-CN" sz="2600" dirty="0">
                <a:ea typeface="ＭＳ Ｐゴシック" panose="020B0600070205080204" pitchFamily="34" charset="-128"/>
              </a:rPr>
              <a:t> of similar objects </a:t>
            </a:r>
            <a:endParaRPr lang="en-US" altLang="zh-CN" sz="3000" b="1" dirty="0">
              <a:solidFill>
                <a:schemeClr val="folHlink"/>
              </a:solidFill>
            </a:endParaRPr>
          </a:p>
          <a:p>
            <a:pPr lvl="1">
              <a:spcBef>
                <a:spcPct val="10000"/>
              </a:spcBef>
              <a:defRPr/>
            </a:pPr>
            <a:r>
              <a:rPr lang="en-US" altLang="zh-CN" sz="2700" dirty="0">
                <a:solidFill>
                  <a:schemeClr val="hlink"/>
                </a:solidFill>
              </a:rPr>
              <a:t>An entity</a:t>
            </a:r>
            <a:r>
              <a:rPr lang="zh-CN" altLang="en-US" sz="2700" dirty="0">
                <a:solidFill>
                  <a:schemeClr val="hlink"/>
                </a:solidFill>
              </a:rPr>
              <a:t>实体 </a:t>
            </a:r>
            <a:r>
              <a:rPr lang="en-US" altLang="zh-CN" sz="2700" dirty="0">
                <a:solidFill>
                  <a:schemeClr val="hlink"/>
                </a:solidFill>
              </a:rPr>
              <a:t>or thing</a:t>
            </a:r>
            <a:r>
              <a:rPr lang="en-US" altLang="zh-CN" sz="2700" dirty="0"/>
              <a:t> that makes sense within the context of the problem </a:t>
            </a:r>
            <a:r>
              <a:rPr lang="zh-CN" altLang="en-US" sz="2700" dirty="0"/>
              <a:t>问题背景中相关的实体或事物</a:t>
            </a:r>
            <a:r>
              <a:rPr lang="en-US" altLang="zh-CN" sz="2700" dirty="0"/>
              <a:t>.</a:t>
            </a:r>
          </a:p>
          <a:p>
            <a:pPr lvl="1">
              <a:spcBef>
                <a:spcPct val="10000"/>
              </a:spcBef>
              <a:defRPr/>
            </a:pPr>
            <a:r>
              <a:rPr lang="en-US" altLang="zh-CN" sz="2600" dirty="0">
                <a:solidFill>
                  <a:schemeClr val="folHlink"/>
                </a:solidFill>
              </a:rPr>
              <a:t>e.g., </a:t>
            </a:r>
            <a:r>
              <a:rPr lang="zh-CN" altLang="en-US" sz="2600" dirty="0">
                <a:solidFill>
                  <a:schemeClr val="folHlink"/>
                </a:solidFill>
              </a:rPr>
              <a:t>这个学生，这辆车，这棵树，这张存折</a:t>
            </a:r>
            <a:r>
              <a:rPr lang="en-US" altLang="zh-CN" sz="2600" dirty="0">
                <a:solidFill>
                  <a:schemeClr val="folHlink"/>
                </a:solidFill>
              </a:rPr>
              <a:t>……</a:t>
            </a:r>
            <a:endParaRPr lang="zh-CN" altLang="en-US" sz="2600" dirty="0">
              <a:solidFill>
                <a:schemeClr val="folHlink"/>
              </a:solidFill>
            </a:endParaRPr>
          </a:p>
          <a:p>
            <a:pPr lvl="1">
              <a:spcBef>
                <a:spcPct val="10000"/>
              </a:spcBef>
              <a:defRPr/>
            </a:pPr>
            <a:r>
              <a:rPr lang="zh-CN" altLang="en-US" sz="2600" dirty="0">
                <a:solidFill>
                  <a:schemeClr val="folHlink"/>
                </a:solidFill>
              </a:rPr>
              <a:t>万物皆对象</a:t>
            </a:r>
          </a:p>
          <a:p>
            <a:pPr>
              <a:spcBef>
                <a:spcPct val="30000"/>
              </a:spcBef>
              <a:defRPr/>
            </a:pPr>
            <a:r>
              <a:rPr lang="en-US" altLang="zh-CN" sz="2600" b="1" dirty="0">
                <a:solidFill>
                  <a:schemeClr val="hlink"/>
                </a:solidFill>
              </a:rPr>
              <a:t>Object class (Class) </a:t>
            </a:r>
            <a:r>
              <a:rPr lang="zh-CN" altLang="en-US" sz="2600" b="1" dirty="0">
                <a:solidFill>
                  <a:schemeClr val="hlink"/>
                </a:solidFill>
              </a:rPr>
              <a:t>对象类</a:t>
            </a:r>
            <a:r>
              <a:rPr lang="en-US" altLang="zh-CN" sz="2600" b="1" dirty="0">
                <a:solidFill>
                  <a:schemeClr val="hlink"/>
                </a:solidFill>
              </a:rPr>
              <a:t>(</a:t>
            </a:r>
            <a:r>
              <a:rPr lang="zh-CN" altLang="en-US" sz="2600" b="1" dirty="0">
                <a:solidFill>
                  <a:schemeClr val="hlink"/>
                </a:solidFill>
              </a:rPr>
              <a:t>类</a:t>
            </a:r>
            <a:r>
              <a:rPr lang="en-US" altLang="zh-CN" sz="2600" b="1" dirty="0">
                <a:solidFill>
                  <a:schemeClr val="hlink"/>
                </a:solidFill>
              </a:rPr>
              <a:t>) 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zh-CN" sz="2400" dirty="0">
                <a:ea typeface="ＭＳ Ｐゴシック" panose="020B0600070205080204" pitchFamily="34" charset="-128"/>
              </a:rPr>
              <a:t>A concrete example of the class</a:t>
            </a:r>
            <a:endParaRPr lang="zh-CN" altLang="zh-CN" sz="2400" b="1" dirty="0">
              <a:solidFill>
                <a:schemeClr val="hlink"/>
              </a:solidFill>
            </a:endParaRPr>
          </a:p>
          <a:p>
            <a:pPr lvl="1">
              <a:defRPr/>
            </a:pPr>
            <a:r>
              <a:rPr lang="en-US" altLang="zh-CN" sz="2700" dirty="0"/>
              <a:t>A description of a group of objects with similar properties and behaviors. </a:t>
            </a:r>
            <a:r>
              <a:rPr lang="zh-CN" altLang="en-US" sz="2700" dirty="0"/>
              <a:t>一组具有相似属性和行为的对象的描述（</a:t>
            </a:r>
            <a:r>
              <a:rPr lang="zh-CN" altLang="en-US" sz="2700" dirty="0">
                <a:solidFill>
                  <a:schemeClr val="hlink"/>
                </a:solidFill>
              </a:rPr>
              <a:t>类是对对象的抽象</a:t>
            </a:r>
            <a:r>
              <a:rPr lang="zh-CN" altLang="en-US" sz="2700" dirty="0"/>
              <a:t>）。</a:t>
            </a:r>
          </a:p>
          <a:p>
            <a:pPr lvl="1">
              <a:spcBef>
                <a:spcPct val="10000"/>
              </a:spcBef>
              <a:defRPr/>
            </a:pPr>
            <a:r>
              <a:rPr lang="zh-CN" altLang="en-US" sz="2600" dirty="0">
                <a:solidFill>
                  <a:schemeClr val="folHlink"/>
                </a:solidFill>
              </a:rPr>
              <a:t>例：小明，张同学，王同学等</a:t>
            </a:r>
            <a:r>
              <a:rPr lang="zh-CN" altLang="en-US" dirty="0">
                <a:solidFill>
                  <a:schemeClr val="folHlink"/>
                </a:solidFill>
              </a:rPr>
              <a:t>→  </a:t>
            </a:r>
            <a:r>
              <a:rPr lang="zh-CN" altLang="en-US" sz="2600" dirty="0">
                <a:solidFill>
                  <a:schemeClr val="folHlink"/>
                </a:solidFill>
              </a:rPr>
              <a:t>学生类</a:t>
            </a:r>
          </a:p>
          <a:p>
            <a:pPr lvl="2">
              <a:spcBef>
                <a:spcPct val="10000"/>
              </a:spcBef>
              <a:defRPr/>
            </a:pPr>
            <a:r>
              <a:rPr lang="zh-CN" altLang="en-US" sz="2600" dirty="0">
                <a:solidFill>
                  <a:schemeClr val="folHlink"/>
                </a:solidFill>
              </a:rPr>
              <a:t>有相同的属性如：姓名，性别，在校读书</a:t>
            </a:r>
            <a:r>
              <a:rPr lang="en-US" altLang="zh-CN" sz="2600" dirty="0">
                <a:solidFill>
                  <a:schemeClr val="folHlink"/>
                </a:solidFill>
              </a:rPr>
              <a:t>……</a:t>
            </a:r>
          </a:p>
          <a:p>
            <a:pPr lvl="2">
              <a:spcBef>
                <a:spcPct val="10000"/>
              </a:spcBef>
              <a:defRPr/>
            </a:pPr>
            <a:r>
              <a:rPr lang="zh-CN" altLang="en-US" sz="2600" dirty="0">
                <a:solidFill>
                  <a:schemeClr val="folHlink"/>
                </a:solidFill>
              </a:rPr>
              <a:t>有相同的行为：学习行为，玩耍行为</a:t>
            </a:r>
            <a:r>
              <a:rPr lang="en-US" altLang="zh-CN" sz="2600" dirty="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153604" name="灯片编号占位符 5">
            <a:extLst>
              <a:ext uri="{FF2B5EF4-FFF2-40B4-BE49-F238E27FC236}">
                <a16:creationId xmlns:a16="http://schemas.microsoft.com/office/drawing/2014/main" id="{11A0D9FD-8CBC-4A0C-9D81-72D44B00CD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5F89C1AA-7A3F-436E-A7D4-CFBB495818CD}" type="slidenum">
              <a:rPr lang="zh-CN" altLang="en-US" sz="1400">
                <a:solidFill>
                  <a:srgbClr val="C0C0C0"/>
                </a:solidFill>
              </a:rPr>
              <a:pPr/>
              <a:t>59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153605" name="Rectangle 6">
            <a:extLst>
              <a:ext uri="{FF2B5EF4-FFF2-40B4-BE49-F238E27FC236}">
                <a16:creationId xmlns:a16="http://schemas.microsoft.com/office/drawing/2014/main" id="{025E2F42-2036-429D-BEEA-30AF3A40E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601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p175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205831" name="Oval 7">
            <a:extLst>
              <a:ext uri="{FF2B5EF4-FFF2-40B4-BE49-F238E27FC236}">
                <a16:creationId xmlns:a16="http://schemas.microsoft.com/office/drawing/2014/main" id="{21D4BA89-A55D-40E1-B8EE-838DABFAA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5408613"/>
            <a:ext cx="1169988" cy="53975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40D932C-8A5F-4E80-A660-D91641003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23850"/>
            <a:ext cx="7793037" cy="96361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/>
              <a:t>Chapter 9 </a:t>
            </a:r>
            <a:br>
              <a:rPr lang="en-US" altLang="zh-CN" sz="3200"/>
            </a:br>
            <a:r>
              <a:rPr lang="en-US" altLang="zh-CN" sz="3200"/>
              <a:t>Object-Oriented Design and High-level Programming Languages</a:t>
            </a:r>
            <a:endParaRPr lang="zh-CN" altLang="en-US" sz="32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BB6E358-85C5-4DEA-991E-897FFE28AE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8138" y="1630363"/>
            <a:ext cx="8913812" cy="4994275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altLang="zh-CN" sz="2600"/>
              <a:t>Mandatory</a:t>
            </a:r>
          </a:p>
          <a:p>
            <a:pPr marL="914400" lvl="1" indent="-457200"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600"/>
              <a:t>1.The translation process from the high-level language program to machine code.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600"/>
              <a:t>2.Assembly(Assebmler)/Compilation(Compiler)/ Interpretation(Interpreter)/Execution. 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600"/>
              <a:t>3.Three essential ingredients in OOP. 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600"/>
              <a:t>4.How to run a C++ program?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en-US" altLang="zh-CN" sz="2600"/>
              <a:t>Extended</a:t>
            </a:r>
          </a:p>
          <a:p>
            <a:pPr marL="914400" lvl="1" indent="-457200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zh-CN" sz="2600"/>
              <a:t>1.Four models of high-level languages and their examples.</a:t>
            </a:r>
          </a:p>
          <a:p>
            <a:pPr marL="914400" lvl="1" indent="-457200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zh-CN" sz="2600"/>
              <a:t>2.</a:t>
            </a:r>
            <a:r>
              <a:rPr lang="en-US" altLang="zh-CN" sz="2400"/>
              <a:t>The testing at the implementation phase.</a:t>
            </a:r>
            <a:endParaRPr lang="en-US" altLang="zh-CN" sz="2600"/>
          </a:p>
          <a:p>
            <a:pPr marL="914400" lvl="1" indent="-457200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zh-CN" sz="2600"/>
              <a:t>3.Open-source software.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B27EC66F-ED81-4008-8462-350A15978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38175"/>
            <a:ext cx="7793037" cy="674688"/>
          </a:xfrm>
        </p:spPr>
        <p:txBody>
          <a:bodyPr/>
          <a:lstStyle/>
          <a:p>
            <a:r>
              <a:rPr lang="en-US" altLang="zh-CN" b="1"/>
              <a:t>Classes </a:t>
            </a:r>
            <a:r>
              <a:rPr lang="zh-CN" altLang="en-US"/>
              <a:t>“类是对象的抽象</a:t>
            </a:r>
            <a:r>
              <a:rPr lang="en-US" altLang="zh-CN"/>
              <a:t>”</a:t>
            </a:r>
            <a:r>
              <a:rPr lang="zh-CN" altLang="en-US"/>
              <a:t>（例）</a:t>
            </a:r>
          </a:p>
        </p:txBody>
      </p:sp>
      <p:sp>
        <p:nvSpPr>
          <p:cNvPr id="155651" name="灯片编号占位符 5">
            <a:extLst>
              <a:ext uri="{FF2B5EF4-FFF2-40B4-BE49-F238E27FC236}">
                <a16:creationId xmlns:a16="http://schemas.microsoft.com/office/drawing/2014/main" id="{ACC7438D-CF85-4F5A-B03C-7AE29D72C4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FAF891BE-549A-4DF1-8534-32B57BECAF4C}" type="slidenum">
              <a:rPr lang="zh-CN" altLang="en-US" sz="1400">
                <a:solidFill>
                  <a:srgbClr val="C0C0C0"/>
                </a:solidFill>
              </a:rPr>
              <a:pPr/>
              <a:t>60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DD4149-7FD5-46DE-9BAC-7F38A1089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0" y="1412875"/>
            <a:ext cx="1389063" cy="5286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800" b="1"/>
              <a:t>    人    </a:t>
            </a:r>
          </a:p>
        </p:txBody>
      </p:sp>
      <p:sp>
        <p:nvSpPr>
          <p:cNvPr id="281604" name="Rectangle 4">
            <a:extLst>
              <a:ext uri="{FF2B5EF4-FFF2-40B4-BE49-F238E27FC236}">
                <a16:creationId xmlns:a16="http://schemas.microsoft.com/office/drawing/2014/main" id="{BC043597-09E7-4629-886D-EFA4AC7CC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3292475"/>
            <a:ext cx="1474787" cy="5286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800" b="1"/>
              <a:t> 学生类 </a:t>
            </a:r>
          </a:p>
        </p:txBody>
      </p:sp>
      <p:sp>
        <p:nvSpPr>
          <p:cNvPr id="281605" name="Rectangle 5">
            <a:extLst>
              <a:ext uri="{FF2B5EF4-FFF2-40B4-BE49-F238E27FC236}">
                <a16:creationId xmlns:a16="http://schemas.microsoft.com/office/drawing/2014/main" id="{E2CAACEB-0A9D-4C8D-8B62-5596EB843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3292475"/>
            <a:ext cx="1474788" cy="5286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800" b="1"/>
              <a:t> 教师类 </a:t>
            </a:r>
          </a:p>
        </p:txBody>
      </p:sp>
      <p:sp>
        <p:nvSpPr>
          <p:cNvPr id="281606" name="Line 6">
            <a:extLst>
              <a:ext uri="{FF2B5EF4-FFF2-40B4-BE49-F238E27FC236}">
                <a16:creationId xmlns:a16="http://schemas.microsoft.com/office/drawing/2014/main" id="{7E7565C1-A4A1-4FD9-93B6-519BCC8C45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1725" y="2287588"/>
            <a:ext cx="46038" cy="391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81607" name="Rectangle 7">
            <a:extLst>
              <a:ext uri="{FF2B5EF4-FFF2-40B4-BE49-F238E27FC236}">
                <a16:creationId xmlns:a16="http://schemas.microsoft.com/office/drawing/2014/main" id="{957B3C48-0916-487D-9B22-F575CF12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5753100"/>
            <a:ext cx="50006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400" b="1"/>
              <a:t>底</a:t>
            </a:r>
          </a:p>
        </p:txBody>
      </p:sp>
      <p:sp>
        <p:nvSpPr>
          <p:cNvPr id="281608" name="Rectangle 8">
            <a:extLst>
              <a:ext uri="{FF2B5EF4-FFF2-40B4-BE49-F238E27FC236}">
                <a16:creationId xmlns:a16="http://schemas.microsoft.com/office/drawing/2014/main" id="{BC69C69F-AFA8-4695-ACD3-1DA27F99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3594100"/>
            <a:ext cx="19431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hlink"/>
                </a:solidFill>
              </a:rPr>
              <a:t>抽  象</a:t>
            </a:r>
          </a:p>
        </p:txBody>
      </p:sp>
      <p:sp>
        <p:nvSpPr>
          <p:cNvPr id="281609" name="Rectangle 9">
            <a:extLst>
              <a:ext uri="{FF2B5EF4-FFF2-40B4-BE49-F238E27FC236}">
                <a16:creationId xmlns:a16="http://schemas.microsoft.com/office/drawing/2014/main" id="{B0C6D6AF-B2B0-484E-A9BF-BF7509C61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1747838"/>
            <a:ext cx="1033462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CN" sz="2400" b="1"/>
              <a:t>   </a:t>
            </a:r>
            <a:r>
              <a:rPr lang="zh-CN" altLang="en-US" sz="2400" b="1"/>
              <a:t>顶   </a:t>
            </a:r>
          </a:p>
        </p:txBody>
      </p:sp>
      <p:pic>
        <p:nvPicPr>
          <p:cNvPr id="155659" name="Picture 10">
            <a:extLst>
              <a:ext uri="{FF2B5EF4-FFF2-40B4-BE49-F238E27FC236}">
                <a16:creationId xmlns:a16="http://schemas.microsoft.com/office/drawing/2014/main" id="{5EAC00CC-5EA0-49B9-8D18-0988AEA51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3" t="54123" r="7195" b="8356"/>
          <a:stretch>
            <a:fillRect/>
          </a:stretch>
        </p:blipFill>
        <p:spPr bwMode="auto">
          <a:xfrm>
            <a:off x="698500" y="4854575"/>
            <a:ext cx="7016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0" name="Picture 11">
            <a:extLst>
              <a:ext uri="{FF2B5EF4-FFF2-40B4-BE49-F238E27FC236}">
                <a16:creationId xmlns:a16="http://schemas.microsoft.com/office/drawing/2014/main" id="{4DFF167E-AD8D-4C5B-B4B4-0C22CFD7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2" t="54297" r="7552" b="11241"/>
          <a:stretch>
            <a:fillRect/>
          </a:stretch>
        </p:blipFill>
        <p:spPr bwMode="auto">
          <a:xfrm>
            <a:off x="115888" y="4899025"/>
            <a:ext cx="67151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1" name="Picture 12">
            <a:extLst>
              <a:ext uri="{FF2B5EF4-FFF2-40B4-BE49-F238E27FC236}">
                <a16:creationId xmlns:a16="http://schemas.microsoft.com/office/drawing/2014/main" id="{092224C9-5318-441E-BE0D-E545DCAB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54123" r="26108" b="8356"/>
          <a:stretch>
            <a:fillRect/>
          </a:stretch>
        </p:blipFill>
        <p:spPr bwMode="auto">
          <a:xfrm>
            <a:off x="1973263" y="4838700"/>
            <a:ext cx="6572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2" name="Picture 13">
            <a:extLst>
              <a:ext uri="{FF2B5EF4-FFF2-40B4-BE49-F238E27FC236}">
                <a16:creationId xmlns:a16="http://schemas.microsoft.com/office/drawing/2014/main" id="{C9DD0E06-1C3C-474F-B08E-6299C6607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7" t="54297" r="26009" b="11241"/>
          <a:stretch>
            <a:fillRect/>
          </a:stretch>
        </p:blipFill>
        <p:spPr bwMode="auto">
          <a:xfrm>
            <a:off x="2468563" y="4943475"/>
            <a:ext cx="63976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3" name="Picture 14">
            <a:extLst>
              <a:ext uri="{FF2B5EF4-FFF2-40B4-BE49-F238E27FC236}">
                <a16:creationId xmlns:a16="http://schemas.microsoft.com/office/drawing/2014/main" id="{F6212C76-B2FF-41F8-8DA6-8BC5ECEF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9" t="57335" r="43896" b="9441"/>
          <a:stretch>
            <a:fillRect/>
          </a:stretch>
        </p:blipFill>
        <p:spPr bwMode="auto">
          <a:xfrm>
            <a:off x="1422400" y="5026025"/>
            <a:ext cx="7397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15" name="Line 15">
            <a:extLst>
              <a:ext uri="{FF2B5EF4-FFF2-40B4-BE49-F238E27FC236}">
                <a16:creationId xmlns:a16="http://schemas.microsoft.com/office/drawing/2014/main" id="{5249F7F6-6E1B-4BD2-B23C-7070D7BFA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863975"/>
            <a:ext cx="811212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1616" name="Line 16">
            <a:extLst>
              <a:ext uri="{FF2B5EF4-FFF2-40B4-BE49-F238E27FC236}">
                <a16:creationId xmlns:a16="http://schemas.microsoft.com/office/drawing/2014/main" id="{424B5309-2F68-48F2-B89B-B0E824D00C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11413" y="3863975"/>
            <a:ext cx="360362" cy="112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1617" name="Line 17">
            <a:extLst>
              <a:ext uri="{FF2B5EF4-FFF2-40B4-BE49-F238E27FC236}">
                <a16:creationId xmlns:a16="http://schemas.microsoft.com/office/drawing/2014/main" id="{810FD6F2-9CA4-4573-9842-26AFB614D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6488" y="3952875"/>
            <a:ext cx="539750" cy="103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1618" name="Line 18">
            <a:extLst>
              <a:ext uri="{FF2B5EF4-FFF2-40B4-BE49-F238E27FC236}">
                <a16:creationId xmlns:a16="http://schemas.microsoft.com/office/drawing/2014/main" id="{8317F63D-7710-4A09-BAEE-6AED44CCA8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1663" y="3954463"/>
            <a:ext cx="4445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1619" name="Line 19">
            <a:extLst>
              <a:ext uri="{FF2B5EF4-FFF2-40B4-BE49-F238E27FC236}">
                <a16:creationId xmlns:a16="http://schemas.microsoft.com/office/drawing/2014/main" id="{DECF2687-7432-439F-AE69-5E5F3F3DC1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49475" y="3908425"/>
            <a:ext cx="179388" cy="1033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1620" name="Line 20">
            <a:extLst>
              <a:ext uri="{FF2B5EF4-FFF2-40B4-BE49-F238E27FC236}">
                <a16:creationId xmlns:a16="http://schemas.microsoft.com/office/drawing/2014/main" id="{3787AFFD-6CB2-46B4-A190-1CE6C49CF3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6113" y="2066925"/>
            <a:ext cx="811212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1621" name="Line 21">
            <a:extLst>
              <a:ext uri="{FF2B5EF4-FFF2-40B4-BE49-F238E27FC236}">
                <a16:creationId xmlns:a16="http://schemas.microsoft.com/office/drawing/2014/main" id="{6655920E-C166-4E92-8F83-7DB6C275FE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16338" y="2066925"/>
            <a:ext cx="360362" cy="112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1622" name="Line 22">
            <a:extLst>
              <a:ext uri="{FF2B5EF4-FFF2-40B4-BE49-F238E27FC236}">
                <a16:creationId xmlns:a16="http://schemas.microsoft.com/office/drawing/2014/main" id="{A492C551-B3CA-47E9-9A64-0299682BE1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30775" y="4103688"/>
            <a:ext cx="631825" cy="1063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1623" name="Line 23">
            <a:extLst>
              <a:ext uri="{FF2B5EF4-FFF2-40B4-BE49-F238E27FC236}">
                <a16:creationId xmlns:a16="http://schemas.microsoft.com/office/drawing/2014/main" id="{798F64C8-3567-4235-BEDB-2BFA5949B7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7313" y="4132263"/>
            <a:ext cx="539750" cy="103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1624" name="Line 24">
            <a:extLst>
              <a:ext uri="{FF2B5EF4-FFF2-40B4-BE49-F238E27FC236}">
                <a16:creationId xmlns:a16="http://schemas.microsoft.com/office/drawing/2014/main" id="{20E69940-27A0-439B-B71D-4D9109B11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62488" y="4133850"/>
            <a:ext cx="4445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1625" name="Rectangle 25">
            <a:extLst>
              <a:ext uri="{FF2B5EF4-FFF2-40B4-BE49-F238E27FC236}">
                <a16:creationId xmlns:a16="http://schemas.microsoft.com/office/drawing/2014/main" id="{6B30C893-582F-48DB-9CFD-CD0486CC3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5273675"/>
            <a:ext cx="1098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CN" sz="3600" b="1">
                <a:latin typeface="Arial" panose="020B0604020202020204" pitchFamily="34" charset="0"/>
              </a:rPr>
              <a:t>……</a:t>
            </a:r>
            <a:endParaRPr lang="en-US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animBg="1"/>
      <p:bldP spid="281604" grpId="0" animBg="1"/>
      <p:bldP spid="281605" grpId="0" animBg="1"/>
      <p:bldP spid="281607" grpId="0" animBg="1"/>
      <p:bldP spid="281608" grpId="0" animBg="1"/>
      <p:bldP spid="281609" grpId="0" animBg="1"/>
      <p:bldP spid="2816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CEACEA38-8AD2-4DAD-8E22-23F30C027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38175"/>
            <a:ext cx="7793037" cy="674688"/>
          </a:xfrm>
        </p:spPr>
        <p:txBody>
          <a:bodyPr/>
          <a:lstStyle/>
          <a:p>
            <a:r>
              <a:rPr lang="zh-CN" altLang="en-US"/>
              <a:t>“类和类的责任”（例）</a:t>
            </a:r>
            <a:endParaRPr lang="en-US" altLang="zh-CN"/>
          </a:p>
        </p:txBody>
      </p:sp>
      <p:pic>
        <p:nvPicPr>
          <p:cNvPr id="157699" name="Picture 3">
            <a:extLst>
              <a:ext uri="{FF2B5EF4-FFF2-40B4-BE49-F238E27FC236}">
                <a16:creationId xmlns:a16="http://schemas.microsoft.com/office/drawing/2014/main" id="{84541107-9CB9-4253-ADD9-77D4E2BC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31554" r="14014" b="25998"/>
          <a:stretch>
            <a:fillRect/>
          </a:stretch>
        </p:blipFill>
        <p:spPr bwMode="auto">
          <a:xfrm>
            <a:off x="454025" y="2463800"/>
            <a:ext cx="5770563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0" name="Rectangle 4">
            <a:extLst>
              <a:ext uri="{FF2B5EF4-FFF2-40B4-BE49-F238E27FC236}">
                <a16:creationId xmlns:a16="http://schemas.microsoft.com/office/drawing/2014/main" id="{74CCE44A-EB8A-4832-BCAA-885C5F7F2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2754313"/>
            <a:ext cx="1011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hlink"/>
                </a:solidFill>
                <a:ea typeface="楷体_GB2312" pitchFamily="49" charset="-122"/>
              </a:rPr>
              <a:t>类名 </a:t>
            </a:r>
          </a:p>
        </p:txBody>
      </p:sp>
      <p:sp>
        <p:nvSpPr>
          <p:cNvPr id="285701" name="Rectangle 5">
            <a:extLst>
              <a:ext uri="{FF2B5EF4-FFF2-40B4-BE49-F238E27FC236}">
                <a16:creationId xmlns:a16="http://schemas.microsoft.com/office/drawing/2014/main" id="{33F2EBB2-4500-4F74-819E-D94F7948F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3609975"/>
            <a:ext cx="1011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hlink"/>
                </a:solidFill>
                <a:ea typeface="楷体_GB2312" pitchFamily="49" charset="-122"/>
              </a:rPr>
              <a:t>知识 </a:t>
            </a:r>
            <a:endParaRPr lang="en-US" altLang="zh-CN" sz="2800" b="1">
              <a:solidFill>
                <a:schemeClr val="hlink"/>
              </a:solidFill>
              <a:ea typeface="楷体_GB2312" pitchFamily="49" charset="-122"/>
            </a:endParaRPr>
          </a:p>
        </p:txBody>
      </p:sp>
      <p:sp>
        <p:nvSpPr>
          <p:cNvPr id="285702" name="Rectangle 6">
            <a:extLst>
              <a:ext uri="{FF2B5EF4-FFF2-40B4-BE49-F238E27FC236}">
                <a16:creationId xmlns:a16="http://schemas.microsoft.com/office/drawing/2014/main" id="{19D941EB-FE16-4E4C-87AF-B74E2A0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4729163"/>
            <a:ext cx="1011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hlink"/>
                </a:solidFill>
                <a:ea typeface="楷体_GB2312" pitchFamily="49" charset="-122"/>
              </a:rPr>
              <a:t>行为 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2928ED99-7CFA-437F-977B-3465866226A8}"/>
              </a:ext>
            </a:extLst>
          </p:cNvPr>
          <p:cNvGrpSpPr>
            <a:grpSpLocks/>
          </p:cNvGrpSpPr>
          <p:nvPr/>
        </p:nvGrpSpPr>
        <p:grpSpPr bwMode="auto">
          <a:xfrm>
            <a:off x="5043488" y="3160713"/>
            <a:ext cx="2951162" cy="1484312"/>
            <a:chOff x="3648" y="1616"/>
            <a:chExt cx="1859" cy="935"/>
          </a:xfrm>
        </p:grpSpPr>
        <p:sp>
          <p:nvSpPr>
            <p:cNvPr id="157711" name="AutoShape 8">
              <a:extLst>
                <a:ext uri="{FF2B5EF4-FFF2-40B4-BE49-F238E27FC236}">
                  <a16:creationId xmlns:a16="http://schemas.microsoft.com/office/drawing/2014/main" id="{8F83B2BC-1EE3-4CE5-8D9F-F25F71624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616"/>
              <a:ext cx="1048" cy="93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CCFFCC"/>
            </a:solidFill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/>
            </a:p>
          </p:txBody>
        </p:sp>
        <p:sp>
          <p:nvSpPr>
            <p:cNvPr id="157712" name="Rectangle 9">
              <a:extLst>
                <a:ext uri="{FF2B5EF4-FFF2-40B4-BE49-F238E27FC236}">
                  <a16:creationId xmlns:a16="http://schemas.microsoft.com/office/drawing/2014/main" id="{B1F0653A-D37F-4B3D-ABF6-D7847505B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792"/>
              <a:ext cx="1859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90600" indent="-5334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zh-CN" altLang="en-US" sz="2400" b="1">
                  <a:solidFill>
                    <a:schemeClr val="hlink"/>
                  </a:solidFill>
                  <a:latin typeface="Comic Sans MS" panose="030F0702030302020204" pitchFamily="66" charset="0"/>
                  <a:ea typeface="楷体_GB2312" pitchFamily="49" charset="-122"/>
                </a:rPr>
                <a:t>域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zh-CN" sz="2400">
                  <a:solidFill>
                    <a:schemeClr val="hlink"/>
                  </a:solidFill>
                  <a:latin typeface="Comic Sans MS" panose="030F0702030302020204" pitchFamily="66" charset="0"/>
                  <a:ea typeface="楷体_GB2312" pitchFamily="49" charset="-122"/>
                </a:rPr>
                <a:t>(Fields)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B9AFAEBF-3813-4605-9F30-FB5EA7532B32}"/>
              </a:ext>
            </a:extLst>
          </p:cNvPr>
          <p:cNvGrpSpPr>
            <a:grpSpLocks/>
          </p:cNvGrpSpPr>
          <p:nvPr/>
        </p:nvGrpSpPr>
        <p:grpSpPr bwMode="auto">
          <a:xfrm>
            <a:off x="5043488" y="4484688"/>
            <a:ext cx="2951162" cy="1484312"/>
            <a:chOff x="3570" y="2677"/>
            <a:chExt cx="1859" cy="935"/>
          </a:xfrm>
        </p:grpSpPr>
        <p:sp>
          <p:nvSpPr>
            <p:cNvPr id="157709" name="AutoShape 11">
              <a:extLst>
                <a:ext uri="{FF2B5EF4-FFF2-40B4-BE49-F238E27FC236}">
                  <a16:creationId xmlns:a16="http://schemas.microsoft.com/office/drawing/2014/main" id="{4327E7B0-CB2F-441D-B41E-EEC21923A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2677"/>
              <a:ext cx="1048" cy="93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CCFFCC"/>
            </a:solidFill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/>
            </a:p>
          </p:txBody>
        </p:sp>
        <p:sp>
          <p:nvSpPr>
            <p:cNvPr id="157710" name="Rectangle 12">
              <a:extLst>
                <a:ext uri="{FF2B5EF4-FFF2-40B4-BE49-F238E27FC236}">
                  <a16:creationId xmlns:a16="http://schemas.microsoft.com/office/drawing/2014/main" id="{EFBC0416-C461-49CE-9774-FC39E4B12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877"/>
              <a:ext cx="1859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90600" indent="-5334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zh-CN" altLang="en-US" sz="2400" b="1">
                  <a:solidFill>
                    <a:schemeClr val="hlink"/>
                  </a:solidFill>
                  <a:latin typeface="Comic Sans MS" panose="030F0702030302020204" pitchFamily="66" charset="0"/>
                  <a:ea typeface="楷体_GB2312" pitchFamily="49" charset="-122"/>
                </a:rPr>
                <a:t>方法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zh-CN" sz="2400">
                  <a:solidFill>
                    <a:schemeClr val="hlink"/>
                  </a:solidFill>
                  <a:latin typeface="Comic Sans MS" panose="030F0702030302020204" pitchFamily="66" charset="0"/>
                  <a:ea typeface="楷体_GB2312" pitchFamily="49" charset="-122"/>
                </a:rPr>
                <a:t>(Methods)</a:t>
              </a:r>
            </a:p>
          </p:txBody>
        </p:sp>
      </p:grpSp>
      <p:sp>
        <p:nvSpPr>
          <p:cNvPr id="285709" name="Rectangle 13">
            <a:extLst>
              <a:ext uri="{FF2B5EF4-FFF2-40B4-BE49-F238E27FC236}">
                <a16:creationId xmlns:a16="http://schemas.microsoft.com/office/drawing/2014/main" id="{464090EC-26C9-4C52-9C3A-AF6CCD0C3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563" y="2698750"/>
            <a:ext cx="2789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folHlink"/>
                </a:solidFill>
                <a:ea typeface="楷体_GB2312" pitchFamily="49" charset="-122"/>
              </a:rPr>
              <a:t>类中的特定项，可以是数据或子程序</a:t>
            </a:r>
          </a:p>
        </p:txBody>
      </p:sp>
      <p:sp>
        <p:nvSpPr>
          <p:cNvPr id="285710" name="Rectangle 14">
            <a:extLst>
              <a:ext uri="{FF2B5EF4-FFF2-40B4-BE49-F238E27FC236}">
                <a16:creationId xmlns:a16="http://schemas.microsoft.com/office/drawing/2014/main" id="{09FAA58C-0739-4821-9EF8-FE45A624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4765675"/>
            <a:ext cx="27003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folHlink"/>
                </a:solidFill>
                <a:ea typeface="楷体_GB2312" pitchFamily="49" charset="-122"/>
              </a:rPr>
              <a:t>定义了类的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folHlink"/>
                </a:solidFill>
                <a:ea typeface="楷体_GB2312" pitchFamily="49" charset="-122"/>
              </a:rPr>
              <a:t>一种行为的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folHlink"/>
                </a:solidFill>
                <a:ea typeface="楷体_GB2312" pitchFamily="49" charset="-122"/>
              </a:rPr>
              <a:t>特定算法</a:t>
            </a:r>
          </a:p>
        </p:txBody>
      </p:sp>
      <p:sp>
        <p:nvSpPr>
          <p:cNvPr id="157707" name="矩形 3">
            <a:extLst>
              <a:ext uri="{FF2B5EF4-FFF2-40B4-BE49-F238E27FC236}">
                <a16:creationId xmlns:a16="http://schemas.microsoft.com/office/drawing/2014/main" id="{73ADE6B6-D8CC-4A4A-83CA-AAC87CD11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374775"/>
            <a:ext cx="78867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b="1">
                <a:solidFill>
                  <a:srgbClr val="3333FF"/>
                </a:solidFill>
                <a:ea typeface="ＭＳ Ｐゴシック" panose="020B0600070205080204" pitchFamily="34" charset="-128"/>
              </a:rPr>
              <a:t>Classes </a:t>
            </a:r>
            <a:r>
              <a:rPr lang="en-US" altLang="zh-CN" sz="2800">
                <a:ea typeface="ＭＳ Ｐゴシック" panose="020B0600070205080204" pitchFamily="34" charset="-128"/>
              </a:rPr>
              <a:t>contain fields that represent the 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>
                <a:solidFill>
                  <a:srgbClr val="3333FF"/>
                </a:solidFill>
                <a:ea typeface="ＭＳ Ｐゴシック" panose="020B0600070205080204" pitchFamily="34" charset="-128"/>
              </a:rPr>
              <a:t>properties </a:t>
            </a:r>
            <a:r>
              <a:rPr lang="en-US" altLang="zh-CN" sz="2400">
                <a:ea typeface="ＭＳ Ｐゴシック" panose="020B0600070205080204" pitchFamily="34" charset="-128"/>
              </a:rPr>
              <a:t>(name, eye color) and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3333FF"/>
                </a:solidFill>
                <a:ea typeface="ＭＳ Ｐゴシック" panose="020B0600070205080204" pitchFamily="34" charset="-128"/>
              </a:rPr>
              <a:t>behaviors (responsibilities)</a:t>
            </a:r>
            <a:r>
              <a:rPr lang="en-US" altLang="zh-CN" sz="2400">
                <a:ea typeface="ＭＳ Ｐゴシック" panose="020B0600070205080204" pitchFamily="34" charset="-128"/>
              </a:rPr>
              <a:t> (shop, cook) of the class</a:t>
            </a:r>
            <a:endParaRPr lang="zh-CN" altLang="en-US"/>
          </a:p>
        </p:txBody>
      </p:sp>
      <p:sp>
        <p:nvSpPr>
          <p:cNvPr id="157708" name="矩形 4">
            <a:extLst>
              <a:ext uri="{FF2B5EF4-FFF2-40B4-BE49-F238E27FC236}">
                <a16:creationId xmlns:a16="http://schemas.microsoft.com/office/drawing/2014/main" id="{1A8B6F92-0B03-4335-9583-D2B6EEA8B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5865813"/>
            <a:ext cx="85677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3333FF"/>
                </a:solidFill>
                <a:ea typeface="ＭＳ Ｐゴシック" panose="020B0600070205080204" pitchFamily="34" charset="-128"/>
              </a:rPr>
              <a:t>Method</a:t>
            </a:r>
            <a:r>
              <a:rPr lang="en-US" altLang="zh-CN" sz="2800">
                <a:ea typeface="ＭＳ Ｐゴシック" panose="020B0600070205080204" pitchFamily="34" charset="-128"/>
              </a:rPr>
              <a:t>(</a:t>
            </a:r>
            <a:r>
              <a:rPr lang="zh-CN" altLang="en-US" sz="2800">
                <a:ea typeface="ＭＳ Ｐゴシック" panose="020B0600070205080204" pitchFamily="34" charset="-128"/>
              </a:rPr>
              <a:t>方法）</a:t>
            </a:r>
            <a:endParaRPr lang="en-US" altLang="zh-CN" sz="2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A named algorithm that defines behavior (shop, cook)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0" grpId="0"/>
      <p:bldP spid="285701" grpId="0"/>
      <p:bldP spid="285702" grpId="0"/>
      <p:bldP spid="285709" grpId="0"/>
      <p:bldP spid="2857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D01C1DE8-2DAD-4B41-BC78-75F43DA85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39763"/>
            <a:ext cx="7793037" cy="674687"/>
          </a:xfrm>
        </p:spPr>
        <p:txBody>
          <a:bodyPr/>
          <a:lstStyle/>
          <a:p>
            <a:r>
              <a:rPr lang="en-US" altLang="zh-CN" sz="3200" b="1">
                <a:solidFill>
                  <a:srgbClr val="3333FF"/>
                </a:solidFill>
                <a:ea typeface="ＭＳ Ｐゴシック" panose="020B0600070205080204" pitchFamily="34" charset="-128"/>
              </a:rPr>
              <a:t>Instance of a class</a:t>
            </a:r>
            <a:r>
              <a:rPr lang="zh-CN" altLang="en-US">
                <a:latin typeface="楷体_GB2312" pitchFamily="49" charset="-122"/>
              </a:rPr>
              <a:t>对象</a:t>
            </a:r>
            <a:r>
              <a:rPr lang="en-US" altLang="zh-CN">
                <a:latin typeface="楷体_GB2312" pitchFamily="49" charset="-122"/>
              </a:rPr>
              <a:t>: </a:t>
            </a:r>
            <a:r>
              <a:rPr lang="zh-CN" altLang="en-US">
                <a:latin typeface="楷体_GB2312" pitchFamily="49" charset="-122"/>
              </a:rPr>
              <a:t>类的实例</a:t>
            </a:r>
            <a:endParaRPr lang="en-US" altLang="zh-CN">
              <a:latin typeface="楷体_GB2312" pitchFamily="49" charset="-122"/>
            </a:endParaRP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207C55C2-61B7-4B8A-87C2-CF2EB0B6F5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85925"/>
            <a:ext cx="8343900" cy="4349750"/>
          </a:xfrm>
        </p:spPr>
        <p:txBody>
          <a:bodyPr/>
          <a:lstStyle/>
          <a:p>
            <a:r>
              <a:rPr lang="zh-CN" altLang="en-US">
                <a:latin typeface="宋体" panose="02010600030101010101" pitchFamily="2" charset="-122"/>
              </a:rPr>
              <a:t>任何一个特定的对象是类的实例。</a:t>
            </a:r>
          </a:p>
        </p:txBody>
      </p:sp>
      <p:sp>
        <p:nvSpPr>
          <p:cNvPr id="159748" name="灯片编号占位符 5">
            <a:extLst>
              <a:ext uri="{FF2B5EF4-FFF2-40B4-BE49-F238E27FC236}">
                <a16:creationId xmlns:a16="http://schemas.microsoft.com/office/drawing/2014/main" id="{3811FA92-8132-4633-8252-8673E09BFD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DF5D8C40-587B-47DB-92E6-D01F7C65E45B}" type="slidenum">
              <a:rPr lang="zh-CN" altLang="en-US" sz="1400">
                <a:solidFill>
                  <a:srgbClr val="C0C0C0"/>
                </a:solidFill>
              </a:rPr>
              <a:pPr/>
              <a:t>62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grpSp>
        <p:nvGrpSpPr>
          <p:cNvPr id="159749" name="Group 4">
            <a:extLst>
              <a:ext uri="{FF2B5EF4-FFF2-40B4-BE49-F238E27FC236}">
                <a16:creationId xmlns:a16="http://schemas.microsoft.com/office/drawing/2014/main" id="{30954339-51AA-4A9F-8D10-6D49347656D6}"/>
              </a:ext>
            </a:extLst>
          </p:cNvPr>
          <p:cNvGrpSpPr>
            <a:grpSpLocks/>
          </p:cNvGrpSpPr>
          <p:nvPr/>
        </p:nvGrpSpPr>
        <p:grpSpPr bwMode="auto">
          <a:xfrm>
            <a:off x="1422400" y="2119313"/>
            <a:ext cx="6750050" cy="3824287"/>
            <a:chOff x="896" y="1335"/>
            <a:chExt cx="4252" cy="2409"/>
          </a:xfrm>
        </p:grpSpPr>
        <p:pic>
          <p:nvPicPr>
            <p:cNvPr id="159750" name="Picture 5">
              <a:extLst>
                <a:ext uri="{FF2B5EF4-FFF2-40B4-BE49-F238E27FC236}">
                  <a16:creationId xmlns:a16="http://schemas.microsoft.com/office/drawing/2014/main" id="{C03A00F0-EEC6-478B-B1C7-FC7595263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0" t="31554" r="14014" b="25998"/>
            <a:stretch>
              <a:fillRect/>
            </a:stretch>
          </p:blipFill>
          <p:spPr bwMode="auto">
            <a:xfrm>
              <a:off x="896" y="1335"/>
              <a:ext cx="4252" cy="2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9751" name="Group 6">
              <a:extLst>
                <a:ext uri="{FF2B5EF4-FFF2-40B4-BE49-F238E27FC236}">
                  <a16:creationId xmlns:a16="http://schemas.microsoft.com/office/drawing/2014/main" id="{25995C7F-5420-4780-94A2-9D45CC93E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9" y="1561"/>
              <a:ext cx="1981" cy="327"/>
              <a:chOff x="1604" y="1580"/>
              <a:chExt cx="1981" cy="327"/>
            </a:xfrm>
          </p:grpSpPr>
          <p:sp>
            <p:nvSpPr>
              <p:cNvPr id="159752" name="Line 7">
                <a:extLst>
                  <a:ext uri="{FF2B5EF4-FFF2-40B4-BE49-F238E27FC236}">
                    <a16:creationId xmlns:a16="http://schemas.microsoft.com/office/drawing/2014/main" id="{10E5DE47-4AA7-4816-9655-710DDF0A2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9" y="1904"/>
                <a:ext cx="1956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9753" name="Rectangle 8">
                <a:extLst>
                  <a:ext uri="{FF2B5EF4-FFF2-40B4-BE49-F238E27FC236}">
                    <a16:creationId xmlns:a16="http://schemas.microsoft.com/office/drawing/2014/main" id="{65F22AD3-475C-4AAF-95DF-F0F3E140E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" y="1580"/>
                <a:ext cx="11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en-US" altLang="zh-CN" sz="2800" b="1">
                    <a:solidFill>
                      <a:schemeClr val="hlink"/>
                    </a:solidFill>
                    <a:latin typeface="AR MinchoL JIS" pitchFamily="49" charset="-128"/>
                    <a:ea typeface="AR MinchoL JIS" pitchFamily="49" charset="-128"/>
                  </a:rPr>
                  <a:t>xiaoming:</a:t>
                </a:r>
                <a:endParaRPr lang="zh-CN" altLang="en-US" sz="2800" b="1">
                  <a:solidFill>
                    <a:schemeClr val="hlink"/>
                  </a:solidFill>
                  <a:latin typeface="AR MinchoL JIS" pitchFamily="49" charset="-128"/>
                  <a:ea typeface="AR MinchoL JIS" pitchFamily="49" charset="-128"/>
                </a:endParaRPr>
              </a:p>
            </p:txBody>
          </p:sp>
        </p:grp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EF3CE8ED-0160-4E4B-B3CB-502AECC27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593725"/>
            <a:ext cx="7793037" cy="674688"/>
          </a:xfrm>
        </p:spPr>
        <p:txBody>
          <a:bodyPr/>
          <a:lstStyle/>
          <a:p>
            <a:pPr marL="685800" indent="-685800"/>
            <a:r>
              <a:rPr lang="en-US" altLang="zh-CN"/>
              <a:t>An Example of OOD (1/3)</a:t>
            </a:r>
            <a:endParaRPr lang="zh-CN" altLang="en-US"/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EA10B0E1-2BD8-4840-8ACB-8000DD2AC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511300"/>
            <a:ext cx="8910637" cy="5292725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kumimoji="1" lang="zh-CN" altLang="en-US" sz="2600">
                <a:solidFill>
                  <a:schemeClr val="tx2"/>
                </a:solidFill>
              </a:rPr>
              <a:t>学籍管理系统</a:t>
            </a:r>
          </a:p>
          <a:p>
            <a:pPr lvl="1"/>
            <a:r>
              <a:rPr kumimoji="1" lang="zh-CN" altLang="en-US" sz="2600">
                <a:solidFill>
                  <a:schemeClr val="hlink"/>
                </a:solidFill>
              </a:rPr>
              <a:t>找对象</a:t>
            </a:r>
          </a:p>
          <a:p>
            <a:pPr lvl="2">
              <a:spcBef>
                <a:spcPct val="0"/>
              </a:spcBef>
            </a:pPr>
            <a:r>
              <a:rPr kumimoji="1" lang="zh-CN" altLang="en-US"/>
              <a:t>学生、教师、课程、系统管理员 </a:t>
            </a:r>
            <a:r>
              <a:rPr kumimoji="1" lang="en-US" altLang="zh-CN"/>
              <a:t>…</a:t>
            </a:r>
            <a:endParaRPr kumimoji="1" lang="zh-CN" altLang="en-US"/>
          </a:p>
          <a:p>
            <a:pPr lvl="2">
              <a:spcBef>
                <a:spcPct val="0"/>
              </a:spcBef>
            </a:pPr>
            <a:r>
              <a:rPr kumimoji="1" lang="zh-CN" altLang="en-US"/>
              <a:t>各种规章制度等</a:t>
            </a:r>
            <a:r>
              <a:rPr kumimoji="1" lang="en-US" altLang="zh-CN"/>
              <a:t>…</a:t>
            </a:r>
            <a:endParaRPr kumimoji="1" lang="zh-CN" altLang="en-US"/>
          </a:p>
          <a:p>
            <a:pPr lvl="1"/>
            <a:r>
              <a:rPr kumimoji="1" lang="zh-CN" altLang="en-US" sz="2600">
                <a:solidFill>
                  <a:schemeClr val="hlink"/>
                </a:solidFill>
              </a:rPr>
              <a:t>确定核心类</a:t>
            </a:r>
          </a:p>
          <a:p>
            <a:pPr lvl="1"/>
            <a:r>
              <a:rPr kumimoji="1" lang="zh-CN" altLang="en-US" sz="2600">
                <a:solidFill>
                  <a:schemeClr val="hlink"/>
                </a:solidFill>
              </a:rPr>
              <a:t>找关联</a:t>
            </a:r>
            <a:r>
              <a:rPr kumimoji="1" lang="en-US" altLang="zh-CN" sz="2600">
                <a:solidFill>
                  <a:schemeClr val="hlink"/>
                </a:solidFill>
              </a:rPr>
              <a:t>/</a:t>
            </a:r>
            <a:r>
              <a:rPr kumimoji="1" lang="zh-CN" altLang="en-US" sz="2600">
                <a:solidFill>
                  <a:schemeClr val="hlink"/>
                </a:solidFill>
              </a:rPr>
              <a:t>交互</a:t>
            </a:r>
          </a:p>
          <a:p>
            <a:pPr lvl="2">
              <a:spcBef>
                <a:spcPct val="10000"/>
              </a:spcBef>
            </a:pPr>
            <a:r>
              <a:rPr kumimoji="1" lang="zh-CN" altLang="en-US"/>
              <a:t>学生、教师、课程存在关联，例如</a:t>
            </a:r>
            <a:r>
              <a:rPr kumimoji="1" lang="en-US" altLang="zh-CN"/>
              <a:t>:</a:t>
            </a:r>
          </a:p>
          <a:p>
            <a:pPr lvl="3">
              <a:spcBef>
                <a:spcPct val="10000"/>
              </a:spcBef>
              <a:buFont typeface="Wingdings" panose="05000000000000000000" pitchFamily="2" charset="2"/>
              <a:buChar char="Ø"/>
            </a:pPr>
            <a:r>
              <a:rPr kumimoji="1" lang="zh-CN" altLang="en-US"/>
              <a:t>学生选择课程</a:t>
            </a:r>
          </a:p>
          <a:p>
            <a:pPr lvl="3">
              <a:spcBef>
                <a:spcPct val="10000"/>
              </a:spcBef>
              <a:buFont typeface="Wingdings" panose="05000000000000000000" pitchFamily="2" charset="2"/>
              <a:buChar char="Ø"/>
            </a:pPr>
            <a:r>
              <a:rPr kumimoji="1" lang="zh-CN" altLang="en-US"/>
              <a:t>老师讲授课程等等</a:t>
            </a:r>
          </a:p>
          <a:p>
            <a:pPr lvl="2">
              <a:spcBef>
                <a:spcPct val="10000"/>
              </a:spcBef>
            </a:pPr>
            <a:r>
              <a:rPr kumimoji="1" lang="en-US" altLang="zh-CN"/>
              <a:t>……</a:t>
            </a:r>
            <a:endParaRPr kumimoji="1" lang="zh-CN" altLang="en-US"/>
          </a:p>
        </p:txBody>
      </p:sp>
      <p:sp>
        <p:nvSpPr>
          <p:cNvPr id="161796" name="灯片编号占位符 5">
            <a:extLst>
              <a:ext uri="{FF2B5EF4-FFF2-40B4-BE49-F238E27FC236}">
                <a16:creationId xmlns:a16="http://schemas.microsoft.com/office/drawing/2014/main" id="{27498AD4-089C-4EDC-A761-FB624A8BC8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D15A85E0-5A57-42F5-9D33-E304729450E4}" type="slidenum">
              <a:rPr lang="zh-CN" altLang="en-US" sz="1400">
                <a:solidFill>
                  <a:srgbClr val="C0C0C0"/>
                </a:solidFill>
              </a:rPr>
              <a:pPr/>
              <a:t>63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pic>
        <p:nvPicPr>
          <p:cNvPr id="289796" name="Picture 4" descr="UML-Associations">
            <a:extLst>
              <a:ext uri="{FF2B5EF4-FFF2-40B4-BE49-F238E27FC236}">
                <a16:creationId xmlns:a16="http://schemas.microsoft.com/office/drawing/2014/main" id="{321A4B5D-F69A-4E2C-9952-D626FD540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5662613"/>
            <a:ext cx="56594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F50B5232-6FB9-4891-9359-0A5253A25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511175"/>
            <a:ext cx="7793037" cy="517525"/>
          </a:xfrm>
        </p:spPr>
        <p:txBody>
          <a:bodyPr/>
          <a:lstStyle/>
          <a:p>
            <a:pPr marL="685800" indent="-685800"/>
            <a:r>
              <a:rPr lang="en-US" altLang="zh-CN"/>
              <a:t>An Example of OOD (2/3)</a:t>
            </a:r>
            <a:endParaRPr lang="zh-CN" altLang="en-US"/>
          </a:p>
        </p:txBody>
      </p:sp>
      <p:sp>
        <p:nvSpPr>
          <p:cNvPr id="163843" name="灯片编号占位符 5">
            <a:extLst>
              <a:ext uri="{FF2B5EF4-FFF2-40B4-BE49-F238E27FC236}">
                <a16:creationId xmlns:a16="http://schemas.microsoft.com/office/drawing/2014/main" id="{8B56A786-2E6A-4E16-A67C-82CE0D989D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869994ED-33EA-435E-8ABB-82D138BDCE7D}" type="slidenum">
              <a:rPr lang="zh-CN" altLang="en-US" sz="1400">
                <a:solidFill>
                  <a:srgbClr val="C0C0C0"/>
                </a:solidFill>
              </a:rPr>
              <a:pPr/>
              <a:t>64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7FA7BD6B-D8A6-40C2-9BB0-ECBCB77A6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1252538"/>
            <a:ext cx="44100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63845" name="Group 4">
            <a:extLst>
              <a:ext uri="{FF2B5EF4-FFF2-40B4-BE49-F238E27FC236}">
                <a16:creationId xmlns:a16="http://schemas.microsoft.com/office/drawing/2014/main" id="{4C74AD14-47E8-4652-AB99-692A162E23A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628775"/>
            <a:ext cx="6985000" cy="4895850"/>
            <a:chOff x="521" y="1026"/>
            <a:chExt cx="4400" cy="3084"/>
          </a:xfrm>
        </p:grpSpPr>
        <p:pic>
          <p:nvPicPr>
            <p:cNvPr id="163846" name="Picture 5" descr="1">
              <a:extLst>
                <a:ext uri="{FF2B5EF4-FFF2-40B4-BE49-F238E27FC236}">
                  <a16:creationId xmlns:a16="http://schemas.microsoft.com/office/drawing/2014/main" id="{5CA788EA-2813-45A1-B789-1C0BCA5B3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026"/>
              <a:ext cx="4400" cy="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47" name="Rectangle 6">
              <a:extLst>
                <a:ext uri="{FF2B5EF4-FFF2-40B4-BE49-F238E27FC236}">
                  <a16:creationId xmlns:a16="http://schemas.microsoft.com/office/drawing/2014/main" id="{2AC30DF6-893B-4623-A54D-5AF7C48C2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" y="3783"/>
              <a:ext cx="3782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zh-CN" altLang="en-US" sz="2800" b="1" u="sng">
                  <a:ea typeface="楷体_GB2312" pitchFamily="49" charset="-122"/>
                </a:rPr>
                <a:t>学籍管理用例图（最高层次的抽象）</a:t>
              </a:r>
              <a:r>
                <a:rPr lang="zh-CN" altLang="en-US" sz="2800" b="1">
                  <a:ea typeface="楷体_GB2312" pitchFamily="49" charset="-122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4BA8702F-7EDE-4EBD-A540-6F751016F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588963"/>
            <a:ext cx="7793037" cy="517525"/>
          </a:xfrm>
        </p:spPr>
        <p:txBody>
          <a:bodyPr/>
          <a:lstStyle/>
          <a:p>
            <a:pPr marL="685800" indent="-685800"/>
            <a:r>
              <a:rPr lang="en-US" altLang="zh-CN"/>
              <a:t>An Example of OOD (3/3)</a:t>
            </a:r>
            <a:endParaRPr lang="zh-CN" altLang="en-US"/>
          </a:p>
        </p:txBody>
      </p:sp>
      <p:sp>
        <p:nvSpPr>
          <p:cNvPr id="165891" name="灯片编号占位符 5">
            <a:extLst>
              <a:ext uri="{FF2B5EF4-FFF2-40B4-BE49-F238E27FC236}">
                <a16:creationId xmlns:a16="http://schemas.microsoft.com/office/drawing/2014/main" id="{DAFB36B8-1D0B-4477-8A60-874357A1F9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B51414D7-C27E-4AA3-AA46-3DDC6AB96E52}" type="slidenum">
              <a:rPr lang="zh-CN" altLang="en-US" sz="1400">
                <a:solidFill>
                  <a:srgbClr val="C0C0C0"/>
                </a:solidFill>
              </a:rPr>
              <a:pPr/>
              <a:t>65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grpSp>
        <p:nvGrpSpPr>
          <p:cNvPr id="165892" name="Group 3">
            <a:extLst>
              <a:ext uri="{FF2B5EF4-FFF2-40B4-BE49-F238E27FC236}">
                <a16:creationId xmlns:a16="http://schemas.microsoft.com/office/drawing/2014/main" id="{0EA7030C-1968-4C72-A79C-D4F54C54B8A1}"/>
              </a:ext>
            </a:extLst>
          </p:cNvPr>
          <p:cNvGrpSpPr>
            <a:grpSpLocks/>
          </p:cNvGrpSpPr>
          <p:nvPr/>
        </p:nvGrpSpPr>
        <p:grpSpPr bwMode="auto">
          <a:xfrm>
            <a:off x="2586038" y="1196975"/>
            <a:ext cx="4259262" cy="5546725"/>
            <a:chOff x="1629" y="754"/>
            <a:chExt cx="2683" cy="3494"/>
          </a:xfrm>
        </p:grpSpPr>
        <p:pic>
          <p:nvPicPr>
            <p:cNvPr id="165893" name="Picture 4" descr="20081286723">
              <a:extLst>
                <a:ext uri="{FF2B5EF4-FFF2-40B4-BE49-F238E27FC236}">
                  <a16:creationId xmlns:a16="http://schemas.microsoft.com/office/drawing/2014/main" id="{C6EE69A3-9B9C-4C7B-8F4E-73BB3AD34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754"/>
              <a:ext cx="2668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894" name="Rectangle 5">
              <a:extLst>
                <a:ext uri="{FF2B5EF4-FFF2-40B4-BE49-F238E27FC236}">
                  <a16:creationId xmlns:a16="http://schemas.microsoft.com/office/drawing/2014/main" id="{B2A6D653-435F-4A60-911A-420203E8A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3921"/>
              <a:ext cx="2537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zh-CN" altLang="en-US" sz="2800" b="1">
                  <a:ea typeface="楷体_GB2312" pitchFamily="49" charset="-122"/>
                </a:rPr>
                <a:t>   </a:t>
              </a:r>
              <a:r>
                <a:rPr lang="zh-CN" altLang="en-US" sz="2800" b="1" u="sng">
                  <a:ea typeface="楷体_GB2312" pitchFamily="49" charset="-122"/>
                </a:rPr>
                <a:t>学生成绩查询活动图   </a:t>
              </a: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3449ECD6-A22D-4014-8919-127886D7A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23850"/>
            <a:ext cx="7793037" cy="963613"/>
          </a:xfrm>
        </p:spPr>
        <p:txBody>
          <a:bodyPr/>
          <a:lstStyle/>
          <a:p>
            <a:r>
              <a:rPr lang="en-US" altLang="zh-CN" sz="2700"/>
              <a:t>Functionality of Object-Oriented Languages</a:t>
            </a:r>
            <a:r>
              <a:rPr lang="zh-CN" altLang="en-US" sz="2700"/>
              <a:t>功能性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7E7125BE-4C3F-4E9D-A717-8196EFAB9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584325"/>
            <a:ext cx="8343900" cy="44545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ea typeface="楷体_GB2312" pitchFamily="49" charset="-122"/>
              </a:rPr>
              <a:t>OOP has </a:t>
            </a:r>
            <a:r>
              <a:rPr lang="en-US" altLang="zh-CN" u="sng">
                <a:solidFill>
                  <a:schemeClr val="hlink"/>
                </a:solidFill>
                <a:ea typeface="楷体_GB2312" pitchFamily="49" charset="-122"/>
              </a:rPr>
              <a:t>four essential ingredients</a:t>
            </a:r>
            <a:r>
              <a:rPr lang="zh-CN" altLang="en-US" u="sng">
                <a:solidFill>
                  <a:schemeClr val="hlink"/>
                </a:solidFill>
                <a:ea typeface="楷体_GB2312" pitchFamily="49" charset="-122"/>
              </a:rPr>
              <a:t>要素</a:t>
            </a:r>
            <a:r>
              <a:rPr lang="en-US" altLang="zh-CN">
                <a:ea typeface="楷体_GB2312" pitchFamily="49" charset="-122"/>
              </a:rPr>
              <a:t>:</a:t>
            </a:r>
            <a:endParaRPr lang="en-US" altLang="zh-CN">
              <a:solidFill>
                <a:schemeClr val="folHlink"/>
              </a:solidFill>
              <a:ea typeface="楷体_GB2312" pitchFamily="49" charset="-122"/>
            </a:endParaRPr>
          </a:p>
          <a:p>
            <a:pPr lvl="1">
              <a:spcBef>
                <a:spcPct val="30000"/>
              </a:spcBef>
            </a:pPr>
            <a:r>
              <a:rPr lang="en-US" altLang="zh-CN" sz="3400">
                <a:ea typeface="楷体_GB2312" pitchFamily="49" charset="-122"/>
              </a:rPr>
              <a:t>encapsulation </a:t>
            </a:r>
            <a:r>
              <a:rPr lang="zh-CN" altLang="zh-CN" sz="3400">
                <a:ea typeface="楷体_GB2312" pitchFamily="49" charset="-122"/>
              </a:rPr>
              <a:t>封装</a:t>
            </a:r>
          </a:p>
          <a:p>
            <a:pPr lvl="1">
              <a:spcBef>
                <a:spcPct val="130000"/>
              </a:spcBef>
            </a:pPr>
            <a:r>
              <a:rPr lang="en-US" altLang="zh-CN" sz="3400">
                <a:ea typeface="楷体_GB2312" pitchFamily="49" charset="-122"/>
              </a:rPr>
              <a:t>Classes</a:t>
            </a:r>
          </a:p>
          <a:p>
            <a:pPr lvl="1">
              <a:spcBef>
                <a:spcPts val="1800"/>
              </a:spcBef>
            </a:pPr>
            <a:r>
              <a:rPr lang="en-US" altLang="zh-CN" sz="3400">
                <a:ea typeface="楷体_GB2312" pitchFamily="49" charset="-122"/>
              </a:rPr>
              <a:t>inheritance </a:t>
            </a:r>
            <a:r>
              <a:rPr lang="zh-CN" altLang="zh-CN" sz="3400">
                <a:ea typeface="楷体_GB2312" pitchFamily="49" charset="-122"/>
              </a:rPr>
              <a:t>继承</a:t>
            </a:r>
          </a:p>
          <a:p>
            <a:pPr lvl="1">
              <a:spcBef>
                <a:spcPct val="40000"/>
              </a:spcBef>
            </a:pPr>
            <a:r>
              <a:rPr lang="en-US" altLang="zh-CN" sz="3400">
                <a:ea typeface="楷体_GB2312" pitchFamily="49" charset="-122"/>
              </a:rPr>
              <a:t>polymorphism </a:t>
            </a:r>
            <a:r>
              <a:rPr lang="zh-CN" altLang="zh-CN" sz="3400">
                <a:ea typeface="楷体_GB2312" pitchFamily="49" charset="-122"/>
              </a:rPr>
              <a:t>多态</a:t>
            </a:r>
            <a:endParaRPr lang="zh-CN" altLang="en-US">
              <a:ea typeface="楷体_GB2312" pitchFamily="49" charset="-122"/>
            </a:endParaRPr>
          </a:p>
        </p:txBody>
      </p:sp>
      <p:sp>
        <p:nvSpPr>
          <p:cNvPr id="167940" name="灯片编号占位符 5">
            <a:extLst>
              <a:ext uri="{FF2B5EF4-FFF2-40B4-BE49-F238E27FC236}">
                <a16:creationId xmlns:a16="http://schemas.microsoft.com/office/drawing/2014/main" id="{79DCA1BD-6339-45DE-A1C3-DBC59254A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53938925-F83B-4CDF-AED7-A43E764E9863}" type="slidenum">
              <a:rPr lang="zh-CN" altLang="en-US" sz="1400">
                <a:solidFill>
                  <a:srgbClr val="C0C0C0"/>
                </a:solidFill>
              </a:rPr>
              <a:pPr/>
              <a:t>66</a:t>
            </a:fld>
            <a:r>
              <a:rPr lang="en-US" altLang="zh-CN" sz="1400">
                <a:solidFill>
                  <a:srgbClr val="C0C0C0"/>
                </a:solidFill>
              </a:rPr>
              <a:t>/56</a:t>
            </a:r>
          </a:p>
        </p:txBody>
      </p:sp>
      <p:pic>
        <p:nvPicPr>
          <p:cNvPr id="167941" name="Picture 4">
            <a:extLst>
              <a:ext uri="{FF2B5EF4-FFF2-40B4-BE49-F238E27FC236}">
                <a16:creationId xmlns:a16="http://schemas.microsoft.com/office/drawing/2014/main" id="{07089569-F802-435D-872D-5FF1B91C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58374" r="82500" b="39503"/>
          <a:stretch>
            <a:fillRect/>
          </a:stretch>
        </p:blipFill>
        <p:spPr bwMode="auto">
          <a:xfrm>
            <a:off x="1241425" y="2798763"/>
            <a:ext cx="49498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2" name="Picture 5">
            <a:extLst>
              <a:ext uri="{FF2B5EF4-FFF2-40B4-BE49-F238E27FC236}">
                <a16:creationId xmlns:a16="http://schemas.microsoft.com/office/drawing/2014/main" id="{D5FE093F-1001-4B1B-928E-76294B3F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58232" r="84424" b="39389"/>
          <a:stretch>
            <a:fillRect/>
          </a:stretch>
        </p:blipFill>
        <p:spPr bwMode="auto">
          <a:xfrm>
            <a:off x="1241425" y="5316538"/>
            <a:ext cx="42306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3" name="Rectangle 6">
            <a:extLst>
              <a:ext uri="{FF2B5EF4-FFF2-40B4-BE49-F238E27FC236}">
                <a16:creationId xmlns:a16="http://schemas.microsoft.com/office/drawing/2014/main" id="{667B3277-6B6D-46D7-A67C-A3F5C087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5964238"/>
            <a:ext cx="2490788" cy="6413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Comic Sans MS" panose="030F0702030302020204" pitchFamily="66" charset="0"/>
                <a:ea typeface="楷体_GB2312" pitchFamily="49" charset="-122"/>
              </a:rPr>
              <a:t>reuse </a:t>
            </a:r>
            <a:r>
              <a:rPr lang="zh-CN" altLang="en-US" sz="3600" b="1">
                <a:solidFill>
                  <a:schemeClr val="bg1"/>
                </a:solidFill>
                <a:latin typeface="Comic Sans MS" panose="030F0702030302020204" pitchFamily="66" charset="0"/>
                <a:ea typeface="楷体_GB2312" pitchFamily="49" charset="-122"/>
              </a:rPr>
              <a:t>重用</a:t>
            </a:r>
          </a:p>
        </p:txBody>
      </p:sp>
      <p:sp>
        <p:nvSpPr>
          <p:cNvPr id="167944" name="AutoShape 7">
            <a:extLst>
              <a:ext uri="{FF2B5EF4-FFF2-40B4-BE49-F238E27FC236}">
                <a16:creationId xmlns:a16="http://schemas.microsoft.com/office/drawing/2014/main" id="{90BED239-31FF-4372-9BF6-BFE3D618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6021388"/>
            <a:ext cx="1304925" cy="360362"/>
          </a:xfrm>
          <a:prstGeom prst="rightArrow">
            <a:avLst>
              <a:gd name="adj1" fmla="val 50000"/>
              <a:gd name="adj2" fmla="val 9052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7945" name="Rectangle 8">
            <a:extLst>
              <a:ext uri="{FF2B5EF4-FFF2-40B4-BE49-F238E27FC236}">
                <a16:creationId xmlns:a16="http://schemas.microsoft.com/office/drawing/2014/main" id="{79B495FA-BA46-4292-8ED1-2D202AC87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p317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>
            <a:extLst>
              <a:ext uri="{FF2B5EF4-FFF2-40B4-BE49-F238E27FC236}">
                <a16:creationId xmlns:a16="http://schemas.microsoft.com/office/drawing/2014/main" id="{27511798-8AE4-4B3F-8DDB-3439E5E69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793037" cy="963613"/>
          </a:xfrm>
        </p:spPr>
        <p:txBody>
          <a:bodyPr/>
          <a:lstStyle/>
          <a:p>
            <a:pPr marL="685800" indent="-685800"/>
            <a:r>
              <a:rPr lang="en-US" altLang="zh-CN">
                <a:ea typeface="楷体_GB2312" pitchFamily="49" charset="-122"/>
              </a:rPr>
              <a:t>Encapsulation </a:t>
            </a:r>
            <a:r>
              <a:rPr lang="zh-CN" altLang="en-US">
                <a:ea typeface="楷体_GB2312" pitchFamily="49" charset="-122"/>
              </a:rPr>
              <a:t>封装</a:t>
            </a: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952F9FBD-2FBD-4660-8F88-F9B571AD75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60525"/>
            <a:ext cx="7786687" cy="4648200"/>
          </a:xfrm>
        </p:spPr>
        <p:txBody>
          <a:bodyPr/>
          <a:lstStyle/>
          <a:p>
            <a:r>
              <a:rPr lang="en-US" altLang="zh-CN">
                <a:ea typeface="楷体_GB2312" pitchFamily="49" charset="-122"/>
              </a:rPr>
              <a:t>Encapsulation is a language feature that </a:t>
            </a:r>
            <a:r>
              <a:rPr lang="en-US" altLang="zh-CN">
                <a:solidFill>
                  <a:schemeClr val="folHlink"/>
                </a:solidFill>
                <a:ea typeface="楷体_GB2312" pitchFamily="49" charset="-122"/>
              </a:rPr>
              <a:t>enforces information hiding</a:t>
            </a:r>
            <a:r>
              <a:rPr lang="en-US" altLang="zh-CN">
                <a:ea typeface="楷体_GB2312" pitchFamily="49" charset="-122"/>
              </a:rPr>
              <a:t> that is implement using the class construct.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>
                <a:ea typeface="楷体_GB2312" pitchFamily="49" charset="-122"/>
              </a:rPr>
              <a:t>  </a:t>
            </a:r>
            <a:r>
              <a:rPr lang="zh-CN" altLang="en-US">
                <a:ea typeface="楷体_GB2312" pitchFamily="49" charset="-122"/>
              </a:rPr>
              <a:t>实施信息隐蔽的语言特性</a:t>
            </a:r>
          </a:p>
        </p:txBody>
      </p:sp>
      <p:sp>
        <p:nvSpPr>
          <p:cNvPr id="169988" name="灯片编号占位符 5">
            <a:extLst>
              <a:ext uri="{FF2B5EF4-FFF2-40B4-BE49-F238E27FC236}">
                <a16:creationId xmlns:a16="http://schemas.microsoft.com/office/drawing/2014/main" id="{CDDD03F5-65BA-4AF3-852C-5D17D361E5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ADF4B919-8DFA-458C-92CC-35D008019282}" type="slidenum">
              <a:rPr lang="zh-CN" altLang="en-US" sz="1400">
                <a:solidFill>
                  <a:srgbClr val="C0C0C0"/>
                </a:solidFill>
              </a:rPr>
              <a:pPr/>
              <a:t>67</a:t>
            </a:fld>
            <a:r>
              <a:rPr lang="en-US" altLang="zh-CN" sz="1400">
                <a:solidFill>
                  <a:srgbClr val="C0C0C0"/>
                </a:solidFill>
              </a:rPr>
              <a:t>/56</a:t>
            </a:r>
          </a:p>
        </p:txBody>
      </p:sp>
      <p:sp>
        <p:nvSpPr>
          <p:cNvPr id="169989" name="Rectangle 4">
            <a:extLst>
              <a:ext uri="{FF2B5EF4-FFF2-40B4-BE49-F238E27FC236}">
                <a16:creationId xmlns:a16="http://schemas.microsoft.com/office/drawing/2014/main" id="{FB3023E8-F4CE-4D9F-9687-C79129361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878263"/>
            <a:ext cx="6886575" cy="19288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Char char="•"/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封装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一个对象向其它对象隐藏了自己的内部操作。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Char char="•"/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例如：当切换电视频道的时候，电视机是不会让用户看到它是如何切换的</a:t>
            </a:r>
          </a:p>
        </p:txBody>
      </p:sp>
      <p:sp>
        <p:nvSpPr>
          <p:cNvPr id="169990" name="TextBox 1">
            <a:extLst>
              <a:ext uri="{FF2B5EF4-FFF2-40B4-BE49-F238E27FC236}">
                <a16:creationId xmlns:a16="http://schemas.microsoft.com/office/drawing/2014/main" id="{4A1065D7-1AAA-477A-9D6E-19972710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63" y="549275"/>
            <a:ext cx="1081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chemeClr val="tx2"/>
                </a:solidFill>
              </a:rPr>
              <a:t>P317</a:t>
            </a:r>
            <a:endParaRPr lang="zh-CN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标题 1">
            <a:extLst>
              <a:ext uri="{FF2B5EF4-FFF2-40B4-BE49-F238E27FC236}">
                <a16:creationId xmlns:a16="http://schemas.microsoft.com/office/drawing/2014/main" id="{CCE3E7BA-7CEA-48A9-8704-810B17D1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Classes </a:t>
            </a:r>
            <a:r>
              <a:rPr lang="zh-CN" altLang="en-US"/>
              <a:t>类</a:t>
            </a:r>
          </a:p>
        </p:txBody>
      </p:sp>
      <p:sp>
        <p:nvSpPr>
          <p:cNvPr id="172035" name="内容占位符 2">
            <a:extLst>
              <a:ext uri="{FF2B5EF4-FFF2-40B4-BE49-F238E27FC236}">
                <a16:creationId xmlns:a16="http://schemas.microsoft.com/office/drawing/2014/main" id="{041CFA5D-C83B-4E51-A69D-DDE75C07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1438"/>
            <a:ext cx="4224338" cy="4494212"/>
          </a:xfrm>
        </p:spPr>
        <p:txBody>
          <a:bodyPr/>
          <a:lstStyle/>
          <a:p>
            <a:r>
              <a:rPr lang="en-US" altLang="zh-CN"/>
              <a:t>A pattern of a object.</a:t>
            </a:r>
          </a:p>
          <a:p>
            <a:pPr lvl="1"/>
            <a:r>
              <a:rPr lang="en-US" altLang="zh-CN"/>
              <a:t>Means the data type</a:t>
            </a:r>
          </a:p>
          <a:p>
            <a:pPr lvl="1"/>
            <a:r>
              <a:rPr lang="en-US" altLang="zh-CN"/>
              <a:t>A group of objects with similar properties and behaviors</a:t>
            </a:r>
          </a:p>
          <a:p>
            <a:pPr lvl="1"/>
            <a:r>
              <a:rPr lang="en-US" altLang="zh-CN"/>
              <a:t>For example: students</a:t>
            </a:r>
          </a:p>
          <a:p>
            <a:pPr lvl="1"/>
            <a:endParaRPr lang="en-US" altLang="zh-CN"/>
          </a:p>
          <a:p>
            <a:endParaRPr lang="zh-CN" altLang="en-US"/>
          </a:p>
        </p:txBody>
      </p:sp>
      <p:sp>
        <p:nvSpPr>
          <p:cNvPr id="172036" name="灯片编号占位符 3">
            <a:extLst>
              <a:ext uri="{FF2B5EF4-FFF2-40B4-BE49-F238E27FC236}">
                <a16:creationId xmlns:a16="http://schemas.microsoft.com/office/drawing/2014/main" id="{61E3082B-0BDB-4767-BCF6-7FD31E8F4A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A8867943-75A0-471D-8882-E14C6A0E5156}" type="slidenum">
              <a:rPr lang="zh-CN" altLang="en-US" sz="1400">
                <a:solidFill>
                  <a:srgbClr val="C0C0C0"/>
                </a:solidFill>
              </a:rPr>
              <a:pPr/>
              <a:t>68</a:t>
            </a:fld>
            <a:r>
              <a:rPr lang="en-US" altLang="zh-CN" sz="1400">
                <a:solidFill>
                  <a:srgbClr val="C0C0C0"/>
                </a:solidFill>
              </a:rPr>
              <a:t>/56</a:t>
            </a:r>
          </a:p>
        </p:txBody>
      </p:sp>
      <p:sp>
        <p:nvSpPr>
          <p:cNvPr id="172037" name="TextBox 4">
            <a:extLst>
              <a:ext uri="{FF2B5EF4-FFF2-40B4-BE49-F238E27FC236}">
                <a16:creationId xmlns:a16="http://schemas.microsoft.com/office/drawing/2014/main" id="{223BB00F-3C71-4A89-AB86-818DD1DA8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3" y="503238"/>
            <a:ext cx="12144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/>
              <a:t>P318</a:t>
            </a:r>
            <a:endParaRPr lang="zh-CN" altLang="en-US"/>
          </a:p>
        </p:txBody>
      </p:sp>
      <p:sp>
        <p:nvSpPr>
          <p:cNvPr id="172038" name="Text Box 10">
            <a:extLst>
              <a:ext uri="{FF2B5EF4-FFF2-40B4-BE49-F238E27FC236}">
                <a16:creationId xmlns:a16="http://schemas.microsoft.com/office/drawing/2014/main" id="{38990F81-1005-41BB-B4B0-2CC3DEE83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1327150"/>
            <a:ext cx="4291012" cy="546576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public class Person   </a:t>
            </a:r>
            <a:r>
              <a:rPr lang="en-US" altLang="zh-CN" sz="1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// Name the class</a:t>
            </a:r>
            <a:endParaRPr lang="en-US" altLang="zh-CN" sz="1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zh-CN" sz="1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// Declare Class variables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Name name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String telephone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String email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// Declare Class Methods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Initialize()        </a:t>
            </a:r>
            <a:r>
              <a:rPr lang="en-US" altLang="zh-CN" sz="1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// Code for Initialize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public Print()    </a:t>
            </a:r>
            <a:r>
              <a:rPr lang="en-US" altLang="zh-CN" sz="1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// Code for Print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public Name GetName()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	RETURN Name	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public String GetEmail()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	RETURN email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public String GetTelephone()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	RETURN telephone</a:t>
            </a:r>
            <a:endParaRPr lang="en-US" altLang="zh-CN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1" descr="76466_CH09_FIG0904.jpg">
            <a:extLst>
              <a:ext uri="{FF2B5EF4-FFF2-40B4-BE49-F238E27FC236}">
                <a16:creationId xmlns:a16="http://schemas.microsoft.com/office/drawing/2014/main" id="{00385F44-DA49-4B76-A998-CA4E62DC1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978275"/>
            <a:ext cx="271621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3EB538C-6C5D-4BC0-B4F2-7C907AF29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/>
            <a:r>
              <a:rPr lang="en-US" altLang="zh-CN"/>
              <a:t>Inheritance </a:t>
            </a:r>
            <a:r>
              <a:rPr lang="zh-CN" altLang="en-US">
                <a:ea typeface="楷体_GB2312" pitchFamily="49" charset="-122"/>
              </a:rPr>
              <a:t>继承</a:t>
            </a:r>
            <a:endParaRPr lang="en-US" altLang="zh-CN">
              <a:ea typeface="楷体_GB2312" pitchFamily="49" charset="-122"/>
            </a:endParaRP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8C41971E-5720-4A16-9F93-85FC0B0304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16075"/>
            <a:ext cx="7651750" cy="4648200"/>
          </a:xfrm>
        </p:spPr>
        <p:txBody>
          <a:bodyPr/>
          <a:lstStyle/>
          <a:p>
            <a:r>
              <a:rPr lang="en-US" altLang="zh-CN"/>
              <a:t>Inheritance, a language feature that </a:t>
            </a:r>
            <a:r>
              <a:rPr lang="en-US" altLang="zh-CN">
                <a:solidFill>
                  <a:schemeClr val="folHlink"/>
                </a:solidFill>
              </a:rPr>
              <a:t>allows one class to inherit the properties and behaviors of another class</a:t>
            </a:r>
            <a:r>
              <a:rPr lang="en-US" altLang="zh-CN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49" charset="-122"/>
                <a:ea typeface="楷体_GB2312" pitchFamily="49" charset="-122"/>
              </a:rPr>
              <a:t>  允许一个类继承另一个类的属性和行为的语言特性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Example</a:t>
            </a:r>
          </a:p>
        </p:txBody>
      </p:sp>
      <p:sp>
        <p:nvSpPr>
          <p:cNvPr id="173061" name="TextBox 1">
            <a:extLst>
              <a:ext uri="{FF2B5EF4-FFF2-40B4-BE49-F238E27FC236}">
                <a16:creationId xmlns:a16="http://schemas.microsoft.com/office/drawing/2014/main" id="{B1459670-C2E4-47C6-A077-B6235597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75" y="503238"/>
            <a:ext cx="1123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/>
              <a:t>P320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44CDCCE-7921-41F2-AA76-A5361499D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(2) Machine Language</a:t>
            </a:r>
            <a:endParaRPr lang="zh-CN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1AF53E1-2C47-437E-ABE6-780D4F3A85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8663" y="1987550"/>
            <a:ext cx="8343900" cy="3511550"/>
          </a:xfrm>
        </p:spPr>
        <p:txBody>
          <a:bodyPr/>
          <a:lstStyle/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/>
              <a:t>7.3  Machine Language</a:t>
            </a:r>
          </a:p>
          <a:p>
            <a:pPr marL="1028700" lvl="1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/>
              <a:t>7.3.1 What</a:t>
            </a:r>
            <a:r>
              <a:rPr lang="en-US" altLang="zh-CN">
                <a:latin typeface="Tahoma" panose="020B0604030504040204" pitchFamily="34" charset="0"/>
              </a:rPr>
              <a:t>’</a:t>
            </a:r>
            <a:r>
              <a:rPr lang="en-US" altLang="zh-CN"/>
              <a:t>s machine language?</a:t>
            </a:r>
          </a:p>
          <a:p>
            <a:pPr marL="1028700" lvl="1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/>
              <a:t>7.3.2 Pep/7: A Virtual Computer </a:t>
            </a:r>
          </a:p>
          <a:p>
            <a:pPr marL="1028700" lvl="1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/>
              <a:t>7.3.3 A Program Example (p209)</a:t>
            </a:r>
            <a:endParaRPr lang="zh-CN" altLang="en-US"/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3BEB5F52-A350-4D78-8EEB-3A022592E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01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p197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>
            <a:extLst>
              <a:ext uri="{FF2B5EF4-FFF2-40B4-BE49-F238E27FC236}">
                <a16:creationId xmlns:a16="http://schemas.microsoft.com/office/drawing/2014/main" id="{C62625B8-4336-4625-ADD9-5A58D3DF3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/>
            <a:r>
              <a:rPr lang="en-US" altLang="zh-CN"/>
              <a:t>Inheritance </a:t>
            </a:r>
            <a:r>
              <a:rPr lang="zh-CN" altLang="en-US">
                <a:ea typeface="楷体_GB2312" pitchFamily="49" charset="-122"/>
              </a:rPr>
              <a:t>继承 </a:t>
            </a:r>
            <a:r>
              <a:rPr lang="en-US" altLang="zh-CN">
                <a:ea typeface="楷体_GB2312" pitchFamily="49" charset="-122"/>
              </a:rPr>
              <a:t>(</a:t>
            </a:r>
            <a:r>
              <a:rPr lang="zh-CN" altLang="en-US">
                <a:ea typeface="楷体_GB2312" pitchFamily="49" charset="-122"/>
              </a:rPr>
              <a:t>例</a:t>
            </a:r>
            <a:r>
              <a:rPr lang="en-US" altLang="zh-CN">
                <a:ea typeface="楷体_GB2312" pitchFamily="49" charset="-122"/>
              </a:rPr>
              <a:t>)</a:t>
            </a:r>
            <a:endParaRPr lang="zh-CN" altLang="en-US">
              <a:ea typeface="楷体_GB2312" pitchFamily="49" charset="-122"/>
            </a:endParaRPr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83576A92-B70D-49A4-9154-1A48321D7F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863" y="1628775"/>
            <a:ext cx="4500562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>
                <a:ea typeface="楷体_GB2312" pitchFamily="49" charset="-122"/>
              </a:rPr>
              <a:t>已有</a:t>
            </a:r>
            <a:r>
              <a:rPr lang="en-US" altLang="zh-CN">
                <a:ea typeface="楷体_GB2312" pitchFamily="49" charset="-122"/>
              </a:rPr>
              <a:t>Person</a:t>
            </a:r>
            <a:r>
              <a:rPr lang="zh-CN" altLang="en-US">
                <a:ea typeface="楷体_GB2312" pitchFamily="49" charset="-122"/>
              </a:rPr>
              <a:t>类。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zh-CN" altLang="en-US">
                <a:ea typeface="楷体_GB2312" pitchFamily="49" charset="-122"/>
              </a:rPr>
              <a:t>  定义一个</a:t>
            </a:r>
            <a:r>
              <a:rPr lang="en-US" altLang="zh-CN">
                <a:solidFill>
                  <a:schemeClr val="folHlink"/>
                </a:solidFill>
                <a:ea typeface="楷体_GB2312" pitchFamily="49" charset="-122"/>
              </a:rPr>
              <a:t>Student</a:t>
            </a:r>
            <a:r>
              <a:rPr lang="zh-CN" altLang="en-US">
                <a:solidFill>
                  <a:schemeClr val="folHlink"/>
                </a:solidFill>
                <a:ea typeface="楷体_GB2312" pitchFamily="49" charset="-122"/>
              </a:rPr>
              <a:t>类</a:t>
            </a:r>
            <a:r>
              <a:rPr lang="zh-CN" altLang="en-US">
                <a:ea typeface="楷体_GB2312" pitchFamily="49" charset="-122"/>
              </a:rPr>
              <a:t>，要求具有如下</a:t>
            </a:r>
            <a:r>
              <a:rPr lang="zh-CN" altLang="en-US">
                <a:solidFill>
                  <a:schemeClr val="folHlink"/>
                </a:solidFill>
                <a:ea typeface="楷体_GB2312" pitchFamily="49" charset="-122"/>
              </a:rPr>
              <a:t>属性</a:t>
            </a:r>
            <a:r>
              <a:rPr lang="zh-CN" altLang="en-US">
                <a:ea typeface="楷体_GB2312" pitchFamily="49" charset="-122"/>
              </a:rPr>
              <a:t>：</a:t>
            </a:r>
            <a:r>
              <a:rPr lang="en-US" altLang="zh-CN">
                <a:ea typeface="楷体_GB2312" pitchFamily="49" charset="-122"/>
              </a:rPr>
              <a:t>id,name,school,age,</a:t>
            </a:r>
            <a:r>
              <a:rPr lang="zh-CN" altLang="en-US">
                <a:ea typeface="楷体_GB2312" pitchFamily="49" charset="-122"/>
              </a:rPr>
              <a:t>且具有吃饭、学习和娱乐</a:t>
            </a:r>
            <a:r>
              <a:rPr lang="zh-CN" altLang="en-US">
                <a:solidFill>
                  <a:schemeClr val="folHlink"/>
                </a:solidFill>
                <a:ea typeface="楷体_GB2312" pitchFamily="49" charset="-122"/>
              </a:rPr>
              <a:t>三种行为</a:t>
            </a:r>
            <a:r>
              <a:rPr lang="zh-CN" altLang="en-US">
                <a:ea typeface="楷体_GB2312" pitchFamily="49" charset="-122"/>
              </a:rPr>
              <a:t>。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>
                <a:solidFill>
                  <a:srgbClr val="FF3399"/>
                </a:solidFill>
                <a:ea typeface="楷体_GB2312" pitchFamily="49" charset="-122"/>
              </a:rPr>
              <a:t>思考：女学生类？</a:t>
            </a:r>
          </a:p>
        </p:txBody>
      </p:sp>
      <p:pic>
        <p:nvPicPr>
          <p:cNvPr id="174085" name="Picture 4">
            <a:extLst>
              <a:ext uri="{FF2B5EF4-FFF2-40B4-BE49-F238E27FC236}">
                <a16:creationId xmlns:a16="http://schemas.microsoft.com/office/drawing/2014/main" id="{68DD558B-D235-4FF4-BBED-2885040D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6" t="29124" r="24049" b="45642"/>
          <a:stretch>
            <a:fillRect/>
          </a:stretch>
        </p:blipFill>
        <p:spPr bwMode="auto">
          <a:xfrm>
            <a:off x="5157788" y="1314450"/>
            <a:ext cx="3419475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1" name="Picture 5">
            <a:extLst>
              <a:ext uri="{FF2B5EF4-FFF2-40B4-BE49-F238E27FC236}">
                <a16:creationId xmlns:a16="http://schemas.microsoft.com/office/drawing/2014/main" id="{2EE019C6-F12D-4C64-9313-DD3463C5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3" t="69179" r="43469" b="4305"/>
          <a:stretch>
            <a:fillRect/>
          </a:stretch>
        </p:blipFill>
        <p:spPr bwMode="auto">
          <a:xfrm>
            <a:off x="4437063" y="4419600"/>
            <a:ext cx="3330575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2" name="Picture 6">
            <a:extLst>
              <a:ext uri="{FF2B5EF4-FFF2-40B4-BE49-F238E27FC236}">
                <a16:creationId xmlns:a16="http://schemas.microsoft.com/office/drawing/2014/main" id="{4975F558-AEE4-43E4-9B3B-4FDA0C858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0" t="54503" r="43469" b="29642"/>
          <a:stretch>
            <a:fillRect/>
          </a:stretch>
        </p:blipFill>
        <p:spPr bwMode="auto">
          <a:xfrm>
            <a:off x="5786438" y="3294063"/>
            <a:ext cx="1620837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23" name="Rectangle 7">
            <a:extLst>
              <a:ext uri="{FF2B5EF4-FFF2-40B4-BE49-F238E27FC236}">
                <a16:creationId xmlns:a16="http://schemas.microsoft.com/office/drawing/2014/main" id="{2738E24C-5B5E-43D7-9811-C19515812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0" y="803275"/>
            <a:ext cx="1000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b="1">
                <a:solidFill>
                  <a:schemeClr val="folHlink"/>
                </a:solidFill>
              </a:rPr>
              <a:t>父类</a:t>
            </a:r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408D9455-BC14-4677-82BF-D730E783E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3992563"/>
            <a:ext cx="1000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b="1">
                <a:solidFill>
                  <a:schemeClr val="folHlink"/>
                </a:solidFill>
              </a:rPr>
              <a:t>子类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3" grpId="0"/>
      <p:bldP spid="3164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CA3114F5-6538-49AE-90BD-048CC52C9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/>
            <a:r>
              <a:rPr lang="en-US" altLang="zh-CN"/>
              <a:t>Polymorphism </a:t>
            </a:r>
            <a:r>
              <a:rPr lang="zh-CN" altLang="zh-CN" sz="4000">
                <a:ea typeface="楷体_GB2312" pitchFamily="49" charset="-122"/>
              </a:rPr>
              <a:t>多态</a:t>
            </a:r>
            <a:endParaRPr lang="zh-CN" altLang="en-US" sz="4000">
              <a:ea typeface="楷体_GB2312" pitchFamily="49" charset="-122"/>
            </a:endParaRP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5247E634-AF24-4606-9F6B-3B218F1E14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1143" y="1284288"/>
            <a:ext cx="8621713" cy="464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CN" sz="2800" dirty="0">
                <a:ea typeface="楷体_GB2312" pitchFamily="49" charset="-122"/>
              </a:rPr>
              <a:t>Polymorphism: </a:t>
            </a:r>
            <a:r>
              <a:rPr lang="en-US" altLang="zh-CN" sz="2400" dirty="0">
                <a:ea typeface="楷体_GB2312" pitchFamily="49" charset="-122"/>
              </a:rPr>
              <a:t>the ability of a language to </a:t>
            </a:r>
            <a:r>
              <a:rPr lang="en-US" altLang="zh-CN" sz="2400" dirty="0">
                <a:solidFill>
                  <a:schemeClr val="folHlink"/>
                </a:solidFill>
                <a:ea typeface="楷体_GB2312" pitchFamily="49" charset="-122"/>
              </a:rPr>
              <a:t>have duplicate method names</a:t>
            </a:r>
            <a:r>
              <a:rPr lang="en-US" altLang="zh-CN" sz="2400" dirty="0">
                <a:ea typeface="楷体_GB2312" pitchFamily="49" charset="-122"/>
              </a:rPr>
              <a:t> in an inheritance hierarchy and to apply the method that is </a:t>
            </a:r>
            <a:r>
              <a:rPr lang="en-US" altLang="zh-CN" sz="2400" dirty="0">
                <a:solidFill>
                  <a:schemeClr val="folHlink"/>
                </a:solidFill>
                <a:ea typeface="楷体_GB2312" pitchFamily="49" charset="-122"/>
              </a:rPr>
              <a:t>appropriate for the object to which the method is applied</a:t>
            </a:r>
            <a:r>
              <a:rPr lang="en-US" altLang="zh-CN" sz="2800" dirty="0">
                <a:ea typeface="楷体_GB2312" pitchFamily="49" charset="-122"/>
              </a:rPr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zh-CN" altLang="en-US" sz="2800" dirty="0">
                <a:ea typeface="楷体_GB2312" pitchFamily="49" charset="-122"/>
              </a:rPr>
              <a:t>一种语言的继承体系结构中有两个相同的方法名称，且能够根据对象应用合适的方法的能力</a:t>
            </a:r>
          </a:p>
        </p:txBody>
      </p:sp>
      <p:sp>
        <p:nvSpPr>
          <p:cNvPr id="176133" name="TextBox 1">
            <a:extLst>
              <a:ext uri="{FF2B5EF4-FFF2-40B4-BE49-F238E27FC236}">
                <a16:creationId xmlns:a16="http://schemas.microsoft.com/office/drawing/2014/main" id="{D94B2177-AB49-4950-A9CC-BC6EFAD6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188913"/>
            <a:ext cx="1084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/>
              <a:t>P321</a:t>
            </a:r>
            <a:endParaRPr lang="zh-CN" alt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CD01335-D298-4288-AAEA-2AA847B0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6" t="29124" r="24049" b="45642"/>
          <a:stretch>
            <a:fillRect/>
          </a:stretch>
        </p:blipFill>
        <p:spPr bwMode="auto">
          <a:xfrm>
            <a:off x="539751" y="4572000"/>
            <a:ext cx="3419475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17A5621-6C69-4C9E-B4C7-DDFB4531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3" t="69179" r="43469" b="4305"/>
          <a:stretch>
            <a:fillRect/>
          </a:stretch>
        </p:blipFill>
        <p:spPr bwMode="auto">
          <a:xfrm>
            <a:off x="4437063" y="4419600"/>
            <a:ext cx="3330575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8D4F7604-EC82-4C26-A823-1771C107E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3" y="4060825"/>
            <a:ext cx="1000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b="1">
                <a:solidFill>
                  <a:schemeClr val="folHlink"/>
                </a:solidFill>
              </a:rPr>
              <a:t>父类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4F17B25-02BF-4A7E-97F9-82F3FCF23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3992563"/>
            <a:ext cx="1000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b="1" dirty="0">
                <a:solidFill>
                  <a:schemeClr val="folHlink"/>
                </a:solidFill>
              </a:rPr>
              <a:t>子类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D334C0AE-ABF7-4B86-973E-67F73FBC4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1143000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Inheritance and Polymorphism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F51473B0-A545-45DF-9349-6DE36E95D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1295400"/>
            <a:ext cx="8180388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>
                <a:solidFill>
                  <a:srgbClr val="0000FF"/>
                </a:solidFill>
                <a:ea typeface="ＭＳ Ｐゴシック" panose="020B0600070205080204" pitchFamily="34" charset="-128"/>
              </a:rPr>
              <a:t>Discussion time: Inheritance </a:t>
            </a:r>
            <a:r>
              <a:rPr lang="en-US" altLang="zh-CN">
                <a:ea typeface="ＭＳ Ｐゴシック" panose="020B0600070205080204" pitchFamily="34" charset="-128"/>
              </a:rPr>
              <a:t>and </a:t>
            </a:r>
            <a:r>
              <a:rPr lang="en-US" altLang="zh-CN">
                <a:solidFill>
                  <a:srgbClr val="0000FF"/>
                </a:solidFill>
                <a:ea typeface="ＭＳ Ｐゴシック" panose="020B0600070205080204" pitchFamily="34" charset="-128"/>
              </a:rPr>
              <a:t>polymorphism </a:t>
            </a:r>
            <a:r>
              <a:rPr lang="en-US" altLang="zh-CN">
                <a:ea typeface="ＭＳ Ｐゴシック" panose="020B0600070205080204" pitchFamily="34" charset="-128"/>
              </a:rPr>
              <a:t>work together</a:t>
            </a:r>
          </a:p>
          <a:p>
            <a:pPr marL="0" indent="0">
              <a:buFontTx/>
              <a:buNone/>
            </a:pPr>
            <a:r>
              <a:rPr lang="en-US" altLang="zh-CN" i="1">
                <a:ea typeface="ＭＳ Ｐゴシック" panose="020B0600070205080204" pitchFamily="34" charset="-128"/>
              </a:rPr>
              <a:t>How?</a:t>
            </a:r>
          </a:p>
          <a:p>
            <a:pPr marL="0" indent="0">
              <a:buFontTx/>
              <a:buNone/>
            </a:pPr>
            <a:endParaRPr lang="en-US" altLang="zh-CN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They combine to allow the programmer to build useful </a:t>
            </a:r>
            <a:r>
              <a:rPr lang="en-US" altLang="zh-CN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hierarchies</a:t>
            </a:r>
            <a:r>
              <a:rPr lang="en-US" altLang="zh-CN" sz="2800">
                <a:ea typeface="ＭＳ Ｐゴシック" panose="020B0600070205080204" pitchFamily="34" charset="-128"/>
              </a:rPr>
              <a:t> of </a:t>
            </a:r>
            <a:r>
              <a:rPr lang="en-US" altLang="zh-CN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classes </a:t>
            </a:r>
            <a:r>
              <a:rPr lang="en-US" altLang="zh-CN" sz="2800">
                <a:ea typeface="ＭＳ Ｐゴシック" panose="020B0600070205080204" pitchFamily="34" charset="-128"/>
              </a:rPr>
              <a:t>that can be put into a library to be reused in different applications</a:t>
            </a:r>
          </a:p>
          <a:p>
            <a:pPr marL="0" indent="0">
              <a:buFontTx/>
              <a:buNone/>
            </a:pPr>
            <a:endParaRPr lang="en-US" altLang="zh-CN" sz="2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zh-CN" sz="2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zh-CN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E368593-F529-4E9E-BDB2-6EDAE9D9C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Brief Summary</a:t>
            </a:r>
            <a:endParaRPr lang="zh-CN" altLang="en-US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5B4A0380-1DA9-4036-8F37-E2BFD4E544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1619250"/>
            <a:ext cx="8343900" cy="500538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/>
              <a:t>High-Level programming languages</a:t>
            </a:r>
          </a:p>
          <a:p>
            <a:pPr lvl="1">
              <a:spcBef>
                <a:spcPct val="50000"/>
              </a:spcBef>
            </a:pPr>
            <a:r>
              <a:rPr lang="en-US" altLang="zh-CN" sz="3200"/>
              <a:t>Compilers and Interpreters are two kinds of programs </a:t>
            </a:r>
            <a:r>
              <a:rPr lang="en-US" altLang="zh-CN" sz="3200">
                <a:solidFill>
                  <a:schemeClr val="hlink"/>
                </a:solidFill>
              </a:rPr>
              <a:t>process high-level languages into low-level languages</a:t>
            </a:r>
            <a:r>
              <a:rPr lang="en-US" altLang="zh-CN" sz="3200"/>
              <a:t>.</a:t>
            </a:r>
          </a:p>
          <a:p>
            <a:pPr lvl="2"/>
            <a:r>
              <a:rPr lang="en-US" altLang="zh-CN" sz="2800"/>
              <a:t>Assembler /Compiler /Interpreter</a:t>
            </a:r>
          </a:p>
          <a:p>
            <a:pPr lvl="1">
              <a:spcBef>
                <a:spcPct val="50000"/>
              </a:spcBef>
            </a:pPr>
            <a:r>
              <a:rPr lang="en-US" altLang="zh-CN" sz="3200"/>
              <a:t>There are four</a:t>
            </a:r>
            <a:r>
              <a:rPr lang="en-US" altLang="zh-CN" sz="3200" i="1">
                <a:solidFill>
                  <a:schemeClr val="hlink"/>
                </a:solidFill>
              </a:rPr>
              <a:t>essential ingredients in OOP</a:t>
            </a:r>
            <a:r>
              <a:rPr lang="en-US" altLang="zh-CN" sz="3200"/>
              <a:t>:</a:t>
            </a:r>
          </a:p>
          <a:p>
            <a:pPr lvl="2"/>
            <a:r>
              <a:rPr lang="en-US" altLang="zh-CN" sz="2400"/>
              <a:t>Encapsulation, </a:t>
            </a:r>
          </a:p>
          <a:p>
            <a:pPr lvl="2"/>
            <a:r>
              <a:rPr lang="en-US" altLang="zh-CN" sz="2400"/>
              <a:t>classes</a:t>
            </a:r>
          </a:p>
          <a:p>
            <a:pPr lvl="2"/>
            <a:r>
              <a:rPr lang="en-US" altLang="zh-CN" sz="2400"/>
              <a:t>Inheritance,</a:t>
            </a:r>
          </a:p>
          <a:p>
            <a:pPr lvl="2"/>
            <a:r>
              <a:rPr lang="en-US" altLang="zh-CN" sz="2400"/>
              <a:t>Polymorphism.</a:t>
            </a:r>
            <a:endParaRPr lang="zh-CN" altLang="en-US" sz="2400"/>
          </a:p>
        </p:txBody>
      </p:sp>
      <p:sp>
        <p:nvSpPr>
          <p:cNvPr id="180228" name="灯片编号占位符 5">
            <a:extLst>
              <a:ext uri="{FF2B5EF4-FFF2-40B4-BE49-F238E27FC236}">
                <a16:creationId xmlns:a16="http://schemas.microsoft.com/office/drawing/2014/main" id="{A29A7DC4-7671-4217-B9D1-F4BFC3239D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53188"/>
            <a:ext cx="19050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2BA4A3E2-21E4-4A7C-AD90-4B673CCA59BD}" type="slidenum">
              <a:rPr lang="zh-CN" altLang="en-US" sz="1400">
                <a:solidFill>
                  <a:srgbClr val="C0C0C0"/>
                </a:solidFill>
              </a:rPr>
              <a:pPr/>
              <a:t>73</a:t>
            </a:fld>
            <a:r>
              <a:rPr lang="en-US" altLang="zh-CN" sz="1400">
                <a:solidFill>
                  <a:srgbClr val="C0C0C0"/>
                </a:solidFill>
              </a:rPr>
              <a:t>/56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4D97DE41-F556-4EDB-B78D-426C53DC3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038" y="323850"/>
            <a:ext cx="7993062" cy="963613"/>
          </a:xfrm>
        </p:spPr>
        <p:txBody>
          <a:bodyPr/>
          <a:lstStyle/>
          <a:p>
            <a:r>
              <a:rPr lang="en-US" altLang="zh-CN" sz="3200">
                <a:solidFill>
                  <a:srgbClr val="0033CC"/>
                </a:solidFill>
              </a:rPr>
              <a:t>Brief Summary</a:t>
            </a:r>
            <a:br>
              <a:rPr lang="en-US" altLang="zh-CN" sz="3200">
                <a:solidFill>
                  <a:srgbClr val="0033CC"/>
                </a:solidFill>
              </a:rPr>
            </a:br>
            <a:r>
              <a:rPr lang="en-US" altLang="zh-CN" sz="3200">
                <a:solidFill>
                  <a:srgbClr val="0033CC"/>
                </a:solidFill>
              </a:rPr>
              <a:t>Compilers/Assemblers vs. Interpreters</a:t>
            </a:r>
            <a:endParaRPr lang="zh-CN" altLang="zh-CN" sz="3200">
              <a:solidFill>
                <a:srgbClr val="0033CC"/>
              </a:solidFill>
            </a:endParaRPr>
          </a:p>
        </p:txBody>
      </p:sp>
      <p:sp>
        <p:nvSpPr>
          <p:cNvPr id="437250" name="Line 2">
            <a:extLst>
              <a:ext uri="{FF2B5EF4-FFF2-40B4-BE49-F238E27FC236}">
                <a16:creationId xmlns:a16="http://schemas.microsoft.com/office/drawing/2014/main" id="{CEB849CA-2B96-4069-96CD-C4C0D6FC9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5950" y="5094288"/>
            <a:ext cx="239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CCA5558C-0C2C-4D13-ACB9-104B74AC1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4394200"/>
            <a:ext cx="1828800" cy="1600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Program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in </a:t>
            </a:r>
            <a:r>
              <a:rPr lang="en-US" altLang="zh-CN" sz="2400">
                <a:solidFill>
                  <a:schemeClr val="hlink"/>
                </a:solidFill>
              </a:rPr>
              <a:t>high</a:t>
            </a:r>
            <a:r>
              <a:rPr lang="en-US" altLang="zh-CN" sz="240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or </a:t>
            </a:r>
            <a:r>
              <a:rPr lang="en-US" altLang="zh-CN" sz="2400">
                <a:solidFill>
                  <a:srgbClr val="FF33CC"/>
                </a:solidFill>
              </a:rPr>
              <a:t>assembly</a:t>
            </a:r>
            <a:r>
              <a:rPr lang="en-US" altLang="zh-CN" sz="240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language</a:t>
            </a:r>
          </a:p>
        </p:txBody>
      </p:sp>
      <p:sp>
        <p:nvSpPr>
          <p:cNvPr id="437253" name="Line 5">
            <a:extLst>
              <a:ext uri="{FF2B5EF4-FFF2-40B4-BE49-F238E27FC236}">
                <a16:creationId xmlns:a16="http://schemas.microsoft.com/office/drawing/2014/main" id="{C2A9DE5D-6F12-4DC9-B53B-24804C06E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113" y="5080000"/>
            <a:ext cx="239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7254" name="Text Box 6">
            <a:extLst>
              <a:ext uri="{FF2B5EF4-FFF2-40B4-BE49-F238E27FC236}">
                <a16:creationId xmlns:a16="http://schemas.microsoft.com/office/drawing/2014/main" id="{E67899FA-346D-441B-9DC1-F862EA9B6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4595813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hlink"/>
                </a:solidFill>
              </a:rPr>
              <a:t>compiler</a:t>
            </a:r>
            <a:endParaRPr lang="en-US" altLang="zh-CN" sz="2400"/>
          </a:p>
        </p:txBody>
      </p:sp>
      <p:sp>
        <p:nvSpPr>
          <p:cNvPr id="437255" name="Rectangle 7">
            <a:extLst>
              <a:ext uri="{FF2B5EF4-FFF2-40B4-BE49-F238E27FC236}">
                <a16:creationId xmlns:a16="http://schemas.microsoft.com/office/drawing/2014/main" id="{6A9DFB31-4E4E-46EC-834C-CD4B21DD1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13" y="4546600"/>
            <a:ext cx="2116137" cy="1143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program in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machine code</a:t>
            </a:r>
          </a:p>
        </p:txBody>
      </p:sp>
      <p:sp>
        <p:nvSpPr>
          <p:cNvPr id="437256" name="Text Box 8">
            <a:extLst>
              <a:ext uri="{FF2B5EF4-FFF2-40B4-BE49-F238E27FC236}">
                <a16:creationId xmlns:a16="http://schemas.microsoft.com/office/drawing/2014/main" id="{3856CC91-A4A0-4F7E-8116-CB044073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4583113"/>
            <a:ext cx="1427163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Executed by </a:t>
            </a:r>
          </a:p>
        </p:txBody>
      </p:sp>
      <p:sp>
        <p:nvSpPr>
          <p:cNvPr id="437257" name="Rectangle 9">
            <a:extLst>
              <a:ext uri="{FF2B5EF4-FFF2-40B4-BE49-F238E27FC236}">
                <a16:creationId xmlns:a16="http://schemas.microsoft.com/office/drawing/2014/main" id="{7BBB87BD-2A97-472D-86C7-129EF282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63" y="4546600"/>
            <a:ext cx="990600" cy="1066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CPU</a:t>
            </a:r>
          </a:p>
        </p:txBody>
      </p:sp>
      <p:sp>
        <p:nvSpPr>
          <p:cNvPr id="437258" name="Text Box 10">
            <a:extLst>
              <a:ext uri="{FF2B5EF4-FFF2-40B4-BE49-F238E27FC236}">
                <a16:creationId xmlns:a16="http://schemas.microsoft.com/office/drawing/2014/main" id="{A9AD0F0C-DB06-458A-8753-C9EEBC096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5037138"/>
            <a:ext cx="268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  or </a:t>
            </a:r>
            <a:r>
              <a:rPr lang="en-US" altLang="zh-CN" sz="2400">
                <a:solidFill>
                  <a:srgbClr val="FF33CC"/>
                </a:solidFill>
              </a:rPr>
              <a:t>assembler</a:t>
            </a:r>
          </a:p>
        </p:txBody>
      </p:sp>
      <p:sp>
        <p:nvSpPr>
          <p:cNvPr id="43020" name="Rectangle 11">
            <a:extLst>
              <a:ext uri="{FF2B5EF4-FFF2-40B4-BE49-F238E27FC236}">
                <a16:creationId xmlns:a16="http://schemas.microsoft.com/office/drawing/2014/main" id="{D7FAAD33-13C5-4BAF-AF5F-0441AB68D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898650"/>
            <a:ext cx="2895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Program in high 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 assembly language,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hlink"/>
                </a:solidFill>
              </a:rPr>
              <a:t>statement after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hlink"/>
                </a:solidFill>
              </a:rPr>
              <a:t>statement</a:t>
            </a:r>
          </a:p>
        </p:txBody>
      </p:sp>
      <p:sp>
        <p:nvSpPr>
          <p:cNvPr id="43021" name="Line 12">
            <a:extLst>
              <a:ext uri="{FF2B5EF4-FFF2-40B4-BE49-F238E27FC236}">
                <a16:creationId xmlns:a16="http://schemas.microsoft.com/office/drawing/2014/main" id="{0DC0DA15-518E-4762-8825-282D90CA5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013" y="2736850"/>
            <a:ext cx="40052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022" name="Rectangle 13">
            <a:extLst>
              <a:ext uri="{FF2B5EF4-FFF2-40B4-BE49-F238E27FC236}">
                <a16:creationId xmlns:a16="http://schemas.microsoft.com/office/drawing/2014/main" id="{98F95631-B331-4754-83FA-61D62DD5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888" y="2203450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CPU</a:t>
            </a:r>
          </a:p>
        </p:txBody>
      </p:sp>
      <p:sp>
        <p:nvSpPr>
          <p:cNvPr id="43023" name="Text Box 14">
            <a:extLst>
              <a:ext uri="{FF2B5EF4-FFF2-40B4-BE49-F238E27FC236}">
                <a16:creationId xmlns:a16="http://schemas.microsoft.com/office/drawing/2014/main" id="{CA301899-C2CD-4127-B5A2-6ACAAD611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1943100"/>
            <a:ext cx="4060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hlink"/>
                </a:solidFill>
              </a:rPr>
              <a:t>each statement</a:t>
            </a:r>
            <a:r>
              <a:rPr lang="en-US" altLang="zh-CN" sz="2400"/>
              <a:t>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/>
              <a:t>interpreted into machine code by an </a:t>
            </a:r>
            <a:r>
              <a:rPr lang="en-US" altLang="zh-CN" sz="2400">
                <a:solidFill>
                  <a:schemeClr val="hlink"/>
                </a:solidFill>
              </a:rPr>
              <a:t>interpreter, then</a:t>
            </a:r>
            <a:r>
              <a:rPr lang="en-US" altLang="zh-CN" sz="2400"/>
              <a:t> </a:t>
            </a:r>
            <a:r>
              <a:rPr lang="en-US" altLang="zh-CN" sz="2400" b="1"/>
              <a:t> </a:t>
            </a:r>
            <a:r>
              <a:rPr lang="en-US" altLang="zh-CN" sz="2400">
                <a:solidFill>
                  <a:schemeClr val="hlink"/>
                </a:solidFill>
              </a:rPr>
              <a:t>immediately </a:t>
            </a:r>
            <a:r>
              <a:rPr lang="en-US" altLang="zh-CN" sz="2400"/>
              <a:t>executed by</a:t>
            </a:r>
          </a:p>
        </p:txBody>
      </p:sp>
    </p:spTree>
    <p:extLst>
      <p:ext uri="{BB962C8B-B14F-4D97-AF65-F5344CB8AC3E}">
        <p14:creationId xmlns:p14="http://schemas.microsoft.com/office/powerpoint/2010/main" val="113211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 animBg="1"/>
      <p:bldP spid="437254" grpId="0"/>
      <p:bldP spid="437255" grpId="0" animBg="1"/>
      <p:bldP spid="437256" grpId="0"/>
      <p:bldP spid="437257" grpId="0" animBg="1"/>
      <p:bldP spid="43725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>
            <a:extLst>
              <a:ext uri="{FF2B5EF4-FFF2-40B4-BE49-F238E27FC236}">
                <a16:creationId xmlns:a16="http://schemas.microsoft.com/office/drawing/2014/main" id="{3B4A9F29-774B-4487-946C-14A9F6D1E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038" y="323850"/>
            <a:ext cx="7993062" cy="963613"/>
          </a:xfrm>
          <a:noFill/>
        </p:spPr>
        <p:txBody>
          <a:bodyPr/>
          <a:lstStyle/>
          <a:p>
            <a:r>
              <a:rPr lang="en-US" altLang="zh-CN" sz="3200"/>
              <a:t>Brief Summary(cn)</a:t>
            </a:r>
            <a:br>
              <a:rPr lang="en-US" altLang="zh-CN" sz="3200"/>
            </a:br>
            <a:r>
              <a:rPr lang="en-US" altLang="zh-CN" sz="3200"/>
              <a:t>Compilers/Assemblers vs. Interpreters</a:t>
            </a:r>
            <a:endParaRPr lang="zh-CN" altLang="zh-CN" sz="320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079497B-627F-4694-A7DA-427DF98B1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4205288"/>
            <a:ext cx="2895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400" b="1">
                <a:latin typeface="Comic Sans MS" panose="030F0702030302020204" pitchFamily="66" charset="0"/>
                <a:ea typeface="楷体_GB2312" pitchFamily="49" charset="-122"/>
              </a:rPr>
              <a:t>用</a:t>
            </a:r>
            <a:r>
              <a:rPr lang="zh-CN" altLang="en-US" sz="2400" b="1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高级语言</a:t>
            </a:r>
            <a:r>
              <a:rPr lang="en-US" altLang="zh-CN" sz="2400" b="1">
                <a:latin typeface="Comic Sans MS" panose="030F0702030302020204" pitchFamily="66" charset="0"/>
                <a:ea typeface="楷体_GB2312" pitchFamily="49" charset="-122"/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400" b="1">
                <a:latin typeface="Comic Sans MS" panose="030F0702030302020204" pitchFamily="66" charset="0"/>
                <a:ea typeface="楷体_GB2312" pitchFamily="49" charset="-122"/>
              </a:rPr>
              <a:t>编写的</a:t>
            </a:r>
            <a:r>
              <a:rPr lang="zh-CN" altLang="en-US" sz="2400" b="1">
                <a:solidFill>
                  <a:schemeClr val="folHlink"/>
                </a:solidFill>
                <a:latin typeface="Comic Sans MS" panose="030F0702030302020204" pitchFamily="66" charset="0"/>
                <a:ea typeface="楷体_GB2312" pitchFamily="49" charset="-122"/>
              </a:rPr>
              <a:t>程序语句 </a:t>
            </a:r>
            <a:endParaRPr lang="en-US" altLang="zh-CN" sz="2400" b="1">
              <a:solidFill>
                <a:schemeClr val="folHlink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44037" name="Line 4">
            <a:extLst>
              <a:ext uri="{FF2B5EF4-FFF2-40B4-BE49-F238E27FC236}">
                <a16:creationId xmlns:a16="http://schemas.microsoft.com/office/drawing/2014/main" id="{40E89173-380D-478A-8597-9BCBFBD60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8238" y="5043488"/>
            <a:ext cx="40052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038" name="Rectangle 5">
            <a:extLst>
              <a:ext uri="{FF2B5EF4-FFF2-40B4-BE49-F238E27FC236}">
                <a16:creationId xmlns:a16="http://schemas.microsoft.com/office/drawing/2014/main" id="{E2542A4E-E164-4180-B195-29287100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4510088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latin typeface="Comic Sans MS" panose="030F0702030302020204" pitchFamily="66" charset="0"/>
                <a:ea typeface="楷体_GB2312" pitchFamily="49" charset="-122"/>
              </a:rPr>
              <a:t>CPU</a:t>
            </a:r>
          </a:p>
        </p:txBody>
      </p:sp>
      <p:sp>
        <p:nvSpPr>
          <p:cNvPr id="44039" name="Text Box 6">
            <a:extLst>
              <a:ext uri="{FF2B5EF4-FFF2-40B4-BE49-F238E27FC236}">
                <a16:creationId xmlns:a16="http://schemas.microsoft.com/office/drawing/2014/main" id="{A38164C6-2A16-4F9C-AC64-9B0DC36AE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4316413"/>
            <a:ext cx="40608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Comic Sans MS" panose="030F0702030302020204" pitchFamily="66" charset="0"/>
                <a:ea typeface="楷体_GB2312" pitchFamily="49" charset="-122"/>
              </a:rPr>
              <a:t>每条语句</a:t>
            </a:r>
            <a:r>
              <a:rPr lang="zh-CN" altLang="en-US" sz="2400" b="1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被解释器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解释</a:t>
            </a:r>
            <a:r>
              <a:rPr lang="zh-CN" altLang="en-US" sz="2400" b="1">
                <a:latin typeface="Comic Sans MS" panose="030F0702030302020204" pitchFamily="66" charset="0"/>
                <a:ea typeface="楷体_GB2312" pitchFamily="49" charset="-122"/>
              </a:rPr>
              <a:t>为机器码</a:t>
            </a:r>
            <a:r>
              <a:rPr lang="zh-CN" altLang="en-US" sz="2400" b="1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并</a:t>
            </a:r>
            <a:r>
              <a:rPr lang="zh-CN" altLang="en-US" sz="2400" b="1">
                <a:latin typeface="Comic Sans MS" panose="030F0702030302020204" pitchFamily="66" charset="0"/>
                <a:ea typeface="楷体_GB2312" pitchFamily="49" charset="-122"/>
              </a:rPr>
              <a:t>立即被执行</a:t>
            </a:r>
            <a:endParaRPr lang="en-US" altLang="zh-CN" sz="2400" b="1"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411655" name="Line 7">
            <a:extLst>
              <a:ext uri="{FF2B5EF4-FFF2-40B4-BE49-F238E27FC236}">
                <a16:creationId xmlns:a16="http://schemas.microsoft.com/office/drawing/2014/main" id="{AC5CBC76-71D8-40EB-B04D-B974437C3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5950" y="2689225"/>
            <a:ext cx="239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1656" name="Rectangle 8">
            <a:extLst>
              <a:ext uri="{FF2B5EF4-FFF2-40B4-BE49-F238E27FC236}">
                <a16:creationId xmlns:a16="http://schemas.microsoft.com/office/drawing/2014/main" id="{97051916-1055-4572-A9CE-6258648A9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989138"/>
            <a:ext cx="1828800" cy="1600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Comic Sans MS" panose="030F0702030302020204" pitchFamily="66" charset="0"/>
                <a:ea typeface="楷体_GB2312" pitchFamily="49" charset="-122"/>
              </a:rPr>
              <a:t>用</a:t>
            </a:r>
            <a:r>
              <a:rPr lang="zh-CN" altLang="en-US" sz="2400" b="1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高级语言</a:t>
            </a:r>
            <a:r>
              <a:rPr lang="en-US" altLang="zh-CN" sz="2400" b="1">
                <a:latin typeface="Comic Sans MS" panose="030F0702030302020204" pitchFamily="66" charset="0"/>
                <a:ea typeface="楷体_GB2312" pitchFamily="49" charset="-122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Comic Sans MS" panose="030F0702030302020204" pitchFamily="66" charset="0"/>
                <a:ea typeface="楷体_GB2312" pitchFamily="49" charset="-122"/>
              </a:rPr>
              <a:t>或</a:t>
            </a:r>
            <a:r>
              <a:rPr lang="zh-CN" altLang="en-US" sz="2400" b="1">
                <a:solidFill>
                  <a:srgbClr val="FF33CC"/>
                </a:solidFill>
                <a:latin typeface="Comic Sans MS" panose="030F0702030302020204" pitchFamily="66" charset="0"/>
                <a:ea typeface="楷体_GB2312" pitchFamily="49" charset="-122"/>
              </a:rPr>
              <a:t>汇编语言</a:t>
            </a:r>
            <a:r>
              <a:rPr lang="en-US" altLang="zh-CN" sz="2400" b="1">
                <a:latin typeface="Comic Sans MS" panose="030F0702030302020204" pitchFamily="66" charset="0"/>
                <a:ea typeface="楷体_GB2312" pitchFamily="49" charset="-122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Comic Sans MS" panose="030F0702030302020204" pitchFamily="66" charset="0"/>
                <a:ea typeface="楷体_GB2312" pitchFamily="49" charset="-122"/>
              </a:rPr>
              <a:t>编写的</a:t>
            </a:r>
            <a:r>
              <a:rPr lang="zh-CN" altLang="en-US" sz="2400" b="1">
                <a:solidFill>
                  <a:schemeClr val="folHlink"/>
                </a:solidFill>
                <a:latin typeface="Comic Sans MS" panose="030F0702030302020204" pitchFamily="66" charset="0"/>
                <a:ea typeface="楷体_GB2312" pitchFamily="49" charset="-122"/>
              </a:rPr>
              <a:t>程序 </a:t>
            </a:r>
          </a:p>
        </p:txBody>
      </p:sp>
      <p:sp>
        <p:nvSpPr>
          <p:cNvPr id="411657" name="Line 9">
            <a:extLst>
              <a:ext uri="{FF2B5EF4-FFF2-40B4-BE49-F238E27FC236}">
                <a16:creationId xmlns:a16="http://schemas.microsoft.com/office/drawing/2014/main" id="{74685081-8048-47C5-8FE9-7316D0DD7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113" y="2674938"/>
            <a:ext cx="239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1658" name="Text Box 10">
            <a:extLst>
              <a:ext uri="{FF2B5EF4-FFF2-40B4-BE49-F238E27FC236}">
                <a16:creationId xmlns:a16="http://schemas.microsoft.com/office/drawing/2014/main" id="{16B26ECC-13B7-43B9-A067-AAC7B207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2190750"/>
            <a:ext cx="153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编译器</a:t>
            </a:r>
            <a:endParaRPr lang="zh-CN" altLang="en-US" sz="2400" b="1"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411659" name="Rectangle 11">
            <a:extLst>
              <a:ext uri="{FF2B5EF4-FFF2-40B4-BE49-F238E27FC236}">
                <a16:creationId xmlns:a16="http://schemas.microsoft.com/office/drawing/2014/main" id="{017F19E7-49FB-4EC2-A20D-EF04E1DCB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13" y="2141538"/>
            <a:ext cx="2116137" cy="1143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Comic Sans MS" panose="030F0702030302020204" pitchFamily="66" charset="0"/>
                <a:ea typeface="楷体_GB2312" pitchFamily="49" charset="-122"/>
              </a:rPr>
              <a:t>机器码</a:t>
            </a:r>
          </a:p>
        </p:txBody>
      </p:sp>
      <p:sp>
        <p:nvSpPr>
          <p:cNvPr id="411660" name="Text Box 12">
            <a:extLst>
              <a:ext uri="{FF2B5EF4-FFF2-40B4-BE49-F238E27FC236}">
                <a16:creationId xmlns:a16="http://schemas.microsoft.com/office/drawing/2014/main" id="{28BE37B8-627A-4C0A-947F-AB1E24507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2193925"/>
            <a:ext cx="12350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Comic Sans MS" panose="030F0702030302020204" pitchFamily="66" charset="0"/>
                <a:ea typeface="楷体_GB2312" pitchFamily="49" charset="-122"/>
              </a:rPr>
              <a:t>被执行 </a:t>
            </a:r>
          </a:p>
        </p:txBody>
      </p:sp>
      <p:sp>
        <p:nvSpPr>
          <p:cNvPr id="411661" name="Rectangle 13">
            <a:extLst>
              <a:ext uri="{FF2B5EF4-FFF2-40B4-BE49-F238E27FC236}">
                <a16:creationId xmlns:a16="http://schemas.microsoft.com/office/drawing/2014/main" id="{5CCBA3AD-DFF4-4B66-8A9F-15656140A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63" y="2141538"/>
            <a:ext cx="990600" cy="1066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latin typeface="Comic Sans MS" panose="030F0702030302020204" pitchFamily="66" charset="0"/>
                <a:ea typeface="楷体_GB2312" pitchFamily="49" charset="-122"/>
              </a:rPr>
              <a:t>CPU</a:t>
            </a:r>
          </a:p>
        </p:txBody>
      </p:sp>
      <p:sp>
        <p:nvSpPr>
          <p:cNvPr id="411662" name="Text Box 14">
            <a:extLst>
              <a:ext uri="{FF2B5EF4-FFF2-40B4-BE49-F238E27FC236}">
                <a16:creationId xmlns:a16="http://schemas.microsoft.com/office/drawing/2014/main" id="{292C5552-32F5-469B-BE5A-6491C14F7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2632075"/>
            <a:ext cx="268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latin typeface="Comic Sans MS" panose="030F0702030302020204" pitchFamily="66" charset="0"/>
                <a:ea typeface="楷体_GB2312" pitchFamily="49" charset="-122"/>
              </a:rPr>
              <a:t>  </a:t>
            </a:r>
            <a:r>
              <a:rPr lang="zh-CN" altLang="en-US" sz="2400" b="1">
                <a:latin typeface="Comic Sans MS" panose="030F0702030302020204" pitchFamily="66" charset="0"/>
                <a:ea typeface="楷体_GB2312" pitchFamily="49" charset="-122"/>
              </a:rPr>
              <a:t>或</a:t>
            </a:r>
            <a:r>
              <a:rPr lang="zh-CN" altLang="en-US" sz="2400" b="1">
                <a:solidFill>
                  <a:srgbClr val="FF33CC"/>
                </a:solidFill>
                <a:latin typeface="Comic Sans MS" panose="030F0702030302020204" pitchFamily="66" charset="0"/>
                <a:ea typeface="楷体_GB2312" pitchFamily="49" charset="-122"/>
              </a:rPr>
              <a:t>汇编器</a:t>
            </a:r>
            <a:endParaRPr lang="en-US" altLang="zh-CN" sz="2400" b="1">
              <a:solidFill>
                <a:srgbClr val="FF33CC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62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6" grpId="0" animBg="1"/>
      <p:bldP spid="411658" grpId="0"/>
      <p:bldP spid="411659" grpId="0" animBg="1"/>
      <p:bldP spid="411660" grpId="0"/>
      <p:bldP spid="411661" grpId="0" animBg="1"/>
      <p:bldP spid="41166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标题 1">
            <a:extLst>
              <a:ext uri="{FF2B5EF4-FFF2-40B4-BE49-F238E27FC236}">
                <a16:creationId xmlns:a16="http://schemas.microsoft.com/office/drawing/2014/main" id="{3CE32FBE-B99C-4D87-A4AE-0C030A15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 dirty="0" err="1"/>
              <a:t>Disscussion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BA4FC2-A308-493B-9557-1FC9E536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4494212"/>
          </a:xfrm>
        </p:spPr>
        <p:txBody>
          <a:bodyPr rtlCol="0"/>
          <a:lstStyle/>
          <a:p>
            <a:pPr>
              <a:defRPr/>
            </a:pPr>
            <a:r>
              <a:rPr lang="en-US" altLang="zh-CN" dirty="0">
                <a:ea typeface="ＭＳ Ｐゴシック" panose="020B0600070205080204" pitchFamily="34" charset="-128"/>
              </a:rPr>
              <a:t>From your side, Compare the design of Top-Down &amp; OO Designs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dirty="0">
                <a:ea typeface="ＭＳ Ｐゴシック" panose="020B0600070205080204" pitchFamily="34" charset="-128"/>
              </a:rPr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4">
            <a:extLst>
              <a:ext uri="{FF2B5EF4-FFF2-40B4-BE49-F238E27FC236}">
                <a16:creationId xmlns:a16="http://schemas.microsoft.com/office/drawing/2014/main" id="{345EBDE0-148E-4384-9861-56511CBF5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 b="1">
                <a:ea typeface="ＭＳ Ｐゴシック" panose="020B0600070205080204" pitchFamily="34" charset="-128"/>
              </a:rPr>
              <a:t>Functionality of Imperative Languages</a:t>
            </a:r>
            <a:br>
              <a:rPr lang="en-US" altLang="zh-CN">
                <a:ea typeface="ＭＳ Ｐゴシック" panose="020B0600070205080204" pitchFamily="34" charset="-128"/>
              </a:rPr>
            </a:br>
            <a:r>
              <a:rPr lang="zh-CN" altLang="en-US" sz="2800"/>
              <a:t>命令式语言的功能性</a:t>
            </a:r>
            <a:endParaRPr lang="en-US" altLang="zh-CN" sz="2800">
              <a:ea typeface="ＭＳ Ｐゴシック" panose="020B0600070205080204" pitchFamily="34" charset="-128"/>
            </a:endParaRPr>
          </a:p>
        </p:txBody>
      </p:sp>
      <p:sp>
        <p:nvSpPr>
          <p:cNvPr id="182275" name="Rectangle 5">
            <a:extLst>
              <a:ext uri="{FF2B5EF4-FFF2-40B4-BE49-F238E27FC236}">
                <a16:creationId xmlns:a16="http://schemas.microsoft.com/office/drawing/2014/main" id="{4EE8D5FA-A9AC-4556-9117-CF0906AF2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752600"/>
            <a:ext cx="78867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Sequence</a:t>
            </a:r>
            <a:r>
              <a:rPr lang="en-US" altLang="zh-CN" sz="2800" dirty="0">
                <a:ea typeface="ＭＳ Ｐゴシック" panose="020B0600070205080204" pitchFamily="34" charset="-128"/>
              </a:rPr>
              <a:t>  </a:t>
            </a:r>
            <a:r>
              <a:rPr lang="zh-CN" altLang="en-US" sz="2800" dirty="0">
                <a:ea typeface="ＭＳ Ｐゴシック" panose="020B0600070205080204" pitchFamily="34" charset="-128"/>
              </a:rPr>
              <a:t>顺序性</a:t>
            </a:r>
            <a:endParaRPr lang="en-US" altLang="zh-CN" sz="2800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Executing statements in sequence until an instruction is encountered that changes this sequencing</a:t>
            </a:r>
            <a:r>
              <a:rPr lang="en-US" altLang="zh-CN" sz="2800" b="1" dirty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Selection</a:t>
            </a:r>
            <a:r>
              <a:rPr lang="en-US" altLang="zh-CN" sz="2800" dirty="0">
                <a:ea typeface="ＭＳ Ｐゴシック" panose="020B0600070205080204" pitchFamily="34" charset="-128"/>
              </a:rPr>
              <a:t> </a:t>
            </a:r>
            <a:r>
              <a:rPr lang="zh-CN" altLang="en-US" sz="2800" dirty="0">
                <a:ea typeface="ＭＳ Ｐゴシック" panose="020B0600070205080204" pitchFamily="34" charset="-128"/>
              </a:rPr>
              <a:t>选择性</a:t>
            </a:r>
            <a:endParaRPr lang="en-US" altLang="zh-CN" sz="2800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Deciding which action to take</a:t>
            </a:r>
          </a:p>
          <a:p>
            <a:pPr marL="0" indent="0"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Iteration</a:t>
            </a:r>
            <a:r>
              <a:rPr lang="en-US" altLang="zh-CN" sz="2800" dirty="0">
                <a:ea typeface="ＭＳ Ｐゴシック" panose="020B0600070205080204" pitchFamily="34" charset="-128"/>
              </a:rPr>
              <a:t> (looping)  </a:t>
            </a:r>
            <a:r>
              <a:rPr lang="zh-CN" altLang="en-US" sz="2800" dirty="0">
                <a:ea typeface="ＭＳ Ｐゴシック" panose="020B0600070205080204" pitchFamily="34" charset="-128"/>
              </a:rPr>
              <a:t>循环性</a:t>
            </a:r>
            <a:endParaRPr lang="en-US" altLang="zh-CN" sz="2800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Repeating an action</a:t>
            </a:r>
          </a:p>
          <a:p>
            <a:pPr marL="0" indent="0"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182276" name="Rectangle 6">
            <a:extLst>
              <a:ext uri="{FF2B5EF4-FFF2-40B4-BE49-F238E27FC236}">
                <a16:creationId xmlns:a16="http://schemas.microsoft.com/office/drawing/2014/main" id="{7C9A8337-6E1F-4FB5-B32D-7C34A91A1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10200"/>
            <a:ext cx="7010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 these concepts sound familiar?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Let's review them</a:t>
            </a:r>
            <a:endParaRPr lang="en-US" altLang="zh-CN" sz="24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53030DA6-7DFD-4C05-8457-7456B11B3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23850"/>
            <a:ext cx="7793037" cy="963613"/>
          </a:xfrm>
        </p:spPr>
        <p:txBody>
          <a:bodyPr/>
          <a:lstStyle/>
          <a:p>
            <a:r>
              <a:rPr lang="en-US" altLang="zh-CN" sz="3000"/>
              <a:t>Functionality of Imperative Languages</a:t>
            </a:r>
            <a:br>
              <a:rPr lang="en-US" altLang="zh-CN" sz="3000"/>
            </a:br>
            <a:endParaRPr lang="zh-CN" altLang="en-US" sz="3000"/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433E412B-2176-476B-BC9F-C6E0645780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8343900" cy="45037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>
                <a:ea typeface="楷体_GB2312" pitchFamily="49" charset="-122"/>
              </a:rPr>
              <a:t>Boolean expression </a:t>
            </a:r>
            <a:r>
              <a:rPr lang="zh-CN" altLang="zh-CN">
                <a:ea typeface="楷体_GB2312" pitchFamily="49" charset="-122"/>
              </a:rPr>
              <a:t>布尔表达式</a:t>
            </a:r>
            <a:r>
              <a:rPr lang="en-US" altLang="zh-CN">
                <a:ea typeface="楷体_GB2312" pitchFamily="49" charset="-122"/>
              </a:rPr>
              <a:t> (p301)</a:t>
            </a:r>
            <a:endParaRPr lang="zh-CN" altLang="zh-CN">
              <a:ea typeface="楷体_GB2312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ea typeface="楷体_GB2312" pitchFamily="49" charset="-122"/>
              </a:rPr>
              <a:t>Strong Typing </a:t>
            </a:r>
            <a:r>
              <a:rPr lang="zh-CN" altLang="en-US">
                <a:ea typeface="楷体_GB2312" pitchFamily="49" charset="-122"/>
              </a:rPr>
              <a:t>强类型 </a:t>
            </a:r>
            <a:r>
              <a:rPr lang="en-US" altLang="zh-CN">
                <a:ea typeface="楷体_GB2312" pitchFamily="49" charset="-122"/>
              </a:rPr>
              <a:t>(p303)</a:t>
            </a:r>
            <a:endParaRPr lang="zh-CN" altLang="en-US">
              <a:ea typeface="楷体_GB2312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ea typeface="楷体_GB2312" pitchFamily="49" charset="-122"/>
              </a:rPr>
              <a:t>Input/Output Structures </a:t>
            </a:r>
            <a:r>
              <a:rPr lang="zh-CN" altLang="en-US">
                <a:ea typeface="楷体_GB2312" pitchFamily="49" charset="-122"/>
              </a:rPr>
              <a:t>输入</a:t>
            </a:r>
            <a:r>
              <a:rPr lang="en-US" altLang="zh-CN">
                <a:ea typeface="楷体_GB2312" pitchFamily="49" charset="-122"/>
              </a:rPr>
              <a:t>/</a:t>
            </a:r>
            <a:r>
              <a:rPr lang="zh-CN" altLang="en-US">
                <a:ea typeface="楷体_GB2312" pitchFamily="49" charset="-122"/>
              </a:rPr>
              <a:t>输出结构 </a:t>
            </a:r>
            <a:r>
              <a:rPr lang="en-US" altLang="zh-CN">
                <a:ea typeface="楷体_GB2312" pitchFamily="49" charset="-122"/>
              </a:rPr>
              <a:t>(p308)</a:t>
            </a:r>
          </a:p>
          <a:p>
            <a:pPr>
              <a:lnSpc>
                <a:spcPct val="110000"/>
              </a:lnSpc>
            </a:pPr>
            <a:r>
              <a:rPr lang="en-US" altLang="zh-CN">
                <a:ea typeface="楷体_GB2312" pitchFamily="49" charset="-122"/>
              </a:rPr>
              <a:t>Control Structures </a:t>
            </a:r>
            <a:r>
              <a:rPr lang="zh-CN" altLang="en-US">
                <a:ea typeface="楷体_GB2312" pitchFamily="49" charset="-122"/>
              </a:rPr>
              <a:t>控制结构 </a:t>
            </a:r>
            <a:r>
              <a:rPr lang="en-US" altLang="zh-CN">
                <a:ea typeface="楷体_GB2312" pitchFamily="49" charset="-122"/>
              </a:rPr>
              <a:t>(p310)</a:t>
            </a:r>
          </a:p>
          <a:p>
            <a:pPr>
              <a:lnSpc>
                <a:spcPct val="110000"/>
              </a:lnSpc>
            </a:pPr>
            <a:r>
              <a:rPr lang="en-US" altLang="zh-CN">
                <a:ea typeface="楷体_GB2312" pitchFamily="49" charset="-122"/>
              </a:rPr>
              <a:t>Nested Logic</a:t>
            </a:r>
            <a:r>
              <a:rPr lang="zh-CN" altLang="en-US">
                <a:ea typeface="楷体_GB2312" pitchFamily="49" charset="-122"/>
              </a:rPr>
              <a:t>顺序（</a:t>
            </a:r>
            <a:r>
              <a:rPr lang="en-US" altLang="zh-CN">
                <a:ea typeface="楷体_GB2312" pitchFamily="49" charset="-122"/>
              </a:rPr>
              <a:t>314</a:t>
            </a:r>
            <a:r>
              <a:rPr lang="zh-CN" altLang="en-US">
                <a:ea typeface="楷体_GB2312" pitchFamily="49" charset="-122"/>
              </a:rPr>
              <a:t>）</a:t>
            </a:r>
          </a:p>
          <a:p>
            <a:pPr>
              <a:lnSpc>
                <a:spcPct val="110000"/>
              </a:lnSpc>
            </a:pPr>
            <a:r>
              <a:rPr lang="en-US" altLang="zh-CN">
                <a:ea typeface="楷体_GB2312" pitchFamily="49" charset="-122"/>
              </a:rPr>
              <a:t>Composite Data Types </a:t>
            </a:r>
            <a:r>
              <a:rPr lang="zh-CN" altLang="en-US">
                <a:ea typeface="楷体_GB2312" pitchFamily="49" charset="-122"/>
              </a:rPr>
              <a:t>复合数据类型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Number Placeholder 3">
            <a:extLst>
              <a:ext uri="{FF2B5EF4-FFF2-40B4-BE49-F238E27FC236}">
                <a16:creationId xmlns:a16="http://schemas.microsoft.com/office/drawing/2014/main" id="{21102129-30D2-4202-B0DC-22BA734612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533400" y="6324600"/>
            <a:ext cx="21336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FA2C25F1-6BAD-4425-B209-72EED12199AB}" type="slidenum">
              <a:rPr lang="en-US" altLang="zh-CN" sz="14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79</a:t>
            </a:fld>
            <a:endParaRPr lang="en-US" altLang="zh-CN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6371" name="Rectangle 4">
            <a:extLst>
              <a:ext uri="{FF2B5EF4-FFF2-40B4-BE49-F238E27FC236}">
                <a16:creationId xmlns:a16="http://schemas.microsoft.com/office/drawing/2014/main" id="{68156D2C-8036-45D7-81EA-99C3DDA30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Boolean Expressions</a:t>
            </a:r>
          </a:p>
        </p:txBody>
      </p:sp>
      <p:sp>
        <p:nvSpPr>
          <p:cNvPr id="186372" name="Rectangle 5">
            <a:extLst>
              <a:ext uri="{FF2B5EF4-FFF2-40B4-BE49-F238E27FC236}">
                <a16:creationId xmlns:a16="http://schemas.microsoft.com/office/drawing/2014/main" id="{61567658-2AD2-4761-A4DB-5A0CC71F3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800" b="1">
                <a:solidFill>
                  <a:srgbClr val="3333FF"/>
                </a:solidFill>
                <a:ea typeface="ＭＳ Ｐゴシック" panose="020B0600070205080204" pitchFamily="34" charset="-128"/>
              </a:rPr>
              <a:t>Boolean expression</a:t>
            </a:r>
            <a:r>
              <a:rPr lang="en-US" altLang="zh-CN" sz="2800" b="1">
                <a:ea typeface="ＭＳ Ｐゴシック" panose="020B0600070205080204" pitchFamily="34" charset="-128"/>
              </a:rPr>
              <a:t>  </a:t>
            </a:r>
          </a:p>
          <a:p>
            <a:pPr marL="0" indent="0"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A sequence of identifiers, separated by compatible operators, that evaluates to </a:t>
            </a:r>
            <a:r>
              <a:rPr lang="en-US" altLang="zh-CN" sz="2800" i="1">
                <a:ea typeface="ＭＳ Ｐゴシック" panose="020B0600070205080204" pitchFamily="34" charset="-128"/>
              </a:rPr>
              <a:t>true</a:t>
            </a:r>
            <a:r>
              <a:rPr lang="en-US" altLang="zh-CN" sz="2800">
                <a:ea typeface="ＭＳ Ｐゴシック" panose="020B0600070205080204" pitchFamily="34" charset="-128"/>
              </a:rPr>
              <a:t> or </a:t>
            </a:r>
            <a:r>
              <a:rPr lang="en-US" altLang="zh-CN" sz="2800" i="1">
                <a:ea typeface="ＭＳ Ｐゴシック" panose="020B0600070205080204" pitchFamily="34" charset="-128"/>
              </a:rPr>
              <a:t>false</a:t>
            </a:r>
            <a:endParaRPr lang="en-US" altLang="zh-CN" sz="2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A Boolean expression can be</a:t>
            </a:r>
          </a:p>
          <a:p>
            <a:pPr marL="806450" lvl="1">
              <a:spcBef>
                <a:spcPct val="40000"/>
              </a:spcBef>
            </a:pPr>
            <a:r>
              <a:rPr lang="en-US" altLang="zh-CN" sz="2400">
                <a:ea typeface="ＭＳ Ｐゴシック" panose="020B0600070205080204" pitchFamily="34" charset="-128"/>
              </a:rPr>
              <a:t>A Boolean variable</a:t>
            </a:r>
          </a:p>
          <a:p>
            <a:pPr marL="806450" lvl="1">
              <a:spcBef>
                <a:spcPct val="40000"/>
              </a:spcBef>
            </a:pPr>
            <a:r>
              <a:rPr lang="en-US" altLang="zh-CN" sz="2400">
                <a:ea typeface="ＭＳ Ｐゴシック" panose="020B0600070205080204" pitchFamily="34" charset="-128"/>
              </a:rPr>
              <a:t>An arithmetic expression followed by a relational operator followed by an arithmetic expression</a:t>
            </a:r>
          </a:p>
          <a:p>
            <a:pPr marL="806450" lvl="1">
              <a:spcBef>
                <a:spcPct val="40000"/>
              </a:spcBef>
            </a:pPr>
            <a:r>
              <a:rPr lang="en-US" altLang="zh-CN" sz="2400">
                <a:ea typeface="ＭＳ Ｐゴシック" panose="020B0600070205080204" pitchFamily="34" charset="-128"/>
              </a:rPr>
              <a:t>A Boolean expression followed by a Boolean operator followed by a Boolean expression</a:t>
            </a:r>
          </a:p>
        </p:txBody>
      </p:sp>
      <p:sp>
        <p:nvSpPr>
          <p:cNvPr id="186373" name="Rectangle 8">
            <a:extLst>
              <a:ext uri="{FF2B5EF4-FFF2-40B4-BE49-F238E27FC236}">
                <a16:creationId xmlns:a16="http://schemas.microsoft.com/office/drawing/2014/main" id="{6A084726-03AC-481A-ACB0-FFD22C8C1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5724525"/>
            <a:ext cx="6553200" cy="1093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Remember the relational operators?</a:t>
            </a:r>
          </a:p>
          <a:p>
            <a:pPr eaLnBrk="1" hangingPunct="1"/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List them!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265DAD5-3EBF-4D20-9067-C2A60285A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/>
            <a:r>
              <a:rPr lang="en-US" altLang="zh-CN"/>
              <a:t>7.3.1 What</a:t>
            </a:r>
            <a:r>
              <a:rPr lang="en-US" altLang="zh-CN">
                <a:latin typeface="Tahoma" panose="020B0604030504040204" pitchFamily="34" charset="0"/>
              </a:rPr>
              <a:t>’</a:t>
            </a:r>
            <a:r>
              <a:rPr lang="en-US" altLang="zh-CN"/>
              <a:t>s machine language?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69DB776-525E-4B57-92DC-067F1BB7B0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1616075"/>
            <a:ext cx="8343900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600">
                <a:solidFill>
                  <a:schemeClr val="hlink"/>
                </a:solidFill>
              </a:rPr>
              <a:t>Machine language</a:t>
            </a:r>
            <a:r>
              <a:rPr lang="zh-CN" altLang="en-US" sz="2600">
                <a:solidFill>
                  <a:schemeClr val="hlink"/>
                </a:solidFill>
              </a:rPr>
              <a:t>机器语言</a:t>
            </a:r>
          </a:p>
          <a:p>
            <a:pPr lvl="1">
              <a:lnSpc>
                <a:spcPct val="80000"/>
              </a:lnSpc>
            </a:pPr>
            <a:r>
              <a:rPr lang="en-US" altLang="zh-CN" sz="2600"/>
              <a:t>The language made up of </a:t>
            </a:r>
            <a:r>
              <a:rPr lang="en-US" altLang="zh-CN" sz="2600">
                <a:solidFill>
                  <a:schemeClr val="folHlink"/>
                </a:solidFill>
              </a:rPr>
              <a:t>binary coded instructions</a:t>
            </a:r>
            <a:r>
              <a:rPr lang="en-US" altLang="zh-CN" sz="2600"/>
              <a:t> that is used directly by the computer.</a:t>
            </a:r>
          </a:p>
          <a:p>
            <a:pPr lvl="1">
              <a:lnSpc>
                <a:spcPct val="80000"/>
              </a:lnSpc>
            </a:pPr>
            <a:r>
              <a:rPr lang="en-US" altLang="zh-CN" sz="2600"/>
              <a:t>the instructions </a:t>
            </a:r>
            <a:r>
              <a:rPr lang="en-US" altLang="zh-CN" sz="2600">
                <a:solidFill>
                  <a:schemeClr val="folHlink"/>
                </a:solidFill>
              </a:rPr>
              <a:t>built into the hardware of a particular computer</a:t>
            </a:r>
            <a:r>
              <a:rPr lang="en-US" altLang="zh-CN" sz="2600"/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600"/>
              <a:t>Every processor type has its own set </a:t>
            </a:r>
            <a:br>
              <a:rPr lang="en-US" altLang="zh-CN" sz="2600"/>
            </a:br>
            <a:r>
              <a:rPr lang="en-US" altLang="zh-CN" sz="2600"/>
              <a:t>of specific machine instructions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600"/>
              <a:t>The relationship between the processor and the instructions it can carry out is completely integrated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600"/>
              <a:t>Each machine-language instruction does only one very low-level task.</a:t>
            </a:r>
            <a:endParaRPr lang="zh-CN" altLang="en-US" sz="2600"/>
          </a:p>
        </p:txBody>
      </p:sp>
      <p:sp>
        <p:nvSpPr>
          <p:cNvPr id="47109" name="Rectangle 4">
            <a:extLst>
              <a:ext uri="{FF2B5EF4-FFF2-40B4-BE49-F238E27FC236}">
                <a16:creationId xmlns:a16="http://schemas.microsoft.com/office/drawing/2014/main" id="{2C965687-FEF7-48CE-A4C0-72147A43F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9842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p152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4">
            <a:extLst>
              <a:ext uri="{FF2B5EF4-FFF2-40B4-BE49-F238E27FC236}">
                <a16:creationId xmlns:a16="http://schemas.microsoft.com/office/drawing/2014/main" id="{CD545E22-7119-4584-9AFA-8A659D0AE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Strong Typing</a:t>
            </a:r>
          </a:p>
        </p:txBody>
      </p:sp>
      <p:sp>
        <p:nvSpPr>
          <p:cNvPr id="188420" name="Rectangle 5">
            <a:extLst>
              <a:ext uri="{FF2B5EF4-FFF2-40B4-BE49-F238E27FC236}">
                <a16:creationId xmlns:a16="http://schemas.microsoft.com/office/drawing/2014/main" id="{1F3EEE91-23D1-4EBD-B207-6CFA31711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800" b="1">
                <a:solidFill>
                  <a:srgbClr val="3333FF"/>
                </a:solidFill>
                <a:ea typeface="ＭＳ Ｐゴシック" panose="020B0600070205080204" pitchFamily="34" charset="-128"/>
              </a:rPr>
              <a:t>Data type</a:t>
            </a:r>
            <a:r>
              <a:rPr lang="en-US" altLang="zh-CN" sz="280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A description of the set of values and the basic set of operations that can be applied to values of the type</a:t>
            </a:r>
          </a:p>
          <a:p>
            <a:pPr marL="0" indent="0">
              <a:buFontTx/>
              <a:buNone/>
            </a:pPr>
            <a:r>
              <a:rPr lang="en-US" altLang="zh-CN" sz="2800" b="1">
                <a:solidFill>
                  <a:srgbClr val="3333FF"/>
                </a:solidFill>
                <a:ea typeface="ＭＳ Ｐゴシック" panose="020B0600070205080204" pitchFamily="34" charset="-128"/>
              </a:rPr>
              <a:t>Strong typing</a:t>
            </a:r>
            <a:r>
              <a:rPr lang="en-US" altLang="zh-CN" sz="2800" b="1">
                <a:ea typeface="ＭＳ Ｐゴシック" panose="020B0600070205080204" pitchFamily="34" charset="-128"/>
              </a:rPr>
              <a:t> </a:t>
            </a:r>
            <a:r>
              <a:rPr lang="en-US" altLang="zh-CN" sz="280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The requirement that only a value of the proper type can be stored into a variable</a:t>
            </a:r>
          </a:p>
          <a:p>
            <a:pPr marL="0" indent="0">
              <a:buFontTx/>
              <a:buNone/>
            </a:pPr>
            <a:endParaRPr lang="en-US" altLang="zh-CN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4">
            <a:extLst>
              <a:ext uri="{FF2B5EF4-FFF2-40B4-BE49-F238E27FC236}">
                <a16:creationId xmlns:a16="http://schemas.microsoft.com/office/drawing/2014/main" id="{94816B5D-62C1-4FC6-AC61-60F92C7EC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Data Types</a:t>
            </a:r>
          </a:p>
        </p:txBody>
      </p:sp>
      <p:sp>
        <p:nvSpPr>
          <p:cNvPr id="190468" name="Rectangle 5">
            <a:extLst>
              <a:ext uri="{FF2B5EF4-FFF2-40B4-BE49-F238E27FC236}">
                <a16:creationId xmlns:a16="http://schemas.microsoft.com/office/drawing/2014/main" id="{0DF1F67D-4AEF-4A3E-8082-F72895F38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Integer numbers </a:t>
            </a:r>
            <a:r>
              <a:rPr lang="zh-CN" altLang="en-US">
                <a:ea typeface="ＭＳ Ｐゴシック" panose="020B0600070205080204" pitchFamily="34" charset="-128"/>
              </a:rPr>
              <a:t>整数</a:t>
            </a:r>
            <a:endParaRPr lang="en-US" altLang="zh-CN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Real numbers</a:t>
            </a:r>
            <a:r>
              <a:rPr lang="zh-CN" altLang="en-US">
                <a:ea typeface="ＭＳ Ｐゴシック" panose="020B0600070205080204" pitchFamily="34" charset="-128"/>
              </a:rPr>
              <a:t>实数</a:t>
            </a:r>
            <a:endParaRPr lang="en-US" altLang="zh-CN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Characters</a:t>
            </a:r>
            <a:r>
              <a:rPr lang="zh-CN" altLang="en-US">
                <a:ea typeface="ＭＳ Ｐゴシック" panose="020B0600070205080204" pitchFamily="34" charset="-128"/>
              </a:rPr>
              <a:t>字符</a:t>
            </a:r>
            <a:endParaRPr lang="en-US" altLang="zh-CN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Boolean values</a:t>
            </a:r>
            <a:r>
              <a:rPr lang="zh-CN" altLang="en-US">
                <a:ea typeface="ＭＳ Ｐゴシック" panose="020B0600070205080204" pitchFamily="34" charset="-128"/>
              </a:rPr>
              <a:t>布尔数</a:t>
            </a:r>
            <a:endParaRPr lang="en-US" altLang="zh-CN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Strings</a:t>
            </a:r>
            <a:r>
              <a:rPr lang="zh-CN" altLang="en-US">
                <a:ea typeface="ＭＳ Ｐゴシック" panose="020B0600070205080204" pitchFamily="34" charset="-128"/>
              </a:rPr>
              <a:t>字符串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90469" name="Rectangle 6">
            <a:extLst>
              <a:ext uri="{FF2B5EF4-FFF2-40B4-BE49-F238E27FC236}">
                <a16:creationId xmlns:a16="http://schemas.microsoft.com/office/drawing/2014/main" id="{3A3C2C8B-DD05-4245-8EF3-E6EA3B8B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981200"/>
            <a:ext cx="2775846" cy="8627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Give examples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 each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4">
            <a:extLst>
              <a:ext uri="{FF2B5EF4-FFF2-40B4-BE49-F238E27FC236}">
                <a16:creationId xmlns:a16="http://schemas.microsoft.com/office/drawing/2014/main" id="{B33C84B2-6789-42C0-B0CF-8F705CD04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Integers</a:t>
            </a:r>
          </a:p>
        </p:txBody>
      </p:sp>
      <p:sp>
        <p:nvSpPr>
          <p:cNvPr id="192516" name="Rectangle 5">
            <a:extLst>
              <a:ext uri="{FF2B5EF4-FFF2-40B4-BE49-F238E27FC236}">
                <a16:creationId xmlns:a16="http://schemas.microsoft.com/office/drawing/2014/main" id="{857BAD30-D766-46DF-83A7-D4970597A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>
            <a:normAutofit/>
          </a:bodyPr>
          <a:lstStyle/>
          <a:p>
            <a:pPr indent="0">
              <a:buFontTx/>
              <a:buNone/>
            </a:pPr>
            <a:r>
              <a:rPr lang="en-US" altLang="zh-CN" i="1" dirty="0">
                <a:ea typeface="ＭＳ Ｐゴシック" panose="020B0600070205080204" pitchFamily="34" charset="-128"/>
              </a:rPr>
              <a:t>What determines the range of an integer value?</a:t>
            </a:r>
          </a:p>
          <a:p>
            <a:pPr indent="0">
              <a:buFontTx/>
              <a:buNone/>
            </a:pPr>
            <a:endParaRPr lang="en-US" altLang="zh-CN" i="1" dirty="0">
              <a:ea typeface="ＭＳ Ｐゴシック" panose="020B0600070205080204" pitchFamily="34" charset="-128"/>
            </a:endParaRPr>
          </a:p>
          <a:p>
            <a:pPr indent="0">
              <a:buFontTx/>
              <a:buNone/>
            </a:pPr>
            <a:r>
              <a:rPr lang="en-US" altLang="zh-CN" i="1" dirty="0">
                <a:ea typeface="ＭＳ Ｐゴシック" panose="020B0600070205080204" pitchFamily="34" charset="-128"/>
              </a:rPr>
              <a:t>Is the range of an integer value the same in all languages?</a:t>
            </a:r>
          </a:p>
          <a:p>
            <a:pPr indent="0">
              <a:buFontTx/>
              <a:buNone/>
            </a:pPr>
            <a:endParaRPr lang="en-US" altLang="zh-CN" i="1" dirty="0">
              <a:ea typeface="ＭＳ Ｐゴシック" panose="020B0600070205080204" pitchFamily="34" charset="-128"/>
            </a:endParaRPr>
          </a:p>
          <a:p>
            <a:pPr indent="0">
              <a:buFontTx/>
              <a:buNone/>
            </a:pPr>
            <a:r>
              <a:rPr lang="en-US" altLang="zh-CN" i="1" dirty="0">
                <a:ea typeface="ＭＳ Ｐゴシック" panose="020B0600070205080204" pitchFamily="34" charset="-128"/>
              </a:rPr>
              <a:t>What operations can be applied to integers?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4">
            <a:extLst>
              <a:ext uri="{FF2B5EF4-FFF2-40B4-BE49-F238E27FC236}">
                <a16:creationId xmlns:a16="http://schemas.microsoft.com/office/drawing/2014/main" id="{AF3A85E0-DC8E-437F-9E69-1BE7F526D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Reals</a:t>
            </a:r>
          </a:p>
        </p:txBody>
      </p:sp>
      <p:sp>
        <p:nvSpPr>
          <p:cNvPr id="119811" name="Rectangle 5">
            <a:extLst>
              <a:ext uri="{FF2B5EF4-FFF2-40B4-BE49-F238E27FC236}">
                <a16:creationId xmlns:a16="http://schemas.microsoft.com/office/drawing/2014/main" id="{FE3F8E6E-80B2-4EC7-904B-2DA65FECA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 rtlCol="0"/>
          <a:lstStyle/>
          <a:p>
            <a:pPr>
              <a:buFontTx/>
              <a:buNone/>
              <a:defRPr/>
            </a:pPr>
            <a:r>
              <a:rPr lang="en-US" i="1" dirty="0"/>
              <a:t>How are real values like integer values?</a:t>
            </a:r>
          </a:p>
          <a:p>
            <a:pPr>
              <a:buFontTx/>
              <a:buNone/>
              <a:defRPr/>
            </a:pPr>
            <a:endParaRPr lang="en-US" i="1" dirty="0"/>
          </a:p>
          <a:p>
            <a:pPr marL="0" indent="0">
              <a:buFontTx/>
              <a:buNone/>
              <a:defRPr/>
            </a:pPr>
            <a:r>
              <a:rPr lang="en-US" i="1" dirty="0"/>
              <a:t>How do real values differ from integer values?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4">
            <a:extLst>
              <a:ext uri="{FF2B5EF4-FFF2-40B4-BE49-F238E27FC236}">
                <a16:creationId xmlns:a16="http://schemas.microsoft.com/office/drawing/2014/main" id="{DC9FC8C5-60B1-421A-8574-AC46C7F07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Characters</a:t>
            </a:r>
          </a:p>
        </p:txBody>
      </p:sp>
      <p:sp>
        <p:nvSpPr>
          <p:cNvPr id="196612" name="Rectangle 5">
            <a:extLst>
              <a:ext uri="{FF2B5EF4-FFF2-40B4-BE49-F238E27FC236}">
                <a16:creationId xmlns:a16="http://schemas.microsoft.com/office/drawing/2014/main" id="{FA255B80-7D5A-4BDC-A8CA-EC4AB8CDB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800" i="1">
                <a:ea typeface="ＭＳ Ｐゴシック" panose="020B0600070205080204" pitchFamily="34" charset="-128"/>
              </a:rPr>
              <a:t>Do you remember </a:t>
            </a:r>
          </a:p>
          <a:p>
            <a:pPr marL="0" indent="0">
              <a:buFontTx/>
              <a:buNone/>
            </a:pPr>
            <a:r>
              <a:rPr lang="en-US" altLang="zh-CN" sz="2800" i="1">
                <a:ea typeface="ＭＳ Ｐゴシック" panose="020B0600070205080204" pitchFamily="34" charset="-128"/>
              </a:rPr>
              <a:t>	ASCII?</a:t>
            </a:r>
          </a:p>
          <a:p>
            <a:pPr marL="0" indent="0">
              <a:buFontTx/>
              <a:buNone/>
            </a:pPr>
            <a:r>
              <a:rPr lang="en-US" altLang="zh-CN" sz="2800" i="1">
                <a:ea typeface="ＭＳ Ｐゴシック" panose="020B0600070205080204" pitchFamily="34" charset="-128"/>
              </a:rPr>
              <a:t>	Extended ASCII?</a:t>
            </a:r>
          </a:p>
          <a:p>
            <a:pPr marL="0" indent="0">
              <a:buFontTx/>
              <a:buNone/>
            </a:pPr>
            <a:r>
              <a:rPr lang="en-US" altLang="zh-CN" sz="2800" i="1">
                <a:ea typeface="ＭＳ Ｐゴシック" panose="020B0600070205080204" pitchFamily="34" charset="-128"/>
              </a:rPr>
              <a:t>	UNICODE?</a:t>
            </a:r>
          </a:p>
          <a:p>
            <a:pPr marL="0" indent="0">
              <a:buFontTx/>
              <a:buNone/>
            </a:pPr>
            <a:r>
              <a:rPr lang="en-US" altLang="zh-CN" sz="2800" i="1">
                <a:ea typeface="ＭＳ Ｐゴシック" panose="020B0600070205080204" pitchFamily="34" charset="-128"/>
              </a:rPr>
              <a:t>How many characters in Extended ASCII?</a:t>
            </a:r>
          </a:p>
          <a:p>
            <a:pPr marL="0" indent="0">
              <a:buFontTx/>
              <a:buNone/>
            </a:pPr>
            <a:r>
              <a:rPr lang="en-US" altLang="zh-CN" sz="2800" i="1">
                <a:ea typeface="ＭＳ Ｐゴシック" panose="020B0600070205080204" pitchFamily="34" charset="-128"/>
              </a:rPr>
              <a:t>How many characters in UNICODE mapping?</a:t>
            </a:r>
          </a:p>
          <a:p>
            <a:pPr marL="0" indent="0">
              <a:buFontTx/>
              <a:buNone/>
            </a:pPr>
            <a:r>
              <a:rPr lang="en-US" altLang="zh-CN" sz="2800" i="1">
                <a:ea typeface="ＭＳ Ｐゴシック" panose="020B0600070205080204" pitchFamily="34" charset="-128"/>
              </a:rPr>
              <a:t>What does a relational operator between two characters mean?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4">
            <a:extLst>
              <a:ext uri="{FF2B5EF4-FFF2-40B4-BE49-F238E27FC236}">
                <a16:creationId xmlns:a16="http://schemas.microsoft.com/office/drawing/2014/main" id="{8370BEE8-856B-438F-90DF-C616A15C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Boolean and Strings</a:t>
            </a:r>
          </a:p>
        </p:txBody>
      </p:sp>
      <p:sp>
        <p:nvSpPr>
          <p:cNvPr id="198660" name="Rectangle 5">
            <a:extLst>
              <a:ext uri="{FF2B5EF4-FFF2-40B4-BE49-F238E27FC236}">
                <a16:creationId xmlns:a16="http://schemas.microsoft.com/office/drawing/2014/main" id="{25ACA1F6-6AA5-42D9-B070-F5373C6FA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i="1">
                <a:ea typeface="ＭＳ Ｐゴシック" panose="020B0600070205080204" pitchFamily="34" charset="-128"/>
              </a:rPr>
              <a:t>What values can a Boolean variable be?</a:t>
            </a:r>
          </a:p>
          <a:p>
            <a:pPr>
              <a:buFontTx/>
              <a:buNone/>
            </a:pPr>
            <a:r>
              <a:rPr lang="en-US" altLang="zh-CN" i="1">
                <a:ea typeface="ＭＳ Ｐゴシック" panose="020B0600070205080204" pitchFamily="34" charset="-128"/>
              </a:rPr>
              <a:t>For what are Boolean expressions used?</a:t>
            </a:r>
          </a:p>
          <a:p>
            <a:pPr>
              <a:buFontTx/>
              <a:buNone/>
            </a:pPr>
            <a:r>
              <a:rPr lang="en-US" altLang="zh-CN" i="1">
                <a:ea typeface="ＭＳ Ｐゴシック" panose="020B0600070205080204" pitchFamily="34" charset="-128"/>
              </a:rPr>
              <a:t>What is a string?</a:t>
            </a:r>
          </a:p>
          <a:p>
            <a:pPr>
              <a:buFontTx/>
              <a:buNone/>
            </a:pPr>
            <a:r>
              <a:rPr lang="en-US" altLang="zh-CN" i="1">
                <a:ea typeface="ＭＳ Ｐゴシック" panose="020B0600070205080204" pitchFamily="34" charset="-128"/>
              </a:rPr>
              <a:t>What operations can be applied to strings?</a:t>
            </a:r>
          </a:p>
          <a:p>
            <a:pPr>
              <a:buFontTx/>
              <a:buNone/>
            </a:pPr>
            <a:endParaRPr lang="en-US" altLang="zh-CN" i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4">
            <a:extLst>
              <a:ext uri="{FF2B5EF4-FFF2-40B4-BE49-F238E27FC236}">
                <a16:creationId xmlns:a16="http://schemas.microsoft.com/office/drawing/2014/main" id="{37699D73-0CF3-4326-9B6A-93CBEDEE8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Declarations</a:t>
            </a:r>
          </a:p>
        </p:txBody>
      </p:sp>
      <p:sp>
        <p:nvSpPr>
          <p:cNvPr id="200708" name="Rectangle 5">
            <a:extLst>
              <a:ext uri="{FF2B5EF4-FFF2-40B4-BE49-F238E27FC236}">
                <a16:creationId xmlns:a16="http://schemas.microsoft.com/office/drawing/2014/main" id="{CF9144A4-A678-4596-AF06-20F5ED548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800" b="1">
                <a:solidFill>
                  <a:srgbClr val="3333FF"/>
                </a:solidFill>
                <a:ea typeface="ＭＳ Ｐゴシック" panose="020B0600070205080204" pitchFamily="34" charset="-128"/>
              </a:rPr>
              <a:t>Declaration</a:t>
            </a:r>
            <a:r>
              <a:rPr lang="en-US" altLang="zh-CN" sz="2800">
                <a:solidFill>
                  <a:srgbClr val="3333FF"/>
                </a:solidFill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spcBef>
                <a:spcPct val="20000"/>
              </a:spcBef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A statement that associates an </a:t>
            </a:r>
            <a:r>
              <a:rPr lang="en-US" altLang="zh-CN" sz="2800" b="1">
                <a:ea typeface="ＭＳ Ｐゴシック" panose="020B0600070205080204" pitchFamily="34" charset="-128"/>
              </a:rPr>
              <a:t>identifier</a:t>
            </a:r>
            <a:r>
              <a:rPr lang="en-US" altLang="zh-CN" sz="2800">
                <a:ea typeface="ＭＳ Ｐゴシック" panose="020B0600070205080204" pitchFamily="34" charset="-128"/>
              </a:rPr>
              <a:t> with a </a:t>
            </a:r>
            <a:r>
              <a:rPr lang="en-US" altLang="zh-CN" sz="2800" b="1">
                <a:ea typeface="ＭＳ Ｐゴシック" panose="020B0600070205080204" pitchFamily="34" charset="-128"/>
              </a:rPr>
              <a:t>variable</a:t>
            </a:r>
            <a:r>
              <a:rPr lang="en-US" altLang="zh-CN" sz="2800">
                <a:ea typeface="ＭＳ Ｐゴシック" panose="020B0600070205080204" pitchFamily="34" charset="-128"/>
              </a:rPr>
              <a:t>, an </a:t>
            </a:r>
            <a:r>
              <a:rPr lang="en-US" altLang="zh-CN" sz="2800" b="1">
                <a:ea typeface="ＭＳ Ｐゴシック" panose="020B0600070205080204" pitchFamily="34" charset="-128"/>
              </a:rPr>
              <a:t>action</a:t>
            </a:r>
            <a:r>
              <a:rPr lang="en-US" altLang="zh-CN" sz="2800">
                <a:ea typeface="ＭＳ Ｐゴシック" panose="020B0600070205080204" pitchFamily="34" charset="-128"/>
              </a:rPr>
              <a:t>, or some other </a:t>
            </a:r>
            <a:r>
              <a:rPr lang="en-US" altLang="zh-CN" sz="2800" b="1">
                <a:ea typeface="ＭＳ Ｐゴシック" panose="020B0600070205080204" pitchFamily="34" charset="-128"/>
              </a:rPr>
              <a:t>entity</a:t>
            </a:r>
            <a:r>
              <a:rPr lang="en-US" altLang="zh-CN" sz="2800">
                <a:ea typeface="ＭＳ Ｐゴシック" panose="020B0600070205080204" pitchFamily="34" charset="-128"/>
              </a:rPr>
              <a:t> within the language that can be given a name; the programmer can refer to that item by name</a:t>
            </a:r>
          </a:p>
          <a:p>
            <a:pPr marL="0" indent="0">
              <a:buFontTx/>
              <a:buNone/>
            </a:pPr>
            <a:r>
              <a:rPr lang="en-US" altLang="zh-CN" sz="2800" b="1">
                <a:solidFill>
                  <a:srgbClr val="3333FF"/>
                </a:solidFill>
                <a:ea typeface="ＭＳ Ｐゴシック" panose="020B0600070205080204" pitchFamily="34" charset="-128"/>
              </a:rPr>
              <a:t>Reserved word</a:t>
            </a:r>
            <a:r>
              <a:rPr lang="en-US" altLang="zh-CN" sz="2800">
                <a:ea typeface="ＭＳ Ｐゴシック" panose="020B0600070205080204" pitchFamily="34" charset="-128"/>
              </a:rPr>
              <a:t>  </a:t>
            </a:r>
          </a:p>
          <a:p>
            <a:pPr marL="0" indent="0">
              <a:spcBef>
                <a:spcPct val="20000"/>
              </a:spcBef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A word in a language that has special meaning</a:t>
            </a:r>
          </a:p>
          <a:p>
            <a:pPr marL="0" indent="0"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ea typeface="ＭＳ Ｐゴシック" panose="020B0600070205080204" pitchFamily="34" charset="-128"/>
              </a:rPr>
              <a:t>Case-sensitive</a:t>
            </a:r>
            <a:r>
              <a:rPr lang="en-US" altLang="zh-CN" sz="2800">
                <a:ea typeface="ＭＳ Ｐゴシック" panose="020B0600070205080204" pitchFamily="34" charset="-128"/>
              </a:rPr>
              <a:t>  </a:t>
            </a:r>
          </a:p>
          <a:p>
            <a:pPr marL="0" indent="0">
              <a:spcBef>
                <a:spcPct val="20000"/>
              </a:spcBef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Uppercase and lowercase letters are considered the same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A0A27494-B639-4CBB-8A4C-4B3EFEB0B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Declaration Example</a:t>
            </a:r>
          </a:p>
        </p:txBody>
      </p:sp>
      <p:pic>
        <p:nvPicPr>
          <p:cNvPr id="202755" name="Picture 5">
            <a:extLst>
              <a:ext uri="{FF2B5EF4-FFF2-40B4-BE49-F238E27FC236}">
                <a16:creationId xmlns:a16="http://schemas.microsoft.com/office/drawing/2014/main" id="{5053C90E-80B0-4E62-BDAD-F26F88C1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2150"/>
            <a:ext cx="7620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4">
            <a:extLst>
              <a:ext uri="{FF2B5EF4-FFF2-40B4-BE49-F238E27FC236}">
                <a16:creationId xmlns:a16="http://schemas.microsoft.com/office/drawing/2014/main" id="{A3AABCE4-6ED2-4D86-B015-E94C6B17C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Assignment statement</a:t>
            </a:r>
          </a:p>
        </p:txBody>
      </p:sp>
      <p:sp>
        <p:nvSpPr>
          <p:cNvPr id="204804" name="Rectangle 5">
            <a:extLst>
              <a:ext uri="{FF2B5EF4-FFF2-40B4-BE49-F238E27FC236}">
                <a16:creationId xmlns:a16="http://schemas.microsoft.com/office/drawing/2014/main" id="{34544D1F-741B-4D32-B710-D16D0D3B6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800" b="1">
                <a:solidFill>
                  <a:srgbClr val="3333FF"/>
                </a:solidFill>
                <a:ea typeface="ＭＳ Ｐゴシック" panose="020B0600070205080204" pitchFamily="34" charset="-128"/>
              </a:rPr>
              <a:t>Assignment statement</a:t>
            </a:r>
            <a:r>
              <a:rPr lang="en-US" altLang="zh-CN" sz="2800" b="1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An action statement (not a declaration) that says to evaluate the expression on the right-hand side of the symbol and store that value into the place named on the left-hand side</a:t>
            </a:r>
          </a:p>
          <a:p>
            <a:pPr marL="0" indent="0">
              <a:buFontTx/>
              <a:buNone/>
            </a:pPr>
            <a:r>
              <a:rPr lang="en-US" altLang="zh-CN" sz="2800" b="1">
                <a:solidFill>
                  <a:srgbClr val="3333FF"/>
                </a:solidFill>
                <a:ea typeface="ＭＳ Ｐゴシック" panose="020B0600070205080204" pitchFamily="34" charset="-128"/>
              </a:rPr>
              <a:t>Named constant</a:t>
            </a:r>
            <a:r>
              <a:rPr lang="en-US" altLang="zh-CN" sz="2800" b="1">
                <a:ea typeface="ＭＳ Ｐゴシック" panose="020B0600070205080204" pitchFamily="34" charset="-128"/>
              </a:rPr>
              <a:t> </a:t>
            </a:r>
            <a:r>
              <a:rPr lang="en-US" altLang="zh-CN" sz="280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A location in memory, referenced by an identifier, that contains a data value that cannot be changed</a:t>
            </a:r>
          </a:p>
        </p:txBody>
      </p:sp>
      <p:sp>
        <p:nvSpPr>
          <p:cNvPr id="204805" name="Rectangle 6">
            <a:extLst>
              <a:ext uri="{FF2B5EF4-FFF2-40B4-BE49-F238E27FC236}">
                <a16:creationId xmlns:a16="http://schemas.microsoft.com/office/drawing/2014/main" id="{AB93A41F-4A7F-483E-AE72-FE817979A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Remember?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4">
            <a:extLst>
              <a:ext uri="{FF2B5EF4-FFF2-40B4-BE49-F238E27FC236}">
                <a16:creationId xmlns:a16="http://schemas.microsoft.com/office/drawing/2014/main" id="{41615C96-BA26-4452-BCD1-A54E8141E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Input/Output Structures</a:t>
            </a:r>
          </a:p>
        </p:txBody>
      </p:sp>
      <p:sp>
        <p:nvSpPr>
          <p:cNvPr id="206852" name="Rectangle 5">
            <a:extLst>
              <a:ext uri="{FF2B5EF4-FFF2-40B4-BE49-F238E27FC236}">
                <a16:creationId xmlns:a16="http://schemas.microsoft.com/office/drawing/2014/main" id="{D14ECE16-7165-4480-8176-887D28CE4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Pseudocode algorithms used the expressions </a:t>
            </a:r>
            <a:r>
              <a:rPr lang="en-US" altLang="zh-CN" sz="2800" i="1">
                <a:solidFill>
                  <a:srgbClr val="3333FF"/>
                </a:solidFill>
                <a:ea typeface="ＭＳ Ｐゴシック" panose="020B0600070205080204" pitchFamily="34" charset="-128"/>
              </a:rPr>
              <a:t>Read </a:t>
            </a:r>
            <a:r>
              <a:rPr lang="en-US" altLang="zh-CN" sz="2800" i="1">
                <a:ea typeface="ＭＳ Ｐゴシック" panose="020B0600070205080204" pitchFamily="34" charset="-128"/>
              </a:rPr>
              <a:t>or</a:t>
            </a:r>
            <a:r>
              <a:rPr lang="en-US" altLang="zh-CN" sz="2800" i="1">
                <a:solidFill>
                  <a:srgbClr val="3333FF"/>
                </a:solidFill>
                <a:ea typeface="ＭＳ Ｐゴシック" panose="020B0600070205080204" pitchFamily="34" charset="-128"/>
              </a:rPr>
              <a:t> Get</a:t>
            </a:r>
            <a:r>
              <a:rPr lang="en-US" altLang="zh-CN" sz="2800">
                <a:ea typeface="ＭＳ Ｐゴシック" panose="020B0600070205080204" pitchFamily="34" charset="-128"/>
              </a:rPr>
              <a:t> and </a:t>
            </a:r>
            <a:r>
              <a:rPr lang="en-US" altLang="zh-CN" sz="2800" i="1">
                <a:solidFill>
                  <a:srgbClr val="3333FF"/>
                </a:solidFill>
                <a:ea typeface="ＭＳ Ｐゴシック" panose="020B0600070205080204" pitchFamily="34" charset="-128"/>
              </a:rPr>
              <a:t>Write </a:t>
            </a:r>
            <a:r>
              <a:rPr lang="en-US" altLang="zh-CN" sz="2800" i="1">
                <a:ea typeface="ＭＳ Ｐゴシック" panose="020B0600070205080204" pitchFamily="34" charset="-128"/>
              </a:rPr>
              <a:t>or</a:t>
            </a:r>
            <a:r>
              <a:rPr lang="en-US" altLang="zh-CN" sz="2800" i="1">
                <a:solidFill>
                  <a:srgbClr val="3333FF"/>
                </a:solidFill>
                <a:ea typeface="ＭＳ Ｐゴシック" panose="020B0600070205080204" pitchFamily="34" charset="-128"/>
              </a:rPr>
              <a:t> Print</a:t>
            </a:r>
            <a:endParaRPr lang="en-US" altLang="zh-CN" sz="2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High-level languages view input data as a stream of characters divided into lines</a:t>
            </a:r>
          </a:p>
          <a:p>
            <a:pPr marL="0" indent="0"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Key to the processing</a:t>
            </a:r>
            <a:r>
              <a:rPr lang="en-US" altLang="zh-CN" sz="280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The data type determines how characters are to be converted to a bit pattern (input) and how a bit pattern is to be converted to characters (output)</a:t>
            </a:r>
          </a:p>
          <a:p>
            <a:pPr marL="0" indent="0">
              <a:buFontTx/>
              <a:buNone/>
            </a:pPr>
            <a:endParaRPr lang="en-US" altLang="zh-CN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89EF304-DFB1-48CA-8562-5395C1FC2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23850"/>
            <a:ext cx="7993062" cy="963613"/>
          </a:xfrm>
        </p:spPr>
        <p:txBody>
          <a:bodyPr/>
          <a:lstStyle/>
          <a:p>
            <a:r>
              <a:rPr lang="en-US" altLang="zh-CN" sz="3200"/>
              <a:t>7.3.2 Pep/8: A Virtual</a:t>
            </a:r>
            <a:r>
              <a:rPr lang="zh-CN" altLang="en-US" sz="3200"/>
              <a:t>虚拟</a:t>
            </a:r>
            <a:r>
              <a:rPr lang="en-US" altLang="zh-CN" sz="3200"/>
              <a:t>Computer</a:t>
            </a:r>
            <a:endParaRPr lang="zh-CN" altLang="zh-CN" sz="320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930E793-3369-4F34-A113-270CB54B1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16075"/>
            <a:ext cx="8343900" cy="4648200"/>
          </a:xfrm>
        </p:spPr>
        <p:txBody>
          <a:bodyPr/>
          <a:lstStyle/>
          <a:p>
            <a:pPr marL="571500" indent="-571500"/>
            <a:r>
              <a:rPr lang="en-US" altLang="zh-CN">
                <a:solidFill>
                  <a:schemeClr val="hlink"/>
                </a:solidFill>
              </a:rPr>
              <a:t>A Virtual Computer is a hypothetical machine</a:t>
            </a:r>
            <a:r>
              <a:rPr lang="en-US" altLang="zh-CN"/>
              <a:t> </a:t>
            </a:r>
            <a:r>
              <a:rPr lang="zh-CN" altLang="en-US">
                <a:solidFill>
                  <a:schemeClr val="hlink"/>
                </a:solidFill>
              </a:rPr>
              <a:t>（假想机） </a:t>
            </a:r>
            <a:r>
              <a:rPr lang="en-US" altLang="zh-CN"/>
              <a:t>designed to contain the important features of real computers that we want to illustrate.</a:t>
            </a:r>
            <a:endParaRPr lang="en-US" altLang="zh-CN">
              <a:solidFill>
                <a:schemeClr val="hlink"/>
              </a:solidFill>
            </a:endParaRPr>
          </a:p>
          <a:p>
            <a:pPr marL="571500" indent="-571500"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</a:rPr>
              <a:t>Pep/8</a:t>
            </a:r>
          </a:p>
          <a:p>
            <a:pPr marL="1028700" lvl="1" indent="-571500"/>
            <a:r>
              <a:rPr lang="en-US" altLang="zh-CN"/>
              <a:t>designed by Stanley Warford.</a:t>
            </a:r>
          </a:p>
          <a:p>
            <a:pPr marL="1028700" lvl="1" indent="-571500"/>
            <a:r>
              <a:rPr lang="en-US" altLang="zh-CN"/>
              <a:t>64 machine-language instructions</a:t>
            </a:r>
          </a:p>
          <a:p>
            <a:pPr marL="571500" indent="-571500"/>
            <a:r>
              <a:rPr lang="en-US" altLang="zh-CN"/>
              <a:t>We are only going to examine a few </a:t>
            </a:r>
            <a:br>
              <a:rPr lang="en-US" altLang="zh-CN"/>
            </a:br>
            <a:r>
              <a:rPr lang="en-US" altLang="zh-CN"/>
              <a:t>of these instructions</a:t>
            </a:r>
          </a:p>
        </p:txBody>
      </p:sp>
      <p:sp>
        <p:nvSpPr>
          <p:cNvPr id="49157" name="Rectangle 4">
            <a:extLst>
              <a:ext uri="{FF2B5EF4-FFF2-40B4-BE49-F238E27FC236}">
                <a16:creationId xmlns:a16="http://schemas.microsoft.com/office/drawing/2014/main" id="{BCD938C4-3E1B-49B3-83D4-FB389E13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61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p153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2">
            <a:extLst>
              <a:ext uri="{FF2B5EF4-FFF2-40B4-BE49-F238E27FC236}">
                <a16:creationId xmlns:a16="http://schemas.microsoft.com/office/drawing/2014/main" id="{F8116445-E43A-47E8-BC74-C1FEFC855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Input/Output Structures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052088C5-05AB-4D70-8A8D-F395F34FB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1200"/>
            <a:ext cx="6400800" cy="9144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Read name, age, hourlyWage</a:t>
            </a:r>
          </a:p>
        </p:txBody>
      </p:sp>
      <p:sp>
        <p:nvSpPr>
          <p:cNvPr id="208901" name="Rectangle 5">
            <a:extLst>
              <a:ext uri="{FF2B5EF4-FFF2-40B4-BE49-F238E27FC236}">
                <a16:creationId xmlns:a16="http://schemas.microsoft.com/office/drawing/2014/main" id="{17DD0A03-D306-4DFC-9F5B-5E95CCD08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276600"/>
            <a:ext cx="640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name is a string;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age is an integer;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hourlyWage is a real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The data must be a string, an integer, and 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real in that order.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2">
            <a:extLst>
              <a:ext uri="{FF2B5EF4-FFF2-40B4-BE49-F238E27FC236}">
                <a16:creationId xmlns:a16="http://schemas.microsoft.com/office/drawing/2014/main" id="{F9335A7B-D389-46E8-87A6-4C87FCE3B0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Input/Output Structures</a:t>
            </a:r>
          </a:p>
        </p:txBody>
      </p:sp>
      <p:pic>
        <p:nvPicPr>
          <p:cNvPr id="210948" name="Picture 7">
            <a:extLst>
              <a:ext uri="{FF2B5EF4-FFF2-40B4-BE49-F238E27FC236}">
                <a16:creationId xmlns:a16="http://schemas.microsoft.com/office/drawing/2014/main" id="{B4383DB3-3E54-4713-B341-0EA1D630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0975"/>
            <a:ext cx="60960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4">
            <a:extLst>
              <a:ext uri="{FF2B5EF4-FFF2-40B4-BE49-F238E27FC236}">
                <a16:creationId xmlns:a16="http://schemas.microsoft.com/office/drawing/2014/main" id="{12E11025-665C-4ED7-AF06-881A8840E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Control Structures</a:t>
            </a:r>
          </a:p>
        </p:txBody>
      </p:sp>
      <p:sp>
        <p:nvSpPr>
          <p:cNvPr id="212996" name="Rectangle 5">
            <a:extLst>
              <a:ext uri="{FF2B5EF4-FFF2-40B4-BE49-F238E27FC236}">
                <a16:creationId xmlns:a16="http://schemas.microsoft.com/office/drawing/2014/main" id="{15804EE8-4A41-4578-AFCB-9E2892FC5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b="1">
                <a:solidFill>
                  <a:srgbClr val="3333FF"/>
                </a:solidFill>
                <a:ea typeface="ＭＳ Ｐゴシック" panose="020B0600070205080204" pitchFamily="34" charset="-128"/>
              </a:rPr>
              <a:t>Control structures</a:t>
            </a:r>
            <a:r>
              <a:rPr lang="en-US" altLang="zh-CN">
                <a:ea typeface="ＭＳ Ｐゴシック" panose="020B0600070205080204" pitchFamily="34" charset="-128"/>
              </a:rPr>
              <a:t>  </a:t>
            </a:r>
          </a:p>
          <a:p>
            <a:pPr marL="0" indent="0"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An instruction that determines the order in which other instructions in a program are executed</a:t>
            </a:r>
            <a:endParaRPr lang="en-US" altLang="zh-CN" i="1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zh-CN" i="1">
                <a:ea typeface="ＭＳ Ｐゴシック" panose="020B0600070205080204" pitchFamily="34" charset="-128"/>
              </a:rPr>
              <a:t>Can you name the ones we defined in the functionality of pseudocode? 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4">
            <a:extLst>
              <a:ext uri="{FF2B5EF4-FFF2-40B4-BE49-F238E27FC236}">
                <a16:creationId xmlns:a16="http://schemas.microsoft.com/office/drawing/2014/main" id="{B7EE5708-B24C-4D22-9472-C2E955969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Selection Statements</a:t>
            </a:r>
          </a:p>
        </p:txBody>
      </p:sp>
      <p:sp>
        <p:nvSpPr>
          <p:cNvPr id="215044" name="Rectangle 5">
            <a:extLst>
              <a:ext uri="{FF2B5EF4-FFF2-40B4-BE49-F238E27FC236}">
                <a16:creationId xmlns:a16="http://schemas.microsoft.com/office/drawing/2014/main" id="{B92BDDD0-E6CD-4FE7-8570-D10D6F739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400">
                <a:ea typeface="ＭＳ Ｐゴシック" panose="020B0600070205080204" pitchFamily="34" charset="-128"/>
              </a:rPr>
              <a:t>The </a:t>
            </a:r>
            <a:r>
              <a:rPr lang="en-US" altLang="zh-CN" sz="2400" b="1" i="1">
                <a:solidFill>
                  <a:srgbClr val="3333FF"/>
                </a:solidFill>
                <a:ea typeface="ＭＳ Ｐゴシック" panose="020B0600070205080204" pitchFamily="34" charset="-128"/>
              </a:rPr>
              <a:t>if</a:t>
            </a:r>
            <a:r>
              <a:rPr lang="en-US" altLang="zh-CN" sz="2400">
                <a:solidFill>
                  <a:srgbClr val="3333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zh-CN" sz="2400">
                <a:ea typeface="ＭＳ Ｐゴシック" panose="020B0600070205080204" pitchFamily="34" charset="-128"/>
              </a:rPr>
              <a:t>statement allows the program to test the state of the program variables using a Boolean expression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215045" name="Text Box 7">
            <a:extLst>
              <a:ext uri="{FF2B5EF4-FFF2-40B4-BE49-F238E27FC236}">
                <a16:creationId xmlns:a16="http://schemas.microsoft.com/office/drawing/2014/main" id="{F5A0183A-E7F2-4328-B59D-E0FF93A79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324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15046" name="Picture 8">
            <a:extLst>
              <a:ext uri="{FF2B5EF4-FFF2-40B4-BE49-F238E27FC236}">
                <a16:creationId xmlns:a16="http://schemas.microsoft.com/office/drawing/2014/main" id="{59D19863-2040-487E-929C-CEEFA247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905000"/>
            <a:ext cx="58832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4">
            <a:extLst>
              <a:ext uri="{FF2B5EF4-FFF2-40B4-BE49-F238E27FC236}">
                <a16:creationId xmlns:a16="http://schemas.microsoft.com/office/drawing/2014/main" id="{CEF0582E-D85E-4F30-B4F2-8876E6D21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Looping Statements</a:t>
            </a:r>
          </a:p>
        </p:txBody>
      </p:sp>
      <p:pic>
        <p:nvPicPr>
          <p:cNvPr id="217092" name="Picture 6">
            <a:extLst>
              <a:ext uri="{FF2B5EF4-FFF2-40B4-BE49-F238E27FC236}">
                <a16:creationId xmlns:a16="http://schemas.microsoft.com/office/drawing/2014/main" id="{5ADEC792-758D-47CE-93E5-BB2C57F4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73163"/>
            <a:ext cx="60960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4">
            <a:extLst>
              <a:ext uri="{FF2B5EF4-FFF2-40B4-BE49-F238E27FC236}">
                <a16:creationId xmlns:a16="http://schemas.microsoft.com/office/drawing/2014/main" id="{8A021FCA-D652-4BDB-A257-760E42E4E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Subprogram Statements</a:t>
            </a:r>
          </a:p>
        </p:txBody>
      </p:sp>
      <p:sp>
        <p:nvSpPr>
          <p:cNvPr id="219140" name="Rectangle 5">
            <a:extLst>
              <a:ext uri="{FF2B5EF4-FFF2-40B4-BE49-F238E27FC236}">
                <a16:creationId xmlns:a16="http://schemas.microsoft.com/office/drawing/2014/main" id="{B3A0E5CF-DA4E-47EC-AA68-8A3166113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We can give a section of code a name and use that name as a statement in another part of the program</a:t>
            </a:r>
          </a:p>
          <a:p>
            <a:pPr marL="0" indent="0">
              <a:buFontTx/>
              <a:buNone/>
            </a:pPr>
            <a:r>
              <a:rPr lang="en-US" altLang="zh-CN">
                <a:ea typeface="ＭＳ Ｐゴシック" panose="020B0600070205080204" pitchFamily="34" charset="-128"/>
              </a:rPr>
              <a:t>When the name is encountered, the processing in the other part of the program halts while the named code is executed</a:t>
            </a:r>
          </a:p>
        </p:txBody>
      </p:sp>
      <p:sp>
        <p:nvSpPr>
          <p:cNvPr id="219141" name="Rectangle 6">
            <a:extLst>
              <a:ext uri="{FF2B5EF4-FFF2-40B4-BE49-F238E27FC236}">
                <a16:creationId xmlns:a16="http://schemas.microsoft.com/office/drawing/2014/main" id="{665308C2-2E04-4F77-B8E3-D2D242918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81600"/>
            <a:ext cx="2286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Remember?</a:t>
            </a:r>
            <a:endParaRPr lang="en-US" altLang="zh-CN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2">
            <a:extLst>
              <a:ext uri="{FF2B5EF4-FFF2-40B4-BE49-F238E27FC236}">
                <a16:creationId xmlns:a16="http://schemas.microsoft.com/office/drawing/2014/main" id="{772BF2EF-C329-46A6-93D7-52C8ECC6B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543800" cy="1143000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Subprogram Statements</a:t>
            </a:r>
          </a:p>
        </p:txBody>
      </p:sp>
      <p:pic>
        <p:nvPicPr>
          <p:cNvPr id="221188" name="Picture 6">
            <a:extLst>
              <a:ext uri="{FF2B5EF4-FFF2-40B4-BE49-F238E27FC236}">
                <a16:creationId xmlns:a16="http://schemas.microsoft.com/office/drawing/2014/main" id="{564F80E0-EA8C-4DFE-8B94-F6BF26B9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17688"/>
            <a:ext cx="67818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2">
            <a:extLst>
              <a:ext uri="{FF2B5EF4-FFF2-40B4-BE49-F238E27FC236}">
                <a16:creationId xmlns:a16="http://schemas.microsoft.com/office/drawing/2014/main" id="{7BAA3E08-A92E-4B99-A92E-5FB37A521C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22238"/>
            <a:ext cx="7886700" cy="1325562"/>
          </a:xfrm>
        </p:spPr>
        <p:txBody>
          <a:bodyPr/>
          <a:lstStyle/>
          <a:p>
            <a:r>
              <a:rPr lang="en-US" altLang="zh-CN">
                <a:ea typeface="ＭＳ Ｐゴシック" panose="020B0600070205080204" pitchFamily="34" charset="-128"/>
              </a:rPr>
              <a:t>Nested Logic</a:t>
            </a:r>
            <a:r>
              <a:rPr lang="zh-CN" altLang="en-US"/>
              <a:t>嵌套逻辑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223236" name="Text Box 4">
            <a:extLst>
              <a:ext uri="{FF2B5EF4-FFF2-40B4-BE49-F238E27FC236}">
                <a16:creationId xmlns:a16="http://schemas.microsoft.com/office/drawing/2014/main" id="{0F138D02-B739-4807-9320-0DCC90814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47800"/>
            <a:ext cx="7620000" cy="467201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064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064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064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064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064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064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064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064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064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Set sum to 0		</a:t>
            </a:r>
            <a:r>
              <a:rPr lang="en-US" altLang="zh-CN" sz="2400" i="1" dirty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// Initialize sum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Set </a:t>
            </a:r>
            <a:r>
              <a:rPr lang="en-US" altLang="zh-CN" sz="24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posCount</a:t>
            </a: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to 0	</a:t>
            </a:r>
            <a:r>
              <a:rPr lang="en-US" altLang="zh-CN" sz="2400" i="1" dirty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// Initialize event</a:t>
            </a:r>
            <a:endParaRPr lang="en-US" altLang="zh-CN" sz="24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WHILE (</a:t>
            </a:r>
            <a:r>
              <a:rPr lang="en-US" altLang="zh-CN" sz="24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posCount</a:t>
            </a: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&lt;= 10)	</a:t>
            </a:r>
            <a:r>
              <a:rPr lang="en-US" altLang="zh-CN" sz="2400" i="1" dirty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// Test event</a:t>
            </a:r>
            <a:endParaRPr lang="en-US" altLang="zh-CN" sz="24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	Read a value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	IF (value &gt; 0) 	</a:t>
            </a:r>
            <a:r>
              <a:rPr lang="en-US" altLang="zh-CN" sz="2400" i="1" dirty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// Update event?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Set </a:t>
            </a:r>
            <a:r>
              <a:rPr lang="en-US" altLang="zh-CN" sz="24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posCount</a:t>
            </a: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to </a:t>
            </a:r>
            <a:r>
              <a:rPr lang="en-US" altLang="zh-CN" sz="24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posCount</a:t>
            </a: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+ 1	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zh-CN" sz="2400" i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// </a:t>
            </a:r>
            <a:r>
              <a:rPr lang="en-US" altLang="zh-CN" sz="2400" i="1" dirty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Update event</a:t>
            </a:r>
            <a:endParaRPr lang="en-US" altLang="zh-CN" sz="24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   	Set sum to sum + value	 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zh-CN" sz="2400" i="1" dirty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    // Statement(s) following loop</a:t>
            </a:r>
            <a:endParaRPr lang="en-US" altLang="zh-CN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3237" name="Rectangle 5">
            <a:extLst>
              <a:ext uri="{FF2B5EF4-FFF2-40B4-BE49-F238E27FC236}">
                <a16:creationId xmlns:a16="http://schemas.microsoft.com/office/drawing/2014/main" id="{74CBBBC8-567E-4A39-A008-5A21045CF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6146800"/>
            <a:ext cx="411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Arial" panose="020B0604020202020204" pitchFamily="34" charset="0"/>
                <a:ea typeface="ＭＳ Ｐゴシック" panose="020B0600070205080204" pitchFamily="34" charset="-128"/>
              </a:rPr>
              <a:t>IF </a:t>
            </a:r>
            <a:r>
              <a:rPr lang="en-US" altLang="zh-CN" sz="2400">
                <a:latin typeface="Arial" panose="020B0604020202020204" pitchFamily="34" charset="0"/>
                <a:ea typeface="ＭＳ Ｐゴシック" panose="020B0600070205080204" pitchFamily="34" charset="-128"/>
              </a:rPr>
              <a:t>within</a:t>
            </a:r>
            <a:r>
              <a:rPr lang="en-US" altLang="zh-CN" sz="2800">
                <a:latin typeface="Arial" panose="020B0604020202020204" pitchFamily="34" charset="0"/>
                <a:ea typeface="ＭＳ Ｐゴシック" panose="020B0600070205080204" pitchFamily="34" charset="-128"/>
              </a:rPr>
              <a:t> a WHILE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>
            <a:extLst>
              <a:ext uri="{FF2B5EF4-FFF2-40B4-BE49-F238E27FC236}">
                <a16:creationId xmlns:a16="http://schemas.microsoft.com/office/drawing/2014/main" id="{7CDF9DD0-426F-451B-BCFB-6EDA1B725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1143000"/>
            <a:ext cx="7239000" cy="5591175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Set weekCount to 1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WHILE (weekCount&lt;= 52)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  	Set weekSum to 0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   	Set dayCount to 1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   	WHILE (dayCount &lt;= 7)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      	Read rainfall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     		Set weekSum to weekSum + rainfall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      	Set dayCount to dayCount + 1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   	Write </a:t>
            </a:r>
            <a:r>
              <a:rPr lang="ja-JP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Week </a:t>
            </a:r>
            <a:r>
              <a:rPr lang="ja-JP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 + weekCount + </a:t>
            </a:r>
            <a:r>
              <a:rPr lang="ja-JP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 total: </a:t>
            </a:r>
            <a:r>
              <a:rPr lang="ja-JP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 + 	    		weekSum</a:t>
            </a:r>
          </a:p>
          <a:p>
            <a:pPr algn="just"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   	Set weekCount to weekCount + </a:t>
            </a:r>
            <a:endParaRPr lang="en-US" altLang="zh-CN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8CA0850D-325F-4558-A09F-A6FA51106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6122988"/>
            <a:ext cx="3446462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Arial" panose="020B0604020202020204" pitchFamily="34" charset="0"/>
                <a:ea typeface="ＭＳ Ｐゴシック" panose="020B0600070205080204" pitchFamily="34" charset="-128"/>
              </a:rPr>
              <a:t>WHILE within a WHILE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>
            <a:extLst>
              <a:ext uri="{FF2B5EF4-FFF2-40B4-BE49-F238E27FC236}">
                <a16:creationId xmlns:a16="http://schemas.microsoft.com/office/drawing/2014/main" id="{DFCF2D58-0898-4844-AE79-7E6837F0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1403350"/>
            <a:ext cx="76962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tabLst>
                <a:tab pos="457200" algn="l"/>
                <a:tab pos="977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Set weekCount to 1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WHILE (weekCount&lt;= 52)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  	Set weekSum to </a:t>
            </a:r>
            <a:r>
              <a:rPr lang="en-US" altLang="zh-CN" sz="2400" i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CalculateWeekSum(weekCount)</a:t>
            </a:r>
            <a:endParaRPr lang="en-US" altLang="zh-CN" sz="24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      Write </a:t>
            </a:r>
            <a:r>
              <a:rPr lang="ja-JP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Week </a:t>
            </a:r>
            <a:r>
              <a:rPr lang="ja-JP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 + weekCount + </a:t>
            </a:r>
            <a:r>
              <a:rPr lang="ja-JP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 total: </a:t>
            </a:r>
            <a:r>
              <a:rPr lang="ja-JP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 + 	    			weekSum</a:t>
            </a:r>
          </a:p>
          <a:p>
            <a:pPr algn="just"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   	Set weekCount to weekCount + </a:t>
            </a:r>
          </a:p>
          <a:p>
            <a:pPr algn="just"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zh-CN" sz="2400" i="1" u="sng">
                <a:solidFill>
                  <a:srgbClr val="3399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CalculateWeekSum(weekCount)</a:t>
            </a:r>
          </a:p>
          <a:p>
            <a:pPr algn="just"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…..</a:t>
            </a:r>
            <a:endParaRPr lang="en-US" altLang="zh-CN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94B73321-26DD-46F6-921F-49BD8CE87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5" y="5740400"/>
            <a:ext cx="3886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Which is easier to read?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主题1computer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computer blue" id="{0C02F5FC-0E4F-44CD-9A11-F64D4A7F6B02}" vid="{38DEF1BE-C24B-4F1B-8BB1-880D04EAE797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8912</TotalTime>
  <Pages>0</Pages>
  <Words>4052</Words>
  <Characters>0</Characters>
  <Application>Microsoft Office PowerPoint</Application>
  <DocSecurity>0</DocSecurity>
  <PresentationFormat>全屏显示(4:3)</PresentationFormat>
  <Lines>0</Lines>
  <Paragraphs>995</Paragraphs>
  <Slides>104</Slides>
  <Notes>87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104</vt:i4>
      </vt:variant>
    </vt:vector>
  </HeadingPairs>
  <TitlesOfParts>
    <vt:vector size="118" baseType="lpstr">
      <vt:lpstr>Tahoma</vt:lpstr>
      <vt:lpstr>宋体</vt:lpstr>
      <vt:lpstr>Wingdings</vt:lpstr>
      <vt:lpstr>Comic Sans MS</vt:lpstr>
      <vt:lpstr>Arial</vt:lpstr>
      <vt:lpstr>Times New Roman</vt:lpstr>
      <vt:lpstr>Calibri Light</vt:lpstr>
      <vt:lpstr>Calibri</vt:lpstr>
      <vt:lpstr>ＭＳ Ｐゴシック</vt:lpstr>
      <vt:lpstr>楷体_GB2312</vt:lpstr>
      <vt:lpstr>Times</vt:lpstr>
      <vt:lpstr>Courier</vt:lpstr>
      <vt:lpstr>AR MinchoL JIS</vt:lpstr>
      <vt:lpstr>主题1computer blue</vt:lpstr>
      <vt:lpstr>Introduction to Computer Science Illuminated</vt:lpstr>
      <vt:lpstr>The Programming Layer</vt:lpstr>
      <vt:lpstr>The Programming Layer (Preface 2/2)</vt:lpstr>
      <vt:lpstr>Coding…[cn]</vt:lpstr>
      <vt:lpstr>Chapter 6  Low-level programming languages</vt:lpstr>
      <vt:lpstr>Chapter 9  Object-Oriented Design and High-level Programming Languages</vt:lpstr>
      <vt:lpstr>(2) Machine Language</vt:lpstr>
      <vt:lpstr>7.3.1 What’s machine language?</vt:lpstr>
      <vt:lpstr>7.3.2 Pep/8: A Virtual虚拟Computer</vt:lpstr>
      <vt:lpstr>Features in Pep/8 (1/2)</vt:lpstr>
      <vt:lpstr>Features in Pep/8(2/2)</vt:lpstr>
      <vt:lpstr>Instruction Format (1/2)</vt:lpstr>
      <vt:lpstr>Instruction Format (2/2)</vt:lpstr>
      <vt:lpstr>Some Sample Instructions</vt:lpstr>
      <vt:lpstr>6.3.3 A Program Example (1/3)</vt:lpstr>
      <vt:lpstr>A Program Example (2/3)</vt:lpstr>
      <vt:lpstr>A Program Example (3/3)</vt:lpstr>
      <vt:lpstr>A Program Example (Codes)</vt:lpstr>
      <vt:lpstr>Pep/8 Simulator</vt:lpstr>
      <vt:lpstr>(1) Machine/Assembly/High-Level Language</vt:lpstr>
      <vt:lpstr>Assembly Language</vt:lpstr>
      <vt:lpstr>Pep/8Assembly Language</vt:lpstr>
      <vt:lpstr>Pseudo-Operations (1/2)</vt:lpstr>
      <vt:lpstr>Pseudo-Operations (2/2)</vt:lpstr>
      <vt:lpstr>Assembly Languages Version “Hello”</vt:lpstr>
      <vt:lpstr>Developing an Algorithm</vt:lpstr>
      <vt:lpstr>Pseudocode</vt:lpstr>
      <vt:lpstr>Following Pseudocode</vt:lpstr>
      <vt:lpstr>Following Pseudocode</vt:lpstr>
      <vt:lpstr>Pseudocode for Complete Computer Solution</vt:lpstr>
      <vt:lpstr>Pseudocode Functionality( 功能）</vt:lpstr>
      <vt:lpstr>Pseudocode Functionality</vt:lpstr>
      <vt:lpstr>Pseudocode Functionality</vt:lpstr>
      <vt:lpstr>Pseudocode Functionality</vt:lpstr>
      <vt:lpstr>Pseudocode Functionality</vt:lpstr>
      <vt:lpstr>Pseudocode Example</vt:lpstr>
      <vt:lpstr>Pseudocode Example</vt:lpstr>
      <vt:lpstr>Pseudocode Example</vt:lpstr>
      <vt:lpstr>Walk Through</vt:lpstr>
      <vt:lpstr>Translating Pseudocode</vt:lpstr>
      <vt:lpstr>(1) Machine/Assembly/High-Level Language</vt:lpstr>
      <vt:lpstr>Brief Summary</vt:lpstr>
      <vt:lpstr>(4) High-level Programming Languages and OOP</vt:lpstr>
      <vt:lpstr>Compilers</vt:lpstr>
      <vt:lpstr>Compilers</vt:lpstr>
      <vt:lpstr>Interpreters解释器</vt:lpstr>
      <vt:lpstr>机器语言/汇编语言/高级语言(cn)</vt:lpstr>
      <vt:lpstr>Java </vt:lpstr>
      <vt:lpstr>Portability</vt:lpstr>
      <vt:lpstr>Portability 可移植性 (1/2)</vt:lpstr>
      <vt:lpstr>Portability 可移植性 (2/2)</vt:lpstr>
      <vt:lpstr>8.2 Programming Language Paradigms范型</vt:lpstr>
      <vt:lpstr>Programming Language Paradigms</vt:lpstr>
      <vt:lpstr>Programming Language Paradigms</vt:lpstr>
      <vt:lpstr>Four Programming Language Models (2/2)</vt:lpstr>
      <vt:lpstr> Object-Oriented Design Methodology（OOP）</vt:lpstr>
      <vt:lpstr>Object-Oriented Design</vt:lpstr>
      <vt:lpstr>Object-Oriented Design</vt:lpstr>
      <vt:lpstr>Object Orientation 面向对象</vt:lpstr>
      <vt:lpstr>Classes “类是对象的抽象”（例）</vt:lpstr>
      <vt:lpstr>“类和类的责任”（例）</vt:lpstr>
      <vt:lpstr>Instance of a class对象: 类的实例</vt:lpstr>
      <vt:lpstr>An Example of OOD (1/3)</vt:lpstr>
      <vt:lpstr>An Example of OOD (2/3)</vt:lpstr>
      <vt:lpstr>An Example of OOD (3/3)</vt:lpstr>
      <vt:lpstr>Functionality of Object-Oriented Languages功能性</vt:lpstr>
      <vt:lpstr>Encapsulation 封装</vt:lpstr>
      <vt:lpstr>Classes 类</vt:lpstr>
      <vt:lpstr>Inheritance 继承</vt:lpstr>
      <vt:lpstr>Inheritance 继承 (例)</vt:lpstr>
      <vt:lpstr>Polymorphism 多态</vt:lpstr>
      <vt:lpstr>Inheritance and Polymorphism</vt:lpstr>
      <vt:lpstr>Brief Summary</vt:lpstr>
      <vt:lpstr>Brief Summary Compilers/Assemblers vs. Interpreters</vt:lpstr>
      <vt:lpstr>Brief Summary(cn) Compilers/Assemblers vs. Interpreters</vt:lpstr>
      <vt:lpstr>Disscussion</vt:lpstr>
      <vt:lpstr>Functionality of Imperative Languages 命令式语言的功能性</vt:lpstr>
      <vt:lpstr>Functionality of Imperative Languages </vt:lpstr>
      <vt:lpstr>Boolean Expressions</vt:lpstr>
      <vt:lpstr>Strong Typing</vt:lpstr>
      <vt:lpstr>Data Types</vt:lpstr>
      <vt:lpstr>Integers</vt:lpstr>
      <vt:lpstr>Reals</vt:lpstr>
      <vt:lpstr>Characters</vt:lpstr>
      <vt:lpstr>Boolean and Strings</vt:lpstr>
      <vt:lpstr>Declarations</vt:lpstr>
      <vt:lpstr>Declaration Example</vt:lpstr>
      <vt:lpstr>Assignment statement</vt:lpstr>
      <vt:lpstr>Input/Output Structures</vt:lpstr>
      <vt:lpstr>Input/Output Structures</vt:lpstr>
      <vt:lpstr>Input/Output Structures</vt:lpstr>
      <vt:lpstr>Control Structures</vt:lpstr>
      <vt:lpstr>Selection Statements</vt:lpstr>
      <vt:lpstr>Looping Statements</vt:lpstr>
      <vt:lpstr>Subprogram Statements</vt:lpstr>
      <vt:lpstr>Subprogram Statements</vt:lpstr>
      <vt:lpstr>Nested Logic嵌套逻辑</vt:lpstr>
      <vt:lpstr>PowerPoint 演示文稿</vt:lpstr>
      <vt:lpstr>PowerPoint 演示文稿</vt:lpstr>
      <vt:lpstr>Asynchronous Processing</vt:lpstr>
      <vt:lpstr>PowerPoint 演示文稿</vt:lpstr>
      <vt:lpstr>(5) Testing </vt:lpstr>
      <vt:lpstr>Chapter 8 Abstract Date Types and Subprograms 抽象数据类型和子程序员</vt:lpstr>
      <vt:lpstr>What’s the point today ?</vt:lpstr>
    </vt:vector>
  </TitlesOfParts>
  <Manager/>
  <Company>hd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The Information Layer</dc:title>
  <dc:subject>Computer Science Illuminated</dc:subject>
  <dc:creator>《计算机科学导论》课程组@华南师范大学</dc:creator>
  <cp:keywords/>
  <cp:lastModifiedBy>shen ys</cp:lastModifiedBy>
  <cp:revision>639</cp:revision>
  <cp:lastPrinted>1899-12-30T00:00:00Z</cp:lastPrinted>
  <dcterms:created xsi:type="dcterms:W3CDTF">2006-10-15T12:59:51Z</dcterms:created>
  <dcterms:modified xsi:type="dcterms:W3CDTF">2018-11-27T04:22:10Z</dcterms:modified>
  <cp:category>Lecture</cp:category>
</cp:coreProperties>
</file>