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1"/>
  </p:notesMasterIdLst>
  <p:sldIdLst>
    <p:sldId id="256" r:id="rId2"/>
    <p:sldId id="268" r:id="rId3"/>
    <p:sldId id="264" r:id="rId4"/>
    <p:sldId id="265" r:id="rId5"/>
    <p:sldId id="271" r:id="rId6"/>
    <p:sldId id="272" r:id="rId7"/>
    <p:sldId id="257" r:id="rId8"/>
    <p:sldId id="266" r:id="rId9"/>
    <p:sldId id="273" r:id="rId10"/>
    <p:sldId id="274" r:id="rId11"/>
    <p:sldId id="263" r:id="rId12"/>
    <p:sldId id="261" r:id="rId13"/>
    <p:sldId id="260" r:id="rId14"/>
    <p:sldId id="262" r:id="rId15"/>
    <p:sldId id="269" r:id="rId16"/>
    <p:sldId id="270" r:id="rId17"/>
    <p:sldId id="275" r:id="rId18"/>
    <p:sldId id="258" r:id="rId19"/>
    <p:sldId id="259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2F629-C3F4-4644-B055-22C6F53AA6DA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6EC4A-CDD3-4492-869F-820F2C5ABC3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112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标题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9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1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24" name="页脚占位符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25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29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2018/10/25</a:t>
            </a:fld>
            <a:endParaRPr lang="zh-CN" altLang="en-US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42900" y="2564904"/>
            <a:ext cx="8458200" cy="12223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zh-CN" alt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从细胞的形态结构分析细菌与放线菌的菌落特征</a:t>
            </a:r>
            <a:endParaRPr lang="zh-CN" alt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42900" y="4149080"/>
            <a:ext cx="8458200" cy="914400"/>
          </a:xfrm>
        </p:spPr>
        <p:txBody>
          <a:bodyPr/>
          <a:lstStyle/>
          <a:p>
            <a:pPr algn="r"/>
            <a:r>
              <a:rPr lang="en-US" altLang="zh-CN" b="1" dirty="0" smtClean="0"/>
              <a:t>——16</a:t>
            </a:r>
            <a:r>
              <a:rPr lang="zh-CN" altLang="en-US" b="1" dirty="0" smtClean="0"/>
              <a:t>级科二第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组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17119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8"/>
          <a:stretch/>
        </p:blipFill>
        <p:spPr bwMode="auto">
          <a:xfrm>
            <a:off x="-540568" y="1529408"/>
            <a:ext cx="995017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" t="18314" r="-834" b="-1878"/>
          <a:stretch/>
        </p:blipFill>
        <p:spPr bwMode="auto">
          <a:xfrm>
            <a:off x="80794" y="1327105"/>
            <a:ext cx="8707445" cy="550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1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4000" dirty="0"/>
              <a:t>菌落特征和细菌细胞的结构</a:t>
            </a:r>
            <a:r>
              <a:rPr lang="zh-CN" altLang="en-US" sz="4000" dirty="0" smtClean="0"/>
              <a:t>密切相关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/>
              <a:t>肺炎链球菌因具有荚膜就形成光滑型菌落，其表面光滑黏</a:t>
            </a:r>
            <a:r>
              <a:rPr lang="zh-CN" altLang="en-US" dirty="0" smtClean="0"/>
              <a:t>稠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不</a:t>
            </a:r>
            <a:r>
              <a:rPr lang="zh-CN" altLang="en-US" dirty="0"/>
              <a:t>具荚膜的菌株形成的菌落为粗糙型，菌落表面干燥、有皱</a:t>
            </a:r>
            <a:r>
              <a:rPr lang="zh-CN" altLang="en-US" dirty="0" smtClean="0"/>
              <a:t>折</a:t>
            </a:r>
            <a:endParaRPr lang="en-US" altLang="zh-CN" dirty="0" smtClean="0"/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25924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dirty="0"/>
              <a:t>对应关系</a:t>
            </a:r>
          </a:p>
        </p:txBody>
      </p:sp>
      <p:sp>
        <p:nvSpPr>
          <p:cNvPr id="5" name="任意多边形 4"/>
          <p:cNvSpPr/>
          <p:nvPr/>
        </p:nvSpPr>
        <p:spPr>
          <a:xfrm>
            <a:off x="2520025" y="155471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774" tIns="43774" rIns="43774" bIns="4377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300" b="1" kern="1200" dirty="0" smtClean="0">
                <a:latin typeface="Adobe 黑体 Std R" pitchFamily="34" charset="-122"/>
                <a:ea typeface="Adobe 黑体 Std R" pitchFamily="34" charset="-122"/>
              </a:rPr>
              <a:t>细菌细胞</a:t>
            </a:r>
            <a:endParaRPr lang="zh-CN" altLang="en-US" sz="23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2520025" y="222598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单细胞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2520025" y="289725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荚膜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2520025" y="356852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鞭毛、菌毛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3" name="任意多边形 12"/>
          <p:cNvSpPr/>
          <p:nvPr/>
        </p:nvSpPr>
        <p:spPr>
          <a:xfrm>
            <a:off x="2520025" y="423979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个体间充满水分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2520025" y="491106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球菌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2520025" y="558233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产生色素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4787426" y="155471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774" tIns="43774" rIns="43774" bIns="43774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300" b="1" kern="1200" dirty="0" smtClean="0">
                <a:latin typeface="Adobe 黑体 Std R" pitchFamily="34" charset="-122"/>
                <a:ea typeface="Adobe 黑体 Std R" pitchFamily="34" charset="-122"/>
              </a:rPr>
              <a:t>细菌菌落</a:t>
            </a:r>
            <a:endParaRPr lang="zh-CN" altLang="en-US" sz="23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4787426" y="222598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菌落较小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4787426" y="289725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光滑型、粗糙型菌落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4787426" y="356852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边缘不规则、易挑起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4787426" y="423979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湿润、易挑起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4787426" y="491106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隆起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470991" y="2095460"/>
            <a:ext cx="2354417" cy="3443366"/>
            <a:chOff x="3470991" y="2095460"/>
            <a:chExt cx="2354417" cy="3443366"/>
          </a:xfrm>
        </p:grpSpPr>
        <p:sp>
          <p:nvSpPr>
            <p:cNvPr id="6" name="右箭头 5"/>
            <p:cNvSpPr/>
            <p:nvPr/>
          </p:nvSpPr>
          <p:spPr>
            <a:xfrm rot="5400000">
              <a:off x="3470991" y="209546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右箭头 7"/>
            <p:cNvSpPr/>
            <p:nvPr/>
          </p:nvSpPr>
          <p:spPr>
            <a:xfrm rot="5400000">
              <a:off x="3470991" y="276673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右箭头 9"/>
            <p:cNvSpPr/>
            <p:nvPr/>
          </p:nvSpPr>
          <p:spPr>
            <a:xfrm rot="5400000">
              <a:off x="3470991" y="343800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右箭头 11"/>
            <p:cNvSpPr/>
            <p:nvPr/>
          </p:nvSpPr>
          <p:spPr>
            <a:xfrm rot="5400000">
              <a:off x="3470991" y="410927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右箭头 13"/>
            <p:cNvSpPr/>
            <p:nvPr/>
          </p:nvSpPr>
          <p:spPr>
            <a:xfrm rot="5400000">
              <a:off x="3470991" y="478054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右箭头 15"/>
            <p:cNvSpPr/>
            <p:nvPr/>
          </p:nvSpPr>
          <p:spPr>
            <a:xfrm rot="5400000">
              <a:off x="3470991" y="545181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右箭头 18"/>
            <p:cNvSpPr/>
            <p:nvPr/>
          </p:nvSpPr>
          <p:spPr>
            <a:xfrm rot="5400000">
              <a:off x="5738392" y="209546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右箭头 20"/>
            <p:cNvSpPr/>
            <p:nvPr/>
          </p:nvSpPr>
          <p:spPr>
            <a:xfrm rot="5400000">
              <a:off x="5738392" y="276673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右箭头 22"/>
            <p:cNvSpPr/>
            <p:nvPr/>
          </p:nvSpPr>
          <p:spPr>
            <a:xfrm rot="5400000">
              <a:off x="5738392" y="343800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右箭头 24"/>
            <p:cNvSpPr/>
            <p:nvPr/>
          </p:nvSpPr>
          <p:spPr>
            <a:xfrm rot="5400000">
              <a:off x="5738392" y="410927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右箭头 26"/>
            <p:cNvSpPr/>
            <p:nvPr/>
          </p:nvSpPr>
          <p:spPr>
            <a:xfrm rot="5400000">
              <a:off x="5738392" y="478054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右箭头 28"/>
            <p:cNvSpPr/>
            <p:nvPr/>
          </p:nvSpPr>
          <p:spPr>
            <a:xfrm rot="5400000">
              <a:off x="5738392" y="5451810"/>
              <a:ext cx="87016" cy="87016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0" name="任意多边形 29"/>
          <p:cNvSpPr/>
          <p:nvPr/>
        </p:nvSpPr>
        <p:spPr>
          <a:xfrm>
            <a:off x="4787426" y="5582335"/>
            <a:ext cx="1988948" cy="497237"/>
          </a:xfrm>
          <a:custGeom>
            <a:avLst/>
            <a:gdLst>
              <a:gd name="connsiteX0" fmla="*/ 0 w 1988948"/>
              <a:gd name="connsiteY0" fmla="*/ 49724 h 497237"/>
              <a:gd name="connsiteX1" fmla="*/ 49724 w 1988948"/>
              <a:gd name="connsiteY1" fmla="*/ 0 h 497237"/>
              <a:gd name="connsiteX2" fmla="*/ 1939224 w 1988948"/>
              <a:gd name="connsiteY2" fmla="*/ 0 h 497237"/>
              <a:gd name="connsiteX3" fmla="*/ 1988948 w 1988948"/>
              <a:gd name="connsiteY3" fmla="*/ 49724 h 497237"/>
              <a:gd name="connsiteX4" fmla="*/ 1988948 w 1988948"/>
              <a:gd name="connsiteY4" fmla="*/ 447513 h 497237"/>
              <a:gd name="connsiteX5" fmla="*/ 1939224 w 1988948"/>
              <a:gd name="connsiteY5" fmla="*/ 497237 h 497237"/>
              <a:gd name="connsiteX6" fmla="*/ 49724 w 1988948"/>
              <a:gd name="connsiteY6" fmla="*/ 497237 h 497237"/>
              <a:gd name="connsiteX7" fmla="*/ 0 w 1988948"/>
              <a:gd name="connsiteY7" fmla="*/ 447513 h 497237"/>
              <a:gd name="connsiteX8" fmla="*/ 0 w 1988948"/>
              <a:gd name="connsiteY8" fmla="*/ 49724 h 497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8948" h="497237">
                <a:moveTo>
                  <a:pt x="0" y="49724"/>
                </a:moveTo>
                <a:cubicBezTo>
                  <a:pt x="0" y="22262"/>
                  <a:pt x="22262" y="0"/>
                  <a:pt x="49724" y="0"/>
                </a:cubicBezTo>
                <a:lnTo>
                  <a:pt x="1939224" y="0"/>
                </a:lnTo>
                <a:cubicBezTo>
                  <a:pt x="1966686" y="0"/>
                  <a:pt x="1988948" y="22262"/>
                  <a:pt x="1988948" y="49724"/>
                </a:cubicBezTo>
                <a:lnTo>
                  <a:pt x="1988948" y="447513"/>
                </a:lnTo>
                <a:cubicBezTo>
                  <a:pt x="1988948" y="474975"/>
                  <a:pt x="1966686" y="497237"/>
                  <a:pt x="1939224" y="497237"/>
                </a:cubicBezTo>
                <a:lnTo>
                  <a:pt x="49724" y="497237"/>
                </a:lnTo>
                <a:cubicBezTo>
                  <a:pt x="22262" y="497237"/>
                  <a:pt x="0" y="474975"/>
                  <a:pt x="0" y="447513"/>
                </a:cubicBezTo>
                <a:lnTo>
                  <a:pt x="0" y="49724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4884" tIns="34884" rIns="34884" bIns="34884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kern="1200" dirty="0" smtClean="0">
                <a:latin typeface="Adobe 黑体 Std R" pitchFamily="34" charset="-122"/>
                <a:ea typeface="Adobe 黑体 Std R" pitchFamily="34" charset="-122"/>
              </a:rPr>
              <a:t>五彩斑斓</a:t>
            </a:r>
            <a:endParaRPr lang="zh-CN" altLang="en-US" sz="1600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122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  <p:bldP spid="18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dirty="0"/>
              <a:t>放线菌细胞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与细菌相似，都具备</a:t>
            </a:r>
            <a:r>
              <a:rPr lang="zh-CN" altLang="en-US" dirty="0">
                <a:solidFill>
                  <a:srgbClr val="C00000"/>
                </a:solidFill>
              </a:rPr>
              <a:t>细胞壁、细胞膜、细胞质、拟核等基本结构</a:t>
            </a:r>
            <a:r>
              <a:rPr lang="zh-CN" altLang="en-US" dirty="0"/>
              <a:t>。个别种类的放线菌也具有细菌鞭毛样的丝状体，但一般不形成荚膜、菌毛等特殊</a:t>
            </a:r>
            <a:r>
              <a:rPr lang="zh-CN" altLang="en-US" dirty="0" smtClean="0"/>
              <a:t>结构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放线菌</a:t>
            </a:r>
            <a:r>
              <a:rPr lang="zh-CN" altLang="en-US" dirty="0"/>
              <a:t>的孢子在某些方面与细菌的芽孢有相似之处，都属于内源</a:t>
            </a:r>
            <a:r>
              <a:rPr lang="zh-CN" altLang="en-US" dirty="0" smtClean="0"/>
              <a:t>性孢子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/>
              <a:t>细菌</a:t>
            </a:r>
            <a:r>
              <a:rPr lang="zh-CN" altLang="en-US" dirty="0" smtClean="0"/>
              <a:t>的</a:t>
            </a:r>
            <a:r>
              <a:rPr lang="zh-CN" altLang="en-US" dirty="0"/>
              <a:t>芽孢仅是休眠体，不具有繁殖作用，而放线菌产生孢子则是一种繁殖</a:t>
            </a:r>
            <a:r>
              <a:rPr lang="zh-CN" altLang="en-US" dirty="0" smtClean="0"/>
              <a:t>方式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/>
              <a:t>细胞相互关系是</a:t>
            </a:r>
            <a:r>
              <a:rPr lang="zh-CN" altLang="en-US" dirty="0">
                <a:solidFill>
                  <a:srgbClr val="C00000"/>
                </a:solidFill>
              </a:rPr>
              <a:t>丝状交织</a:t>
            </a:r>
            <a:r>
              <a:rPr lang="zh-CN" altLang="en-US" dirty="0"/>
              <a:t>，形态特征细而</a:t>
            </a:r>
            <a:r>
              <a:rPr lang="zh-CN" altLang="en-US" dirty="0" smtClean="0"/>
              <a:t>均匀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089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dirty="0" smtClean="0"/>
              <a:t>放线菌菌落</a:t>
            </a: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放线菌</a:t>
            </a:r>
            <a:r>
              <a:rPr lang="zh-CN" altLang="en-US" dirty="0"/>
              <a:t>菌丝相互交错缠绕形成质地致密的小菌落，</a:t>
            </a:r>
            <a:r>
              <a:rPr lang="zh-CN" altLang="en-US" dirty="0">
                <a:solidFill>
                  <a:srgbClr val="C00000"/>
                </a:solidFill>
              </a:rPr>
              <a:t>干燥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C00000"/>
                </a:solidFill>
              </a:rPr>
              <a:t>不透明</a:t>
            </a:r>
            <a:r>
              <a:rPr lang="zh-CN" altLang="en-US" dirty="0"/>
              <a:t>、</a:t>
            </a:r>
            <a:r>
              <a:rPr lang="zh-CN" altLang="en-US" dirty="0">
                <a:solidFill>
                  <a:srgbClr val="C00000"/>
                </a:solidFill>
              </a:rPr>
              <a:t>难以挑</a:t>
            </a:r>
            <a:r>
              <a:rPr lang="zh-CN" altLang="en-US" dirty="0" smtClean="0">
                <a:solidFill>
                  <a:srgbClr val="C00000"/>
                </a:solidFill>
              </a:rPr>
              <a:t>取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当</a:t>
            </a:r>
            <a:r>
              <a:rPr lang="zh-CN" altLang="en-US" dirty="0"/>
              <a:t>大量孢子覆盖于菌落表面时，就形成表面为</a:t>
            </a:r>
            <a:r>
              <a:rPr lang="zh-CN" altLang="en-US" dirty="0">
                <a:solidFill>
                  <a:srgbClr val="C00000"/>
                </a:solidFill>
              </a:rPr>
              <a:t>粉末状或颗粒状</a:t>
            </a:r>
            <a:r>
              <a:rPr lang="zh-CN" altLang="en-US" dirty="0"/>
              <a:t>的典型放线菌</a:t>
            </a:r>
            <a:r>
              <a:rPr lang="zh-CN" altLang="en-US" dirty="0" smtClean="0"/>
              <a:t>菌落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由于</a:t>
            </a:r>
            <a:r>
              <a:rPr lang="zh-CN" altLang="en-US" dirty="0"/>
              <a:t>基内菌丝和孢子</a:t>
            </a:r>
            <a:r>
              <a:rPr lang="zh-CN" altLang="en-US" dirty="0" smtClean="0"/>
              <a:t>常有颜色，菌落</a:t>
            </a:r>
            <a:r>
              <a:rPr lang="zh-CN" altLang="en-US" dirty="0"/>
              <a:t>的</a:t>
            </a:r>
            <a:r>
              <a:rPr lang="zh-CN" altLang="en-US" dirty="0">
                <a:solidFill>
                  <a:srgbClr val="C00000"/>
                </a:solidFill>
              </a:rPr>
              <a:t>正反面呈现出不同的</a:t>
            </a:r>
            <a:r>
              <a:rPr lang="zh-CN" altLang="en-US" dirty="0" smtClean="0">
                <a:solidFill>
                  <a:srgbClr val="C00000"/>
                </a:solidFill>
              </a:rPr>
              <a:t>色泽</a:t>
            </a:r>
            <a:endParaRPr lang="en-US" altLang="zh-CN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" t="14251" r="2110" b="11208"/>
          <a:stretch/>
        </p:blipFill>
        <p:spPr bwMode="auto">
          <a:xfrm>
            <a:off x="1044423" y="1375735"/>
            <a:ext cx="7055153" cy="410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8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3124" y="1320881"/>
            <a:ext cx="3671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A:</a:t>
            </a:r>
            <a:r>
              <a:rPr lang="zh-CN" altLang="en-US" sz="3200" b="1" dirty="0" smtClean="0"/>
              <a:t>诺尔斯氏链霉菌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B:</a:t>
            </a:r>
            <a:r>
              <a:rPr lang="zh-CN" altLang="en-US" sz="3200" b="1" dirty="0" smtClean="0"/>
              <a:t>皮疽诺卡氏菌</a:t>
            </a:r>
            <a:endParaRPr lang="en-US" altLang="zh-CN" sz="3200" b="1" dirty="0" smtClean="0"/>
          </a:p>
          <a:p>
            <a:r>
              <a:rPr lang="en-US" altLang="zh-CN" sz="3200" b="1" dirty="0" smtClean="0"/>
              <a:t>C:</a:t>
            </a:r>
            <a:r>
              <a:rPr lang="zh-CN" altLang="en-US" sz="3200" b="1" dirty="0" smtClean="0"/>
              <a:t>游动放线菌</a:t>
            </a:r>
            <a:endParaRPr lang="zh-CN" altLang="en-US" sz="3200" b="1" dirty="0"/>
          </a:p>
        </p:txBody>
      </p:sp>
      <p:grpSp>
        <p:nvGrpSpPr>
          <p:cNvPr id="8" name="组合 7"/>
          <p:cNvGrpSpPr/>
          <p:nvPr/>
        </p:nvGrpSpPr>
        <p:grpSpPr>
          <a:xfrm>
            <a:off x="332000" y="509824"/>
            <a:ext cx="3857045" cy="2487127"/>
            <a:chOff x="332000" y="509824"/>
            <a:chExt cx="3857045" cy="248712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056" b="69009"/>
            <a:stretch/>
          </p:blipFill>
          <p:spPr bwMode="auto">
            <a:xfrm>
              <a:off x="332000" y="509824"/>
              <a:ext cx="3857045" cy="2487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710476" y="526164"/>
              <a:ext cx="4315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</a:rPr>
                <a:t>A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71600" y="3375271"/>
            <a:ext cx="2954640" cy="2898775"/>
            <a:chOff x="971600" y="3375271"/>
            <a:chExt cx="2954640" cy="2898775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22" b="70771"/>
            <a:stretch/>
          </p:blipFill>
          <p:spPr bwMode="auto">
            <a:xfrm>
              <a:off x="971600" y="3375271"/>
              <a:ext cx="2954640" cy="2898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400964" y="3525753"/>
              <a:ext cx="4331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 smtClean="0">
                  <a:solidFill>
                    <a:schemeClr val="bg1"/>
                  </a:solidFill>
                </a:rPr>
                <a:t>B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68956" y="3464197"/>
            <a:ext cx="4106155" cy="2809849"/>
            <a:chOff x="4468956" y="3464197"/>
            <a:chExt cx="4106155" cy="280984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73" t="34165" b="35722"/>
            <a:stretch/>
          </p:blipFill>
          <p:spPr bwMode="auto">
            <a:xfrm>
              <a:off x="4468956" y="3495350"/>
              <a:ext cx="4106155" cy="27786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42408" y="3464197"/>
              <a:ext cx="4812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</a:rPr>
                <a:t>C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83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20317" y="1735941"/>
            <a:ext cx="3368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/>
              <a:t>D</a:t>
            </a:r>
            <a:r>
              <a:rPr lang="en-US" altLang="zh-CN" sz="3600" b="1" dirty="0" smtClean="0"/>
              <a:t>:</a:t>
            </a:r>
            <a:r>
              <a:rPr lang="zh-CN" altLang="en-US" sz="3600" b="1" dirty="0" smtClean="0"/>
              <a:t>卡特利链霉菌</a:t>
            </a:r>
            <a:endParaRPr lang="en-US" altLang="zh-CN" sz="3600" b="1" dirty="0" smtClean="0"/>
          </a:p>
          <a:p>
            <a:r>
              <a:rPr lang="en-US" altLang="zh-CN" sz="3600" b="1" dirty="0"/>
              <a:t>E</a:t>
            </a:r>
            <a:r>
              <a:rPr lang="en-US" altLang="zh-CN" sz="3600" b="1" dirty="0" smtClean="0"/>
              <a:t>:</a:t>
            </a:r>
            <a:r>
              <a:rPr lang="zh-CN" altLang="en-US" sz="3600" b="1" dirty="0" smtClean="0"/>
              <a:t>弗氏链霉菌</a:t>
            </a:r>
            <a:endParaRPr lang="zh-CN" altLang="en-US" sz="36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1187624" y="1412776"/>
            <a:ext cx="2915784" cy="3272209"/>
            <a:chOff x="1187624" y="1412776"/>
            <a:chExt cx="2915784" cy="3272209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000" b="56258"/>
            <a:stretch/>
          </p:blipFill>
          <p:spPr bwMode="auto">
            <a:xfrm>
              <a:off x="1187624" y="1412776"/>
              <a:ext cx="2915784" cy="3272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771800" y="1412776"/>
              <a:ext cx="4828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schemeClr val="bg1"/>
                  </a:solidFill>
                </a:rPr>
                <a:t>D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620256" y="3731231"/>
            <a:ext cx="3168352" cy="2620488"/>
            <a:chOff x="4620256" y="3731231"/>
            <a:chExt cx="3168352" cy="2620488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44" b="55083"/>
            <a:stretch/>
          </p:blipFill>
          <p:spPr bwMode="auto">
            <a:xfrm rot="5400000">
              <a:off x="4894188" y="3457299"/>
              <a:ext cx="2620488" cy="3168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231688" y="3731231"/>
              <a:ext cx="46519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</a:rPr>
                <a:t>E</a:t>
              </a:r>
              <a:endParaRPr lang="zh-CN" alt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164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dirty="0" smtClean="0"/>
              <a:t>对应关系</a:t>
            </a:r>
            <a:endParaRPr lang="zh-CN" altLang="en-US" sz="5400" dirty="0"/>
          </a:p>
        </p:txBody>
      </p:sp>
      <p:sp>
        <p:nvSpPr>
          <p:cNvPr id="22" name="任意多边形 21"/>
          <p:cNvSpPr/>
          <p:nvPr/>
        </p:nvSpPr>
        <p:spPr>
          <a:xfrm>
            <a:off x="1250431" y="1397000"/>
            <a:ext cx="3205215" cy="801303"/>
          </a:xfrm>
          <a:custGeom>
            <a:avLst/>
            <a:gdLst>
              <a:gd name="connsiteX0" fmla="*/ 0 w 3205215"/>
              <a:gd name="connsiteY0" fmla="*/ 80130 h 801303"/>
              <a:gd name="connsiteX1" fmla="*/ 80130 w 3205215"/>
              <a:gd name="connsiteY1" fmla="*/ 0 h 801303"/>
              <a:gd name="connsiteX2" fmla="*/ 3125085 w 3205215"/>
              <a:gd name="connsiteY2" fmla="*/ 0 h 801303"/>
              <a:gd name="connsiteX3" fmla="*/ 3205215 w 3205215"/>
              <a:gd name="connsiteY3" fmla="*/ 80130 h 801303"/>
              <a:gd name="connsiteX4" fmla="*/ 3205215 w 3205215"/>
              <a:gd name="connsiteY4" fmla="*/ 721173 h 801303"/>
              <a:gd name="connsiteX5" fmla="*/ 3125085 w 3205215"/>
              <a:gd name="connsiteY5" fmla="*/ 801303 h 801303"/>
              <a:gd name="connsiteX6" fmla="*/ 80130 w 3205215"/>
              <a:gd name="connsiteY6" fmla="*/ 801303 h 801303"/>
              <a:gd name="connsiteX7" fmla="*/ 0 w 3205215"/>
              <a:gd name="connsiteY7" fmla="*/ 721173 h 801303"/>
              <a:gd name="connsiteX8" fmla="*/ 0 w 3205215"/>
              <a:gd name="connsiteY8" fmla="*/ 80130 h 8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215" h="801303">
                <a:moveTo>
                  <a:pt x="0" y="80130"/>
                </a:moveTo>
                <a:cubicBezTo>
                  <a:pt x="0" y="35875"/>
                  <a:pt x="35875" y="0"/>
                  <a:pt x="80130" y="0"/>
                </a:cubicBezTo>
                <a:lnTo>
                  <a:pt x="3125085" y="0"/>
                </a:lnTo>
                <a:cubicBezTo>
                  <a:pt x="3169340" y="0"/>
                  <a:pt x="3205215" y="35875"/>
                  <a:pt x="3205215" y="80130"/>
                </a:cubicBezTo>
                <a:lnTo>
                  <a:pt x="3205215" y="721173"/>
                </a:lnTo>
                <a:cubicBezTo>
                  <a:pt x="3205215" y="765428"/>
                  <a:pt x="3169340" y="801303"/>
                  <a:pt x="3125085" y="801303"/>
                </a:cubicBezTo>
                <a:lnTo>
                  <a:pt x="80130" y="801303"/>
                </a:lnTo>
                <a:cubicBezTo>
                  <a:pt x="35875" y="801303"/>
                  <a:pt x="0" y="765428"/>
                  <a:pt x="0" y="721173"/>
                </a:cubicBezTo>
                <a:lnTo>
                  <a:pt x="0" y="801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729" tIns="71729" rIns="71729" bIns="71729" numCol="1" spcCol="1270" anchor="ctr" anchorCtr="0">
            <a:noAutofit/>
          </a:bodyPr>
          <a:lstStyle/>
          <a:p>
            <a:pPr lvl="0" algn="ctr" defTabSz="1689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sz="3800" kern="1200" dirty="0" smtClean="0">
                <a:latin typeface="Adobe 黑体 Std R" pitchFamily="34" charset="-122"/>
                <a:ea typeface="Adobe 黑体 Std R" pitchFamily="34" charset="-122"/>
              </a:rPr>
              <a:t>放线菌细胞</a:t>
            </a:r>
            <a:endParaRPr lang="zh-CN" altLang="en-US" sz="3800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4" name="任意多边形 23"/>
          <p:cNvSpPr/>
          <p:nvPr/>
        </p:nvSpPr>
        <p:spPr>
          <a:xfrm>
            <a:off x="1250431" y="2478760"/>
            <a:ext cx="3205215" cy="801303"/>
          </a:xfrm>
          <a:custGeom>
            <a:avLst/>
            <a:gdLst>
              <a:gd name="connsiteX0" fmla="*/ 0 w 3205215"/>
              <a:gd name="connsiteY0" fmla="*/ 80130 h 801303"/>
              <a:gd name="connsiteX1" fmla="*/ 80130 w 3205215"/>
              <a:gd name="connsiteY1" fmla="*/ 0 h 801303"/>
              <a:gd name="connsiteX2" fmla="*/ 3125085 w 3205215"/>
              <a:gd name="connsiteY2" fmla="*/ 0 h 801303"/>
              <a:gd name="connsiteX3" fmla="*/ 3205215 w 3205215"/>
              <a:gd name="connsiteY3" fmla="*/ 80130 h 801303"/>
              <a:gd name="connsiteX4" fmla="*/ 3205215 w 3205215"/>
              <a:gd name="connsiteY4" fmla="*/ 721173 h 801303"/>
              <a:gd name="connsiteX5" fmla="*/ 3125085 w 3205215"/>
              <a:gd name="connsiteY5" fmla="*/ 801303 h 801303"/>
              <a:gd name="connsiteX6" fmla="*/ 80130 w 3205215"/>
              <a:gd name="connsiteY6" fmla="*/ 801303 h 801303"/>
              <a:gd name="connsiteX7" fmla="*/ 0 w 3205215"/>
              <a:gd name="connsiteY7" fmla="*/ 721173 h 801303"/>
              <a:gd name="connsiteX8" fmla="*/ 0 w 3205215"/>
              <a:gd name="connsiteY8" fmla="*/ 80130 h 8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215" h="801303">
                <a:moveTo>
                  <a:pt x="0" y="80130"/>
                </a:moveTo>
                <a:cubicBezTo>
                  <a:pt x="0" y="35875"/>
                  <a:pt x="35875" y="0"/>
                  <a:pt x="80130" y="0"/>
                </a:cubicBezTo>
                <a:lnTo>
                  <a:pt x="3125085" y="0"/>
                </a:lnTo>
                <a:cubicBezTo>
                  <a:pt x="3169340" y="0"/>
                  <a:pt x="3205215" y="35875"/>
                  <a:pt x="3205215" y="80130"/>
                </a:cubicBezTo>
                <a:lnTo>
                  <a:pt x="3205215" y="721173"/>
                </a:lnTo>
                <a:cubicBezTo>
                  <a:pt x="3205215" y="765428"/>
                  <a:pt x="3169340" y="801303"/>
                  <a:pt x="3125085" y="801303"/>
                </a:cubicBezTo>
                <a:lnTo>
                  <a:pt x="80130" y="801303"/>
                </a:lnTo>
                <a:cubicBezTo>
                  <a:pt x="35875" y="801303"/>
                  <a:pt x="0" y="765428"/>
                  <a:pt x="0" y="721173"/>
                </a:cubicBezTo>
                <a:lnTo>
                  <a:pt x="0" y="8013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59" tIns="45059" rIns="45059" bIns="4505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kern="1200" dirty="0" smtClean="0">
                <a:latin typeface="Adobe 黑体 Std R" pitchFamily="34" charset="-122"/>
                <a:ea typeface="Adobe 黑体 Std R" pitchFamily="34" charset="-122"/>
              </a:rPr>
              <a:t>菌丝细、分枝多、相互缠绕</a:t>
            </a:r>
            <a:endParaRPr lang="en-US" altLang="zh-CN" b="1" kern="1200" dirty="0" smtClean="0">
              <a:latin typeface="Adobe 黑体 Std R" pitchFamily="34" charset="-122"/>
              <a:ea typeface="Adobe 黑体 Std R" pitchFamily="34" charset="-122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kern="1200" dirty="0" smtClean="0">
                <a:latin typeface="Adobe 黑体 Std R" pitchFamily="34" charset="-122"/>
                <a:ea typeface="Adobe 黑体 Std R" pitchFamily="34" charset="-122"/>
              </a:rPr>
              <a:t>不产生大量菌丝体</a:t>
            </a:r>
            <a:endParaRPr lang="zh-CN" altLang="en-US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6" name="任意多边形 25"/>
          <p:cNvSpPr/>
          <p:nvPr/>
        </p:nvSpPr>
        <p:spPr>
          <a:xfrm>
            <a:off x="1250431" y="3560520"/>
            <a:ext cx="3205215" cy="801303"/>
          </a:xfrm>
          <a:custGeom>
            <a:avLst/>
            <a:gdLst>
              <a:gd name="connsiteX0" fmla="*/ 0 w 3205215"/>
              <a:gd name="connsiteY0" fmla="*/ 80130 h 801303"/>
              <a:gd name="connsiteX1" fmla="*/ 80130 w 3205215"/>
              <a:gd name="connsiteY1" fmla="*/ 0 h 801303"/>
              <a:gd name="connsiteX2" fmla="*/ 3125085 w 3205215"/>
              <a:gd name="connsiteY2" fmla="*/ 0 h 801303"/>
              <a:gd name="connsiteX3" fmla="*/ 3205215 w 3205215"/>
              <a:gd name="connsiteY3" fmla="*/ 80130 h 801303"/>
              <a:gd name="connsiteX4" fmla="*/ 3205215 w 3205215"/>
              <a:gd name="connsiteY4" fmla="*/ 721173 h 801303"/>
              <a:gd name="connsiteX5" fmla="*/ 3125085 w 3205215"/>
              <a:gd name="connsiteY5" fmla="*/ 801303 h 801303"/>
              <a:gd name="connsiteX6" fmla="*/ 80130 w 3205215"/>
              <a:gd name="connsiteY6" fmla="*/ 801303 h 801303"/>
              <a:gd name="connsiteX7" fmla="*/ 0 w 3205215"/>
              <a:gd name="connsiteY7" fmla="*/ 721173 h 801303"/>
              <a:gd name="connsiteX8" fmla="*/ 0 w 3205215"/>
              <a:gd name="connsiteY8" fmla="*/ 80130 h 8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215" h="801303">
                <a:moveTo>
                  <a:pt x="0" y="80130"/>
                </a:moveTo>
                <a:cubicBezTo>
                  <a:pt x="0" y="35875"/>
                  <a:pt x="35875" y="0"/>
                  <a:pt x="80130" y="0"/>
                </a:cubicBezTo>
                <a:lnTo>
                  <a:pt x="3125085" y="0"/>
                </a:lnTo>
                <a:cubicBezTo>
                  <a:pt x="3169340" y="0"/>
                  <a:pt x="3205215" y="35875"/>
                  <a:pt x="3205215" y="80130"/>
                </a:cubicBezTo>
                <a:lnTo>
                  <a:pt x="3205215" y="721173"/>
                </a:lnTo>
                <a:cubicBezTo>
                  <a:pt x="3205215" y="765428"/>
                  <a:pt x="3169340" y="801303"/>
                  <a:pt x="3125085" y="801303"/>
                </a:cubicBezTo>
                <a:lnTo>
                  <a:pt x="80130" y="801303"/>
                </a:lnTo>
                <a:cubicBezTo>
                  <a:pt x="35875" y="801303"/>
                  <a:pt x="0" y="765428"/>
                  <a:pt x="0" y="721173"/>
                </a:cubicBezTo>
                <a:lnTo>
                  <a:pt x="0" y="8013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59" tIns="45059" rIns="45059" bIns="4505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kern="1200" dirty="0" smtClean="0">
                <a:latin typeface="Adobe 黑体 Std R" pitchFamily="34" charset="-122"/>
                <a:ea typeface="Adobe 黑体 Std R" pitchFamily="34" charset="-122"/>
              </a:rPr>
              <a:t>孢子丝产生孢子，布满菌落</a:t>
            </a:r>
            <a:endParaRPr lang="zh-CN" altLang="en-US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1250431" y="4642280"/>
            <a:ext cx="3205215" cy="801303"/>
          </a:xfrm>
          <a:custGeom>
            <a:avLst/>
            <a:gdLst>
              <a:gd name="connsiteX0" fmla="*/ 0 w 3205215"/>
              <a:gd name="connsiteY0" fmla="*/ 80130 h 801303"/>
              <a:gd name="connsiteX1" fmla="*/ 80130 w 3205215"/>
              <a:gd name="connsiteY1" fmla="*/ 0 h 801303"/>
              <a:gd name="connsiteX2" fmla="*/ 3125085 w 3205215"/>
              <a:gd name="connsiteY2" fmla="*/ 0 h 801303"/>
              <a:gd name="connsiteX3" fmla="*/ 3205215 w 3205215"/>
              <a:gd name="connsiteY3" fmla="*/ 80130 h 801303"/>
              <a:gd name="connsiteX4" fmla="*/ 3205215 w 3205215"/>
              <a:gd name="connsiteY4" fmla="*/ 721173 h 801303"/>
              <a:gd name="connsiteX5" fmla="*/ 3125085 w 3205215"/>
              <a:gd name="connsiteY5" fmla="*/ 801303 h 801303"/>
              <a:gd name="connsiteX6" fmla="*/ 80130 w 3205215"/>
              <a:gd name="connsiteY6" fmla="*/ 801303 h 801303"/>
              <a:gd name="connsiteX7" fmla="*/ 0 w 3205215"/>
              <a:gd name="connsiteY7" fmla="*/ 721173 h 801303"/>
              <a:gd name="connsiteX8" fmla="*/ 0 w 3205215"/>
              <a:gd name="connsiteY8" fmla="*/ 80130 h 8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215" h="801303">
                <a:moveTo>
                  <a:pt x="0" y="80130"/>
                </a:moveTo>
                <a:cubicBezTo>
                  <a:pt x="0" y="35875"/>
                  <a:pt x="35875" y="0"/>
                  <a:pt x="80130" y="0"/>
                </a:cubicBezTo>
                <a:lnTo>
                  <a:pt x="3125085" y="0"/>
                </a:lnTo>
                <a:cubicBezTo>
                  <a:pt x="3169340" y="0"/>
                  <a:pt x="3205215" y="35875"/>
                  <a:pt x="3205215" y="80130"/>
                </a:cubicBezTo>
                <a:lnTo>
                  <a:pt x="3205215" y="721173"/>
                </a:lnTo>
                <a:cubicBezTo>
                  <a:pt x="3205215" y="765428"/>
                  <a:pt x="3169340" y="801303"/>
                  <a:pt x="3125085" y="801303"/>
                </a:cubicBezTo>
                <a:lnTo>
                  <a:pt x="80130" y="801303"/>
                </a:lnTo>
                <a:cubicBezTo>
                  <a:pt x="35875" y="801303"/>
                  <a:pt x="0" y="765428"/>
                  <a:pt x="0" y="721173"/>
                </a:cubicBezTo>
                <a:lnTo>
                  <a:pt x="0" y="8013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59" tIns="45059" rIns="45059" bIns="4505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i="0" kern="1200" dirty="0" smtClean="0">
                <a:latin typeface="Adobe 黑体 Std R" pitchFamily="34" charset="-122"/>
                <a:ea typeface="Adobe 黑体 Std R" pitchFamily="34" charset="-122"/>
              </a:rPr>
              <a:t>基内菌丝和孢子常有颜色</a:t>
            </a:r>
            <a:endParaRPr lang="zh-CN" altLang="en-US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0" name="任意多边形 29"/>
          <p:cNvSpPr/>
          <p:nvPr/>
        </p:nvSpPr>
        <p:spPr>
          <a:xfrm>
            <a:off x="1250431" y="5724040"/>
            <a:ext cx="3205215" cy="801303"/>
          </a:xfrm>
          <a:custGeom>
            <a:avLst/>
            <a:gdLst>
              <a:gd name="connsiteX0" fmla="*/ 0 w 3205215"/>
              <a:gd name="connsiteY0" fmla="*/ 80130 h 801303"/>
              <a:gd name="connsiteX1" fmla="*/ 80130 w 3205215"/>
              <a:gd name="connsiteY1" fmla="*/ 0 h 801303"/>
              <a:gd name="connsiteX2" fmla="*/ 3125085 w 3205215"/>
              <a:gd name="connsiteY2" fmla="*/ 0 h 801303"/>
              <a:gd name="connsiteX3" fmla="*/ 3205215 w 3205215"/>
              <a:gd name="connsiteY3" fmla="*/ 80130 h 801303"/>
              <a:gd name="connsiteX4" fmla="*/ 3205215 w 3205215"/>
              <a:gd name="connsiteY4" fmla="*/ 721173 h 801303"/>
              <a:gd name="connsiteX5" fmla="*/ 3125085 w 3205215"/>
              <a:gd name="connsiteY5" fmla="*/ 801303 h 801303"/>
              <a:gd name="connsiteX6" fmla="*/ 80130 w 3205215"/>
              <a:gd name="connsiteY6" fmla="*/ 801303 h 801303"/>
              <a:gd name="connsiteX7" fmla="*/ 0 w 3205215"/>
              <a:gd name="connsiteY7" fmla="*/ 721173 h 801303"/>
              <a:gd name="connsiteX8" fmla="*/ 0 w 3205215"/>
              <a:gd name="connsiteY8" fmla="*/ 80130 h 8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215" h="801303">
                <a:moveTo>
                  <a:pt x="0" y="80130"/>
                </a:moveTo>
                <a:cubicBezTo>
                  <a:pt x="0" y="35875"/>
                  <a:pt x="35875" y="0"/>
                  <a:pt x="80130" y="0"/>
                </a:cubicBezTo>
                <a:lnTo>
                  <a:pt x="3125085" y="0"/>
                </a:lnTo>
                <a:cubicBezTo>
                  <a:pt x="3169340" y="0"/>
                  <a:pt x="3205215" y="35875"/>
                  <a:pt x="3205215" y="80130"/>
                </a:cubicBezTo>
                <a:lnTo>
                  <a:pt x="3205215" y="721173"/>
                </a:lnTo>
                <a:cubicBezTo>
                  <a:pt x="3205215" y="765428"/>
                  <a:pt x="3169340" y="801303"/>
                  <a:pt x="3125085" y="801303"/>
                </a:cubicBezTo>
                <a:lnTo>
                  <a:pt x="80130" y="801303"/>
                </a:lnTo>
                <a:cubicBezTo>
                  <a:pt x="35875" y="801303"/>
                  <a:pt x="0" y="765428"/>
                  <a:pt x="0" y="721173"/>
                </a:cubicBezTo>
                <a:lnTo>
                  <a:pt x="0" y="8013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59" tIns="45059" rIns="45059" bIns="4505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kern="1200" dirty="0" smtClean="0">
                <a:latin typeface="Adobe 黑体 Std R" pitchFamily="34" charset="-122"/>
                <a:ea typeface="Adobe 黑体 Std R" pitchFamily="34" charset="-122"/>
              </a:rPr>
              <a:t>营养菌丝生于基内</a:t>
            </a:r>
            <a:endParaRPr lang="zh-CN" altLang="en-US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1" name="任意多边形 30"/>
          <p:cNvSpPr/>
          <p:nvPr/>
        </p:nvSpPr>
        <p:spPr>
          <a:xfrm>
            <a:off x="4904377" y="1397000"/>
            <a:ext cx="3205215" cy="801303"/>
          </a:xfrm>
          <a:custGeom>
            <a:avLst/>
            <a:gdLst>
              <a:gd name="connsiteX0" fmla="*/ 0 w 3205215"/>
              <a:gd name="connsiteY0" fmla="*/ 80130 h 801303"/>
              <a:gd name="connsiteX1" fmla="*/ 80130 w 3205215"/>
              <a:gd name="connsiteY1" fmla="*/ 0 h 801303"/>
              <a:gd name="connsiteX2" fmla="*/ 3125085 w 3205215"/>
              <a:gd name="connsiteY2" fmla="*/ 0 h 801303"/>
              <a:gd name="connsiteX3" fmla="*/ 3205215 w 3205215"/>
              <a:gd name="connsiteY3" fmla="*/ 80130 h 801303"/>
              <a:gd name="connsiteX4" fmla="*/ 3205215 w 3205215"/>
              <a:gd name="connsiteY4" fmla="*/ 721173 h 801303"/>
              <a:gd name="connsiteX5" fmla="*/ 3125085 w 3205215"/>
              <a:gd name="connsiteY5" fmla="*/ 801303 h 801303"/>
              <a:gd name="connsiteX6" fmla="*/ 80130 w 3205215"/>
              <a:gd name="connsiteY6" fmla="*/ 801303 h 801303"/>
              <a:gd name="connsiteX7" fmla="*/ 0 w 3205215"/>
              <a:gd name="connsiteY7" fmla="*/ 721173 h 801303"/>
              <a:gd name="connsiteX8" fmla="*/ 0 w 3205215"/>
              <a:gd name="connsiteY8" fmla="*/ 80130 h 8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215" h="801303">
                <a:moveTo>
                  <a:pt x="0" y="80130"/>
                </a:moveTo>
                <a:cubicBezTo>
                  <a:pt x="0" y="35875"/>
                  <a:pt x="35875" y="0"/>
                  <a:pt x="80130" y="0"/>
                </a:cubicBezTo>
                <a:lnTo>
                  <a:pt x="3125085" y="0"/>
                </a:lnTo>
                <a:cubicBezTo>
                  <a:pt x="3169340" y="0"/>
                  <a:pt x="3205215" y="35875"/>
                  <a:pt x="3205215" y="80130"/>
                </a:cubicBezTo>
                <a:lnTo>
                  <a:pt x="3205215" y="721173"/>
                </a:lnTo>
                <a:cubicBezTo>
                  <a:pt x="3205215" y="765428"/>
                  <a:pt x="3169340" y="801303"/>
                  <a:pt x="3125085" y="801303"/>
                </a:cubicBezTo>
                <a:lnTo>
                  <a:pt x="80130" y="801303"/>
                </a:lnTo>
                <a:cubicBezTo>
                  <a:pt x="35875" y="801303"/>
                  <a:pt x="0" y="765428"/>
                  <a:pt x="0" y="721173"/>
                </a:cubicBezTo>
                <a:lnTo>
                  <a:pt x="0" y="8013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729" tIns="71729" rIns="71729" bIns="71729" numCol="1" spcCol="1270" anchor="ctr" anchorCtr="0">
            <a:noAutofit/>
          </a:bodyPr>
          <a:lstStyle/>
          <a:p>
            <a:pPr lvl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3800" kern="1200" dirty="0" smtClean="0">
                <a:latin typeface="Adobe 黑体 Std R" pitchFamily="34" charset="-122"/>
                <a:ea typeface="Adobe 黑体 Std R" pitchFamily="34" charset="-122"/>
              </a:rPr>
              <a:t>放线菌菌落</a:t>
            </a:r>
            <a:endParaRPr lang="zh-CN" altLang="en-US" sz="3800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4904377" y="2478760"/>
            <a:ext cx="3205215" cy="801303"/>
          </a:xfrm>
          <a:custGeom>
            <a:avLst/>
            <a:gdLst>
              <a:gd name="connsiteX0" fmla="*/ 0 w 3205215"/>
              <a:gd name="connsiteY0" fmla="*/ 80130 h 801303"/>
              <a:gd name="connsiteX1" fmla="*/ 80130 w 3205215"/>
              <a:gd name="connsiteY1" fmla="*/ 0 h 801303"/>
              <a:gd name="connsiteX2" fmla="*/ 3125085 w 3205215"/>
              <a:gd name="connsiteY2" fmla="*/ 0 h 801303"/>
              <a:gd name="connsiteX3" fmla="*/ 3205215 w 3205215"/>
              <a:gd name="connsiteY3" fmla="*/ 80130 h 801303"/>
              <a:gd name="connsiteX4" fmla="*/ 3205215 w 3205215"/>
              <a:gd name="connsiteY4" fmla="*/ 721173 h 801303"/>
              <a:gd name="connsiteX5" fmla="*/ 3125085 w 3205215"/>
              <a:gd name="connsiteY5" fmla="*/ 801303 h 801303"/>
              <a:gd name="connsiteX6" fmla="*/ 80130 w 3205215"/>
              <a:gd name="connsiteY6" fmla="*/ 801303 h 801303"/>
              <a:gd name="connsiteX7" fmla="*/ 0 w 3205215"/>
              <a:gd name="connsiteY7" fmla="*/ 721173 h 801303"/>
              <a:gd name="connsiteX8" fmla="*/ 0 w 3205215"/>
              <a:gd name="connsiteY8" fmla="*/ 80130 h 8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215" h="801303">
                <a:moveTo>
                  <a:pt x="0" y="80130"/>
                </a:moveTo>
                <a:cubicBezTo>
                  <a:pt x="0" y="35875"/>
                  <a:pt x="35875" y="0"/>
                  <a:pt x="80130" y="0"/>
                </a:cubicBezTo>
                <a:lnTo>
                  <a:pt x="3125085" y="0"/>
                </a:lnTo>
                <a:cubicBezTo>
                  <a:pt x="3169340" y="0"/>
                  <a:pt x="3205215" y="35875"/>
                  <a:pt x="3205215" y="80130"/>
                </a:cubicBezTo>
                <a:lnTo>
                  <a:pt x="3205215" y="721173"/>
                </a:lnTo>
                <a:cubicBezTo>
                  <a:pt x="3205215" y="765428"/>
                  <a:pt x="3169340" y="801303"/>
                  <a:pt x="3125085" y="801303"/>
                </a:cubicBezTo>
                <a:lnTo>
                  <a:pt x="80130" y="801303"/>
                </a:lnTo>
                <a:cubicBezTo>
                  <a:pt x="35875" y="801303"/>
                  <a:pt x="0" y="765428"/>
                  <a:pt x="0" y="721173"/>
                </a:cubicBezTo>
                <a:lnTo>
                  <a:pt x="0" y="8013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59" tIns="45059" rIns="45059" bIns="4505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kern="1200" dirty="0" smtClean="0">
                <a:latin typeface="Adobe 黑体 Std R" pitchFamily="34" charset="-122"/>
                <a:ea typeface="Adobe 黑体 Std R" pitchFamily="34" charset="-122"/>
              </a:rPr>
              <a:t>致密、表面绒状、干燥、有褶皱</a:t>
            </a:r>
            <a:endParaRPr lang="en-US" altLang="zh-CN" b="1" kern="1200" dirty="0" smtClean="0">
              <a:latin typeface="Adobe 黑体 Std R" pitchFamily="34" charset="-122"/>
              <a:ea typeface="Adobe 黑体 Std R" pitchFamily="34" charset="-122"/>
            </a:endParaRP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kern="1200" dirty="0" smtClean="0">
                <a:latin typeface="Adobe 黑体 Std R" pitchFamily="34" charset="-122"/>
                <a:ea typeface="Adobe 黑体 Std R" pitchFamily="34" charset="-122"/>
              </a:rPr>
              <a:t>粘着力差</a:t>
            </a:r>
            <a:endParaRPr lang="zh-CN" altLang="en-US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5" name="任意多边形 34"/>
          <p:cNvSpPr/>
          <p:nvPr/>
        </p:nvSpPr>
        <p:spPr>
          <a:xfrm>
            <a:off x="4904377" y="3560520"/>
            <a:ext cx="3205215" cy="801303"/>
          </a:xfrm>
          <a:custGeom>
            <a:avLst/>
            <a:gdLst>
              <a:gd name="connsiteX0" fmla="*/ 0 w 3205215"/>
              <a:gd name="connsiteY0" fmla="*/ 80130 h 801303"/>
              <a:gd name="connsiteX1" fmla="*/ 80130 w 3205215"/>
              <a:gd name="connsiteY1" fmla="*/ 0 h 801303"/>
              <a:gd name="connsiteX2" fmla="*/ 3125085 w 3205215"/>
              <a:gd name="connsiteY2" fmla="*/ 0 h 801303"/>
              <a:gd name="connsiteX3" fmla="*/ 3205215 w 3205215"/>
              <a:gd name="connsiteY3" fmla="*/ 80130 h 801303"/>
              <a:gd name="connsiteX4" fmla="*/ 3205215 w 3205215"/>
              <a:gd name="connsiteY4" fmla="*/ 721173 h 801303"/>
              <a:gd name="connsiteX5" fmla="*/ 3125085 w 3205215"/>
              <a:gd name="connsiteY5" fmla="*/ 801303 h 801303"/>
              <a:gd name="connsiteX6" fmla="*/ 80130 w 3205215"/>
              <a:gd name="connsiteY6" fmla="*/ 801303 h 801303"/>
              <a:gd name="connsiteX7" fmla="*/ 0 w 3205215"/>
              <a:gd name="connsiteY7" fmla="*/ 721173 h 801303"/>
              <a:gd name="connsiteX8" fmla="*/ 0 w 3205215"/>
              <a:gd name="connsiteY8" fmla="*/ 80130 h 8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215" h="801303">
                <a:moveTo>
                  <a:pt x="0" y="80130"/>
                </a:moveTo>
                <a:cubicBezTo>
                  <a:pt x="0" y="35875"/>
                  <a:pt x="35875" y="0"/>
                  <a:pt x="80130" y="0"/>
                </a:cubicBezTo>
                <a:lnTo>
                  <a:pt x="3125085" y="0"/>
                </a:lnTo>
                <a:cubicBezTo>
                  <a:pt x="3169340" y="0"/>
                  <a:pt x="3205215" y="35875"/>
                  <a:pt x="3205215" y="80130"/>
                </a:cubicBezTo>
                <a:lnTo>
                  <a:pt x="3205215" y="721173"/>
                </a:lnTo>
                <a:cubicBezTo>
                  <a:pt x="3205215" y="765428"/>
                  <a:pt x="3169340" y="801303"/>
                  <a:pt x="3125085" y="801303"/>
                </a:cubicBezTo>
                <a:lnTo>
                  <a:pt x="80130" y="801303"/>
                </a:lnTo>
                <a:cubicBezTo>
                  <a:pt x="35875" y="801303"/>
                  <a:pt x="0" y="765428"/>
                  <a:pt x="0" y="721173"/>
                </a:cubicBezTo>
                <a:lnTo>
                  <a:pt x="0" y="8013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59" tIns="45059" rIns="45059" bIns="4505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kern="1200" dirty="0" smtClean="0">
                <a:latin typeface="Adobe 黑体 Std R" pitchFamily="34" charset="-122"/>
                <a:ea typeface="Adobe 黑体 Std R" pitchFamily="34" charset="-122"/>
              </a:rPr>
              <a:t>絮状、粉状、颗粒状</a:t>
            </a:r>
            <a:endParaRPr lang="zh-CN" altLang="en-US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4904377" y="4642280"/>
            <a:ext cx="3205215" cy="801303"/>
          </a:xfrm>
          <a:custGeom>
            <a:avLst/>
            <a:gdLst>
              <a:gd name="connsiteX0" fmla="*/ 0 w 3205215"/>
              <a:gd name="connsiteY0" fmla="*/ 80130 h 801303"/>
              <a:gd name="connsiteX1" fmla="*/ 80130 w 3205215"/>
              <a:gd name="connsiteY1" fmla="*/ 0 h 801303"/>
              <a:gd name="connsiteX2" fmla="*/ 3125085 w 3205215"/>
              <a:gd name="connsiteY2" fmla="*/ 0 h 801303"/>
              <a:gd name="connsiteX3" fmla="*/ 3205215 w 3205215"/>
              <a:gd name="connsiteY3" fmla="*/ 80130 h 801303"/>
              <a:gd name="connsiteX4" fmla="*/ 3205215 w 3205215"/>
              <a:gd name="connsiteY4" fmla="*/ 721173 h 801303"/>
              <a:gd name="connsiteX5" fmla="*/ 3125085 w 3205215"/>
              <a:gd name="connsiteY5" fmla="*/ 801303 h 801303"/>
              <a:gd name="connsiteX6" fmla="*/ 80130 w 3205215"/>
              <a:gd name="connsiteY6" fmla="*/ 801303 h 801303"/>
              <a:gd name="connsiteX7" fmla="*/ 0 w 3205215"/>
              <a:gd name="connsiteY7" fmla="*/ 721173 h 801303"/>
              <a:gd name="connsiteX8" fmla="*/ 0 w 3205215"/>
              <a:gd name="connsiteY8" fmla="*/ 80130 h 8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215" h="801303">
                <a:moveTo>
                  <a:pt x="0" y="80130"/>
                </a:moveTo>
                <a:cubicBezTo>
                  <a:pt x="0" y="35875"/>
                  <a:pt x="35875" y="0"/>
                  <a:pt x="80130" y="0"/>
                </a:cubicBezTo>
                <a:lnTo>
                  <a:pt x="3125085" y="0"/>
                </a:lnTo>
                <a:cubicBezTo>
                  <a:pt x="3169340" y="0"/>
                  <a:pt x="3205215" y="35875"/>
                  <a:pt x="3205215" y="80130"/>
                </a:cubicBezTo>
                <a:lnTo>
                  <a:pt x="3205215" y="721173"/>
                </a:lnTo>
                <a:cubicBezTo>
                  <a:pt x="3205215" y="765428"/>
                  <a:pt x="3169340" y="801303"/>
                  <a:pt x="3125085" y="801303"/>
                </a:cubicBezTo>
                <a:lnTo>
                  <a:pt x="80130" y="801303"/>
                </a:lnTo>
                <a:cubicBezTo>
                  <a:pt x="35875" y="801303"/>
                  <a:pt x="0" y="765428"/>
                  <a:pt x="0" y="721173"/>
                </a:cubicBezTo>
                <a:lnTo>
                  <a:pt x="0" y="8013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59" tIns="45059" rIns="45059" bIns="4505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i="0" kern="1200" dirty="0" smtClean="0">
                <a:latin typeface="Adobe 黑体 Std R" pitchFamily="34" charset="-122"/>
                <a:ea typeface="Adobe 黑体 Std R" pitchFamily="34" charset="-122"/>
              </a:rPr>
              <a:t>菌落的正反面呈现出不同的色泽</a:t>
            </a:r>
            <a:endParaRPr lang="zh-CN" altLang="en-US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2782925" y="2268417"/>
            <a:ext cx="3794173" cy="3385509"/>
            <a:chOff x="2782925" y="2268417"/>
            <a:chExt cx="3794173" cy="3385509"/>
          </a:xfrm>
        </p:grpSpPr>
        <p:sp>
          <p:nvSpPr>
            <p:cNvPr id="23" name="右箭头 22"/>
            <p:cNvSpPr/>
            <p:nvPr/>
          </p:nvSpPr>
          <p:spPr>
            <a:xfrm rot="5400000">
              <a:off x="2782925" y="2268417"/>
              <a:ext cx="140228" cy="140228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右箭头 24"/>
            <p:cNvSpPr/>
            <p:nvPr/>
          </p:nvSpPr>
          <p:spPr>
            <a:xfrm rot="5400000">
              <a:off x="2782925" y="3350177"/>
              <a:ext cx="140228" cy="140228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右箭头 26"/>
            <p:cNvSpPr/>
            <p:nvPr/>
          </p:nvSpPr>
          <p:spPr>
            <a:xfrm rot="5400000">
              <a:off x="2782925" y="4431937"/>
              <a:ext cx="140228" cy="140228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右箭头 28"/>
            <p:cNvSpPr/>
            <p:nvPr/>
          </p:nvSpPr>
          <p:spPr>
            <a:xfrm rot="5400000">
              <a:off x="2782925" y="5513698"/>
              <a:ext cx="140228" cy="140228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右箭头 31"/>
            <p:cNvSpPr/>
            <p:nvPr/>
          </p:nvSpPr>
          <p:spPr>
            <a:xfrm rot="5400000">
              <a:off x="6436870" y="2268417"/>
              <a:ext cx="140228" cy="140228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右箭头 33"/>
            <p:cNvSpPr/>
            <p:nvPr/>
          </p:nvSpPr>
          <p:spPr>
            <a:xfrm rot="5400000">
              <a:off x="6436870" y="3350177"/>
              <a:ext cx="140228" cy="140228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右箭头 35"/>
            <p:cNvSpPr/>
            <p:nvPr/>
          </p:nvSpPr>
          <p:spPr>
            <a:xfrm rot="5400000">
              <a:off x="6436870" y="4431937"/>
              <a:ext cx="140228" cy="140228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右箭头 37"/>
            <p:cNvSpPr/>
            <p:nvPr/>
          </p:nvSpPr>
          <p:spPr>
            <a:xfrm rot="5400000">
              <a:off x="6436870" y="5513698"/>
              <a:ext cx="140228" cy="140228"/>
            </a:xfrm>
            <a:prstGeom prst="rightArrow">
              <a:avLst>
                <a:gd name="adj1" fmla="val 667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39" name="任意多边形 38"/>
          <p:cNvSpPr/>
          <p:nvPr/>
        </p:nvSpPr>
        <p:spPr>
          <a:xfrm>
            <a:off x="4904377" y="5724040"/>
            <a:ext cx="3205215" cy="801303"/>
          </a:xfrm>
          <a:custGeom>
            <a:avLst/>
            <a:gdLst>
              <a:gd name="connsiteX0" fmla="*/ 0 w 3205215"/>
              <a:gd name="connsiteY0" fmla="*/ 80130 h 801303"/>
              <a:gd name="connsiteX1" fmla="*/ 80130 w 3205215"/>
              <a:gd name="connsiteY1" fmla="*/ 0 h 801303"/>
              <a:gd name="connsiteX2" fmla="*/ 3125085 w 3205215"/>
              <a:gd name="connsiteY2" fmla="*/ 0 h 801303"/>
              <a:gd name="connsiteX3" fmla="*/ 3205215 w 3205215"/>
              <a:gd name="connsiteY3" fmla="*/ 80130 h 801303"/>
              <a:gd name="connsiteX4" fmla="*/ 3205215 w 3205215"/>
              <a:gd name="connsiteY4" fmla="*/ 721173 h 801303"/>
              <a:gd name="connsiteX5" fmla="*/ 3125085 w 3205215"/>
              <a:gd name="connsiteY5" fmla="*/ 801303 h 801303"/>
              <a:gd name="connsiteX6" fmla="*/ 80130 w 3205215"/>
              <a:gd name="connsiteY6" fmla="*/ 801303 h 801303"/>
              <a:gd name="connsiteX7" fmla="*/ 0 w 3205215"/>
              <a:gd name="connsiteY7" fmla="*/ 721173 h 801303"/>
              <a:gd name="connsiteX8" fmla="*/ 0 w 3205215"/>
              <a:gd name="connsiteY8" fmla="*/ 80130 h 80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5215" h="801303">
                <a:moveTo>
                  <a:pt x="0" y="80130"/>
                </a:moveTo>
                <a:cubicBezTo>
                  <a:pt x="0" y="35875"/>
                  <a:pt x="35875" y="0"/>
                  <a:pt x="80130" y="0"/>
                </a:cubicBezTo>
                <a:lnTo>
                  <a:pt x="3125085" y="0"/>
                </a:lnTo>
                <a:cubicBezTo>
                  <a:pt x="3169340" y="0"/>
                  <a:pt x="3205215" y="35875"/>
                  <a:pt x="3205215" y="80130"/>
                </a:cubicBezTo>
                <a:lnTo>
                  <a:pt x="3205215" y="721173"/>
                </a:lnTo>
                <a:cubicBezTo>
                  <a:pt x="3205215" y="765428"/>
                  <a:pt x="3169340" y="801303"/>
                  <a:pt x="3125085" y="801303"/>
                </a:cubicBezTo>
                <a:lnTo>
                  <a:pt x="80130" y="801303"/>
                </a:lnTo>
                <a:cubicBezTo>
                  <a:pt x="35875" y="801303"/>
                  <a:pt x="0" y="765428"/>
                  <a:pt x="0" y="721173"/>
                </a:cubicBezTo>
                <a:lnTo>
                  <a:pt x="0" y="80130"/>
                </a:lnTo>
                <a:close/>
              </a:path>
            </a:pathLst>
          </a:cu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059" tIns="45059" rIns="45059" bIns="45059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kern="1200" dirty="0" smtClean="0">
                <a:latin typeface="Adobe 黑体 Std R" pitchFamily="34" charset="-122"/>
                <a:ea typeface="Adobe 黑体 Std R" pitchFamily="34" charset="-122"/>
              </a:rPr>
              <a:t>结合紧密、不易挑起</a:t>
            </a:r>
            <a:endParaRPr lang="zh-CN" altLang="en-US" b="1" kern="1200" dirty="0">
              <a:latin typeface="Adobe 黑体 Std R" pitchFamily="34" charset="-122"/>
              <a:ea typeface="Adobe 黑体 Std R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499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 animBg="1"/>
      <p:bldP spid="24" grpId="0" animBg="1"/>
      <p:bldP spid="26" grpId="0" animBg="1"/>
      <p:bldP spid="28" grpId="0" animBg="1"/>
      <p:bldP spid="30" grpId="0" animBg="1"/>
      <p:bldP spid="31" grpId="0" animBg="1"/>
      <p:bldP spid="33" grpId="0" animBg="1"/>
      <p:bldP spid="35" grpId="0" animBg="1"/>
      <p:bldP spid="37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dirty="0"/>
              <a:t>参考</a:t>
            </a:r>
            <a:r>
              <a:rPr lang="zh-CN" altLang="en-US" sz="5400" dirty="0" smtClean="0"/>
              <a:t>文献</a:t>
            </a: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王</a:t>
            </a:r>
            <a:r>
              <a:rPr lang="zh-CN" altLang="en-US" sz="2000" dirty="0"/>
              <a:t>伟东，洪坚平主编．微生物学：中国农业大学出版社，</a:t>
            </a:r>
            <a:r>
              <a:rPr lang="en-US" altLang="zh-CN" sz="2000" dirty="0" smtClean="0"/>
              <a:t>2015.08</a:t>
            </a:r>
            <a:endParaRPr lang="en-US" altLang="zh-CN" sz="2000" dirty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/>
              <a:t>郭庆宇</a:t>
            </a:r>
            <a:r>
              <a:rPr lang="en-US" altLang="zh-CN" sz="2000" dirty="0"/>
              <a:t>. </a:t>
            </a:r>
            <a:r>
              <a:rPr lang="zh-CN" altLang="en-US" sz="2000" dirty="0"/>
              <a:t>放线菌资源开发与研究利用现状</a:t>
            </a:r>
            <a:r>
              <a:rPr lang="en-US" altLang="zh-CN" sz="2000" dirty="0"/>
              <a:t>[J]. </a:t>
            </a:r>
            <a:r>
              <a:rPr lang="zh-CN" altLang="en-US" sz="2000" dirty="0"/>
              <a:t>成功</a:t>
            </a:r>
            <a:r>
              <a:rPr lang="en-US" altLang="zh-CN" sz="2000" dirty="0"/>
              <a:t>:</a:t>
            </a:r>
            <a:r>
              <a:rPr lang="zh-CN" altLang="en-US" sz="2000" dirty="0"/>
              <a:t>教育</a:t>
            </a:r>
            <a:r>
              <a:rPr lang="en-US" altLang="zh-CN" sz="2000" dirty="0"/>
              <a:t>, 2012(11):274-274</a:t>
            </a:r>
            <a:r>
              <a:rPr lang="en-US" altLang="zh-CN" sz="2000" dirty="0" smtClean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万</a:t>
            </a:r>
            <a:r>
              <a:rPr lang="zh-CN" altLang="en-US" sz="2000" dirty="0"/>
              <a:t>云洋</a:t>
            </a:r>
            <a:r>
              <a:rPr lang="en-US" altLang="zh-CN" sz="2000" dirty="0"/>
              <a:t>,</a:t>
            </a:r>
            <a:r>
              <a:rPr lang="zh-CN" altLang="en-US" sz="2000" dirty="0"/>
              <a:t>赵国屏</a:t>
            </a:r>
            <a:r>
              <a:rPr lang="en-US" altLang="zh-CN" sz="2000" dirty="0"/>
              <a:t>. </a:t>
            </a:r>
            <a:r>
              <a:rPr lang="zh-CN" altLang="en-US" sz="2000" dirty="0"/>
              <a:t>球类原核微生物</a:t>
            </a:r>
            <a:r>
              <a:rPr lang="en-US" altLang="zh-CN" sz="2000" dirty="0"/>
              <a:t>[J/OL]. </a:t>
            </a:r>
            <a:r>
              <a:rPr lang="zh-CN" altLang="en-US" sz="2000" dirty="0"/>
              <a:t>微生物学杂志</a:t>
            </a:r>
            <a:r>
              <a:rPr lang="en-US" altLang="zh-CN" sz="2000" dirty="0"/>
              <a:t>,:1-13(2017-04-18</a:t>
            </a:r>
            <a:r>
              <a:rPr lang="en-US" altLang="zh-CN" sz="2000" dirty="0" smtClean="0"/>
              <a:t>).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王怡德</a:t>
            </a:r>
            <a:r>
              <a:rPr lang="en-US" altLang="zh-CN" sz="2000" dirty="0"/>
              <a:t>. </a:t>
            </a:r>
            <a:r>
              <a:rPr lang="zh-CN" altLang="en-US" sz="2000" dirty="0"/>
              <a:t>几种细菌染色方法的介绍</a:t>
            </a:r>
            <a:r>
              <a:rPr lang="en-US" altLang="zh-CN" sz="2000" dirty="0"/>
              <a:t>[J]. </a:t>
            </a:r>
            <a:r>
              <a:rPr lang="zh-CN" altLang="en-US" sz="2000" dirty="0"/>
              <a:t>发酵科技通讯</a:t>
            </a:r>
            <a:r>
              <a:rPr lang="en-US" altLang="zh-CN" sz="2000" dirty="0"/>
              <a:t>,1980,(01):34-36</a:t>
            </a:r>
            <a:r>
              <a:rPr lang="en-US" altLang="zh-CN" sz="2000" dirty="0" smtClean="0"/>
              <a:t>.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/>
              <a:t>百度</a:t>
            </a:r>
            <a:r>
              <a:rPr lang="zh-CN" altLang="en-US" sz="2000" dirty="0" smtClean="0"/>
              <a:t>百科</a:t>
            </a:r>
            <a:r>
              <a:rPr lang="en-US" altLang="zh-CN" sz="2000" dirty="0" smtClean="0"/>
              <a:t>”</a:t>
            </a:r>
            <a:r>
              <a:rPr lang="zh-CN" altLang="en-US" sz="2000" dirty="0" smtClean="0"/>
              <a:t>细菌</a:t>
            </a:r>
            <a:r>
              <a:rPr lang="en-US" altLang="zh-CN" sz="2000" dirty="0" smtClean="0"/>
              <a:t>”</a:t>
            </a:r>
            <a:r>
              <a:rPr lang="zh-CN" altLang="en-US" sz="2000" dirty="0" smtClean="0"/>
              <a:t>、</a:t>
            </a:r>
            <a:r>
              <a:rPr lang="en-US" altLang="zh-CN" sz="2000" dirty="0" smtClean="0"/>
              <a:t>”</a:t>
            </a:r>
            <a:r>
              <a:rPr lang="zh-CN" altLang="en-US" sz="2000" dirty="0" smtClean="0"/>
              <a:t>放线菌</a:t>
            </a:r>
            <a:r>
              <a:rPr lang="en-US" altLang="zh-CN" sz="2000" dirty="0" smtClean="0"/>
              <a:t>”</a:t>
            </a:r>
            <a:r>
              <a:rPr lang="zh-CN" altLang="en-US" sz="2000" dirty="0" smtClean="0"/>
              <a:t>词条</a:t>
            </a:r>
            <a:endParaRPr lang="en-US" altLang="zh-CN" sz="2000" dirty="0" smtClean="0"/>
          </a:p>
          <a:p>
            <a:pPr>
              <a:buFont typeface="Wingdings" panose="05000000000000000000" pitchFamily="2" charset="2"/>
              <a:buChar char="l"/>
            </a:pPr>
            <a:r>
              <a:rPr lang="zh-CN" altLang="en-US" sz="2000" dirty="0" smtClean="0"/>
              <a:t>放线菌数据库 </a:t>
            </a:r>
            <a:r>
              <a:rPr lang="en-US" altLang="zh-CN" sz="2000" dirty="0"/>
              <a:t>http://www.micro.csdb.cn/db/fxj.php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9610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dirty="0" smtClean="0"/>
              <a:t>组员名单及分工</a:t>
            </a:r>
            <a:endParaRPr lang="zh-CN" altLang="en-US" sz="5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216833"/>
              </p:ext>
            </p:extLst>
          </p:nvPr>
        </p:nvGraphicFramePr>
        <p:xfrm>
          <a:off x="467544" y="2133600"/>
          <a:ext cx="8208912" cy="2590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8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学号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姓名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分工</a:t>
                      </a:r>
                      <a:endParaRPr lang="zh-CN" alt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b="1" dirty="0" smtClean="0"/>
                        <a:t>20162521013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周嘉敏</a:t>
                      </a:r>
                      <a:r>
                        <a:rPr lang="zh-CN" altLang="en-US" sz="1800" b="1" dirty="0" smtClean="0"/>
                        <a:t>（组长）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资料收集、</a:t>
                      </a:r>
                      <a:r>
                        <a:rPr lang="en-US" altLang="zh-CN" sz="2800" b="1" dirty="0" smtClean="0"/>
                        <a:t>PPT</a:t>
                      </a:r>
                      <a:r>
                        <a:rPr lang="zh-CN" altLang="en-US" sz="2800" b="1" dirty="0" smtClean="0"/>
                        <a:t>制作</a:t>
                      </a:r>
                      <a:endParaRPr lang="en-US" altLang="zh-CN" sz="28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b="1" dirty="0" smtClean="0"/>
                        <a:t>20162521021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李晓莹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资料收集、整理</a:t>
                      </a:r>
                      <a:endParaRPr lang="zh-CN" alt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b="1" dirty="0" smtClean="0"/>
                        <a:t>20162521029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刘碧彤</a:t>
                      </a:r>
                      <a:r>
                        <a:rPr lang="zh-CN" altLang="en-US" sz="1800" b="1" dirty="0" smtClean="0"/>
                        <a:t>（汇报人）</a:t>
                      </a:r>
                      <a:endParaRPr lang="zh-CN" alt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资料收集、课堂汇报</a:t>
                      </a:r>
                      <a:endParaRPr lang="zh-CN" alt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800" b="1" dirty="0" smtClean="0"/>
                        <a:t>20162521108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迪拉热</a:t>
                      </a:r>
                      <a:endParaRPr lang="zh-CN" alt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800" b="1" dirty="0" smtClean="0"/>
                        <a:t>资料收集、整理</a:t>
                      </a:r>
                      <a:endParaRPr lang="zh-CN" alt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032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dirty="0" smtClean="0"/>
              <a:t>细菌细胞</a:t>
            </a: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结构简单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没有</a:t>
            </a:r>
            <a:r>
              <a:rPr lang="zh-CN" altLang="en-US" dirty="0"/>
              <a:t>成形的</a:t>
            </a:r>
            <a:r>
              <a:rPr lang="zh-CN" altLang="en-US" dirty="0" smtClean="0"/>
              <a:t>细胞核</a:t>
            </a:r>
            <a:r>
              <a:rPr lang="zh-CN" altLang="en-US" dirty="0"/>
              <a:t>，</a:t>
            </a:r>
            <a:r>
              <a:rPr lang="zh-CN" altLang="en-US" dirty="0" smtClean="0"/>
              <a:t>没有</a:t>
            </a:r>
            <a:r>
              <a:rPr lang="zh-CN" altLang="en-US" dirty="0"/>
              <a:t>膜结构的</a:t>
            </a:r>
            <a:r>
              <a:rPr lang="zh-CN" altLang="en-US" dirty="0" smtClean="0"/>
              <a:t>细胞器，例如</a:t>
            </a:r>
            <a:r>
              <a:rPr lang="zh-CN" altLang="en-US" dirty="0"/>
              <a:t>线粒体和</a:t>
            </a:r>
            <a:r>
              <a:rPr lang="zh-CN" altLang="en-US" dirty="0" smtClean="0"/>
              <a:t>叶绿体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有细胞壁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有</a:t>
            </a:r>
            <a:r>
              <a:rPr lang="zh-CN" altLang="en-US" dirty="0"/>
              <a:t>的</a:t>
            </a:r>
            <a:r>
              <a:rPr lang="zh-CN" altLang="en-US" dirty="0" smtClean="0"/>
              <a:t>细菌有</a:t>
            </a:r>
            <a:r>
              <a:rPr lang="zh-CN" altLang="en-US" dirty="0"/>
              <a:t>鞭毛和荚膜</a:t>
            </a:r>
          </a:p>
        </p:txBody>
      </p:sp>
    </p:spTree>
    <p:extLst>
      <p:ext uri="{BB962C8B-B14F-4D97-AF65-F5344CB8AC3E}">
        <p14:creationId xmlns:p14="http://schemas.microsoft.com/office/powerpoint/2010/main" val="10327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416824" cy="5554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63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16" y="908720"/>
            <a:ext cx="703416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2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8107" y="1307753"/>
            <a:ext cx="10420213" cy="55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58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5400" dirty="0" smtClean="0"/>
              <a:t>细菌菌落</a:t>
            </a:r>
            <a:endParaRPr lang="zh-CN" altLang="en-US" sz="5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u"/>
            </a:pPr>
            <a:r>
              <a:rPr lang="zh-CN" altLang="en-US" dirty="0"/>
              <a:t>细菌菌落</a:t>
            </a:r>
            <a:r>
              <a:rPr lang="zh-CN" altLang="en-US" dirty="0" smtClean="0"/>
              <a:t>常</a:t>
            </a:r>
            <a:r>
              <a:rPr lang="zh-CN" altLang="en-US" dirty="0" smtClean="0">
                <a:solidFill>
                  <a:srgbClr val="C00000"/>
                </a:solidFill>
              </a:rPr>
              <a:t>湿润</a:t>
            </a:r>
            <a:r>
              <a:rPr lang="zh-CN" altLang="en-US" dirty="0">
                <a:solidFill>
                  <a:srgbClr val="C00000"/>
                </a:solidFill>
              </a:rPr>
              <a:t>、粘稠、光滑、较透明、易挑取、质地</a:t>
            </a:r>
            <a:r>
              <a:rPr lang="zh-CN" altLang="en-US" dirty="0" smtClean="0">
                <a:solidFill>
                  <a:srgbClr val="C00000"/>
                </a:solidFill>
              </a:rPr>
              <a:t>均匀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菌落</a:t>
            </a:r>
            <a:r>
              <a:rPr lang="zh-CN" altLang="en-US" dirty="0"/>
              <a:t>正反面或边缘与中央部位</a:t>
            </a:r>
            <a:r>
              <a:rPr lang="zh-CN" altLang="en-US" dirty="0">
                <a:solidFill>
                  <a:srgbClr val="C00000"/>
                </a:solidFill>
              </a:rPr>
              <a:t>颜色一致</a:t>
            </a:r>
            <a:r>
              <a:rPr lang="zh-CN" altLang="en-US" dirty="0"/>
              <a:t>，边缘一般看不到</a:t>
            </a:r>
            <a:r>
              <a:rPr lang="zh-CN" altLang="en-US" dirty="0" smtClean="0"/>
              <a:t>细胞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与</a:t>
            </a:r>
            <a:r>
              <a:rPr lang="zh-CN" altLang="en-US" dirty="0"/>
              <a:t>培养基</a:t>
            </a:r>
            <a:r>
              <a:rPr lang="zh-CN" altLang="en-US" dirty="0">
                <a:solidFill>
                  <a:srgbClr val="C00000"/>
                </a:solidFill>
              </a:rPr>
              <a:t>不</a:t>
            </a:r>
            <a:r>
              <a:rPr lang="zh-CN" altLang="en-US" dirty="0" smtClean="0">
                <a:solidFill>
                  <a:srgbClr val="C00000"/>
                </a:solidFill>
              </a:rPr>
              <a:t>结合</a:t>
            </a:r>
            <a:endParaRPr lang="en-US" altLang="zh-CN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菌落</a:t>
            </a:r>
            <a:r>
              <a:rPr lang="zh-CN" altLang="en-US" dirty="0"/>
              <a:t>外观形态小而</a:t>
            </a:r>
            <a:r>
              <a:rPr lang="zh-CN" altLang="en-US" dirty="0" smtClean="0"/>
              <a:t>凸起、或</a:t>
            </a:r>
            <a:r>
              <a:rPr lang="zh-CN" altLang="en-US" dirty="0"/>
              <a:t>大而平坦，个别有芽孢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菌落</a:t>
            </a:r>
            <a:r>
              <a:rPr lang="zh-CN" altLang="en-US" dirty="0"/>
              <a:t>透明或稍</a:t>
            </a:r>
            <a:r>
              <a:rPr lang="zh-CN" altLang="en-US" dirty="0" smtClean="0"/>
              <a:t>透明，颜色多样</a:t>
            </a:r>
            <a:endParaRPr lang="en-US" altLang="zh-CN" dirty="0" smtClean="0"/>
          </a:p>
          <a:p>
            <a:pPr>
              <a:buFont typeface="Wingdings" panose="05000000000000000000" pitchFamily="2" charset="2"/>
              <a:buChar char="u"/>
            </a:pPr>
            <a:r>
              <a:rPr lang="zh-CN" altLang="en-US" dirty="0" smtClean="0"/>
              <a:t>单个</a:t>
            </a:r>
            <a:r>
              <a:rPr lang="zh-CN" altLang="en-US" dirty="0"/>
              <a:t>分散或有一定的排列</a:t>
            </a:r>
            <a:r>
              <a:rPr lang="zh-CN" altLang="en-US" dirty="0" smtClean="0"/>
              <a:t>方式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5857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91160" y="332656"/>
            <a:ext cx="7361680" cy="7101408"/>
            <a:chOff x="450680" y="0"/>
            <a:chExt cx="4133850" cy="4176712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680" y="0"/>
              <a:ext cx="4133850" cy="417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矩形 1"/>
            <p:cNvSpPr/>
            <p:nvPr/>
          </p:nvSpPr>
          <p:spPr>
            <a:xfrm>
              <a:off x="3707904" y="3284984"/>
              <a:ext cx="504056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60" y="1088740"/>
            <a:ext cx="746381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59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340768"/>
            <a:ext cx="6552727" cy="517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239656"/>
            <a:ext cx="6607769" cy="527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945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跋涉">
  <a:themeElements>
    <a:clrScheme name="极目远眺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220</TotalTime>
  <Words>584</Words>
  <Application>Microsoft Office PowerPoint</Application>
  <PresentationFormat>全屏显示(4:3)</PresentationFormat>
  <Paragraphs>87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Adobe 黑体 Std R</vt:lpstr>
      <vt:lpstr>华文楷体</vt:lpstr>
      <vt:lpstr>隶书</vt:lpstr>
      <vt:lpstr>宋体</vt:lpstr>
      <vt:lpstr>Calibri</vt:lpstr>
      <vt:lpstr>Franklin Gothic Book</vt:lpstr>
      <vt:lpstr>Franklin Gothic Medium</vt:lpstr>
      <vt:lpstr>Wingdings</vt:lpstr>
      <vt:lpstr>Wingdings 2</vt:lpstr>
      <vt:lpstr>跋涉</vt:lpstr>
      <vt:lpstr>从细胞的形态结构分析细菌与放线菌的菌落特征</vt:lpstr>
      <vt:lpstr>组员名单及分工</vt:lpstr>
      <vt:lpstr>细菌细胞</vt:lpstr>
      <vt:lpstr>PowerPoint 演示文稿</vt:lpstr>
      <vt:lpstr>PowerPoint 演示文稿</vt:lpstr>
      <vt:lpstr>PowerPoint 演示文稿</vt:lpstr>
      <vt:lpstr>细菌菌落</vt:lpstr>
      <vt:lpstr>PowerPoint 演示文稿</vt:lpstr>
      <vt:lpstr>PowerPoint 演示文稿</vt:lpstr>
      <vt:lpstr>PowerPoint 演示文稿</vt:lpstr>
      <vt:lpstr>菌落特征和细菌细胞的结构密切相关</vt:lpstr>
      <vt:lpstr>对应关系</vt:lpstr>
      <vt:lpstr>放线菌细胞</vt:lpstr>
      <vt:lpstr>放线菌菌落</vt:lpstr>
      <vt:lpstr>PowerPoint 演示文稿</vt:lpstr>
      <vt:lpstr>PowerPoint 演示文稿</vt:lpstr>
      <vt:lpstr>PowerPoint 演示文稿</vt:lpstr>
      <vt:lpstr>对应关系</vt:lpstr>
      <vt:lpstr>参考文献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从细胞的形态结构分析细菌与放线菌的菌落特征</dc:title>
  <dc:creator>lenovo</dc:creator>
  <cp:lastModifiedBy>Liu Wiwis</cp:lastModifiedBy>
  <cp:revision>30</cp:revision>
  <dcterms:created xsi:type="dcterms:W3CDTF">2017-10-23T14:12:25Z</dcterms:created>
  <dcterms:modified xsi:type="dcterms:W3CDTF">2018-10-25T11:27:10Z</dcterms:modified>
</cp:coreProperties>
</file>