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5"/>
  </p:notesMasterIdLst>
  <p:handoutMasterIdLst>
    <p:handoutMasterId r:id="rId16"/>
  </p:handoutMasterIdLst>
  <p:sldIdLst>
    <p:sldId id="295" r:id="rId2"/>
    <p:sldId id="369" r:id="rId3"/>
    <p:sldId id="294" r:id="rId4"/>
    <p:sldId id="296" r:id="rId5"/>
    <p:sldId id="364" r:id="rId6"/>
    <p:sldId id="365" r:id="rId7"/>
    <p:sldId id="366" r:id="rId8"/>
    <p:sldId id="373" r:id="rId9"/>
    <p:sldId id="368" r:id="rId10"/>
    <p:sldId id="372" r:id="rId11"/>
    <p:sldId id="363" r:id="rId12"/>
    <p:sldId id="370" r:id="rId13"/>
    <p:sldId id="371" r:id="rId14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结构体指针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556718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结构体指针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63888" y="4437112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五、指向结构体数组的指针（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95536" y="1268760"/>
            <a:ext cx="8510463" cy="2536786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CF6F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l">
              <a:lnSpc>
                <a:spcPct val="135000"/>
              </a:lnSpc>
            </a:pPr>
            <a:r>
              <a:rPr lang="en-US" altLang="zh-CN" sz="2000" b="1" dirty="0"/>
              <a:t>  </a:t>
            </a:r>
            <a:r>
              <a:rPr lang="en-US" altLang="zh-CN" sz="2000" b="1" dirty="0">
                <a:solidFill>
                  <a:schemeClr val="folHlink"/>
                </a:solidFill>
              </a:rPr>
              <a:t>void</a:t>
            </a:r>
            <a:r>
              <a:rPr lang="en-US" altLang="zh-CN" sz="2000" b="1" dirty="0"/>
              <a:t>  main( )</a:t>
            </a:r>
          </a:p>
          <a:p>
            <a:pPr algn="l">
              <a:lnSpc>
                <a:spcPct val="135000"/>
              </a:lnSpc>
            </a:pPr>
            <a:r>
              <a:rPr lang="en-US" altLang="zh-CN" sz="2000" b="1" dirty="0"/>
              <a:t>  { </a:t>
            </a:r>
            <a:r>
              <a:rPr lang="en-US" altLang="zh-CN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student</a:t>
            </a:r>
            <a:r>
              <a:rPr lang="en-US" altLang="zh-CN" sz="2000" b="1" dirty="0"/>
              <a:t>  </a:t>
            </a:r>
            <a:r>
              <a:rPr lang="en-US" altLang="zh-CN" sz="2000" b="1" dirty="0" err="1"/>
              <a:t>stu</a:t>
            </a:r>
            <a:r>
              <a:rPr lang="en-US" altLang="zh-CN" sz="2000" b="1" dirty="0"/>
              <a:t>[3]={{1001,"Liu Jin",75},</a:t>
            </a:r>
          </a:p>
          <a:p>
            <a:pPr algn="l">
              <a:lnSpc>
                <a:spcPct val="135000"/>
              </a:lnSpc>
            </a:pPr>
            <a:r>
              <a:rPr lang="en-US" altLang="zh-CN" sz="2000" b="1" dirty="0"/>
              <a:t>                                  {1002,"Li    Lan",82}, </a:t>
            </a:r>
          </a:p>
          <a:p>
            <a:pPr algn="l">
              <a:lnSpc>
                <a:spcPct val="135000"/>
              </a:lnSpc>
            </a:pPr>
            <a:r>
              <a:rPr lang="en-US" altLang="zh-CN" sz="2000" b="1" dirty="0"/>
              <a:t>                                  {1003,"Ma Kai",80} };</a:t>
            </a:r>
          </a:p>
          <a:p>
            <a:pPr algn="l">
              <a:lnSpc>
                <a:spcPct val="135000"/>
              </a:lnSpc>
            </a:pPr>
            <a:r>
              <a:rPr lang="en-US" altLang="zh-CN" sz="2000" b="1" dirty="0"/>
              <a:t>      </a:t>
            </a:r>
            <a:r>
              <a:rPr lang="en-US" altLang="zh-CN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student</a:t>
            </a:r>
            <a:r>
              <a:rPr lang="en-US" altLang="zh-CN" sz="2000" b="1" dirty="0"/>
              <a:t>  *s=</a:t>
            </a:r>
            <a:r>
              <a:rPr lang="en-US" altLang="zh-CN" sz="2000" b="1" dirty="0" err="1"/>
              <a:t>stu</a:t>
            </a:r>
            <a:r>
              <a:rPr lang="en-US" altLang="zh-CN" sz="2000" b="1" dirty="0"/>
              <a:t>; </a:t>
            </a:r>
          </a:p>
          <a:p>
            <a:pPr algn="l">
              <a:lnSpc>
                <a:spcPct val="135000"/>
              </a:lnSpc>
            </a:pPr>
            <a:r>
              <a:rPr lang="en-US" altLang="zh-CN" sz="2000" b="1" dirty="0"/>
              <a:t>  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77688" y="3915656"/>
            <a:ext cx="8686800" cy="2753704"/>
          </a:xfrm>
          <a:prstGeom prst="rect">
            <a:avLst/>
          </a:prstGeom>
          <a:solidFill>
            <a:srgbClr val="FFFFCC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indent="266700" algn="just">
              <a:lnSpc>
                <a:spcPct val="120000"/>
              </a:lnSpc>
              <a:tabLst>
                <a:tab pos="342900" algn="l"/>
                <a:tab pos="571500" algn="l"/>
                <a:tab pos="685800" algn="l"/>
              </a:tabLst>
            </a:pPr>
            <a:r>
              <a:rPr lang="zh-CN" alt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注意：</a:t>
            </a:r>
          </a:p>
          <a:p>
            <a:pPr indent="266700" algn="just">
              <a:lnSpc>
                <a:spcPct val="120000"/>
              </a:lnSpc>
              <a:tabLst>
                <a:tab pos="342900" algn="l"/>
                <a:tab pos="571500" algn="l"/>
                <a:tab pos="685800" algn="l"/>
              </a:tabLst>
            </a:pPr>
            <a:r>
              <a:rPr lang="en-US" altLang="zh-CN" sz="2400" dirty="0">
                <a:ea typeface="隶书" pitchFamily="49" charset="-122"/>
              </a:rPr>
              <a:t>(1)</a:t>
            </a:r>
            <a:r>
              <a:rPr lang="zh-CN" altLang="en-US" sz="2400" dirty="0">
                <a:ea typeface="隶书" pitchFamily="49" charset="-122"/>
              </a:rPr>
              <a:t>如果</a:t>
            </a:r>
            <a:r>
              <a:rPr lang="en-US" altLang="zh-CN" sz="2400" dirty="0">
                <a:ea typeface="隶书" pitchFamily="49" charset="-122"/>
              </a:rPr>
              <a:t>s</a:t>
            </a:r>
            <a:r>
              <a:rPr lang="zh-CN" altLang="en-US" sz="2400" dirty="0">
                <a:ea typeface="隶书" pitchFamily="49" charset="-122"/>
              </a:rPr>
              <a:t>的初值为</a:t>
            </a:r>
            <a:r>
              <a:rPr lang="en-US" altLang="zh-CN" sz="2400" dirty="0" err="1">
                <a:ea typeface="隶书" pitchFamily="49" charset="-122"/>
              </a:rPr>
              <a:t>stu</a:t>
            </a:r>
            <a:r>
              <a:rPr lang="zh-CN" altLang="en-US" sz="2400" dirty="0">
                <a:ea typeface="隶书" pitchFamily="49" charset="-122"/>
              </a:rPr>
              <a:t>，即指向第一个元素</a:t>
            </a:r>
            <a:r>
              <a:rPr lang="en-US" altLang="zh-CN" sz="2400" dirty="0" err="1">
                <a:ea typeface="隶书" pitchFamily="49" charset="-122"/>
              </a:rPr>
              <a:t>stu</a:t>
            </a:r>
            <a:r>
              <a:rPr lang="en-US" altLang="zh-CN" sz="2400" dirty="0">
                <a:ea typeface="隶书" pitchFamily="49" charset="-122"/>
              </a:rPr>
              <a:t>[0] </a:t>
            </a:r>
            <a:r>
              <a:rPr lang="zh-CN" altLang="en-US" sz="2400" dirty="0">
                <a:ea typeface="隶书" pitchFamily="49" charset="-122"/>
              </a:rPr>
              <a:t>则</a:t>
            </a:r>
            <a:r>
              <a:rPr lang="en-US" altLang="zh-CN" sz="2400" dirty="0">
                <a:ea typeface="隶书" pitchFamily="49" charset="-122"/>
              </a:rPr>
              <a:t>s+1</a:t>
            </a:r>
            <a:r>
              <a:rPr lang="zh-CN" altLang="en-US" sz="2400" dirty="0">
                <a:ea typeface="隶书" pitchFamily="49" charset="-122"/>
              </a:rPr>
              <a:t>后指向下一个元素</a:t>
            </a:r>
            <a:r>
              <a:rPr lang="en-US" altLang="zh-CN" sz="2400" dirty="0" err="1">
                <a:ea typeface="隶书" pitchFamily="49" charset="-122"/>
              </a:rPr>
              <a:t>stu</a:t>
            </a:r>
            <a:r>
              <a:rPr lang="en-US" altLang="zh-CN" sz="2400" dirty="0">
                <a:ea typeface="隶书" pitchFamily="49" charset="-122"/>
              </a:rPr>
              <a:t>[1]</a:t>
            </a:r>
            <a:r>
              <a:rPr lang="zh-CN" altLang="en-US" sz="2400" dirty="0">
                <a:ea typeface="隶书" pitchFamily="49" charset="-122"/>
              </a:rPr>
              <a:t>的起始地址。</a:t>
            </a:r>
          </a:p>
          <a:p>
            <a:pPr indent="266700" algn="just">
              <a:lnSpc>
                <a:spcPct val="120000"/>
              </a:lnSpc>
              <a:tabLst>
                <a:tab pos="342900" algn="l"/>
                <a:tab pos="571500" algn="l"/>
                <a:tab pos="685800" algn="l"/>
              </a:tabLst>
            </a:pPr>
            <a:r>
              <a:rPr lang="en-US" altLang="zh-CN" sz="2400" dirty="0">
                <a:ea typeface="隶书" pitchFamily="49" charset="-122"/>
              </a:rPr>
              <a:t>(2)</a:t>
            </a:r>
            <a:r>
              <a:rPr lang="zh-CN" altLang="en-US" sz="2400" dirty="0">
                <a:ea typeface="隶书" pitchFamily="49" charset="-122"/>
              </a:rPr>
              <a:t>程序中已定义了指针</a:t>
            </a:r>
            <a:r>
              <a:rPr lang="en-US" altLang="zh-CN" sz="2400" dirty="0">
                <a:ea typeface="隶书" pitchFamily="49" charset="-122"/>
              </a:rPr>
              <a:t>s</a:t>
            </a:r>
            <a:r>
              <a:rPr lang="zh-CN" altLang="en-US" sz="2400" dirty="0">
                <a:ea typeface="隶书" pitchFamily="49" charset="-122"/>
              </a:rPr>
              <a:t>是指向</a:t>
            </a:r>
            <a:r>
              <a:rPr lang="en-US" altLang="zh-CN" sz="2400" b="1" dirty="0" err="1">
                <a:solidFill>
                  <a:schemeClr val="folHlink"/>
                </a:solidFill>
                <a:ea typeface="隶书" pitchFamily="49" charset="-122"/>
              </a:rPr>
              <a:t>struct</a:t>
            </a:r>
            <a:r>
              <a:rPr lang="en-US" altLang="zh-CN" sz="2400" b="1" dirty="0">
                <a:ea typeface="隶书" pitchFamily="49" charset="-122"/>
              </a:rPr>
              <a:t> </a:t>
            </a:r>
            <a:r>
              <a:rPr lang="en-US" altLang="zh-CN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student</a:t>
            </a:r>
            <a:r>
              <a:rPr lang="en-US" altLang="zh-CN" sz="24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</a:t>
            </a:r>
            <a:r>
              <a:rPr lang="zh-CN" altLang="en-US" sz="2400" dirty="0">
                <a:ea typeface="隶书" pitchFamily="49" charset="-122"/>
              </a:rPr>
              <a:t>类型数据的变量</a:t>
            </a:r>
            <a:r>
              <a:rPr lang="en-US" altLang="zh-CN" sz="2400" dirty="0">
                <a:ea typeface="隶书" pitchFamily="49" charset="-122"/>
              </a:rPr>
              <a:t>,</a:t>
            </a:r>
            <a:r>
              <a:rPr lang="zh-CN" altLang="en-US" sz="2400" dirty="0">
                <a:ea typeface="隶书" pitchFamily="49" charset="-122"/>
              </a:rPr>
              <a:t>它只能指向一个</a:t>
            </a:r>
            <a:r>
              <a:rPr lang="en-US" altLang="zh-CN" sz="2400" b="1" dirty="0" err="1">
                <a:solidFill>
                  <a:schemeClr val="folHlink"/>
                </a:solidFill>
                <a:ea typeface="隶书" pitchFamily="49" charset="-122"/>
              </a:rPr>
              <a:t>struct</a:t>
            </a:r>
            <a:r>
              <a:rPr lang="en-US" altLang="zh-CN" sz="2400" dirty="0">
                <a:ea typeface="隶书" pitchFamily="49" charset="-122"/>
              </a:rPr>
              <a:t> </a:t>
            </a:r>
            <a:r>
              <a:rPr lang="en-US" altLang="zh-CN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student</a:t>
            </a:r>
            <a:r>
              <a:rPr lang="zh-CN" altLang="en-US" sz="2400" dirty="0">
                <a:ea typeface="隶书" pitchFamily="49" charset="-122"/>
              </a:rPr>
              <a:t>型的数据</a:t>
            </a:r>
            <a:r>
              <a:rPr lang="en-US" altLang="zh-CN" sz="2400" dirty="0">
                <a:ea typeface="隶书" pitchFamily="49" charset="-122"/>
              </a:rPr>
              <a:t>,</a:t>
            </a:r>
            <a:r>
              <a:rPr lang="zh-CN" altLang="en-US" sz="2400" dirty="0">
                <a:ea typeface="隶书" pitchFamily="49" charset="-122"/>
              </a:rPr>
              <a:t>而不能指向</a:t>
            </a:r>
            <a:r>
              <a:rPr lang="en-US" altLang="zh-CN" sz="2400" dirty="0" err="1">
                <a:ea typeface="隶书" pitchFamily="49" charset="-122"/>
              </a:rPr>
              <a:t>stu</a:t>
            </a:r>
            <a:r>
              <a:rPr lang="zh-CN" altLang="en-US" sz="2400" dirty="0">
                <a:ea typeface="隶书" pitchFamily="49" charset="-122"/>
              </a:rPr>
              <a:t>数组元素中的某一个成员。</a:t>
            </a:r>
            <a:endParaRPr lang="zh-CN" altLang="en-US" sz="2400" dirty="0">
              <a:solidFill>
                <a:schemeClr val="accent2"/>
              </a:solidFill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598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六、</a:t>
            </a:r>
            <a:r>
              <a:rPr lang="zh-CN" altLang="en-US" sz="3200" b="1" dirty="0">
                <a:solidFill>
                  <a:srgbClr val="FF0000"/>
                </a:solidFill>
              </a:rPr>
              <a:t>指向结构体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数组指针的代码实现</a:t>
            </a:r>
            <a:endParaRPr lang="zh-CN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28600" y="1643074"/>
            <a:ext cx="8579891" cy="4895828"/>
          </a:xfrm>
          <a:prstGeom prst="rect">
            <a:avLst/>
          </a:prstGeom>
          <a:solidFill>
            <a:srgbClr val="CCFFCC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algn="l" eaLnBrk="0" hangingPunct="0"/>
            <a:r>
              <a:rPr kumimoji="1" lang="en-US" altLang="zh-CN" sz="2400" dirty="0" err="1">
                <a:solidFill>
                  <a:srgbClr val="CC3300"/>
                </a:solidFill>
                <a:latin typeface="Times New Roman" charset="0"/>
              </a:rPr>
              <a:t>struct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charset="0"/>
              </a:rPr>
              <a:t>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{    </a:t>
            </a:r>
            <a:r>
              <a:rPr kumimoji="1" lang="en-US" altLang="zh-CN" sz="2400" dirty="0" err="1">
                <a:latin typeface="Times New Roman" charset="0"/>
              </a:rPr>
              <a:t>int</a:t>
            </a:r>
            <a:r>
              <a:rPr kumimoji="1" lang="en-US" altLang="zh-CN" sz="2400" dirty="0">
                <a:latin typeface="Times New Roman" charset="0"/>
              </a:rPr>
              <a:t> </a:t>
            </a:r>
            <a:r>
              <a:rPr kumimoji="1" lang="en-US" altLang="zh-CN" sz="2400" dirty="0" err="1">
                <a:latin typeface="Times New Roman" charset="0"/>
              </a:rPr>
              <a:t>num</a:t>
            </a:r>
            <a:r>
              <a:rPr kumimoji="1" lang="en-US" altLang="zh-CN" sz="2400" dirty="0">
                <a:latin typeface="Times New Roman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</a:t>
            </a:r>
            <a:r>
              <a:rPr kumimoji="1" lang="en-US" altLang="zh-CN" sz="2400" dirty="0" err="1">
                <a:latin typeface="Times New Roman" charset="0"/>
              </a:rPr>
              <a:t>int</a:t>
            </a:r>
            <a:r>
              <a:rPr kumimoji="1" lang="en-US" altLang="zh-CN" sz="2400" dirty="0">
                <a:latin typeface="Times New Roman" charset="0"/>
              </a:rPr>
              <a:t> age;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}</a:t>
            </a:r>
            <a:r>
              <a:rPr kumimoji="1" lang="en-US" altLang="zh-CN" sz="2400" dirty="0" err="1">
                <a:latin typeface="Times New Roman" charset="0"/>
              </a:rPr>
              <a:t>stu</a:t>
            </a:r>
            <a:r>
              <a:rPr kumimoji="1" lang="en-US" altLang="zh-CN" sz="2400" dirty="0">
                <a:latin typeface="Times New Roman" charset="0"/>
              </a:rPr>
              <a:t>[3]={{10101,"Li Lin",'M',18},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          {10102,"Zhang Fun",'M',19},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	   {10104,"Wang Min",'F',20}};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main()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{   </a:t>
            </a:r>
            <a:r>
              <a:rPr kumimoji="1" lang="en-US" altLang="zh-CN" sz="2400" dirty="0" err="1">
                <a:solidFill>
                  <a:srgbClr val="CC3300"/>
                </a:solidFill>
                <a:latin typeface="Times New Roman" charset="0"/>
              </a:rPr>
              <a:t>struct</a:t>
            </a:r>
            <a:r>
              <a:rPr kumimoji="1" lang="en-US" altLang="zh-CN" sz="2400" dirty="0">
                <a:solidFill>
                  <a:srgbClr val="CC3300"/>
                </a:solidFill>
                <a:latin typeface="Times New Roman" charset="0"/>
              </a:rPr>
              <a:t> student</a:t>
            </a:r>
            <a:r>
              <a:rPr kumimoji="1" lang="en-US" altLang="zh-CN" sz="2400" dirty="0">
                <a:latin typeface="Times New Roman" charset="0"/>
              </a:rPr>
              <a:t> *p;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for(</a:t>
            </a:r>
            <a:r>
              <a:rPr kumimoji="1" lang="en-US" altLang="zh-CN" sz="2400" dirty="0">
                <a:solidFill>
                  <a:schemeClr val="tx2"/>
                </a:solidFill>
                <a:latin typeface="Times New Roman" charset="0"/>
              </a:rPr>
              <a:t>p=</a:t>
            </a:r>
            <a:r>
              <a:rPr kumimoji="1" lang="en-US" altLang="zh-CN" sz="2400" dirty="0" err="1">
                <a:solidFill>
                  <a:schemeClr val="tx2"/>
                </a:solidFill>
                <a:latin typeface="Times New Roman" charset="0"/>
              </a:rPr>
              <a:t>stu</a:t>
            </a:r>
            <a:r>
              <a:rPr kumimoji="1" lang="en-US" altLang="zh-CN" sz="2400" dirty="0" err="1">
                <a:latin typeface="Times New Roman" charset="0"/>
              </a:rPr>
              <a:t>;p</a:t>
            </a:r>
            <a:r>
              <a:rPr kumimoji="1" lang="en-US" altLang="zh-CN" sz="2400" dirty="0">
                <a:latin typeface="Times New Roman" charset="0"/>
              </a:rPr>
              <a:t>&lt;stu+3;</a:t>
            </a:r>
            <a:r>
              <a:rPr kumimoji="1" lang="en-US" altLang="zh-CN" sz="2400" dirty="0">
                <a:solidFill>
                  <a:schemeClr val="tx2"/>
                </a:solidFill>
                <a:latin typeface="Times New Roman" charset="0"/>
              </a:rPr>
              <a:t>p++</a:t>
            </a:r>
            <a:r>
              <a:rPr kumimoji="1" lang="en-US" altLang="zh-CN" sz="2400" dirty="0">
                <a:latin typeface="Times New Roman" charset="0"/>
              </a:rPr>
              <a:t>)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   </a:t>
            </a:r>
            <a:r>
              <a:rPr kumimoji="1" lang="en-US" altLang="zh-CN" sz="2400" dirty="0" err="1">
                <a:latin typeface="Times New Roman" charset="0"/>
              </a:rPr>
              <a:t>printf</a:t>
            </a:r>
            <a:r>
              <a:rPr kumimoji="1" lang="en-US" altLang="zh-CN" sz="2400" dirty="0">
                <a:latin typeface="Times New Roman" charset="0"/>
              </a:rPr>
              <a:t>("%</a:t>
            </a:r>
            <a:r>
              <a:rPr kumimoji="1" lang="en-US" altLang="zh-CN" sz="2400" dirty="0" err="1">
                <a:latin typeface="Times New Roman" charset="0"/>
              </a:rPr>
              <a:t>d%s%c%d</a:t>
            </a:r>
            <a:r>
              <a:rPr kumimoji="1" lang="en-US" altLang="zh-CN" sz="2400" dirty="0">
                <a:latin typeface="Times New Roman" charset="0"/>
              </a:rPr>
              <a:t>\</a:t>
            </a:r>
            <a:r>
              <a:rPr kumimoji="1" lang="en-US" altLang="zh-CN" sz="2400" dirty="0" err="1">
                <a:latin typeface="Times New Roman" charset="0"/>
              </a:rPr>
              <a:t>n",p</a:t>
            </a:r>
            <a:r>
              <a:rPr kumimoji="1" lang="en-US" altLang="zh-CN" sz="2400" dirty="0">
                <a:latin typeface="Times New Roman" charset="0"/>
              </a:rPr>
              <a:t>-&gt;</a:t>
            </a:r>
            <a:r>
              <a:rPr kumimoji="1" lang="en-US" altLang="zh-CN" sz="2400" dirty="0" err="1">
                <a:latin typeface="Times New Roman" charset="0"/>
              </a:rPr>
              <a:t>num,p</a:t>
            </a:r>
            <a:r>
              <a:rPr kumimoji="1" lang="en-US" altLang="zh-CN" sz="2400" dirty="0">
                <a:latin typeface="Times New Roman" charset="0"/>
              </a:rPr>
              <a:t>-&gt;</a:t>
            </a:r>
            <a:r>
              <a:rPr kumimoji="1" lang="en-US" altLang="zh-CN" sz="2400" dirty="0" err="1">
                <a:latin typeface="Times New Roman" charset="0"/>
              </a:rPr>
              <a:t>name,p</a:t>
            </a:r>
            <a:r>
              <a:rPr kumimoji="1" lang="en-US" altLang="zh-CN" sz="2400" dirty="0">
                <a:latin typeface="Times New Roman" charset="0"/>
              </a:rPr>
              <a:t>-&gt;</a:t>
            </a:r>
            <a:r>
              <a:rPr kumimoji="1" lang="en-US" altLang="zh-CN" sz="2400" dirty="0" err="1">
                <a:latin typeface="Times New Roman" charset="0"/>
              </a:rPr>
              <a:t>sex,p</a:t>
            </a:r>
            <a:r>
              <a:rPr kumimoji="1" lang="en-US" altLang="zh-CN" sz="2400" dirty="0">
                <a:latin typeface="Times New Roman" charset="0"/>
              </a:rPr>
              <a:t>-&gt;age);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}</a:t>
            </a: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5540375" y="1079500"/>
            <a:ext cx="3603625" cy="4691063"/>
            <a:chOff x="3490" y="680"/>
            <a:chExt cx="2270" cy="2955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490" y="680"/>
              <a:ext cx="2219" cy="2955"/>
            </a:xfrm>
            <a:prstGeom prst="rect">
              <a:avLst/>
            </a:prstGeom>
            <a:solidFill>
              <a:srgbClr val="EBFFFF"/>
            </a:solidFill>
            <a:ln w="38100">
              <a:solidFill>
                <a:srgbClr val="33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zh-CN" altLang="en-US"/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3515" y="864"/>
              <a:ext cx="2245" cy="2736"/>
              <a:chOff x="3515" y="864"/>
              <a:chExt cx="2245" cy="2736"/>
            </a:xfrm>
          </p:grpSpPr>
          <p:sp>
            <p:nvSpPr>
              <p:cNvPr id="10" name="AutoShape 8"/>
              <p:cNvSpPr>
                <a:spLocks noChangeArrowheads="1"/>
              </p:cNvSpPr>
              <p:nvPr/>
            </p:nvSpPr>
            <p:spPr bwMode="auto">
              <a:xfrm>
                <a:off x="4136" y="864"/>
                <a:ext cx="960" cy="2736"/>
              </a:xfrm>
              <a:prstGeom prst="foldedCorner">
                <a:avLst>
                  <a:gd name="adj" fmla="val 12500"/>
                </a:avLst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4136" y="1074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4136" y="1250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4136" y="1496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4136" y="1672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4136" y="1847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6" name="Text Box 14"/>
              <p:cNvSpPr txBox="1">
                <a:spLocks noChangeArrowheads="1"/>
              </p:cNvSpPr>
              <p:nvPr/>
            </p:nvSpPr>
            <p:spPr bwMode="auto">
              <a:xfrm>
                <a:off x="4376" y="1042"/>
                <a:ext cx="3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num</a:t>
                </a:r>
              </a:p>
            </p:txBody>
          </p:sp>
          <p:sp>
            <p:nvSpPr>
              <p:cNvPr id="17" name="Text Box 15"/>
              <p:cNvSpPr txBox="1">
                <a:spLocks noChangeArrowheads="1"/>
              </p:cNvSpPr>
              <p:nvPr/>
            </p:nvSpPr>
            <p:spPr bwMode="auto">
              <a:xfrm>
                <a:off x="4346" y="1241"/>
                <a:ext cx="46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name</a:t>
                </a:r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>
                <a:off x="4412" y="1440"/>
                <a:ext cx="3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sex</a:t>
                </a:r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4407" y="1639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age</a:t>
                </a:r>
              </a:p>
            </p:txBody>
          </p:sp>
          <p:sp>
            <p:nvSpPr>
              <p:cNvPr id="20" name="Line 18"/>
              <p:cNvSpPr>
                <a:spLocks noChangeShapeType="1"/>
              </p:cNvSpPr>
              <p:nvPr/>
            </p:nvSpPr>
            <p:spPr bwMode="auto">
              <a:xfrm>
                <a:off x="4136" y="2023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>
                <a:off x="4136" y="2232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4136" y="2393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4136" y="2550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4" name="AutoShape 22"/>
              <p:cNvSpPr>
                <a:spLocks/>
              </p:cNvSpPr>
              <p:nvPr/>
            </p:nvSpPr>
            <p:spPr bwMode="auto">
              <a:xfrm>
                <a:off x="5096" y="1074"/>
                <a:ext cx="144" cy="773"/>
              </a:xfrm>
              <a:prstGeom prst="rightBrace">
                <a:avLst>
                  <a:gd name="adj1" fmla="val 44734"/>
                  <a:gd name="adj2" fmla="val 50000"/>
                </a:avLst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5240" y="1323"/>
                <a:ext cx="4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stu[0]</a:t>
                </a:r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>
                <a:off x="3848" y="1075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608" y="937"/>
                <a:ext cx="19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solidFill>
                      <a:schemeClr val="accent2"/>
                    </a:solidFill>
                    <a:latin typeface="Times New Roman" charset="0"/>
                  </a:rPr>
                  <a:t>p</a:t>
                </a:r>
              </a:p>
            </p:txBody>
          </p:sp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>
                <a:off x="4136" y="2748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/>
            </p:nvSpPr>
            <p:spPr bwMode="auto">
              <a:xfrm>
                <a:off x="4136" y="2956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4136" y="3117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AutoShape 29"/>
              <p:cNvSpPr>
                <a:spLocks/>
              </p:cNvSpPr>
              <p:nvPr/>
            </p:nvSpPr>
            <p:spPr bwMode="auto">
              <a:xfrm>
                <a:off x="5096" y="1870"/>
                <a:ext cx="144" cy="684"/>
              </a:xfrm>
              <a:prstGeom prst="rightBrace">
                <a:avLst>
                  <a:gd name="adj1" fmla="val 39583"/>
                  <a:gd name="adj2" fmla="val 50000"/>
                </a:avLst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Text Box 30"/>
              <p:cNvSpPr txBox="1">
                <a:spLocks noChangeArrowheads="1"/>
              </p:cNvSpPr>
              <p:nvPr/>
            </p:nvSpPr>
            <p:spPr bwMode="auto">
              <a:xfrm>
                <a:off x="5240" y="2075"/>
                <a:ext cx="4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stu[1]</a:t>
                </a:r>
              </a:p>
            </p:txBody>
          </p:sp>
          <p:sp>
            <p:nvSpPr>
              <p:cNvPr id="33" name="AutoShape 31"/>
              <p:cNvSpPr>
                <a:spLocks/>
              </p:cNvSpPr>
              <p:nvPr/>
            </p:nvSpPr>
            <p:spPr bwMode="auto">
              <a:xfrm>
                <a:off x="5096" y="2554"/>
                <a:ext cx="156" cy="684"/>
              </a:xfrm>
              <a:prstGeom prst="rightBrace">
                <a:avLst>
                  <a:gd name="adj1" fmla="val 36538"/>
                  <a:gd name="adj2" fmla="val 50000"/>
                </a:avLst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5274" y="2759"/>
                <a:ext cx="48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latin typeface="Times New Roman" charset="0"/>
                  </a:rPr>
                  <a:t>stu[2]</a:t>
                </a:r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4136" y="3278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/>
            </p:nvSpPr>
            <p:spPr bwMode="auto">
              <a:xfrm>
                <a:off x="3840" y="1821"/>
                <a:ext cx="28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37" name="Text Box 35"/>
              <p:cNvSpPr txBox="1">
                <a:spLocks noChangeArrowheads="1"/>
              </p:cNvSpPr>
              <p:nvPr/>
            </p:nvSpPr>
            <p:spPr bwMode="auto">
              <a:xfrm>
                <a:off x="3515" y="1680"/>
                <a:ext cx="3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B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33CC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/>
                <a:r>
                  <a:rPr kumimoji="1" lang="en-US" altLang="zh-CN" sz="2000">
                    <a:solidFill>
                      <a:schemeClr val="accent2"/>
                    </a:solidFill>
                    <a:latin typeface="Times New Roman" charset="0"/>
                  </a:rPr>
                  <a:t>p+1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10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七、小结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146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dirty="0" smtClean="0">
                <a:solidFill>
                  <a:srgbClr val="0000FF"/>
                </a:solidFill>
              </a:rPr>
              <a:t>指向</a:t>
            </a:r>
            <a:r>
              <a:rPr lang="zh-CN" altLang="en-US" sz="3200" dirty="0">
                <a:solidFill>
                  <a:srgbClr val="0000FF"/>
                </a:solidFill>
              </a:rPr>
              <a:t>结构体变量的指针的使用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dirty="0" smtClean="0">
                <a:solidFill>
                  <a:srgbClr val="0000FF"/>
                </a:solidFill>
              </a:rPr>
              <a:t>指向</a:t>
            </a:r>
            <a:r>
              <a:rPr lang="zh-CN" altLang="en-US" sz="3200" dirty="0">
                <a:solidFill>
                  <a:srgbClr val="0000FF"/>
                </a:solidFill>
              </a:rPr>
              <a:t>结构体数组的指针的使用</a:t>
            </a:r>
            <a:endParaRPr lang="en-US" altLang="zh-CN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结构体指针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三、指向结构体变量的指针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、指向结构体变量指针的代码实现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、指向结构体数组的指针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、指向结构体数组指针的代码实现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七、小结</a:t>
            </a: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掌握指向</a:t>
            </a:r>
            <a:r>
              <a:rPr lang="zh-CN" altLang="en-US" sz="2600" b="1" dirty="0">
                <a:solidFill>
                  <a:srgbClr val="0000FF"/>
                </a:solidFill>
              </a:rPr>
              <a:t>结构体变量的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指针的使用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指向结构体数组的指针</a:t>
            </a:r>
            <a:r>
              <a:rPr lang="zh-CN" altLang="en-US" sz="2600" b="1" dirty="0">
                <a:solidFill>
                  <a:srgbClr val="0000FF"/>
                </a:solidFill>
              </a:rPr>
              <a:t>的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使用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理解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运用计算机</a:t>
            </a:r>
            <a:r>
              <a:rPr lang="zh-CN" altLang="en-US" sz="2600" b="1" dirty="0">
                <a:solidFill>
                  <a:srgbClr val="FF0000"/>
                </a:solidFill>
              </a:rPr>
              <a:t>求解问题的方法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232227"/>
            <a:ext cx="20574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81000" y="1340768"/>
            <a:ext cx="8583613" cy="2088232"/>
          </a:xfrm>
          <a:prstGeom prst="rect">
            <a:avLst/>
          </a:prstGeom>
          <a:ln>
            <a:solidFill>
              <a:schemeClr val="folHlink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CN" sz="1600" dirty="0" smtClean="0">
                <a:latin typeface="隶书" pitchFamily="49" charset="-122"/>
                <a:ea typeface="隶书" pitchFamily="49" charset="-122"/>
              </a:rPr>
              <a:t>   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CN" sz="3000" dirty="0" smtClean="0">
                <a:latin typeface="隶书" pitchFamily="49" charset="-122"/>
                <a:ea typeface="隶书" pitchFamily="49" charset="-122"/>
              </a:rPr>
              <a:t>    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指针不仅可以指向普通变量、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数组、数组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元素、函数，同样的，指针也可以指向</a:t>
            </a:r>
            <a:r>
              <a:rPr lang="zh-CN" altLang="en-US" sz="3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结构体变量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，我们把指向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结构体变量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的指针称为</a:t>
            </a:r>
            <a:r>
              <a:rPr lang="zh-CN" altLang="en-US" sz="3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结构体指针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。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结构体指针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指向了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结构体变量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所在存储空间的</a:t>
            </a:r>
            <a:r>
              <a:rPr lang="zh-CN" altLang="en-US" sz="3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起始地址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。</a:t>
            </a:r>
            <a:endParaRPr lang="zh-CN" altLang="en-US" sz="39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5" name="灯片编号占位符 5"/>
          <p:cNvSpPr txBox="1">
            <a:spLocks/>
          </p:cNvSpPr>
          <p:nvPr/>
        </p:nvSpPr>
        <p:spPr>
          <a:xfrm>
            <a:off x="6492463" y="6038361"/>
            <a:ext cx="20574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 smtClean="0"/>
              <a:pPr eaLnBrk="1" hangingPunct="1"/>
              <a:t>4</a:t>
            </a:fld>
            <a:endParaRPr lang="en-US" altLang="zh-CN" b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29801" y="3736924"/>
            <a:ext cx="4421286" cy="2679837"/>
          </a:xfrm>
          <a:prstGeom prst="rect">
            <a:avLst/>
          </a:prstGeom>
          <a:solidFill>
            <a:srgbClr val="EBFFFF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/>
            <a:r>
              <a:rPr lang="en-US" altLang="zh-CN" sz="2400" b="1" dirty="0">
                <a:solidFill>
                  <a:schemeClr val="folHlink"/>
                </a:solidFill>
              </a:rPr>
              <a:t>      </a:t>
            </a:r>
            <a:r>
              <a:rPr lang="en-US" altLang="zh-CN" sz="2400" b="1" dirty="0" err="1">
                <a:solidFill>
                  <a:schemeClr val="folHlink"/>
                </a:solidFill>
              </a:rPr>
              <a:t>struct</a:t>
            </a:r>
            <a:r>
              <a:rPr lang="en-US" altLang="zh-CN" sz="2400" b="1" dirty="0"/>
              <a:t>  </a:t>
            </a:r>
            <a:r>
              <a:rPr lang="en-US" altLang="zh-CN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student</a:t>
            </a:r>
          </a:p>
          <a:p>
            <a:pPr algn="l"/>
            <a:r>
              <a:rPr lang="en-US" altLang="zh-CN" sz="2400" b="1" dirty="0"/>
              <a:t>      {     </a:t>
            </a:r>
            <a:r>
              <a:rPr lang="en-US" altLang="zh-CN" sz="2400" b="1" dirty="0" err="1">
                <a:solidFill>
                  <a:schemeClr val="folHlink"/>
                </a:solidFill>
              </a:rPr>
              <a:t>int</a:t>
            </a:r>
            <a:r>
              <a:rPr lang="en-US" altLang="zh-CN" sz="2400" b="1" dirty="0"/>
              <a:t>  </a:t>
            </a:r>
            <a:r>
              <a:rPr lang="en-US" altLang="zh-CN" sz="2400" b="1" dirty="0" err="1"/>
              <a:t>num</a:t>
            </a:r>
            <a:r>
              <a:rPr lang="en-US" altLang="zh-CN" sz="2400" b="1" dirty="0"/>
              <a:t>;</a:t>
            </a:r>
          </a:p>
          <a:p>
            <a:pPr algn="l"/>
            <a:r>
              <a:rPr lang="en-US" altLang="zh-CN" sz="2400" b="1" dirty="0"/>
              <a:t>             </a:t>
            </a:r>
            <a:r>
              <a:rPr lang="en-US" altLang="zh-CN" sz="2400" b="1" dirty="0">
                <a:solidFill>
                  <a:schemeClr val="folHlink"/>
                </a:solidFill>
              </a:rPr>
              <a:t>char</a:t>
            </a:r>
            <a:r>
              <a:rPr lang="en-US" altLang="zh-CN" sz="2400" b="1" dirty="0"/>
              <a:t> name[20];</a:t>
            </a:r>
          </a:p>
          <a:p>
            <a:pPr algn="l"/>
            <a:r>
              <a:rPr lang="en-US" altLang="zh-CN" sz="2400" b="1" dirty="0"/>
              <a:t>             </a:t>
            </a:r>
            <a:r>
              <a:rPr lang="en-US" altLang="zh-CN" sz="2400" b="1" dirty="0">
                <a:solidFill>
                  <a:schemeClr val="folHlink"/>
                </a:solidFill>
              </a:rPr>
              <a:t>char</a:t>
            </a:r>
            <a:r>
              <a:rPr lang="en-US" altLang="zh-CN" sz="2400" b="1" dirty="0"/>
              <a:t> sex;</a:t>
            </a:r>
          </a:p>
          <a:p>
            <a:pPr algn="l"/>
            <a:r>
              <a:rPr lang="en-US" altLang="zh-CN" sz="2400" b="1" dirty="0"/>
              <a:t>             </a:t>
            </a:r>
            <a:r>
              <a:rPr lang="en-US" altLang="zh-CN" sz="2400" b="1" dirty="0" err="1">
                <a:solidFill>
                  <a:schemeClr val="folHlink"/>
                </a:solidFill>
              </a:rPr>
              <a:t>int</a:t>
            </a:r>
            <a:r>
              <a:rPr lang="en-US" altLang="zh-CN" sz="2400" b="1" dirty="0"/>
              <a:t> age;          };</a:t>
            </a:r>
          </a:p>
          <a:p>
            <a:pPr algn="l"/>
            <a:r>
              <a:rPr lang="en-US" altLang="zh-CN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student   </a:t>
            </a:r>
            <a:r>
              <a:rPr lang="en-US" altLang="zh-CN" sz="2400" b="1" dirty="0" err="1"/>
              <a:t>stu</a:t>
            </a:r>
            <a:r>
              <a:rPr lang="en-US" altLang="zh-CN" sz="2400" b="1" dirty="0"/>
              <a:t>;</a:t>
            </a:r>
          </a:p>
          <a:p>
            <a:pPr algn="l"/>
            <a:r>
              <a:rPr lang="en-US" altLang="zh-CN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student</a:t>
            </a:r>
            <a:r>
              <a:rPr lang="en-US" altLang="zh-CN" sz="2400" b="1" dirty="0"/>
              <a:t>   *s=&amp;</a:t>
            </a:r>
            <a:r>
              <a:rPr lang="en-US" altLang="zh-CN" sz="2400" b="1" dirty="0" err="1"/>
              <a:t>stu</a:t>
            </a:r>
            <a:r>
              <a:rPr lang="en-US" altLang="zh-CN" sz="2400" b="1" dirty="0"/>
              <a:t>;</a:t>
            </a:r>
          </a:p>
        </p:txBody>
      </p: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5415949" y="3738245"/>
            <a:ext cx="3188499" cy="2662975"/>
            <a:chOff x="3216" y="192"/>
            <a:chExt cx="2306" cy="1962"/>
          </a:xfrm>
        </p:grpSpPr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3216" y="192"/>
              <a:ext cx="2306" cy="1962"/>
              <a:chOff x="3454" y="0"/>
              <a:chExt cx="2306" cy="1962"/>
            </a:xfrm>
          </p:grpSpPr>
          <p:sp>
            <p:nvSpPr>
              <p:cNvPr id="11" name="Text Box 11"/>
              <p:cNvSpPr txBox="1">
                <a:spLocks noChangeArrowheads="1"/>
              </p:cNvSpPr>
              <p:nvPr/>
            </p:nvSpPr>
            <p:spPr bwMode="auto">
              <a:xfrm>
                <a:off x="3454" y="0"/>
                <a:ext cx="2306" cy="196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altLang="zh-CN" b="1"/>
              </a:p>
              <a:p>
                <a:pPr algn="l">
                  <a:spcBef>
                    <a:spcPct val="50000"/>
                  </a:spcBef>
                </a:pPr>
                <a:endParaRPr lang="en-US" altLang="zh-CN" b="1"/>
              </a:p>
              <a:p>
                <a:pPr algn="l">
                  <a:spcBef>
                    <a:spcPct val="50000"/>
                  </a:spcBef>
                </a:pPr>
                <a:endParaRPr lang="en-US" altLang="zh-CN" b="1"/>
              </a:p>
              <a:p>
                <a:pPr algn="l">
                  <a:spcBef>
                    <a:spcPct val="50000"/>
                  </a:spcBef>
                </a:pPr>
                <a:endParaRPr lang="en-US" altLang="zh-CN" sz="2000" b="1"/>
              </a:p>
              <a:p>
                <a:pPr algn="l">
                  <a:spcBef>
                    <a:spcPct val="50000"/>
                  </a:spcBef>
                </a:pPr>
                <a:endParaRPr lang="en-US" altLang="zh-CN" b="1"/>
              </a:p>
              <a:p>
                <a:pPr algn="l">
                  <a:spcBef>
                    <a:spcPct val="50000"/>
                  </a:spcBef>
                </a:pPr>
                <a:endParaRPr lang="en-US" altLang="zh-CN" b="1"/>
              </a:p>
            </p:txBody>
          </p:sp>
          <p:grpSp>
            <p:nvGrpSpPr>
              <p:cNvPr id="12" name="Group 35"/>
              <p:cNvGrpSpPr>
                <a:grpSpLocks/>
              </p:cNvGrpSpPr>
              <p:nvPr/>
            </p:nvGrpSpPr>
            <p:grpSpPr bwMode="auto">
              <a:xfrm>
                <a:off x="3538" y="267"/>
                <a:ext cx="1968" cy="1311"/>
                <a:chOff x="3538" y="267"/>
                <a:chExt cx="1968" cy="1311"/>
              </a:xfrm>
            </p:grpSpPr>
            <p:sp>
              <p:nvSpPr>
                <p:cNvPr id="13" name="Line 13"/>
                <p:cNvSpPr>
                  <a:spLocks noChangeShapeType="1"/>
                </p:cNvSpPr>
                <p:nvPr/>
              </p:nvSpPr>
              <p:spPr bwMode="auto">
                <a:xfrm>
                  <a:off x="4049" y="446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" name="Line 14"/>
                <p:cNvSpPr>
                  <a:spLocks noChangeShapeType="1"/>
                </p:cNvSpPr>
                <p:nvPr/>
              </p:nvSpPr>
              <p:spPr bwMode="auto">
                <a:xfrm>
                  <a:off x="4049" y="656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" name="Line 15"/>
                <p:cNvSpPr>
                  <a:spLocks noChangeShapeType="1"/>
                </p:cNvSpPr>
                <p:nvPr/>
              </p:nvSpPr>
              <p:spPr bwMode="auto">
                <a:xfrm>
                  <a:off x="4049" y="949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6" name="Line 16"/>
                <p:cNvSpPr>
                  <a:spLocks noChangeShapeType="1"/>
                </p:cNvSpPr>
                <p:nvPr/>
              </p:nvSpPr>
              <p:spPr bwMode="auto">
                <a:xfrm>
                  <a:off x="4049" y="1159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" name="Line 17"/>
                <p:cNvSpPr>
                  <a:spLocks noChangeShapeType="1"/>
                </p:cNvSpPr>
                <p:nvPr/>
              </p:nvSpPr>
              <p:spPr bwMode="auto">
                <a:xfrm>
                  <a:off x="4049" y="1368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257" y="412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/>
                    <a:t>num</a:t>
                  </a:r>
                </a:p>
              </p:txBody>
            </p:sp>
            <p:sp>
              <p:nvSpPr>
                <p:cNvPr id="1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223" y="649"/>
                  <a:ext cx="50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/>
                    <a:t>name</a:t>
                  </a:r>
                </a:p>
              </p:txBody>
            </p:sp>
            <p:sp>
              <p:nvSpPr>
                <p:cNvPr id="2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297" y="887"/>
                  <a:ext cx="35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/>
                    <a:t>sex</a:t>
                  </a:r>
                </a:p>
              </p:txBody>
            </p:sp>
            <p:sp>
              <p:nvSpPr>
                <p:cNvPr id="2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291" y="1124"/>
                  <a:ext cx="36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/>
                    <a:t>age</a:t>
                  </a:r>
                </a:p>
              </p:txBody>
            </p:sp>
            <p:sp>
              <p:nvSpPr>
                <p:cNvPr id="22" name="Line 22"/>
                <p:cNvSpPr>
                  <a:spLocks noChangeShapeType="1"/>
                </p:cNvSpPr>
                <p:nvPr/>
              </p:nvSpPr>
              <p:spPr bwMode="auto">
                <a:xfrm>
                  <a:off x="4049" y="1578"/>
                  <a:ext cx="9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3" name="AutoShape 26"/>
                <p:cNvSpPr>
                  <a:spLocks/>
                </p:cNvSpPr>
                <p:nvPr/>
              </p:nvSpPr>
              <p:spPr bwMode="auto">
                <a:xfrm>
                  <a:off x="4974" y="446"/>
                  <a:ext cx="139" cy="922"/>
                </a:xfrm>
                <a:prstGeom prst="rightBrace">
                  <a:avLst>
                    <a:gd name="adj1" fmla="val 55276"/>
                    <a:gd name="adj2" fmla="val 50000"/>
                  </a:avLst>
                </a:prstGeom>
                <a:noFill/>
                <a:ln w="12700">
                  <a:solidFill>
                    <a:schemeClr val="tx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5186" y="747"/>
                  <a:ext cx="32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/>
                    <a:t>stu</a:t>
                  </a:r>
                </a:p>
              </p:txBody>
            </p:sp>
            <p:sp>
              <p:nvSpPr>
                <p:cNvPr id="25" name="Line 28"/>
                <p:cNvSpPr>
                  <a:spLocks noChangeShapeType="1"/>
                </p:cNvSpPr>
                <p:nvPr/>
              </p:nvSpPr>
              <p:spPr bwMode="auto">
                <a:xfrm>
                  <a:off x="3772" y="549"/>
                  <a:ext cx="277" cy="0"/>
                </a:xfrm>
                <a:prstGeom prst="line">
                  <a:avLst/>
                </a:prstGeom>
                <a:noFill/>
                <a:ln w="38100">
                  <a:solidFill>
                    <a:schemeClr val="tx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538" y="267"/>
                  <a:ext cx="190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B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33CCCC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eaLnBrk="1" hangingPunct="1"/>
                  <a:r>
                    <a:rPr lang="en-US" altLang="zh-CN" sz="2800" b="1">
                      <a:solidFill>
                        <a:schemeClr val="tx2"/>
                      </a:solidFill>
                    </a:rPr>
                    <a:t>s</a:t>
                  </a:r>
                </a:p>
              </p:txBody>
            </p:sp>
          </p:grpSp>
        </p:grpSp>
        <p:sp>
          <p:nvSpPr>
            <p:cNvPr id="10" name="Rectangle 30"/>
            <p:cNvSpPr>
              <a:spLocks noChangeArrowheads="1"/>
            </p:cNvSpPr>
            <p:nvPr/>
          </p:nvSpPr>
          <p:spPr bwMode="auto">
            <a:xfrm>
              <a:off x="3813" y="443"/>
              <a:ext cx="915" cy="157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1340768"/>
            <a:ext cx="8583613" cy="2571042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marL="457200" indent="-457200" algn="l" eaLnBrk="1" hangingPunct="1">
              <a:spcBef>
                <a:spcPct val="30000"/>
              </a:spcBef>
              <a:buClr>
                <a:schemeClr val="accent1"/>
              </a:buClr>
              <a:buFont typeface="Wingdings" pitchFamily="2" charset="2"/>
              <a:buChar char="p"/>
            </a:pP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定义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形式：</a:t>
            </a:r>
            <a:r>
              <a:rPr lang="zh-CN" altLang="zh-CN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结构类型名</a:t>
            </a:r>
            <a:r>
              <a:rPr lang="zh-CN" altLang="zh-CN" sz="3000" dirty="0">
                <a:solidFill>
                  <a:schemeClr val="tx2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zh-CN" sz="3000" dirty="0">
                <a:solidFill>
                  <a:schemeClr val="folHlink"/>
                </a:solidFill>
                <a:latin typeface="隶书" pitchFamily="49" charset="-122"/>
                <a:ea typeface="隶书" pitchFamily="49" charset="-122"/>
              </a:rPr>
              <a:t>*</a:t>
            </a:r>
            <a:r>
              <a:rPr lang="zh-CN" altLang="zh-CN" sz="3000" dirty="0">
                <a:solidFill>
                  <a:schemeClr val="tx2"/>
                </a:solidFill>
                <a:latin typeface="隶书" pitchFamily="49" charset="-122"/>
                <a:ea typeface="隶书" pitchFamily="49" charset="-122"/>
              </a:rPr>
              <a:t>结构指针名</a:t>
            </a:r>
            <a:r>
              <a:rPr lang="zh-CN" altLang="zh-CN" sz="3000" b="1" dirty="0">
                <a:solidFill>
                  <a:schemeClr val="tx2"/>
                </a:solidFill>
                <a:latin typeface="隶书" pitchFamily="49" charset="-122"/>
                <a:ea typeface="隶书" pitchFamily="49" charset="-122"/>
              </a:rPr>
              <a:t>;</a:t>
            </a:r>
            <a:endParaRPr lang="en-US" altLang="zh-CN" sz="3000" b="1" dirty="0">
              <a:solidFill>
                <a:schemeClr val="tx2"/>
              </a:solidFill>
              <a:latin typeface="隶书" pitchFamily="49" charset="-122"/>
              <a:ea typeface="隶书" pitchFamily="49" charset="-122"/>
            </a:endParaRPr>
          </a:p>
          <a:p>
            <a:pPr marL="457200" indent="-457200" algn="l" eaLnBrk="1" hangingPunct="1">
              <a:spcBef>
                <a:spcPct val="30000"/>
              </a:spcBef>
              <a:buClr>
                <a:schemeClr val="accent1"/>
              </a:buClr>
              <a:buFont typeface="Wingdings" pitchFamily="2" charset="2"/>
              <a:buChar char="p"/>
            </a:pP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使用结构指针引用结构成员：</a:t>
            </a:r>
          </a:p>
          <a:p>
            <a:pPr marL="381000" lvl="2" algn="just" eaLnBrk="1" hangingPunct="1">
              <a:spcBef>
                <a:spcPct val="3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方法一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：</a:t>
            </a:r>
            <a:r>
              <a:rPr lang="en-US" altLang="zh-CN" sz="3000" dirty="0">
                <a:latin typeface="隶书" pitchFamily="49" charset="-122"/>
                <a:ea typeface="隶书" pitchFamily="49" charset="-122"/>
              </a:rPr>
              <a:t>(</a:t>
            </a:r>
            <a:r>
              <a:rPr lang="en-US" altLang="zh-CN" sz="3000" dirty="0">
                <a:solidFill>
                  <a:schemeClr val="folHlink"/>
                </a:solidFill>
                <a:latin typeface="隶书" pitchFamily="49" charset="-122"/>
                <a:ea typeface="隶书" pitchFamily="49" charset="-122"/>
              </a:rPr>
              <a:t>*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结构指针</a:t>
            </a:r>
            <a:r>
              <a:rPr lang="en-US" altLang="zh-CN" sz="3000" dirty="0">
                <a:latin typeface="隶书" pitchFamily="49" charset="-122"/>
                <a:ea typeface="隶书" pitchFamily="49" charset="-122"/>
              </a:rPr>
              <a:t>)</a:t>
            </a:r>
            <a:r>
              <a:rPr lang="en-US" altLang="zh-CN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.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成员名</a:t>
            </a:r>
          </a:p>
          <a:p>
            <a:pPr marL="381000" lvl="2" algn="just" eaLnBrk="1" hangingPunct="1">
              <a:spcBef>
                <a:spcPct val="3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zh-CN" altLang="en-US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方法二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：结构指针</a:t>
            </a:r>
            <a:r>
              <a:rPr lang="en-US" altLang="zh-CN" sz="30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-&gt;</a:t>
            </a:r>
            <a:r>
              <a:rPr lang="zh-CN" altLang="en-US" sz="3000" dirty="0">
                <a:latin typeface="隶书" pitchFamily="49" charset="-122"/>
                <a:ea typeface="隶书" pitchFamily="49" charset="-122"/>
              </a:rPr>
              <a:t>成员</a:t>
            </a:r>
            <a:r>
              <a:rPr lang="zh-CN" altLang="en-US" sz="3000" dirty="0" smtClean="0">
                <a:latin typeface="隶书" pitchFamily="49" charset="-122"/>
                <a:ea typeface="隶书" pitchFamily="49" charset="-122"/>
              </a:rPr>
              <a:t>名</a:t>
            </a:r>
            <a:endParaRPr lang="zh-CN" altLang="en-US" sz="30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" name="Line 31"/>
          <p:cNvSpPr>
            <a:spLocks noChangeShapeType="1"/>
          </p:cNvSpPr>
          <p:nvPr/>
        </p:nvSpPr>
        <p:spPr bwMode="auto">
          <a:xfrm>
            <a:off x="2915816" y="1863824"/>
            <a:ext cx="4267200" cy="0"/>
          </a:xfrm>
          <a:prstGeom prst="line">
            <a:avLst/>
          </a:prstGeom>
          <a:noFill/>
          <a:ln w="28575">
            <a:solidFill>
              <a:srgbClr val="FF33CC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0" name="Line 38"/>
          <p:cNvSpPr>
            <a:spLocks noChangeShapeType="1"/>
          </p:cNvSpPr>
          <p:nvPr/>
        </p:nvSpPr>
        <p:spPr bwMode="auto">
          <a:xfrm>
            <a:off x="2295128" y="3087960"/>
            <a:ext cx="3429000" cy="0"/>
          </a:xfrm>
          <a:prstGeom prst="line">
            <a:avLst/>
          </a:prstGeom>
          <a:noFill/>
          <a:ln w="28575">
            <a:solidFill>
              <a:srgbClr val="CC0066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156876" y="2492896"/>
            <a:ext cx="2087532" cy="555625"/>
          </a:xfrm>
          <a:prstGeom prst="rect">
            <a:avLst/>
          </a:prstGeom>
          <a:solidFill>
            <a:srgbClr val="FFE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828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(*s).</a:t>
            </a:r>
            <a:r>
              <a:rPr lang="en-US" altLang="zh-CN" sz="2800" b="1" dirty="0" err="1"/>
              <a:t>num</a:t>
            </a:r>
            <a:endParaRPr lang="en-US" altLang="zh-CN" sz="2800" b="1" dirty="0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381000" y="3880048"/>
            <a:ext cx="8583611" cy="2909323"/>
          </a:xfrm>
          <a:prstGeom prst="rect">
            <a:avLst/>
          </a:prstGeom>
          <a:solidFill>
            <a:srgbClr val="E0FEDA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1pPr>
            <a:lvl2pPr marL="190500"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9pPr>
          </a:lstStyle>
          <a:p>
            <a:pPr lvl="1" eaLnBrk="1" hangingPunct="1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     s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是结构指针，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(*s)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表示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s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指向的结构变量</a:t>
            </a:r>
            <a:r>
              <a:rPr lang="en-US" altLang="zh-CN" sz="2600" dirty="0" err="1">
                <a:latin typeface="隶书" pitchFamily="49" charset="-122"/>
                <a:ea typeface="隶书" pitchFamily="49" charset="-122"/>
              </a:rPr>
              <a:t>stu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，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(*s).</a:t>
            </a:r>
            <a:r>
              <a:rPr lang="en-US" altLang="zh-CN" sz="2600" dirty="0" err="1">
                <a:latin typeface="隶书" pitchFamily="49" charset="-122"/>
                <a:ea typeface="隶书" pitchFamily="49" charset="-122"/>
              </a:rPr>
              <a:t>num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表示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s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所指的结构变量中的成员</a:t>
            </a:r>
            <a:r>
              <a:rPr lang="en-US" altLang="zh-CN" sz="2600" dirty="0" err="1">
                <a:latin typeface="隶书" pitchFamily="49" charset="-122"/>
                <a:ea typeface="隶书" pitchFamily="49" charset="-122"/>
              </a:rPr>
              <a:t>num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，所以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(*s).</a:t>
            </a:r>
            <a:r>
              <a:rPr lang="en-US" altLang="zh-CN" sz="2600" dirty="0" err="1">
                <a:latin typeface="隶书" pitchFamily="49" charset="-122"/>
                <a:ea typeface="隶书" pitchFamily="49" charset="-122"/>
              </a:rPr>
              <a:t>num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的</a:t>
            </a:r>
            <a:r>
              <a:rPr lang="zh-CN" altLang="en-US" sz="26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</a:rPr>
              <a:t>意义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是先访问结构指针所指向的</a:t>
            </a:r>
            <a:r>
              <a:rPr lang="zh-CN" altLang="en-US" sz="26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</a:rPr>
              <a:t>结构变量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，再访问该结构变量中的</a:t>
            </a:r>
            <a:r>
              <a:rPr lang="zh-CN" altLang="en-US" sz="26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</a:rPr>
              <a:t>成员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。由于结构成员运算符</a:t>
            </a:r>
            <a:r>
              <a:rPr lang="zh-CN" altLang="en-US" sz="2600" dirty="0">
                <a:latin typeface="Times New Roman"/>
                <a:ea typeface="隶书" pitchFamily="49" charset="-122"/>
              </a:rPr>
              <a:t>“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 </a:t>
            </a:r>
            <a:r>
              <a:rPr lang="en-US" altLang="zh-CN" sz="2600" dirty="0">
                <a:solidFill>
                  <a:srgbClr val="FF0066"/>
                </a:solidFill>
                <a:latin typeface="隶书" pitchFamily="49" charset="-122"/>
                <a:ea typeface="隶书" pitchFamily="49" charset="-122"/>
              </a:rPr>
              <a:t>.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 </a:t>
            </a:r>
            <a:r>
              <a:rPr lang="en-US" altLang="zh-CN" sz="2600" dirty="0">
                <a:latin typeface="Times New Roman"/>
                <a:ea typeface="隶书" pitchFamily="49" charset="-122"/>
              </a:rPr>
              <a:t>”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优先于指针运算符</a:t>
            </a:r>
            <a:r>
              <a:rPr lang="zh-CN" altLang="en-US" sz="2600" dirty="0">
                <a:latin typeface="Times New Roman"/>
                <a:ea typeface="隶书" pitchFamily="49" charset="-122"/>
              </a:rPr>
              <a:t>“</a:t>
            </a:r>
            <a:r>
              <a:rPr lang="zh-CN" altLang="en-US" sz="2600" dirty="0">
                <a:solidFill>
                  <a:srgbClr val="FF0066"/>
                </a:solidFill>
                <a:latin typeface="隶书" pitchFamily="49" charset="-122"/>
                <a:ea typeface="隶书" pitchFamily="49" charset="-122"/>
              </a:rPr>
              <a:t>*</a:t>
            </a:r>
            <a:r>
              <a:rPr lang="zh-CN" altLang="en-US" sz="2600" dirty="0">
                <a:latin typeface="Times New Roman"/>
                <a:ea typeface="隶书" pitchFamily="49" charset="-122"/>
              </a:rPr>
              <a:t>”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，故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(*s).</a:t>
            </a:r>
            <a:r>
              <a:rPr lang="en-US" altLang="zh-CN" sz="2600" dirty="0" err="1">
                <a:latin typeface="隶书" pitchFamily="49" charset="-122"/>
                <a:ea typeface="隶书" pitchFamily="49" charset="-122"/>
              </a:rPr>
              <a:t>num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中的括号</a:t>
            </a:r>
            <a:r>
              <a:rPr lang="en-US" altLang="zh-CN" sz="2600" dirty="0">
                <a:latin typeface="隶书" pitchFamily="49" charset="-122"/>
                <a:ea typeface="隶书" pitchFamily="49" charset="-122"/>
              </a:rPr>
              <a:t>( )</a:t>
            </a:r>
            <a:r>
              <a:rPr lang="zh-CN" altLang="en-US" sz="2600" dirty="0">
                <a:latin typeface="隶书" pitchFamily="49" charset="-122"/>
                <a:ea typeface="隶书" pitchFamily="49" charset="-122"/>
              </a:rPr>
              <a:t>不能省略。</a:t>
            </a:r>
          </a:p>
        </p:txBody>
      </p:sp>
      <p:sp>
        <p:nvSpPr>
          <p:cNvPr id="35" name="Line 30"/>
          <p:cNvSpPr>
            <a:spLocks noChangeShapeType="1"/>
          </p:cNvSpPr>
          <p:nvPr/>
        </p:nvSpPr>
        <p:spPr bwMode="auto">
          <a:xfrm>
            <a:off x="2295128" y="3664024"/>
            <a:ext cx="3429000" cy="0"/>
          </a:xfrm>
          <a:prstGeom prst="line">
            <a:avLst/>
          </a:prstGeom>
          <a:noFill/>
          <a:ln w="28575">
            <a:solidFill>
              <a:srgbClr val="CC0066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6" name="AutoShape 33"/>
          <p:cNvSpPr>
            <a:spLocks noChangeArrowheads="1"/>
          </p:cNvSpPr>
          <p:nvPr/>
        </p:nvSpPr>
        <p:spPr bwMode="auto">
          <a:xfrm>
            <a:off x="5669880" y="1234244"/>
            <a:ext cx="3261014" cy="1767655"/>
          </a:xfrm>
          <a:prstGeom prst="wedgeRectCallout">
            <a:avLst>
              <a:gd name="adj1" fmla="val -85120"/>
              <a:gd name="adj2" fmla="val 60171"/>
            </a:avLst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CC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82800" rIns="90000" bIns="82800" anchor="ctr">
            <a:spAutoFit/>
          </a:bodyPr>
          <a:lstStyle/>
          <a:p>
            <a:pPr algn="l" eaLnBrk="1" hangingPunct="1"/>
            <a:r>
              <a:rPr lang="zh-CN" altLang="en-US" sz="2600" b="1" dirty="0">
                <a:solidFill>
                  <a:schemeClr val="bg1"/>
                </a:solidFill>
              </a:rPr>
              <a:t>指向结构成员运算符</a:t>
            </a:r>
          </a:p>
          <a:p>
            <a:pPr algn="l" eaLnBrk="1" hangingPunct="1"/>
            <a:r>
              <a:rPr lang="zh-CN" altLang="en-US" sz="2600" b="1" dirty="0">
                <a:solidFill>
                  <a:schemeClr val="bg1"/>
                </a:solidFill>
              </a:rPr>
              <a:t>优先级和“</a:t>
            </a:r>
            <a:r>
              <a:rPr lang="zh-CN" altLang="en-US" sz="2600" b="1" dirty="0">
                <a:solidFill>
                  <a:schemeClr val="hlink"/>
                </a:solidFill>
              </a:rPr>
              <a:t> </a:t>
            </a:r>
            <a:r>
              <a:rPr lang="en-US" altLang="zh-CN" sz="2600" b="1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r>
              <a:rPr lang="en-US" altLang="zh-CN" sz="2600" b="1" dirty="0">
                <a:solidFill>
                  <a:schemeClr val="bg1"/>
                </a:solidFill>
              </a:rPr>
              <a:t>”</a:t>
            </a:r>
            <a:r>
              <a:rPr lang="zh-CN" altLang="en-US" sz="2600" b="1" dirty="0">
                <a:solidFill>
                  <a:schemeClr val="bg1"/>
                </a:solidFill>
              </a:rPr>
              <a:t>同级别</a:t>
            </a:r>
            <a:endParaRPr lang="zh-CN" alt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969696"/>
                </a:outerShdw>
              </a:effectLst>
            </a:endParaRPr>
          </a:p>
          <a:p>
            <a:pPr algn="l" eaLnBrk="1" hangingPunct="1"/>
            <a:r>
              <a:rPr lang="zh-CN" altLang="en-US" sz="2600" b="1" dirty="0">
                <a:solidFill>
                  <a:schemeClr val="bg1"/>
                </a:solidFill>
              </a:rPr>
              <a:t>结合性是</a:t>
            </a:r>
            <a:r>
              <a:rPr lang="zh-CN" altLang="en-US" sz="2600" b="1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左结合</a:t>
            </a: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156176" y="3068960"/>
            <a:ext cx="2160240" cy="560662"/>
          </a:xfrm>
          <a:prstGeom prst="rect">
            <a:avLst/>
          </a:prstGeom>
          <a:solidFill>
            <a:srgbClr val="D5FF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bIns="828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/>
              <a:t>s-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&gt;</a:t>
            </a:r>
            <a:r>
              <a:rPr lang="en-US" altLang="zh-CN" sz="2800" b="1" dirty="0" err="1"/>
              <a:t>num</a:t>
            </a:r>
            <a:endParaRPr lang="en-US" altLang="zh-CN" sz="2800" b="1" dirty="0"/>
          </a:p>
        </p:txBody>
      </p:sp>
      <p:sp>
        <p:nvSpPr>
          <p:cNvPr id="38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三、指向结构变量的指针（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7" grpId="0" animBg="1"/>
      <p:bldP spid="30" grpId="0" animBg="1"/>
      <p:bldP spid="31" grpId="0" animBg="1" autoUpdateAnimBg="0"/>
      <p:bldP spid="34" grpId="0" animBg="1" autoUpdateAnimBg="0"/>
      <p:bldP spid="35" grpId="0" animBg="1"/>
      <p:bldP spid="36" grpId="0" animBg="1" autoUpdateAnimBg="0"/>
      <p:bldP spid="3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381000" y="1340768"/>
            <a:ext cx="8394700" cy="240674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bIns="118800">
            <a:spAutoFit/>
          </a:bodyPr>
          <a:lstStyle/>
          <a:p>
            <a:pPr algn="just" eaLnBrk="1" hangingPunct="1">
              <a:spcBef>
                <a:spcPct val="4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sz="2800" b="1" dirty="0" smtClean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  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访问结构变量中的结构成员共有</a:t>
            </a:r>
            <a:r>
              <a:rPr lang="zh-CN" alt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</a:rPr>
              <a:t>三种方式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：</a:t>
            </a:r>
          </a:p>
          <a:p>
            <a:pPr algn="just" eaLnBrk="1" hangingPunct="1">
              <a:spcBef>
                <a:spcPct val="4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  </a:t>
            </a:r>
            <a:r>
              <a:rPr lang="zh-CN" altLang="en-US" sz="2800" b="1" dirty="0">
                <a:solidFill>
                  <a:srgbClr val="CC0000"/>
                </a:solidFill>
                <a:latin typeface="隶书" pitchFamily="49" charset="-122"/>
                <a:ea typeface="隶书" pitchFamily="49" charset="-122"/>
              </a:rPr>
              <a:t>①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结构变量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.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成员名      </a:t>
            </a:r>
            <a:r>
              <a:rPr lang="en-US" altLang="zh-CN" sz="2800" b="1" dirty="0" err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stu.num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</a:t>
            </a:r>
          </a:p>
          <a:p>
            <a:pPr algn="just" eaLnBrk="1" hangingPunct="1">
              <a:spcBef>
                <a:spcPct val="4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  </a:t>
            </a:r>
            <a:r>
              <a:rPr lang="en-US" altLang="zh-CN" sz="2800" b="1" dirty="0">
                <a:solidFill>
                  <a:srgbClr val="CC0000"/>
                </a:solidFill>
                <a:latin typeface="隶书" pitchFamily="49" charset="-122"/>
                <a:ea typeface="隶书" pitchFamily="49" charset="-122"/>
              </a:rPr>
              <a:t>② 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(*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结构指针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).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成员名  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(*s).</a:t>
            </a:r>
            <a:r>
              <a:rPr lang="en-US" altLang="zh-CN" sz="2800" b="1" dirty="0" err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num</a:t>
            </a:r>
            <a:endParaRPr lang="en-US" altLang="zh-CN" sz="2800" b="1" dirty="0">
              <a:solidFill>
                <a:schemeClr val="bg1"/>
              </a:solidFill>
              <a:latin typeface="隶书" pitchFamily="49" charset="-122"/>
              <a:ea typeface="隶书" pitchFamily="49" charset="-122"/>
            </a:endParaRPr>
          </a:p>
          <a:p>
            <a:pPr algn="just" eaLnBrk="1" hangingPunct="1">
              <a:spcBef>
                <a:spcPct val="4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  </a:t>
            </a:r>
            <a:r>
              <a:rPr lang="en-US" altLang="zh-CN" sz="2800" b="1" dirty="0">
                <a:solidFill>
                  <a:srgbClr val="CC0000"/>
                </a:solidFill>
                <a:latin typeface="隶书" pitchFamily="49" charset="-122"/>
                <a:ea typeface="隶书" pitchFamily="49" charset="-122"/>
              </a:rPr>
              <a:t>③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结构指针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-&gt;</a:t>
            </a:r>
            <a:r>
              <a:rPr lang="zh-CN" altLang="en-US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成员名      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s-&gt;</a:t>
            </a:r>
            <a:r>
              <a:rPr lang="en-US" altLang="zh-CN" sz="2800" b="1" dirty="0" err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num</a:t>
            </a:r>
            <a:r>
              <a:rPr lang="en-US" altLang="zh-CN" sz="2800" b="1" dirty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 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81000" y="3820111"/>
            <a:ext cx="8370888" cy="2879725"/>
          </a:xfrm>
          <a:prstGeom prst="rect">
            <a:avLst/>
          </a:prstGeom>
          <a:solidFill>
            <a:srgbClr val="E7FFE7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altLang="zh-CN" sz="2800" dirty="0">
                <a:latin typeface="隶书" pitchFamily="49" charset="-122"/>
                <a:ea typeface="隶书" pitchFamily="49" charset="-122"/>
              </a:rPr>
              <a:t>    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</a:rPr>
              <a:t>常用运算符的优先级顺序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</a:rPr>
              <a:t>: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altLang="zh-CN" sz="2800" dirty="0">
                <a:latin typeface="隶书" pitchFamily="49" charset="-122"/>
                <a:ea typeface="隶书" pitchFamily="49" charset="-122"/>
              </a:rPr>
              <a:t>    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</a:rPr>
              <a:t>一级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</a:rPr>
              <a:t>运算符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</a:rPr>
              <a:t>([ ] -&gt;  .)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  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单目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( ! ++ -</a:t>
            </a:r>
            <a:r>
              <a:rPr lang="en-US" altLang="zh-CN" sz="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 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- * &amp; </a:t>
            </a:r>
            <a:r>
              <a:rPr lang="en-US" altLang="zh-CN" sz="2800" dirty="0" err="1">
                <a:latin typeface="隶书" pitchFamily="49" charset="-122"/>
                <a:ea typeface="隶书" pitchFamily="49" charset="-122"/>
                <a:sym typeface="Wingdings" pitchFamily="2" charset="2"/>
              </a:rPr>
              <a:t>sizeof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 (</a:t>
            </a:r>
            <a:r>
              <a:rPr lang="zh-CN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类型</a:t>
            </a: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) )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en-US" altLang="zh-CN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  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算术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关系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逻辑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</a:pP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  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条件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条件符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赋值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运算符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隶书" pitchFamily="49" charset="-122"/>
                <a:ea typeface="隶书" pitchFamily="49" charset="-122"/>
                <a:sym typeface="Wingdings" pitchFamily="2" charset="2"/>
              </a:rPr>
              <a:t>逗号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  <a:sym typeface="Wingdings" pitchFamily="2" charset="2"/>
              </a:rPr>
              <a:t>运算符</a:t>
            </a:r>
            <a:endParaRPr lang="zh-CN" altLang="en-US" sz="2800" dirty="0">
              <a:solidFill>
                <a:srgbClr val="D539AC"/>
              </a:solidFill>
              <a:latin typeface="隶书" pitchFamily="49" charset="-122"/>
              <a:ea typeface="隶书" pitchFamily="49" charset="-122"/>
              <a:sym typeface="Wingdings" pitchFamily="2" charset="2"/>
            </a:endParaRPr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三、指向结构变量的指针（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三、指向结构变量的指针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36984" y="1700808"/>
            <a:ext cx="8583488" cy="4548938"/>
          </a:xfrm>
          <a:prstGeom prst="rect">
            <a:avLst/>
          </a:prstGeom>
          <a:solidFill>
            <a:srgbClr val="000066"/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1pPr>
            <a:lvl2pPr marL="190500"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宋体" pitchFamily="2" charset="-122"/>
              </a:defRPr>
            </a:lvl9pPr>
          </a:lstStyle>
          <a:p>
            <a:pPr algn="just" eaLnBrk="1" hangingPunct="1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sz="2800" dirty="0">
                <a:solidFill>
                  <a:schemeClr val="bg1"/>
                </a:solidFill>
                <a:ea typeface="隶书" pitchFamily="49" charset="-122"/>
              </a:rPr>
              <a:t>        </a:t>
            </a:r>
            <a:r>
              <a:rPr lang="zh-CN" altLang="en-US" sz="2800" dirty="0">
                <a:solidFill>
                  <a:schemeClr val="bg1"/>
                </a:solidFill>
                <a:ea typeface="隶书" pitchFamily="49" charset="-122"/>
              </a:rPr>
              <a:t>结构指针指向的是结构变量所在存储空间的首地址。将结构指针</a:t>
            </a: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加</a:t>
            </a:r>
            <a:r>
              <a:rPr lang="en-US" altLang="zh-CN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1</a:t>
            </a:r>
            <a:r>
              <a:rPr lang="zh-CN" altLang="en-US" sz="2800" dirty="0">
                <a:solidFill>
                  <a:schemeClr val="bg1"/>
                </a:solidFill>
                <a:ea typeface="隶书" pitchFamily="49" charset="-122"/>
              </a:rPr>
              <a:t>，则指针指向内存</a:t>
            </a:r>
            <a:r>
              <a:rPr lang="zh-CN" altLang="en-US" sz="2800" dirty="0">
                <a:solidFill>
                  <a:srgbClr val="FF0000"/>
                </a:solidFill>
                <a:ea typeface="隶书" pitchFamily="49" charset="-122"/>
              </a:rPr>
              <a:t>中</a:t>
            </a:r>
            <a:r>
              <a:rPr lang="zh-CN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下一个结构变量</a:t>
            </a:r>
            <a:r>
              <a:rPr lang="zh-CN" altLang="en-US" sz="2800" dirty="0">
                <a:solidFill>
                  <a:schemeClr val="bg1"/>
                </a:solidFill>
                <a:ea typeface="隶书" pitchFamily="49" charset="-122"/>
              </a:rPr>
              <a:t>，其地址的增加量取决于指针所指向的结构的长度</a:t>
            </a:r>
            <a:r>
              <a:rPr lang="zh-CN" altLang="en-US" sz="2800" dirty="0" smtClean="0">
                <a:solidFill>
                  <a:schemeClr val="bg1"/>
                </a:solidFill>
                <a:ea typeface="隶书" pitchFamily="49" charset="-122"/>
              </a:rPr>
              <a:t>。</a:t>
            </a:r>
            <a:endParaRPr lang="en-US" altLang="zh-CN" sz="2800" dirty="0" smtClean="0">
              <a:solidFill>
                <a:schemeClr val="bg1"/>
              </a:solidFill>
              <a:ea typeface="隶书" pitchFamily="49" charset="-122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</a:pP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</a:rPr>
              <a:t>printf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("%d\n",</a:t>
            </a:r>
            <a:r>
              <a:rPr lang="en-US" altLang="zh-CN" dirty="0">
                <a:solidFill>
                  <a:schemeClr val="bg1"/>
                </a:solidFill>
                <a:ea typeface="隶书" pitchFamily="49" charset="-122"/>
              </a:rPr>
              <a:t> s-&gt;</a:t>
            </a:r>
            <a:r>
              <a:rPr lang="en-US" altLang="zh-CN" dirty="0" err="1">
                <a:solidFill>
                  <a:schemeClr val="bg1"/>
                </a:solidFill>
                <a:ea typeface="隶书" pitchFamily="49" charset="-122"/>
              </a:rPr>
              <a:t>num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);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    //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输出结构成员</a:t>
            </a:r>
            <a:r>
              <a:rPr lang="en-US" altLang="zh-CN" dirty="0" err="1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num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的值。</a:t>
            </a:r>
          </a:p>
          <a:p>
            <a:pPr algn="just" eaLnBrk="1" hangingPunct="1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</a:rPr>
              <a:t>printf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(“%d\n”,</a:t>
            </a:r>
            <a:r>
              <a:rPr lang="en-US" altLang="zh-CN" dirty="0" smtClean="0">
                <a:solidFill>
                  <a:schemeClr val="bg1"/>
                </a:solidFill>
                <a:ea typeface="隶书" pitchFamily="49" charset="-122"/>
              </a:rPr>
              <a:t> </a:t>
            </a:r>
            <a:r>
              <a:rPr lang="en-US" altLang="zh-CN" dirty="0">
                <a:solidFill>
                  <a:schemeClr val="bg1"/>
                </a:solidFill>
                <a:ea typeface="隶书" pitchFamily="49" charset="-122"/>
              </a:rPr>
              <a:t>s-&gt;</a:t>
            </a:r>
            <a:r>
              <a:rPr lang="en-US" altLang="zh-CN" dirty="0" err="1">
                <a:solidFill>
                  <a:schemeClr val="bg1"/>
                </a:solidFill>
                <a:ea typeface="隶书" pitchFamily="49" charset="-122"/>
              </a:rPr>
              <a:t>num</a:t>
            </a:r>
            <a:r>
              <a:rPr lang="en-US" altLang="zh-CN" dirty="0" smtClean="0">
                <a:solidFill>
                  <a:schemeClr val="bg1"/>
                </a:solidFill>
                <a:ea typeface="隶书" pitchFamily="49" charset="-122"/>
              </a:rPr>
              <a:t>++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); 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/*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先输出结构成员</a:t>
            </a:r>
            <a:r>
              <a:rPr lang="en-US" altLang="zh-CN" dirty="0" err="1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num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的值，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然后                                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					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将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该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值 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加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1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。*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/</a:t>
            </a:r>
          </a:p>
          <a:p>
            <a:pPr algn="just" eaLnBrk="1" hangingPunct="1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</a:rPr>
              <a:t>printf</a:t>
            </a:r>
            <a:r>
              <a:rPr lang="en-US" altLang="zh-CN" dirty="0">
                <a:solidFill>
                  <a:schemeClr val="bg1"/>
                </a:solidFill>
                <a:latin typeface="Times New Roman" pitchFamily="18" charset="0"/>
              </a:rPr>
              <a:t>(“%d\n”,</a:t>
            </a:r>
            <a:r>
              <a:rPr lang="en-US" altLang="zh-CN" dirty="0">
                <a:solidFill>
                  <a:schemeClr val="bg1"/>
                </a:solidFill>
                <a:ea typeface="隶书" pitchFamily="49" charset="-122"/>
              </a:rPr>
              <a:t> ++s-&gt;</a:t>
            </a:r>
            <a:r>
              <a:rPr lang="en-US" altLang="zh-CN" dirty="0" err="1" smtClean="0">
                <a:solidFill>
                  <a:schemeClr val="bg1"/>
                </a:solidFill>
                <a:ea typeface="隶书" pitchFamily="49" charset="-122"/>
              </a:rPr>
              <a:t>num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);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/*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先取结构成员</a:t>
            </a:r>
            <a:r>
              <a:rPr lang="en-US" altLang="zh-CN" dirty="0" err="1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num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的值，然后将</a:t>
            </a:r>
          </a:p>
          <a:p>
            <a:pPr algn="just" eaLnBrk="1" hangingPunct="1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                                     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		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该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值加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1, 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之后再输出。*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/</a:t>
            </a:r>
          </a:p>
          <a:p>
            <a:pPr algn="just" eaLnBrk="1" hangingPunct="1">
              <a:lnSpc>
                <a:spcPct val="105000"/>
              </a:lnSpc>
              <a:spcBef>
                <a:spcPts val="6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chemeClr val="bg1"/>
                </a:solidFill>
                <a:latin typeface="Times New Roman" pitchFamily="18" charset="0"/>
              </a:rPr>
              <a:t>printf</a:t>
            </a:r>
            <a:r>
              <a:rPr lang="en-US" altLang="zh-CN" dirty="0">
                <a:solidFill>
                  <a:schemeClr val="bg1"/>
                </a:solidFill>
                <a:latin typeface="Times New Roman" pitchFamily="18" charset="0"/>
              </a:rPr>
              <a:t>(“%d\n”,</a:t>
            </a:r>
            <a:r>
              <a:rPr lang="en-US" altLang="zh-CN" dirty="0">
                <a:solidFill>
                  <a:schemeClr val="bg1"/>
                </a:solidFill>
                <a:ea typeface="隶书" pitchFamily="49" charset="-122"/>
              </a:rPr>
              <a:t> s++-&gt;</a:t>
            </a:r>
            <a:r>
              <a:rPr lang="en-US" altLang="zh-CN" dirty="0" err="1">
                <a:solidFill>
                  <a:schemeClr val="bg1"/>
                </a:solidFill>
                <a:ea typeface="隶书" pitchFamily="49" charset="-122"/>
              </a:rPr>
              <a:t>num</a:t>
            </a:r>
            <a:r>
              <a:rPr lang="en-US" altLang="zh-CN" dirty="0" smtClean="0">
                <a:solidFill>
                  <a:schemeClr val="bg1"/>
                </a:solidFill>
                <a:latin typeface="Times New Roman" pitchFamily="18" charset="0"/>
              </a:rPr>
              <a:t>); 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/*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先输出</a:t>
            </a:r>
            <a:r>
              <a:rPr lang="en-US" altLang="zh-CN" dirty="0" err="1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num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的值，然后指针加</a:t>
            </a:r>
            <a:r>
              <a:rPr lang="en-US" altLang="zh-CN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1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，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					</a:t>
            </a:r>
            <a:r>
              <a:rPr lang="zh-CN" altLang="en-US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指向下</a:t>
            </a:r>
            <a:r>
              <a:rPr lang="zh-CN" altLang="en-US" dirty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一个结构变量。*</a:t>
            </a:r>
            <a:r>
              <a:rPr lang="en-US" altLang="zh-CN" dirty="0" smtClean="0">
                <a:solidFill>
                  <a:srgbClr val="99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隶书" pitchFamily="49" charset="-122"/>
              </a:rPr>
              <a:t>/</a:t>
            </a:r>
            <a:endParaRPr lang="en-US" altLang="zh-CN" dirty="0">
              <a:solidFill>
                <a:srgbClr val="99FFCC"/>
              </a:solidFill>
              <a:effectLst>
                <a:outerShdw blurRad="38100" dist="38100" dir="2700000" algn="tl">
                  <a:srgbClr val="000000"/>
                </a:outerShdw>
              </a:effectLst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</a:t>
            </a:r>
            <a:r>
              <a:rPr lang="zh-CN" altLang="en-US" sz="3600" b="1" dirty="0">
                <a:solidFill>
                  <a:srgbClr val="FF0000"/>
                </a:solidFill>
              </a:rPr>
              <a:t>指向结构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变量指针的代码实现</a:t>
            </a:r>
            <a:endParaRPr lang="zh-CN" altLang="en-US" dirty="0" smtClean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536" y="1268760"/>
            <a:ext cx="8352928" cy="5634492"/>
          </a:xfrm>
          <a:prstGeom prst="rect">
            <a:avLst/>
          </a:prstGeom>
          <a:solidFill>
            <a:srgbClr val="EBFFFF"/>
          </a:solidFill>
          <a:ln w="3810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main()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{</a:t>
            </a:r>
            <a:r>
              <a:rPr kumimoji="1" lang="en-US" altLang="zh-CN" sz="2400" dirty="0" err="1">
                <a:latin typeface="Times New Roman" charset="0"/>
              </a:rPr>
              <a:t>struct</a:t>
            </a:r>
            <a:r>
              <a:rPr kumimoji="1" lang="en-US" altLang="zh-CN" sz="2400" dirty="0">
                <a:latin typeface="Times New Roman" charset="0"/>
              </a:rPr>
              <a:t> student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{  long </a:t>
            </a:r>
            <a:r>
              <a:rPr kumimoji="1" lang="en-US" altLang="zh-CN" sz="2400" dirty="0" err="1">
                <a:latin typeface="Times New Roman" charset="0"/>
              </a:rPr>
              <a:t>int</a:t>
            </a:r>
            <a:r>
              <a:rPr kumimoji="1" lang="en-US" altLang="zh-CN" sz="2400" dirty="0">
                <a:latin typeface="Times New Roman" charset="0"/>
              </a:rPr>
              <a:t> </a:t>
            </a:r>
            <a:r>
              <a:rPr kumimoji="1" lang="en-US" altLang="zh-CN" sz="2400" dirty="0" err="1">
                <a:latin typeface="Times New Roman" charset="0"/>
              </a:rPr>
              <a:t>num</a:t>
            </a:r>
            <a:r>
              <a:rPr kumimoji="1" lang="en-US" altLang="zh-CN" sz="2400" dirty="0">
                <a:latin typeface="Times New Roman" charset="0"/>
              </a:rPr>
              <a:t>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   char name[20];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   char sex;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    float score;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  }stu_1,*p;</a:t>
            </a:r>
          </a:p>
          <a:p>
            <a:pPr algn="l" eaLnBrk="0" hangingPunct="0"/>
            <a:r>
              <a:rPr kumimoji="1" lang="en-US" altLang="zh-CN" sz="2400" dirty="0">
                <a:solidFill>
                  <a:srgbClr val="3333FF"/>
                </a:solidFill>
                <a:latin typeface="Times New Roman" charset="0"/>
              </a:rPr>
              <a:t>  p=&amp;stu_1;</a:t>
            </a:r>
            <a:endParaRPr kumimoji="1" lang="en-US" altLang="zh-CN" sz="2400" dirty="0">
              <a:latin typeface="Times New Roman" charset="0"/>
            </a:endParaRP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stu_1.num=89101;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</a:t>
            </a:r>
            <a:r>
              <a:rPr kumimoji="1" lang="en-US" altLang="zh-CN" sz="2400" dirty="0" err="1">
                <a:latin typeface="Times New Roman" charset="0"/>
              </a:rPr>
              <a:t>strcpy</a:t>
            </a:r>
            <a:r>
              <a:rPr kumimoji="1" lang="en-US" altLang="zh-CN" sz="2400" dirty="0">
                <a:latin typeface="Times New Roman" charset="0"/>
              </a:rPr>
              <a:t>(stu_1.name,"Li Lin");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</a:t>
            </a:r>
            <a:r>
              <a:rPr kumimoji="1" lang="en-US" altLang="zh-CN" sz="2400" dirty="0">
                <a:solidFill>
                  <a:srgbClr val="3333FF"/>
                </a:solidFill>
                <a:latin typeface="Times New Roman" charset="0"/>
              </a:rPr>
              <a:t>p-&gt;sex='M';</a:t>
            </a:r>
          </a:p>
          <a:p>
            <a:pPr algn="l" eaLnBrk="0" hangingPunct="0"/>
            <a:r>
              <a:rPr kumimoji="1" lang="en-US" altLang="zh-CN" sz="2400" dirty="0">
                <a:solidFill>
                  <a:srgbClr val="3333FF"/>
                </a:solidFill>
                <a:latin typeface="Times New Roman" charset="0"/>
              </a:rPr>
              <a:t>  p-&gt;score=89.5;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  </a:t>
            </a:r>
            <a:r>
              <a:rPr kumimoji="1" lang="en-US" altLang="zh-CN" sz="2400" dirty="0" err="1">
                <a:latin typeface="Times New Roman" charset="0"/>
              </a:rPr>
              <a:t>printf</a:t>
            </a:r>
            <a:r>
              <a:rPr kumimoji="1" lang="en-US" altLang="zh-CN" sz="2400" dirty="0">
                <a:latin typeface="Times New Roman" charset="0"/>
              </a:rPr>
              <a:t>("\</a:t>
            </a:r>
            <a:r>
              <a:rPr kumimoji="1" lang="en-US" altLang="zh-CN" sz="2400" dirty="0" err="1">
                <a:latin typeface="Times New Roman" charset="0"/>
              </a:rPr>
              <a:t>nNo</a:t>
            </a:r>
            <a:r>
              <a:rPr kumimoji="1" lang="en-US" altLang="zh-CN" sz="2400" dirty="0">
                <a:latin typeface="Times New Roman" charset="0"/>
              </a:rPr>
              <a:t>:%</a:t>
            </a:r>
            <a:r>
              <a:rPr kumimoji="1" lang="en-US" altLang="zh-CN" sz="2400" dirty="0" err="1">
                <a:latin typeface="Times New Roman" charset="0"/>
              </a:rPr>
              <a:t>ld</a:t>
            </a:r>
            <a:r>
              <a:rPr kumimoji="1" lang="en-US" altLang="zh-CN" sz="2400" dirty="0">
                <a:latin typeface="Times New Roman" charset="0"/>
              </a:rPr>
              <a:t>\</a:t>
            </a:r>
            <a:r>
              <a:rPr kumimoji="1" lang="en-US" altLang="zh-CN" sz="2400" dirty="0" err="1">
                <a:latin typeface="Times New Roman" charset="0"/>
              </a:rPr>
              <a:t>nname</a:t>
            </a:r>
            <a:r>
              <a:rPr kumimoji="1" lang="en-US" altLang="zh-CN" sz="2400" dirty="0">
                <a:latin typeface="Times New Roman" charset="0"/>
              </a:rPr>
              <a:t>:%s\</a:t>
            </a:r>
            <a:r>
              <a:rPr kumimoji="1" lang="en-US" altLang="zh-CN" sz="2400" dirty="0" err="1">
                <a:latin typeface="Times New Roman" charset="0"/>
              </a:rPr>
              <a:t>nsex</a:t>
            </a:r>
            <a:r>
              <a:rPr kumimoji="1" lang="en-US" altLang="zh-CN" sz="2400" dirty="0">
                <a:latin typeface="Times New Roman" charset="0"/>
              </a:rPr>
              <a:t>:%c\</a:t>
            </a:r>
            <a:r>
              <a:rPr kumimoji="1" lang="en-US" altLang="zh-CN" sz="2400" dirty="0" err="1">
                <a:latin typeface="Times New Roman" charset="0"/>
              </a:rPr>
              <a:t>nscore</a:t>
            </a:r>
            <a:r>
              <a:rPr kumimoji="1" lang="en-US" altLang="zh-CN" sz="2400" dirty="0">
                <a:latin typeface="Times New Roman" charset="0"/>
              </a:rPr>
              <a:t>:%f\n",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	       </a:t>
            </a:r>
            <a:r>
              <a:rPr kumimoji="1" lang="en-US" altLang="zh-CN" sz="2400" dirty="0">
                <a:solidFill>
                  <a:srgbClr val="009900"/>
                </a:solidFill>
                <a:latin typeface="Times New Roman" charset="0"/>
              </a:rPr>
              <a:t>(*p).</a:t>
            </a:r>
            <a:r>
              <a:rPr kumimoji="1" lang="en-US" altLang="zh-CN" sz="2400" dirty="0" err="1">
                <a:solidFill>
                  <a:srgbClr val="009900"/>
                </a:solidFill>
                <a:latin typeface="Times New Roman" charset="0"/>
              </a:rPr>
              <a:t>num</a:t>
            </a:r>
            <a:r>
              <a:rPr kumimoji="1" lang="en-US" altLang="zh-CN" sz="2400" dirty="0" err="1">
                <a:latin typeface="Times New Roman" charset="0"/>
              </a:rPr>
              <a:t>,</a:t>
            </a:r>
            <a:r>
              <a:rPr kumimoji="1" lang="en-US" altLang="zh-CN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charset="0"/>
              </a:rPr>
              <a:t>-&gt;name</a:t>
            </a:r>
            <a:r>
              <a:rPr kumimoji="1" lang="en-US" altLang="zh-CN" sz="2400" dirty="0">
                <a:latin typeface="Times New Roman" charset="0"/>
              </a:rPr>
              <a:t>,</a:t>
            </a:r>
            <a:r>
              <a:rPr kumimoji="1" lang="en-US" altLang="zh-CN" sz="2400" dirty="0">
                <a:solidFill>
                  <a:srgbClr val="3333FF"/>
                </a:solidFill>
                <a:latin typeface="Times New Roman" charset="0"/>
              </a:rPr>
              <a:t>stu_1.sex</a:t>
            </a:r>
            <a:r>
              <a:rPr kumimoji="1" lang="en-US" altLang="zh-CN" sz="2400" dirty="0">
                <a:latin typeface="Times New Roman" charset="0"/>
              </a:rPr>
              <a:t>,</a:t>
            </a:r>
            <a:r>
              <a:rPr kumimoji="1" lang="en-US" altLang="zh-CN" sz="2400" dirty="0">
                <a:solidFill>
                  <a:srgbClr val="FF0000"/>
                </a:solidFill>
                <a:latin typeface="Times New Roman" charset="0"/>
              </a:rPr>
              <a:t>p-&gt;score</a:t>
            </a:r>
            <a:r>
              <a:rPr kumimoji="1" lang="en-US" altLang="zh-CN" sz="2400" dirty="0">
                <a:latin typeface="Times New Roman" charset="0"/>
              </a:rPr>
              <a:t>);</a:t>
            </a:r>
          </a:p>
          <a:p>
            <a:pPr algn="l" eaLnBrk="0" hangingPunct="0"/>
            <a:r>
              <a:rPr kumimoji="1" lang="en-US" altLang="zh-CN" sz="2400" dirty="0">
                <a:latin typeface="Times New Roman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794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五、指向结构体数组的指针（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33400" y="1556792"/>
            <a:ext cx="7940675" cy="954107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zh-CN" altLang="en-US" sz="2800" dirty="0" smtClean="0">
                <a:latin typeface="隶书" pitchFamily="49" charset="-122"/>
                <a:ea typeface="隶书" pitchFamily="49" charset="-122"/>
              </a:rPr>
              <a:t>在</a:t>
            </a:r>
            <a:r>
              <a:rPr lang="en-US" altLang="zh-CN" sz="2800" dirty="0" smtClean="0">
                <a:latin typeface="隶书" pitchFamily="49" charset="-122"/>
                <a:ea typeface="隶书" pitchFamily="49" charset="-122"/>
              </a:rPr>
              <a:t>C</a:t>
            </a:r>
            <a:r>
              <a:rPr lang="zh-CN" altLang="en-US" sz="2800" dirty="0" smtClean="0">
                <a:latin typeface="隶书" pitchFamily="49" charset="-122"/>
                <a:ea typeface="隶书" pitchFamily="49" charset="-122"/>
              </a:rPr>
              <a:t>语言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</a:rPr>
              <a:t>中，把指向结构数组或数组元素的指针称为</a:t>
            </a:r>
            <a:r>
              <a:rPr lang="zh-CN" altLang="en-US" sz="28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  <a:ea typeface="隶书" pitchFamily="49" charset="-122"/>
              </a:rPr>
              <a:t>结构数组指针</a:t>
            </a:r>
            <a:r>
              <a:rPr lang="zh-CN" altLang="en-US" sz="2800" dirty="0">
                <a:latin typeface="隶书" pitchFamily="49" charset="-122"/>
                <a:ea typeface="隶书" pitchFamily="49" charset="-122"/>
              </a:rPr>
              <a:t>。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33400" y="2909403"/>
            <a:ext cx="7958138" cy="2679837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CF6F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just"/>
            <a:r>
              <a:rPr lang="en-US" altLang="zh-CN" sz="2800" b="1" dirty="0"/>
              <a:t>   </a:t>
            </a:r>
            <a:r>
              <a:rPr lang="en-US" altLang="zh-CN" sz="2800" b="1" dirty="0" err="1" smtClean="0">
                <a:solidFill>
                  <a:schemeClr val="folHlink"/>
                </a:solidFill>
              </a:rPr>
              <a:t>struct</a:t>
            </a:r>
            <a:r>
              <a:rPr lang="en-US" altLang="zh-CN" sz="2800" b="1" dirty="0" smtClean="0"/>
              <a:t> </a:t>
            </a:r>
            <a:r>
              <a:rPr lang="en-US" altLang="zh-CN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student</a:t>
            </a:r>
          </a:p>
          <a:p>
            <a:pPr algn="just"/>
            <a:r>
              <a:rPr lang="en-US" altLang="zh-CN" sz="2800" b="1" dirty="0"/>
              <a:t>    {</a:t>
            </a:r>
          </a:p>
          <a:p>
            <a:pPr algn="just"/>
            <a:r>
              <a:rPr lang="en-US" altLang="zh-CN" sz="2800" b="1" dirty="0"/>
              <a:t>          </a:t>
            </a:r>
            <a:r>
              <a:rPr lang="en-US" altLang="zh-CN" sz="2800" b="1" dirty="0" err="1">
                <a:solidFill>
                  <a:schemeClr val="folHlink"/>
                </a:solidFill>
              </a:rPr>
              <a:t>int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num</a:t>
            </a:r>
            <a:r>
              <a:rPr lang="en-US" altLang="zh-CN" sz="2800" b="1" dirty="0"/>
              <a:t>;</a:t>
            </a:r>
          </a:p>
          <a:p>
            <a:pPr algn="just"/>
            <a:r>
              <a:rPr lang="en-US" altLang="zh-CN" sz="2800" b="1" dirty="0"/>
              <a:t>          </a:t>
            </a:r>
            <a:r>
              <a:rPr lang="en-US" altLang="zh-CN" sz="2800" b="1" dirty="0">
                <a:solidFill>
                  <a:schemeClr val="folHlink"/>
                </a:solidFill>
              </a:rPr>
              <a:t>char</a:t>
            </a:r>
            <a:r>
              <a:rPr lang="en-US" altLang="zh-CN" sz="2800" b="1" dirty="0"/>
              <a:t> name[20];</a:t>
            </a:r>
          </a:p>
          <a:p>
            <a:pPr algn="just"/>
            <a:r>
              <a:rPr lang="en-US" altLang="zh-CN" sz="2800" b="1" dirty="0"/>
              <a:t>          </a:t>
            </a:r>
            <a:r>
              <a:rPr lang="en-US" altLang="zh-CN" sz="2800" b="1" dirty="0">
                <a:solidFill>
                  <a:schemeClr val="folHlink"/>
                </a:solidFill>
              </a:rPr>
              <a:t>float</a:t>
            </a:r>
            <a:r>
              <a:rPr lang="en-US" altLang="zh-CN" sz="2800" b="1" dirty="0"/>
              <a:t> score;</a:t>
            </a:r>
          </a:p>
          <a:p>
            <a:pPr algn="just"/>
            <a:r>
              <a:rPr lang="en-US" altLang="zh-CN" sz="2800" b="1" dirty="0"/>
              <a:t>    };</a:t>
            </a: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3392</TotalTime>
  <Words>854</Words>
  <Application>Microsoft Office PowerPoint</Application>
  <PresentationFormat>全屏显示(4:3)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PowerPoint 演示文稿</vt:lpstr>
      <vt:lpstr>《结构体指针》提纲</vt:lpstr>
      <vt:lpstr>一、教学目标</vt:lpstr>
      <vt:lpstr>二、问题引导</vt:lpstr>
      <vt:lpstr>三、指向结构变量的指针（1）</vt:lpstr>
      <vt:lpstr>三、指向结构变量的指针（2）</vt:lpstr>
      <vt:lpstr>三、指向结构变量的指针（3）</vt:lpstr>
      <vt:lpstr>四、指向结构变量指针的代码实现</vt:lpstr>
      <vt:lpstr>五、指向结构体数组的指针（1）</vt:lpstr>
      <vt:lpstr>五、指向结构体数组的指针（2）</vt:lpstr>
      <vt:lpstr>六、指向结构体数组指针的代码实现</vt:lpstr>
      <vt:lpstr>七、小结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rjxy</cp:lastModifiedBy>
  <cp:revision>216</cp:revision>
  <dcterms:created xsi:type="dcterms:W3CDTF">2004-11-26T05:12:32Z</dcterms:created>
  <dcterms:modified xsi:type="dcterms:W3CDTF">2019-11-30T03:46:37Z</dcterms:modified>
</cp:coreProperties>
</file>