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60" r:id="rId1"/>
  </p:sldMasterIdLst>
  <p:notesMasterIdLst>
    <p:notesMasterId r:id="rId57"/>
  </p:notesMasterIdLst>
  <p:sldIdLst>
    <p:sldId id="259" r:id="rId2"/>
    <p:sldId id="447" r:id="rId3"/>
    <p:sldId id="375" r:id="rId4"/>
    <p:sldId id="451" r:id="rId5"/>
    <p:sldId id="454" r:id="rId6"/>
    <p:sldId id="376" r:id="rId7"/>
    <p:sldId id="377" r:id="rId8"/>
    <p:sldId id="439" r:id="rId9"/>
    <p:sldId id="378" r:id="rId10"/>
    <p:sldId id="379" r:id="rId11"/>
    <p:sldId id="440" r:id="rId12"/>
    <p:sldId id="455" r:id="rId13"/>
    <p:sldId id="441" r:id="rId14"/>
    <p:sldId id="381" r:id="rId15"/>
    <p:sldId id="383" r:id="rId16"/>
    <p:sldId id="442" r:id="rId17"/>
    <p:sldId id="443" r:id="rId18"/>
    <p:sldId id="444" r:id="rId19"/>
    <p:sldId id="385" r:id="rId20"/>
    <p:sldId id="387" r:id="rId21"/>
    <p:sldId id="388" r:id="rId22"/>
    <p:sldId id="389" r:id="rId23"/>
    <p:sldId id="391" r:id="rId24"/>
    <p:sldId id="392" r:id="rId25"/>
    <p:sldId id="393" r:id="rId26"/>
    <p:sldId id="394" r:id="rId27"/>
    <p:sldId id="449" r:id="rId28"/>
    <p:sldId id="396" r:id="rId29"/>
    <p:sldId id="398" r:id="rId30"/>
    <p:sldId id="406" r:id="rId31"/>
    <p:sldId id="409" r:id="rId32"/>
    <p:sldId id="407" r:id="rId33"/>
    <p:sldId id="408" r:id="rId34"/>
    <p:sldId id="450" r:id="rId35"/>
    <p:sldId id="410" r:id="rId36"/>
    <p:sldId id="411" r:id="rId37"/>
    <p:sldId id="436" r:id="rId38"/>
    <p:sldId id="412" r:id="rId39"/>
    <p:sldId id="413" r:id="rId40"/>
    <p:sldId id="414" r:id="rId41"/>
    <p:sldId id="415" r:id="rId42"/>
    <p:sldId id="416" r:id="rId43"/>
    <p:sldId id="417" r:id="rId44"/>
    <p:sldId id="418" r:id="rId45"/>
    <p:sldId id="434" r:id="rId46"/>
    <p:sldId id="419" r:id="rId47"/>
    <p:sldId id="435" r:id="rId48"/>
    <p:sldId id="438" r:id="rId49"/>
    <p:sldId id="453" r:id="rId50"/>
    <p:sldId id="433" r:id="rId51"/>
    <p:sldId id="445" r:id="rId52"/>
    <p:sldId id="446" r:id="rId53"/>
    <p:sldId id="448" r:id="rId54"/>
    <p:sldId id="400" r:id="rId55"/>
    <p:sldId id="420" r:id="rId56"/>
  </p:sldIdLst>
  <p:sldSz cx="9144000" cy="6858000" type="screen4x3"/>
  <p:notesSz cx="6858000" cy="9144000"/>
  <p:embeddedFontLst>
    <p:embeddedFont>
      <p:font typeface="Calibri" panose="020F0502020204030204" pitchFamily="34" charset="0"/>
      <p:regular r:id="rId58"/>
      <p:bold r:id="rId59"/>
      <p:italic r:id="rId60"/>
      <p:boldItalic r:id="rId61"/>
    </p:embeddedFont>
    <p:embeddedFont>
      <p:font typeface="굴림" panose="020B0600000101010101" pitchFamily="34" charset="-127"/>
      <p:regular r:id="rId62"/>
    </p:embeddedFont>
    <p:embeddedFont>
      <p:font typeface="华文楷体" panose="02010600040101010101" pitchFamily="2" charset="-122"/>
      <p:regular r:id="rId63"/>
    </p:embeddedFont>
    <p:embeddedFont>
      <p:font typeface="Calibri Light" panose="020F0302020204030204" pitchFamily="34" charset="0"/>
      <p:regular r:id="rId64"/>
      <p:italic r:id="rId65"/>
    </p:embeddedFont>
    <p:embeddedFont>
      <p:font typeface="Tahoma" panose="020B0604030504040204" pitchFamily="34" charset="0"/>
      <p:regular r:id="rId66"/>
      <p:bold r:id="rId67"/>
    </p:embeddedFont>
    <p:embeddedFont>
      <p:font typeface="楷体_GB2312" panose="02010609030101010101" pitchFamily="49" charset="-122"/>
      <p:regular r:id="rId68"/>
    </p:embeddedFont>
    <p:embeddedFont>
      <p:font typeface="-보람M" panose="02030600000101010101" pitchFamily="18" charset="-122"/>
      <p:regular r:id="rId69"/>
    </p:embeddedFont>
    <p:embeddedFont>
      <p:font typeface="맑은 고딕" panose="020B0503020000020004" pitchFamily="34" charset="-127"/>
      <p:regular r:id="rId70"/>
      <p:bold r:id="rId71"/>
    </p:embeddedFont>
  </p:embeddedFontLst>
  <p:defaultTextStyle>
    <a:defPPr>
      <a:defRPr lang="ko-KR"/>
    </a:defPPr>
    <a:lvl1pPr algn="l" rtl="0" eaLnBrk="0" fontAlgn="base" hangingPunct="0">
      <a:spcBef>
        <a:spcPct val="0"/>
      </a:spcBef>
      <a:spcAft>
        <a:spcPct val="0"/>
      </a:spcAft>
      <a:defRPr kumimoji="1" sz="2400"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sz="2400"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sz="2400"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sz="2400"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sz="2400"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sz="2400"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sz="2400"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sz="2400"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sz="2400"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7952" autoAdjust="0"/>
  </p:normalViewPr>
  <p:slideViewPr>
    <p:cSldViewPr>
      <p:cViewPr varScale="1">
        <p:scale>
          <a:sx n="77" d="100"/>
          <a:sy n="77" d="100"/>
        </p:scale>
        <p:origin x="13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font" Target="fonts/font1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vl1pPr>
          </a:lstStyle>
          <a:p>
            <a:pPr>
              <a:defRPr/>
            </a:pPr>
            <a:fld id="{5BCC1D20-D8F7-4C75-AF8A-6165723AA164}" type="datetimeFigureOut">
              <a:rPr lang="zh-CN" altLang="en-US"/>
              <a:pPr>
                <a:defRPr/>
              </a:pPr>
              <a:t>2018/4/11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pPr>
              <a:defRPr/>
            </a:pPr>
            <a:fld id="{80E6AF7E-4452-44EE-BCEB-7A9AB97CFE05}" type="slidenum">
              <a:rPr lang="zh-CN" altLang="en-US"/>
              <a:pPr>
                <a:defRPr/>
              </a:pPr>
              <a:t>‹#›</a:t>
            </a:fld>
            <a:endParaRPr lang="zh-CN" altLang="en-US"/>
          </a:p>
        </p:txBody>
      </p:sp>
    </p:spTree>
    <p:extLst>
      <p:ext uri="{BB962C8B-B14F-4D97-AF65-F5344CB8AC3E}">
        <p14:creationId xmlns:p14="http://schemas.microsoft.com/office/powerpoint/2010/main" val="917550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b="1" smtClean="0">
                <a:latin typeface="楷体_GB2312" pitchFamily="49" charset="-122"/>
                <a:ea typeface="楷体_GB2312" pitchFamily="49" charset="-122"/>
              </a:rPr>
              <a:t>模拟通信网：载波同步 </a:t>
            </a:r>
          </a:p>
          <a:p>
            <a:pPr eaLnBrk="1" hangingPunct="1">
              <a:spcBef>
                <a:spcPct val="0"/>
              </a:spcBef>
            </a:pPr>
            <a:endParaRPr lang="zh-CN" altLang="en-US" smtClean="0"/>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맑은 고딕" panose="020B0503020000020004" pitchFamily="34" charset="-127"/>
              </a:defRPr>
            </a:lvl1pPr>
            <a:lvl2pPr marL="742950" indent="-285750">
              <a:spcBef>
                <a:spcPct val="30000"/>
              </a:spcBef>
              <a:defRPr sz="1200">
                <a:solidFill>
                  <a:schemeClr val="tx1"/>
                </a:solidFill>
                <a:latin typeface="Calibri" panose="020F0502020204030204" pitchFamily="34" charset="0"/>
                <a:ea typeface="맑은 고딕" panose="020B0503020000020004" pitchFamily="34" charset="-127"/>
              </a:defRPr>
            </a:lvl2pPr>
            <a:lvl3pPr marL="1143000" indent="-228600">
              <a:spcBef>
                <a:spcPct val="30000"/>
              </a:spcBef>
              <a:defRPr sz="1200">
                <a:solidFill>
                  <a:schemeClr val="tx1"/>
                </a:solidFill>
                <a:latin typeface="Calibri" panose="020F0502020204030204" pitchFamily="34" charset="0"/>
                <a:ea typeface="맑은 고딕" panose="020B0503020000020004" pitchFamily="34" charset="-127"/>
              </a:defRPr>
            </a:lvl3pPr>
            <a:lvl4pPr marL="1600200" indent="-228600">
              <a:spcBef>
                <a:spcPct val="30000"/>
              </a:spcBef>
              <a:defRPr sz="1200">
                <a:solidFill>
                  <a:schemeClr val="tx1"/>
                </a:solidFill>
                <a:latin typeface="Calibri" panose="020F0502020204030204" pitchFamily="34" charset="0"/>
                <a:ea typeface="맑은 고딕" panose="020B0503020000020004" pitchFamily="34" charset="-127"/>
              </a:defRPr>
            </a:lvl4pPr>
            <a:lvl5pPr marL="2057400" indent="-228600">
              <a:spcBef>
                <a:spcPct val="30000"/>
              </a:spcBef>
              <a:defRPr sz="1200">
                <a:solidFill>
                  <a:schemeClr val="tx1"/>
                </a:solidFill>
                <a:latin typeface="Calibri" panose="020F0502020204030204" pitchFamily="34" charset="0"/>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9pPr>
          </a:lstStyle>
          <a:p>
            <a:pPr>
              <a:spcBef>
                <a:spcPct val="0"/>
              </a:spcBef>
            </a:pPr>
            <a:fld id="{D20AC5E3-A10F-4905-9FAB-8B7983118C51}" type="slidenum">
              <a:rPr lang="zh-CN" altLang="en-US" smtClean="0">
                <a:latin typeface="굴림" panose="020B0600000101010101" pitchFamily="34" charset="-127"/>
                <a:ea typeface="굴림" panose="020B0600000101010101" pitchFamily="34" charset="-127"/>
              </a:rPr>
              <a:pPr>
                <a:spcBef>
                  <a:spcPct val="0"/>
                </a:spcBef>
              </a:pPr>
              <a:t>3</a:t>
            </a:fld>
            <a:endParaRPr lang="zh-CN" altLang="en-US" smtClean="0">
              <a:latin typeface="굴림" panose="020B0600000101010101" pitchFamily="34" charset="-127"/>
              <a:ea typeface="굴림" panose="020B0600000101010101" pitchFamily="34" charset="-127"/>
            </a:endParaRPr>
          </a:p>
        </p:txBody>
      </p:sp>
    </p:spTree>
    <p:extLst>
      <p:ext uri="{BB962C8B-B14F-4D97-AF65-F5344CB8AC3E}">
        <p14:creationId xmlns:p14="http://schemas.microsoft.com/office/powerpoint/2010/main" val="399797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smtClean="0">
                <a:latin typeface="楷体_GB2312" pitchFamily="49" charset="-122"/>
                <a:ea typeface="楷体_GB2312" pitchFamily="49" charset="-122"/>
              </a:rPr>
              <a:t>网络中的时钟分为多级，各级时钟具有不同的准确度和稳定度。</a:t>
            </a:r>
            <a:endParaRPr lang="zh-CN" altLang="en-US" smtClean="0"/>
          </a:p>
        </p:txBody>
      </p:sp>
      <p:sp>
        <p:nvSpPr>
          <p:cNvPr id="194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맑은 고딕" panose="020B0503020000020004" pitchFamily="34" charset="-127"/>
              </a:defRPr>
            </a:lvl1pPr>
            <a:lvl2pPr marL="742950" indent="-285750">
              <a:spcBef>
                <a:spcPct val="30000"/>
              </a:spcBef>
              <a:defRPr sz="1200">
                <a:solidFill>
                  <a:schemeClr val="tx1"/>
                </a:solidFill>
                <a:latin typeface="Calibri" panose="020F0502020204030204" pitchFamily="34" charset="0"/>
                <a:ea typeface="맑은 고딕" panose="020B0503020000020004" pitchFamily="34" charset="-127"/>
              </a:defRPr>
            </a:lvl2pPr>
            <a:lvl3pPr marL="1143000" indent="-228600">
              <a:spcBef>
                <a:spcPct val="30000"/>
              </a:spcBef>
              <a:defRPr sz="1200">
                <a:solidFill>
                  <a:schemeClr val="tx1"/>
                </a:solidFill>
                <a:latin typeface="Calibri" panose="020F0502020204030204" pitchFamily="34" charset="0"/>
                <a:ea typeface="맑은 고딕" panose="020B0503020000020004" pitchFamily="34" charset="-127"/>
              </a:defRPr>
            </a:lvl3pPr>
            <a:lvl4pPr marL="1600200" indent="-228600">
              <a:spcBef>
                <a:spcPct val="30000"/>
              </a:spcBef>
              <a:defRPr sz="1200">
                <a:solidFill>
                  <a:schemeClr val="tx1"/>
                </a:solidFill>
                <a:latin typeface="Calibri" panose="020F0502020204030204" pitchFamily="34" charset="0"/>
                <a:ea typeface="맑은 고딕" panose="020B0503020000020004" pitchFamily="34" charset="-127"/>
              </a:defRPr>
            </a:lvl4pPr>
            <a:lvl5pPr marL="2057400" indent="-228600">
              <a:spcBef>
                <a:spcPct val="30000"/>
              </a:spcBef>
              <a:defRPr sz="1200">
                <a:solidFill>
                  <a:schemeClr val="tx1"/>
                </a:solidFill>
                <a:latin typeface="Calibri" panose="020F0502020204030204" pitchFamily="34" charset="0"/>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9pPr>
          </a:lstStyle>
          <a:p>
            <a:pPr>
              <a:spcBef>
                <a:spcPct val="0"/>
              </a:spcBef>
            </a:pPr>
            <a:fld id="{5B7B1B33-FE8C-483A-8845-98EB8746BF30}" type="slidenum">
              <a:rPr lang="zh-CN" altLang="en-US" smtClean="0">
                <a:latin typeface="굴림" panose="020B0600000101010101" pitchFamily="34" charset="-127"/>
                <a:ea typeface="굴림" panose="020B0600000101010101" pitchFamily="34" charset="-127"/>
              </a:rPr>
              <a:pPr>
                <a:spcBef>
                  <a:spcPct val="0"/>
                </a:spcBef>
              </a:pPr>
              <a:t>10</a:t>
            </a:fld>
            <a:endParaRPr lang="zh-CN" altLang="en-US" smtClean="0">
              <a:latin typeface="굴림" panose="020B0600000101010101" pitchFamily="34" charset="-127"/>
              <a:ea typeface="굴림" panose="020B0600000101010101" pitchFamily="34" charset="-127"/>
            </a:endParaRPr>
          </a:p>
        </p:txBody>
      </p:sp>
    </p:spTree>
    <p:extLst>
      <p:ext uri="{BB962C8B-B14F-4D97-AF65-F5344CB8AC3E}">
        <p14:creationId xmlns:p14="http://schemas.microsoft.com/office/powerpoint/2010/main" val="3399152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同步网里面的节点设备（</a:t>
            </a:r>
            <a:r>
              <a:rPr lang="en-US" altLang="zh-CN" smtClean="0"/>
              <a:t>BIT/SSU</a:t>
            </a:r>
            <a:r>
              <a:rPr lang="zh-CN" altLang="en-US" smtClean="0"/>
              <a:t>，</a:t>
            </a:r>
            <a:r>
              <a:rPr lang="en-US" altLang="zh-CN" smtClean="0"/>
              <a:t>SDH</a:t>
            </a:r>
            <a:r>
              <a:rPr lang="zh-CN" altLang="en-US" smtClean="0"/>
              <a:t>设备等）可以同时有时钟输入口和时钟输出口。</a:t>
            </a:r>
            <a:r>
              <a:rPr lang="en-US" altLang="zh-CN" smtClean="0"/>
              <a:t>SSU</a:t>
            </a:r>
            <a:r>
              <a:rPr lang="zh-CN" altLang="en-US" smtClean="0"/>
              <a:t>和</a:t>
            </a:r>
            <a:r>
              <a:rPr lang="en-US" altLang="zh-CN" smtClean="0"/>
              <a:t>BITS</a:t>
            </a:r>
            <a:r>
              <a:rPr lang="zh-CN" altLang="en-US" smtClean="0"/>
              <a:t>都有多路时钟输入和多路时钟输出，提供多路时钟输入，可以在在用时钟信号丢失时，自动切换到另外备用的一路（按照优先级设置）。</a:t>
            </a:r>
            <a:r>
              <a:rPr lang="en-US" altLang="zh-CN" smtClean="0"/>
              <a:t>SDH</a:t>
            </a:r>
            <a:r>
              <a:rPr lang="zh-CN" altLang="en-US" smtClean="0"/>
              <a:t>设备一般有</a:t>
            </a:r>
            <a:r>
              <a:rPr lang="en-US" altLang="zh-CN" smtClean="0"/>
              <a:t>1</a:t>
            </a:r>
            <a:r>
              <a:rPr lang="zh-CN" altLang="en-US" smtClean="0"/>
              <a:t>路或者</a:t>
            </a:r>
            <a:r>
              <a:rPr lang="en-US" altLang="zh-CN" smtClean="0"/>
              <a:t>2</a:t>
            </a:r>
            <a:r>
              <a:rPr lang="zh-CN" altLang="en-US" smtClean="0"/>
              <a:t>路时钟输入，也提供</a:t>
            </a:r>
            <a:r>
              <a:rPr lang="en-US" altLang="zh-CN" smtClean="0"/>
              <a:t>1</a:t>
            </a:r>
            <a:r>
              <a:rPr lang="zh-CN" altLang="en-US" smtClean="0"/>
              <a:t>路时钟输出（有些</a:t>
            </a:r>
            <a:r>
              <a:rPr lang="en-US" altLang="zh-CN" smtClean="0"/>
              <a:t>SDH</a:t>
            </a:r>
            <a:r>
              <a:rPr lang="zh-CN" altLang="en-US" smtClean="0"/>
              <a:t>设备没有提供时钟输出接口），当没有提供时钟输出口时，要获得这个设备的时钟信号，可通过</a:t>
            </a:r>
            <a:r>
              <a:rPr lang="en-US" altLang="zh-CN" smtClean="0"/>
              <a:t>STM-N</a:t>
            </a:r>
            <a:r>
              <a:rPr lang="zh-CN" altLang="en-US" smtClean="0"/>
              <a:t>线路来提取。为了提高安全可靠性，楼内设备最好是接受来自同步供给单元上两路定时基准信号的同步（即采用一主一备的外定时信号方式）。</a:t>
            </a:r>
          </a:p>
          <a:p>
            <a:r>
              <a:rPr lang="zh-CN" altLang="en-US" smtClean="0"/>
              <a:t> </a:t>
            </a:r>
          </a:p>
          <a:p>
            <a:r>
              <a:rPr lang="zh-CN" altLang="en-US" smtClean="0"/>
              <a:t>同步接口包括各级时钟设备的输入</a:t>
            </a:r>
            <a:r>
              <a:rPr lang="en-US" altLang="zh-CN" smtClean="0"/>
              <a:t>/</a:t>
            </a:r>
            <a:r>
              <a:rPr lang="zh-CN" altLang="en-US" smtClean="0"/>
              <a:t>输出端口（对于基准时钟</a:t>
            </a:r>
            <a:r>
              <a:rPr lang="en-US" altLang="zh-CN" smtClean="0"/>
              <a:t>PRC</a:t>
            </a:r>
            <a:r>
              <a:rPr lang="zh-CN" altLang="en-US" smtClean="0"/>
              <a:t>，只存在输出端口）及与同步链路相关的设备（如传输设备等）时钟输入输出端口。可以有</a:t>
            </a:r>
            <a:r>
              <a:rPr lang="en-US" altLang="zh-CN" smtClean="0"/>
              <a:t>3</a:t>
            </a:r>
            <a:r>
              <a:rPr lang="zh-CN" altLang="en-US" smtClean="0"/>
              <a:t>钟类型：</a:t>
            </a:r>
            <a:r>
              <a:rPr lang="en-US" altLang="zh-CN" smtClean="0"/>
              <a:t>2048KHz</a:t>
            </a:r>
            <a:r>
              <a:rPr lang="zh-CN" altLang="en-US" smtClean="0"/>
              <a:t>接口、</a:t>
            </a:r>
            <a:r>
              <a:rPr lang="en-US" altLang="zh-CN" smtClean="0"/>
              <a:t>2048Kbit</a:t>
            </a:r>
            <a:r>
              <a:rPr lang="zh-CN" altLang="en-US" smtClean="0"/>
              <a:t>接口和</a:t>
            </a:r>
            <a:r>
              <a:rPr lang="en-US" altLang="zh-CN" smtClean="0"/>
              <a:t>STM-N</a:t>
            </a:r>
            <a:r>
              <a:rPr lang="zh-CN" altLang="en-US" smtClean="0"/>
              <a:t>接口。</a:t>
            </a:r>
            <a:r>
              <a:rPr lang="en-US" altLang="zh-CN" smtClean="0"/>
              <a:t>2.SDH</a:t>
            </a:r>
            <a:r>
              <a:rPr lang="zh-CN" altLang="en-US" smtClean="0"/>
              <a:t>传送定时时钟，传递距离受到限制，抖动和漂移是一项重要指标，一般基准定时链路上</a:t>
            </a:r>
            <a:r>
              <a:rPr lang="en-US" altLang="zh-CN" smtClean="0"/>
              <a:t>SDH</a:t>
            </a:r>
            <a:r>
              <a:rPr lang="zh-CN" altLang="en-US" smtClean="0"/>
              <a:t>网元时钟个数不能超过</a:t>
            </a:r>
            <a:r>
              <a:rPr lang="en-US" altLang="zh-CN" smtClean="0"/>
              <a:t>60</a:t>
            </a:r>
            <a:r>
              <a:rPr lang="zh-CN" altLang="en-US" smtClean="0"/>
              <a:t>个。</a:t>
            </a:r>
          </a:p>
          <a:p>
            <a:r>
              <a:rPr lang="zh-CN" altLang="en-US" smtClean="0"/>
              <a:t>安装在设备（</a:t>
            </a:r>
            <a:r>
              <a:rPr lang="en-US" altLang="zh-CN" smtClean="0"/>
              <a:t>BIT/SSU/SDH)</a:t>
            </a:r>
            <a:r>
              <a:rPr lang="zh-CN" altLang="en-US" smtClean="0"/>
              <a:t>内的时钟源有以下几种：铯钟、铷钟、晶体钟等。级别是铯钟高于铷钟，而铷钟高于晶体钟。</a:t>
            </a:r>
          </a:p>
          <a:p>
            <a:r>
              <a:rPr lang="zh-CN" altLang="en-US" smtClean="0"/>
              <a:t>比如家里有两个闹钟，一个时间准确，另一个走的不准了，这时你需要调闹钟的指针使得它与准确的闹钟时间一致，在传输同步网中也有指针调整一说，就是说时钟不准会自主去调整到准的意思。</a:t>
            </a:r>
          </a:p>
          <a:p>
            <a:r>
              <a:rPr lang="en-US" altLang="zh-CN" smtClean="0"/>
              <a:t>SSU</a:t>
            </a:r>
            <a:r>
              <a:rPr lang="zh-CN" altLang="en-US" smtClean="0"/>
              <a:t>和</a:t>
            </a:r>
            <a:r>
              <a:rPr lang="en-US" altLang="zh-CN" smtClean="0"/>
              <a:t>BITS</a:t>
            </a:r>
            <a:r>
              <a:rPr lang="zh-CN" altLang="en-US" smtClean="0"/>
              <a:t>实现同步信号或者时钟信号的再分配</a:t>
            </a:r>
          </a:p>
          <a:p>
            <a:r>
              <a:rPr lang="zh-CN" altLang="en-US" smtClean="0"/>
              <a:t>时钟源产生时钟同步信号，同步网的链路传输时钟同步信号。</a:t>
            </a:r>
          </a:p>
          <a:p>
            <a:r>
              <a:rPr lang="en-US" altLang="zh-CN" smtClean="0"/>
              <a:t>SDH</a:t>
            </a:r>
            <a:r>
              <a:rPr lang="zh-CN" altLang="en-US" smtClean="0"/>
              <a:t>同步网建设目的是通过链路及时钟信号分配设备达到各个</a:t>
            </a:r>
            <a:r>
              <a:rPr lang="en-US" altLang="zh-CN" smtClean="0"/>
              <a:t>SDH</a:t>
            </a:r>
            <a:r>
              <a:rPr lang="zh-CN" altLang="en-US" smtClean="0"/>
              <a:t>设备同步的目的。</a:t>
            </a:r>
          </a:p>
          <a:p>
            <a:r>
              <a:rPr lang="en-US" altLang="zh-CN" smtClean="0"/>
              <a:t>SDH</a:t>
            </a:r>
            <a:r>
              <a:rPr lang="zh-CN" altLang="en-US" smtClean="0"/>
              <a:t>设备有两种方式同步，</a:t>
            </a:r>
            <a:r>
              <a:rPr lang="en-US" altLang="zh-CN" smtClean="0"/>
              <a:t>1</a:t>
            </a:r>
            <a:r>
              <a:rPr lang="zh-CN" altLang="en-US" smtClean="0"/>
              <a:t>、外边时钟，通过链路接收外来的同步时钟信号</a:t>
            </a:r>
            <a:r>
              <a:rPr lang="en-US" altLang="zh-CN" smtClean="0"/>
              <a:t>2</a:t>
            </a:r>
            <a:r>
              <a:rPr lang="zh-CN" altLang="en-US" smtClean="0"/>
              <a:t>、内部设备时钟，自身晶振产生同步时钟信号</a:t>
            </a:r>
          </a:p>
          <a:p>
            <a:endParaRPr lang="zh-CN" altLang="en-US" smtClean="0"/>
          </a:p>
          <a:p>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맑은 고딕" panose="020B0503020000020004" pitchFamily="34" charset="-127"/>
              </a:defRPr>
            </a:lvl1pPr>
            <a:lvl2pPr marL="742950" indent="-285750">
              <a:spcBef>
                <a:spcPct val="30000"/>
              </a:spcBef>
              <a:defRPr sz="1200">
                <a:solidFill>
                  <a:schemeClr val="tx1"/>
                </a:solidFill>
                <a:latin typeface="Calibri" panose="020F0502020204030204" pitchFamily="34" charset="0"/>
                <a:ea typeface="맑은 고딕" panose="020B0503020000020004" pitchFamily="34" charset="-127"/>
              </a:defRPr>
            </a:lvl2pPr>
            <a:lvl3pPr marL="1143000" indent="-228600">
              <a:spcBef>
                <a:spcPct val="30000"/>
              </a:spcBef>
              <a:defRPr sz="1200">
                <a:solidFill>
                  <a:schemeClr val="tx1"/>
                </a:solidFill>
                <a:latin typeface="Calibri" panose="020F0502020204030204" pitchFamily="34" charset="0"/>
                <a:ea typeface="맑은 고딕" panose="020B0503020000020004" pitchFamily="34" charset="-127"/>
              </a:defRPr>
            </a:lvl3pPr>
            <a:lvl4pPr marL="1600200" indent="-228600">
              <a:spcBef>
                <a:spcPct val="30000"/>
              </a:spcBef>
              <a:defRPr sz="1200">
                <a:solidFill>
                  <a:schemeClr val="tx1"/>
                </a:solidFill>
                <a:latin typeface="Calibri" panose="020F0502020204030204" pitchFamily="34" charset="0"/>
                <a:ea typeface="맑은 고딕" panose="020B0503020000020004" pitchFamily="34" charset="-127"/>
              </a:defRPr>
            </a:lvl4pPr>
            <a:lvl5pPr marL="2057400" indent="-228600">
              <a:spcBef>
                <a:spcPct val="30000"/>
              </a:spcBef>
              <a:defRPr sz="1200">
                <a:solidFill>
                  <a:schemeClr val="tx1"/>
                </a:solidFill>
                <a:latin typeface="Calibri" panose="020F0502020204030204" pitchFamily="34" charset="0"/>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9pPr>
          </a:lstStyle>
          <a:p>
            <a:pPr>
              <a:spcBef>
                <a:spcPct val="0"/>
              </a:spcBef>
            </a:pPr>
            <a:fld id="{4B76C196-6B6D-4EFF-8AB5-2A4F27C18FF6}" type="slidenum">
              <a:rPr lang="zh-CN" altLang="en-US" smtClean="0">
                <a:latin typeface="굴림" panose="020B0600000101010101" pitchFamily="34" charset="-127"/>
                <a:ea typeface="굴림" panose="020B0600000101010101" pitchFamily="34" charset="-127"/>
              </a:rPr>
              <a:pPr>
                <a:spcBef>
                  <a:spcPct val="0"/>
                </a:spcBef>
              </a:pPr>
              <a:t>29</a:t>
            </a:fld>
            <a:endParaRPr lang="zh-CN" altLang="en-US" smtClean="0">
              <a:latin typeface="굴림" panose="020B0600000101010101" pitchFamily="34" charset="-127"/>
              <a:ea typeface="굴림" panose="020B0600000101010101" pitchFamily="34" charset="-127"/>
            </a:endParaRPr>
          </a:p>
        </p:txBody>
      </p:sp>
    </p:spTree>
    <p:extLst>
      <p:ext uri="{BB962C8B-B14F-4D97-AF65-F5344CB8AC3E}">
        <p14:creationId xmlns:p14="http://schemas.microsoft.com/office/powerpoint/2010/main" val="410818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8000" indent="-508000" algn="just" eaLnBrk="1" hangingPunct="1">
              <a:lnSpc>
                <a:spcPct val="130000"/>
              </a:lnSpc>
            </a:pPr>
            <a:r>
              <a:rPr lang="zh-CN" altLang="en-US" b="1" smtClean="0">
                <a:latin typeface="楷体_GB2312" pitchFamily="49" charset="-122"/>
                <a:ea typeface="楷体_GB2312" pitchFamily="49" charset="-122"/>
              </a:rPr>
              <a:t>第一级为基准时钟，由铯</a:t>
            </a:r>
            <a:r>
              <a:rPr lang="en-US" altLang="zh-CN" b="1" smtClean="0">
                <a:latin typeface="楷体_GB2312" pitchFamily="49" charset="-122"/>
                <a:ea typeface="楷体_GB2312" pitchFamily="49" charset="-122"/>
              </a:rPr>
              <a:t>(</a:t>
            </a:r>
            <a:r>
              <a:rPr lang="zh-CN" altLang="en-US" b="1" smtClean="0">
                <a:latin typeface="楷体_GB2312" pitchFamily="49" charset="-122"/>
                <a:ea typeface="楷体_GB2312" pitchFamily="49" charset="-122"/>
              </a:rPr>
              <a:t>原子</a:t>
            </a:r>
            <a:r>
              <a:rPr lang="en-US" altLang="zh-CN" b="1" smtClean="0">
                <a:latin typeface="楷体_GB2312" pitchFamily="49" charset="-122"/>
                <a:ea typeface="楷体_GB2312" pitchFamily="49" charset="-122"/>
              </a:rPr>
              <a:t>)</a:t>
            </a:r>
            <a:r>
              <a:rPr lang="zh-CN" altLang="en-US" b="1" smtClean="0">
                <a:latin typeface="楷体_GB2312" pitchFamily="49" charset="-122"/>
                <a:ea typeface="楷体_GB2312" pitchFamily="49" charset="-122"/>
              </a:rPr>
              <a:t>钟或</a:t>
            </a:r>
            <a:r>
              <a:rPr lang="en-US" altLang="zh-CN" b="1" smtClean="0">
                <a:latin typeface="楷体_GB2312" pitchFamily="49" charset="-122"/>
                <a:ea typeface="楷体_GB2312" pitchFamily="49" charset="-122"/>
              </a:rPr>
              <a:t>GPS</a:t>
            </a:r>
            <a:r>
              <a:rPr lang="zh-CN" altLang="en-US" b="1" smtClean="0">
                <a:latin typeface="楷体_GB2312" pitchFamily="49" charset="-122"/>
                <a:ea typeface="楷体_GB2312" pitchFamily="49" charset="-122"/>
              </a:rPr>
              <a:t>配铷钟组成。是数字网中最高等级的时钟，是其他所有时钟的惟一基准。</a:t>
            </a:r>
          </a:p>
          <a:p>
            <a:pPr marL="508000" indent="-508000" algn="just" eaLnBrk="1" hangingPunct="1">
              <a:lnSpc>
                <a:spcPct val="130000"/>
              </a:lnSpc>
            </a:pPr>
            <a:r>
              <a:rPr lang="zh-CN" altLang="en-US" b="1" smtClean="0">
                <a:latin typeface="楷体_GB2312" pitchFamily="49" charset="-122"/>
                <a:ea typeface="楷体_GB2312" pitchFamily="49" charset="-122"/>
              </a:rPr>
              <a:t>       在北京国际通信大楼安装三组铯钟，武汉长话大楼安装两组超高精度铯钟及两个</a:t>
            </a:r>
            <a:r>
              <a:rPr lang="en-US" altLang="zh-CN" b="1" smtClean="0">
                <a:latin typeface="楷体_GB2312" pitchFamily="49" charset="-122"/>
                <a:ea typeface="楷体_GB2312" pitchFamily="49" charset="-122"/>
              </a:rPr>
              <a:t>GPS</a:t>
            </a:r>
            <a:r>
              <a:rPr lang="zh-CN" altLang="en-US" b="1" smtClean="0">
                <a:latin typeface="楷体_GB2312" pitchFamily="49" charset="-122"/>
                <a:ea typeface="楷体_GB2312" pitchFamily="49" charset="-122"/>
              </a:rPr>
              <a:t>，是超高精度一级基准时钟</a:t>
            </a:r>
            <a:r>
              <a:rPr lang="en-US" altLang="zh-CN" b="1" smtClean="0">
                <a:latin typeface="楷体_GB2312" pitchFamily="49" charset="-122"/>
                <a:ea typeface="楷体_GB2312" pitchFamily="49" charset="-122"/>
              </a:rPr>
              <a:t>(PRC</a:t>
            </a:r>
            <a:r>
              <a:rPr lang="zh-CN" altLang="en-US" b="1" smtClean="0">
                <a:latin typeface="楷体_GB2312" pitchFamily="49" charset="-122"/>
                <a:ea typeface="楷体_GB2312" pitchFamily="49" charset="-122"/>
              </a:rPr>
              <a:t>：</a:t>
            </a:r>
            <a:r>
              <a:rPr lang="en-US" altLang="zh-CN" b="1" smtClean="0">
                <a:latin typeface="楷体_GB2312" pitchFamily="49" charset="-122"/>
                <a:ea typeface="楷体_GB2312" pitchFamily="49" charset="-122"/>
              </a:rPr>
              <a:t>Primary Reference Clock)</a:t>
            </a:r>
            <a:r>
              <a:rPr lang="zh-CN" altLang="en-US" b="1" smtClean="0">
                <a:latin typeface="楷体_GB2312" pitchFamily="49" charset="-122"/>
                <a:ea typeface="楷体_GB2312" pitchFamily="49" charset="-122"/>
              </a:rPr>
              <a:t>。</a:t>
            </a:r>
            <a:endParaRPr lang="zh-CN" altLang="en-US" smtClean="0"/>
          </a:p>
        </p:txBody>
      </p:sp>
      <p:sp>
        <p:nvSpPr>
          <p:cNvPr id="573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맑은 고딕" panose="020B0503020000020004" pitchFamily="34" charset="-127"/>
              </a:defRPr>
            </a:lvl1pPr>
            <a:lvl2pPr marL="742950" indent="-285750">
              <a:spcBef>
                <a:spcPct val="30000"/>
              </a:spcBef>
              <a:defRPr sz="1200">
                <a:solidFill>
                  <a:schemeClr val="tx1"/>
                </a:solidFill>
                <a:latin typeface="Calibri" panose="020F0502020204030204" pitchFamily="34" charset="0"/>
                <a:ea typeface="맑은 고딕" panose="020B0503020000020004" pitchFamily="34" charset="-127"/>
              </a:defRPr>
            </a:lvl2pPr>
            <a:lvl3pPr marL="1143000" indent="-228600">
              <a:spcBef>
                <a:spcPct val="30000"/>
              </a:spcBef>
              <a:defRPr sz="1200">
                <a:solidFill>
                  <a:schemeClr val="tx1"/>
                </a:solidFill>
                <a:latin typeface="Calibri" panose="020F0502020204030204" pitchFamily="34" charset="0"/>
                <a:ea typeface="맑은 고딕" panose="020B0503020000020004" pitchFamily="34" charset="-127"/>
              </a:defRPr>
            </a:lvl3pPr>
            <a:lvl4pPr marL="1600200" indent="-228600">
              <a:spcBef>
                <a:spcPct val="30000"/>
              </a:spcBef>
              <a:defRPr sz="1200">
                <a:solidFill>
                  <a:schemeClr val="tx1"/>
                </a:solidFill>
                <a:latin typeface="Calibri" panose="020F0502020204030204" pitchFamily="34" charset="0"/>
                <a:ea typeface="맑은 고딕" panose="020B0503020000020004" pitchFamily="34" charset="-127"/>
              </a:defRPr>
            </a:lvl4pPr>
            <a:lvl5pPr marL="2057400" indent="-228600">
              <a:spcBef>
                <a:spcPct val="30000"/>
              </a:spcBef>
              <a:defRPr sz="1200">
                <a:solidFill>
                  <a:schemeClr val="tx1"/>
                </a:solidFill>
                <a:latin typeface="Calibri" panose="020F0502020204030204" pitchFamily="34" charset="0"/>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9pPr>
          </a:lstStyle>
          <a:p>
            <a:pPr>
              <a:spcBef>
                <a:spcPct val="0"/>
              </a:spcBef>
            </a:pPr>
            <a:fld id="{BD93EB55-2B19-4E73-8655-CD2F46E11E8E}" type="slidenum">
              <a:rPr lang="zh-CN" altLang="en-US" smtClean="0">
                <a:latin typeface="굴림" panose="020B0600000101010101" pitchFamily="34" charset="-127"/>
                <a:ea typeface="굴림" panose="020B0600000101010101" pitchFamily="34" charset="-127"/>
              </a:rPr>
              <a:pPr>
                <a:spcBef>
                  <a:spcPct val="0"/>
                </a:spcBef>
              </a:pPr>
              <a:t>45</a:t>
            </a:fld>
            <a:endParaRPr lang="zh-CN" altLang="en-US" smtClean="0">
              <a:latin typeface="굴림" panose="020B0600000101010101" pitchFamily="34" charset="-127"/>
              <a:ea typeface="굴림" panose="020B0600000101010101" pitchFamily="34" charset="-127"/>
            </a:endParaRPr>
          </a:p>
        </p:txBody>
      </p:sp>
    </p:spTree>
    <p:extLst>
      <p:ext uri="{BB962C8B-B14F-4D97-AF65-F5344CB8AC3E}">
        <p14:creationId xmlns:p14="http://schemas.microsoft.com/office/powerpoint/2010/main" val="1121084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marL="508000" indent="-508000" eaLnBrk="1" hangingPunct="1">
              <a:lnSpc>
                <a:spcPct val="120000"/>
              </a:lnSpc>
              <a:defRPr/>
            </a:pPr>
            <a:r>
              <a:rPr lang="zh-CN" altLang="en-US" b="1" dirty="0" smtClean="0">
                <a:latin typeface="楷体_GB2312" pitchFamily="49" charset="-122"/>
                <a:ea typeface="楷体_GB2312" pitchFamily="49" charset="-122"/>
              </a:rPr>
              <a:t>第二级为有保持功能的高稳时钟</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受控铷钟和高稳定度晶体钟</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，分为</a:t>
            </a:r>
            <a:r>
              <a:rPr lang="en-US" altLang="zh-CN" b="1" dirty="0" smtClean="0">
                <a:latin typeface="楷体_GB2312" pitchFamily="49" charset="-122"/>
                <a:ea typeface="楷体_GB2312" pitchFamily="49" charset="-122"/>
              </a:rPr>
              <a:t>A</a:t>
            </a:r>
            <a:r>
              <a:rPr lang="zh-CN" altLang="en-US" b="1" dirty="0" smtClean="0">
                <a:latin typeface="楷体_GB2312" pitchFamily="49" charset="-122"/>
                <a:ea typeface="楷体_GB2312" pitchFamily="49" charset="-122"/>
              </a:rPr>
              <a:t>类和</a:t>
            </a:r>
            <a:r>
              <a:rPr lang="en-US" altLang="zh-CN" b="1" dirty="0" smtClean="0">
                <a:latin typeface="楷体_GB2312" pitchFamily="49" charset="-122"/>
                <a:ea typeface="楷体_GB2312" pitchFamily="49" charset="-122"/>
              </a:rPr>
              <a:t>B</a:t>
            </a:r>
            <a:r>
              <a:rPr lang="zh-CN" altLang="en-US" b="1" dirty="0" smtClean="0">
                <a:latin typeface="楷体_GB2312" pitchFamily="49" charset="-122"/>
                <a:ea typeface="楷体_GB2312" pitchFamily="49" charset="-122"/>
              </a:rPr>
              <a:t>类。</a:t>
            </a:r>
          </a:p>
          <a:p>
            <a:pPr marL="508000" indent="-508000" algn="just" eaLnBrk="1" hangingPunct="1">
              <a:lnSpc>
                <a:spcPct val="120000"/>
              </a:lnSpc>
              <a:defRPr/>
            </a:pPr>
            <a:r>
              <a:rPr lang="zh-CN" altLang="en-US" b="1" dirty="0" smtClean="0">
                <a:latin typeface="楷体_GB2312" pitchFamily="49" charset="-122"/>
                <a:ea typeface="楷体_GB2312" pitchFamily="49" charset="-122"/>
              </a:rPr>
              <a:t>      上海、南京、西安、沈阳、广州、成都等六个大区中心及乌鲁木齐、拉萨、昆明、哈尔滨、海口等五个边远省会中心配置地区级基准时钟</a:t>
            </a:r>
            <a:r>
              <a:rPr lang="en-US" altLang="zh-CN" b="1" dirty="0" smtClean="0">
                <a:latin typeface="楷体_GB2312" pitchFamily="49" charset="-122"/>
                <a:ea typeface="楷体_GB2312" pitchFamily="49" charset="-122"/>
              </a:rPr>
              <a:t>(LPR</a:t>
            </a:r>
            <a:r>
              <a:rPr lang="zh-CN" altLang="en-US" b="1" dirty="0" smtClean="0">
                <a:latin typeface="楷体_GB2312" pitchFamily="49" charset="-122"/>
                <a:ea typeface="楷体_GB2312" pitchFamily="49" charset="-122"/>
              </a:rPr>
              <a:t>：</a:t>
            </a:r>
            <a:r>
              <a:rPr lang="en-US" altLang="zh-CN" b="1" dirty="0" smtClean="0">
                <a:latin typeface="楷体_GB2312" pitchFamily="49" charset="-122"/>
                <a:ea typeface="楷体_GB2312" pitchFamily="49" charset="-122"/>
              </a:rPr>
              <a:t>Local Primary Reference</a:t>
            </a:r>
            <a:r>
              <a:rPr lang="zh-CN" altLang="en-US" b="1" dirty="0" smtClean="0">
                <a:latin typeface="楷体_GB2312" pitchFamily="49" charset="-122"/>
                <a:ea typeface="楷体_GB2312" pitchFamily="49" charset="-122"/>
              </a:rPr>
              <a:t>，二级标准时钟</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，此外还增配</a:t>
            </a:r>
            <a:r>
              <a:rPr lang="en-US" altLang="zh-CN" b="1" dirty="0" smtClean="0">
                <a:latin typeface="楷体_GB2312" pitchFamily="49" charset="-122"/>
                <a:ea typeface="楷体_GB2312" pitchFamily="49" charset="-122"/>
              </a:rPr>
              <a:t>GPS</a:t>
            </a:r>
            <a:r>
              <a:rPr lang="zh-CN" altLang="en-US" b="1" dirty="0" smtClean="0">
                <a:latin typeface="楷体_GB2312" pitchFamily="49" charset="-122"/>
                <a:ea typeface="楷体_GB2312" pitchFamily="49" charset="-122"/>
              </a:rPr>
              <a:t>定时接收设备，它们均属于</a:t>
            </a:r>
            <a:r>
              <a:rPr lang="en-US" altLang="zh-CN" b="1" dirty="0" smtClean="0">
                <a:latin typeface="楷体_GB2312" pitchFamily="49" charset="-122"/>
                <a:ea typeface="楷体_GB2312" pitchFamily="49" charset="-122"/>
              </a:rPr>
              <a:t>A</a:t>
            </a:r>
            <a:r>
              <a:rPr lang="zh-CN" altLang="en-US" b="1" dirty="0" smtClean="0">
                <a:latin typeface="楷体_GB2312" pitchFamily="49" charset="-122"/>
                <a:ea typeface="楷体_GB2312" pitchFamily="49" charset="-122"/>
              </a:rPr>
              <a:t>类时钟。</a:t>
            </a:r>
          </a:p>
          <a:p>
            <a:pPr marL="508000" indent="-508000" eaLnBrk="1" hangingPunct="1">
              <a:lnSpc>
                <a:spcPct val="120000"/>
              </a:lnSpc>
              <a:defRPr/>
            </a:pPr>
            <a:r>
              <a:rPr lang="zh-CN" altLang="en-US" b="1" dirty="0" smtClean="0">
                <a:latin typeface="楷体_GB2312" pitchFamily="49" charset="-122"/>
                <a:ea typeface="楷体_GB2312" pitchFamily="49" charset="-122"/>
              </a:rPr>
              <a:t>       全国</a:t>
            </a:r>
            <a:r>
              <a:rPr lang="en-US" altLang="zh-CN" b="1" dirty="0" smtClean="0">
                <a:latin typeface="楷体_GB2312" pitchFamily="49" charset="-122"/>
                <a:ea typeface="楷体_GB2312" pitchFamily="49" charset="-122"/>
              </a:rPr>
              <a:t>30</a:t>
            </a:r>
            <a:r>
              <a:rPr lang="zh-CN" altLang="en-US" b="1" dirty="0" smtClean="0">
                <a:latin typeface="楷体_GB2312" pitchFamily="49" charset="-122"/>
                <a:ea typeface="楷体_GB2312" pitchFamily="49" charset="-122"/>
              </a:rPr>
              <a:t>个省、市、自治区中心的长途通信大楼内安装的大楼综合定时供给系统，以铷</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原子</a:t>
            </a:r>
            <a:r>
              <a:rPr lang="en-US" altLang="zh-CN" b="1" dirty="0" smtClean="0">
                <a:latin typeface="楷体_GB2312" pitchFamily="49" charset="-122"/>
                <a:ea typeface="楷体_GB2312" pitchFamily="49" charset="-122"/>
              </a:rPr>
              <a:t>)</a:t>
            </a:r>
            <a:r>
              <a:rPr lang="zh-CN" altLang="en-US" b="1" dirty="0" smtClean="0">
                <a:latin typeface="楷体_GB2312" pitchFamily="49" charset="-122"/>
                <a:ea typeface="楷体_GB2312" pitchFamily="49" charset="-122"/>
              </a:rPr>
              <a:t>钟或高稳定度晶体钟作为二级</a:t>
            </a:r>
            <a:r>
              <a:rPr lang="en-US" altLang="zh-CN" b="1" dirty="0" smtClean="0">
                <a:latin typeface="楷体_GB2312" pitchFamily="49" charset="-122"/>
                <a:ea typeface="楷体_GB2312" pitchFamily="49" charset="-122"/>
              </a:rPr>
              <a:t>B</a:t>
            </a:r>
            <a:r>
              <a:rPr lang="zh-CN" altLang="en-US" b="1" dirty="0" smtClean="0">
                <a:latin typeface="楷体_GB2312" pitchFamily="49" charset="-122"/>
                <a:ea typeface="楷体_GB2312" pitchFamily="49" charset="-122"/>
              </a:rPr>
              <a:t>类标准时钟。</a:t>
            </a:r>
          </a:p>
          <a:p>
            <a:pPr marL="508000" indent="-508000" eaLnBrk="1" hangingPunct="1">
              <a:lnSpc>
                <a:spcPct val="120000"/>
              </a:lnSpc>
              <a:defRPr/>
            </a:pPr>
            <a:endParaRPr lang="zh-CN" altLang="en-US" b="1" dirty="0" smtClean="0">
              <a:latin typeface="楷体_GB2312" pitchFamily="49" charset="-122"/>
              <a:ea typeface="楷体_GB2312" pitchFamily="49" charset="-122"/>
            </a:endParaRPr>
          </a:p>
          <a:p>
            <a:pPr>
              <a:defRPr/>
            </a:pPr>
            <a:endParaRPr lang="zh-CN" altLang="en-US" dirty="0"/>
          </a:p>
        </p:txBody>
      </p:sp>
      <p:sp>
        <p:nvSpPr>
          <p:cNvPr id="593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맑은 고딕" panose="020B0503020000020004" pitchFamily="34" charset="-127"/>
              </a:defRPr>
            </a:lvl1pPr>
            <a:lvl2pPr marL="742950" indent="-285750">
              <a:spcBef>
                <a:spcPct val="30000"/>
              </a:spcBef>
              <a:defRPr sz="1200">
                <a:solidFill>
                  <a:schemeClr val="tx1"/>
                </a:solidFill>
                <a:latin typeface="Calibri" panose="020F0502020204030204" pitchFamily="34" charset="0"/>
                <a:ea typeface="맑은 고딕" panose="020B0503020000020004" pitchFamily="34" charset="-127"/>
              </a:defRPr>
            </a:lvl2pPr>
            <a:lvl3pPr marL="1143000" indent="-228600">
              <a:spcBef>
                <a:spcPct val="30000"/>
              </a:spcBef>
              <a:defRPr sz="1200">
                <a:solidFill>
                  <a:schemeClr val="tx1"/>
                </a:solidFill>
                <a:latin typeface="Calibri" panose="020F0502020204030204" pitchFamily="34" charset="0"/>
                <a:ea typeface="맑은 고딕" panose="020B0503020000020004" pitchFamily="34" charset="-127"/>
              </a:defRPr>
            </a:lvl3pPr>
            <a:lvl4pPr marL="1600200" indent="-228600">
              <a:spcBef>
                <a:spcPct val="30000"/>
              </a:spcBef>
              <a:defRPr sz="1200">
                <a:solidFill>
                  <a:schemeClr val="tx1"/>
                </a:solidFill>
                <a:latin typeface="Calibri" panose="020F0502020204030204" pitchFamily="34" charset="0"/>
                <a:ea typeface="맑은 고딕" panose="020B0503020000020004" pitchFamily="34" charset="-127"/>
              </a:defRPr>
            </a:lvl4pPr>
            <a:lvl5pPr marL="2057400" indent="-228600">
              <a:spcBef>
                <a:spcPct val="30000"/>
              </a:spcBef>
              <a:defRPr sz="1200">
                <a:solidFill>
                  <a:schemeClr val="tx1"/>
                </a:solidFill>
                <a:latin typeface="Calibri" panose="020F0502020204030204" pitchFamily="34" charset="0"/>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9pPr>
          </a:lstStyle>
          <a:p>
            <a:pPr>
              <a:spcBef>
                <a:spcPct val="0"/>
              </a:spcBef>
            </a:pPr>
            <a:fld id="{8ED0D078-16E3-4441-B564-46E4AF3E1A14}" type="slidenum">
              <a:rPr lang="zh-CN" altLang="en-US" smtClean="0">
                <a:latin typeface="굴림" panose="020B0600000101010101" pitchFamily="34" charset="-127"/>
                <a:ea typeface="굴림" panose="020B0600000101010101" pitchFamily="34" charset="-127"/>
              </a:rPr>
              <a:pPr>
                <a:spcBef>
                  <a:spcPct val="0"/>
                </a:spcBef>
              </a:pPr>
              <a:t>46</a:t>
            </a:fld>
            <a:endParaRPr lang="zh-CN" altLang="en-US" smtClean="0">
              <a:latin typeface="굴림" panose="020B0600000101010101" pitchFamily="34" charset="-127"/>
              <a:ea typeface="굴림" panose="020B0600000101010101" pitchFamily="34" charset="-127"/>
            </a:endParaRPr>
          </a:p>
        </p:txBody>
      </p:sp>
    </p:spTree>
    <p:extLst>
      <p:ext uri="{BB962C8B-B14F-4D97-AF65-F5344CB8AC3E}">
        <p14:creationId xmlns:p14="http://schemas.microsoft.com/office/powerpoint/2010/main" val="3354977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8000" indent="-508000" algn="just" eaLnBrk="1" hangingPunct="1">
              <a:lnSpc>
                <a:spcPct val="120000"/>
              </a:lnSpc>
              <a:spcBef>
                <a:spcPct val="50000"/>
              </a:spcBef>
            </a:pPr>
            <a:r>
              <a:rPr lang="zh-CN" altLang="en-US" b="1" smtClean="0">
                <a:latin typeface="楷体_GB2312" pitchFamily="49" charset="-122"/>
                <a:ea typeface="楷体_GB2312" pitchFamily="49" charset="-122"/>
              </a:rPr>
              <a:t> 第三级是具有保持功能的高稳定晶体时钟，设置于本地网的汇接局和端局，通过同步链路受二级时钟控制并与之同步。 </a:t>
            </a:r>
          </a:p>
          <a:p>
            <a:pPr marL="508000" indent="-508000" algn="just" eaLnBrk="1" hangingPunct="1">
              <a:lnSpc>
                <a:spcPct val="120000"/>
              </a:lnSpc>
              <a:spcBef>
                <a:spcPct val="50000"/>
              </a:spcBef>
            </a:pPr>
            <a:r>
              <a:rPr lang="zh-CN" altLang="en-US" b="1" smtClean="0">
                <a:latin typeface="楷体_GB2312" pitchFamily="49" charset="-122"/>
                <a:ea typeface="楷体_GB2312" pitchFamily="49" charset="-122"/>
              </a:rPr>
              <a:t>       第四级为一般晶体时钟，设置在远端模块、数字用户交换设备和数字终端设备中，通过同步链路与第三级时钟同步。 </a:t>
            </a:r>
            <a:endParaRPr lang="zh-CN" altLang="en-US" smtClean="0"/>
          </a:p>
        </p:txBody>
      </p:sp>
      <p:sp>
        <p:nvSpPr>
          <p:cNvPr id="696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맑은 고딕" panose="020B0503020000020004" pitchFamily="34" charset="-127"/>
              </a:defRPr>
            </a:lvl1pPr>
            <a:lvl2pPr marL="742950" indent="-285750">
              <a:spcBef>
                <a:spcPct val="30000"/>
              </a:spcBef>
              <a:defRPr sz="1200">
                <a:solidFill>
                  <a:schemeClr val="tx1"/>
                </a:solidFill>
                <a:latin typeface="Calibri" panose="020F0502020204030204" pitchFamily="34" charset="0"/>
                <a:ea typeface="맑은 고딕" panose="020B0503020000020004" pitchFamily="34" charset="-127"/>
              </a:defRPr>
            </a:lvl2pPr>
            <a:lvl3pPr marL="1143000" indent="-228600">
              <a:spcBef>
                <a:spcPct val="30000"/>
              </a:spcBef>
              <a:defRPr sz="1200">
                <a:solidFill>
                  <a:schemeClr val="tx1"/>
                </a:solidFill>
                <a:latin typeface="Calibri" panose="020F0502020204030204" pitchFamily="34" charset="0"/>
                <a:ea typeface="맑은 고딕" panose="020B0503020000020004" pitchFamily="34" charset="-127"/>
              </a:defRPr>
            </a:lvl3pPr>
            <a:lvl4pPr marL="1600200" indent="-228600">
              <a:spcBef>
                <a:spcPct val="30000"/>
              </a:spcBef>
              <a:defRPr sz="1200">
                <a:solidFill>
                  <a:schemeClr val="tx1"/>
                </a:solidFill>
                <a:latin typeface="Calibri" panose="020F0502020204030204" pitchFamily="34" charset="0"/>
                <a:ea typeface="맑은 고딕" panose="020B0503020000020004" pitchFamily="34" charset="-127"/>
              </a:defRPr>
            </a:lvl4pPr>
            <a:lvl5pPr marL="2057400" indent="-228600">
              <a:spcBef>
                <a:spcPct val="30000"/>
              </a:spcBef>
              <a:defRPr sz="1200">
                <a:solidFill>
                  <a:schemeClr val="tx1"/>
                </a:solidFill>
                <a:latin typeface="Calibri" panose="020F0502020204030204" pitchFamily="34" charset="0"/>
                <a:ea typeface="맑은 고딕" panose="020B0503020000020004" pitchFamily="34" charset="-127"/>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맑은 고딕" panose="020B0503020000020004" pitchFamily="34" charset="-127"/>
              </a:defRPr>
            </a:lvl9pPr>
          </a:lstStyle>
          <a:p>
            <a:pPr>
              <a:spcBef>
                <a:spcPct val="0"/>
              </a:spcBef>
            </a:pPr>
            <a:fld id="{412C77EB-5D8E-4EC7-8BBC-C96F2BFF2E50}" type="slidenum">
              <a:rPr lang="zh-CN" altLang="en-US" smtClean="0">
                <a:latin typeface="굴림" panose="020B0600000101010101" pitchFamily="34" charset="-127"/>
                <a:ea typeface="굴림" panose="020B0600000101010101" pitchFamily="34" charset="-127"/>
              </a:rPr>
              <a:pPr>
                <a:spcBef>
                  <a:spcPct val="0"/>
                </a:spcBef>
              </a:pPr>
              <a:t>55</a:t>
            </a:fld>
            <a:endParaRPr lang="zh-CN" altLang="en-US" smtClean="0">
              <a:latin typeface="굴림" panose="020B0600000101010101" pitchFamily="34" charset="-127"/>
              <a:ea typeface="굴림" panose="020B0600000101010101" pitchFamily="34" charset="-127"/>
            </a:endParaRPr>
          </a:p>
        </p:txBody>
      </p:sp>
    </p:spTree>
    <p:extLst>
      <p:ext uri="{BB962C8B-B14F-4D97-AF65-F5344CB8AC3E}">
        <p14:creationId xmlns:p14="http://schemas.microsoft.com/office/powerpoint/2010/main" val="418437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2F5214C4-FB4B-40D0-B5AB-AF1819F10E7F}" type="slidenum">
              <a:rPr lang="en-US" altLang="ko-KR"/>
              <a:pPr>
                <a:defRPr/>
              </a:pPr>
              <a:t>‹#›</a:t>
            </a:fld>
            <a:endParaRPr lang="en-US" altLang="ko-KR"/>
          </a:p>
        </p:txBody>
      </p:sp>
    </p:spTree>
    <p:extLst>
      <p:ext uri="{BB962C8B-B14F-4D97-AF65-F5344CB8AC3E}">
        <p14:creationId xmlns:p14="http://schemas.microsoft.com/office/powerpoint/2010/main" val="333280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03635"/>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412776"/>
            <a:ext cx="7886700" cy="4351338"/>
          </a:xfrm>
        </p:spPr>
        <p:txBody>
          <a:bodyPr vert="eaVert">
            <a:normAutofit/>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BD74F0F1-75F5-4825-B4FC-0036FFBC826D}" type="slidenum">
              <a:rPr lang="en-US" altLang="ko-KR"/>
              <a:pPr>
                <a:defRPr/>
              </a:pPr>
              <a:t>‹#›</a:t>
            </a:fld>
            <a:endParaRPr lang="en-US" altLang="ko-KR"/>
          </a:p>
        </p:txBody>
      </p:sp>
    </p:spTree>
    <p:extLst>
      <p:ext uri="{BB962C8B-B14F-4D97-AF65-F5344CB8AC3E}">
        <p14:creationId xmlns:p14="http://schemas.microsoft.com/office/powerpoint/2010/main" val="104497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FC3F0245-8C0B-456E-90D2-44E141E26D0D}" type="slidenum">
              <a:rPr lang="en-US" altLang="ko-KR"/>
              <a:pPr>
                <a:defRPr/>
              </a:pPr>
              <a:t>‹#›</a:t>
            </a:fld>
            <a:endParaRPr lang="en-US" altLang="ko-KR"/>
          </a:p>
        </p:txBody>
      </p:sp>
    </p:spTree>
    <p:extLst>
      <p:ext uri="{BB962C8B-B14F-4D97-AF65-F5344CB8AC3E}">
        <p14:creationId xmlns:p14="http://schemas.microsoft.com/office/powerpoint/2010/main" val="2711782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60350"/>
            <a:ext cx="7793037" cy="963613"/>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11188" y="1484313"/>
            <a:ext cx="8343900" cy="4648200"/>
          </a:xfrm>
        </p:spPr>
        <p:txBody>
          <a:bodyPr rtlCol="0">
            <a:normAutofit/>
          </a:bodyPr>
          <a:lstStyle/>
          <a:p>
            <a:pPr lvl="0"/>
            <a:r>
              <a:rPr lang="zh-CN" altLang="en-US" noProof="0" smtClean="0"/>
              <a:t>单击图标添加表格</a:t>
            </a:r>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10D0C163-15EC-406E-8AC3-DF444E4365EE}" type="slidenum">
              <a:rPr lang="en-US" altLang="ko-KR"/>
              <a:pPr>
                <a:defRPr/>
              </a:pPr>
              <a:t>‹#›</a:t>
            </a:fld>
            <a:endParaRPr lang="en-US" altLang="ko-KR"/>
          </a:p>
        </p:txBody>
      </p:sp>
    </p:spTree>
    <p:extLst>
      <p:ext uri="{BB962C8B-B14F-4D97-AF65-F5344CB8AC3E}">
        <p14:creationId xmlns:p14="http://schemas.microsoft.com/office/powerpoint/2010/main" val="3867101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33413" y="76200"/>
            <a:ext cx="77724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35000" y="1371600"/>
            <a:ext cx="3810000" cy="472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97400" y="1371600"/>
            <a:ext cx="3810000" cy="4724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p:txBody>
          <a:bodyPr/>
          <a:lstStyle>
            <a:lvl1pPr>
              <a:defRPr/>
            </a:lvl1pPr>
          </a:lstStyle>
          <a:p>
            <a:pPr>
              <a:defRPr/>
            </a:pPr>
            <a:fld id="{833D07DE-C231-417D-8346-E953CCA16002}" type="slidenum">
              <a:rPr lang="en-US" altLang="ko-KR"/>
              <a:pPr>
                <a:defRPr/>
              </a:pPr>
              <a:t>‹#›</a:t>
            </a:fld>
            <a:endParaRPr lang="en-US" altLang="ko-KR"/>
          </a:p>
        </p:txBody>
      </p:sp>
    </p:spTree>
    <p:extLst>
      <p:ext uri="{BB962C8B-B14F-4D97-AF65-F5344CB8AC3E}">
        <p14:creationId xmlns:p14="http://schemas.microsoft.com/office/powerpoint/2010/main" val="360560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5643"/>
          </a:xfrm>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628650" y="1340768"/>
            <a:ext cx="7886700" cy="4495354"/>
          </a:xfrm>
        </p:spPr>
        <p:txBody>
          <a:bodyPr>
            <a:normAutofit/>
          </a:bodyPr>
          <a:lstStyle>
            <a:lvl1pPr>
              <a:defRPr sz="3200"/>
            </a:lvl1pPr>
            <a:lvl2pPr>
              <a:defRPr sz="2800"/>
            </a:lvl2pPr>
            <a:lvl3pPr>
              <a:defRPr sz="2000"/>
            </a:lvl3pPr>
            <a:lvl4pPr>
              <a:defRPr sz="18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Tree>
    <p:extLst>
      <p:ext uri="{BB962C8B-B14F-4D97-AF65-F5344CB8AC3E}">
        <p14:creationId xmlns:p14="http://schemas.microsoft.com/office/powerpoint/2010/main" val="1575349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48321" y="620688"/>
            <a:ext cx="7886700" cy="2852737"/>
          </a:xfrm>
        </p:spPr>
        <p:txBody>
          <a:bodyPr anchor="b"/>
          <a:lstStyle>
            <a:lvl1pPr>
              <a:defRPr sz="4500"/>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smtClean="0"/>
            </a:lvl1pPr>
          </a:lstStyle>
          <a:p>
            <a:pPr>
              <a:defRPr/>
            </a:pPr>
            <a:fld id="{8FCD1A4A-52D3-4D63-B10F-4A720FEA1549}" type="slidenum">
              <a:rPr lang="en-US" altLang="ko-KR"/>
              <a:pPr>
                <a:defRPr/>
              </a:pPr>
              <a:t>‹#›</a:t>
            </a:fld>
            <a:endParaRPr lang="en-US" altLang="ko-KR"/>
          </a:p>
        </p:txBody>
      </p:sp>
    </p:spTree>
    <p:extLst>
      <p:ext uri="{BB962C8B-B14F-4D97-AF65-F5344CB8AC3E}">
        <p14:creationId xmlns:p14="http://schemas.microsoft.com/office/powerpoint/2010/main" val="1151959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5643"/>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40768"/>
            <a:ext cx="3886200" cy="4567362"/>
          </a:xfrm>
        </p:spPr>
        <p:txBody>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40768"/>
            <a:ext cx="3886200" cy="4567362"/>
          </a:xfrm>
        </p:spPr>
        <p:txBody>
          <a:bodyPr/>
          <a:lstStyle>
            <a:lvl1pPr>
              <a:defRPr sz="2800"/>
            </a:lvl1pPr>
            <a:lvl2pPr>
              <a:defRPr sz="2400"/>
            </a:lvl2pPr>
            <a:lvl3pPr>
              <a:defRPr sz="1800"/>
            </a:lvl3pPr>
            <a:lvl4pPr>
              <a:defRPr sz="1600"/>
            </a:lvl4pPr>
            <a:lvl5pPr>
              <a:defRPr sz="16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a:xfrm>
            <a:off x="628650" y="6069013"/>
            <a:ext cx="2057400" cy="384175"/>
          </a:xfrm>
        </p:spPr>
        <p:txBody>
          <a:bodyPr/>
          <a:lstStyle>
            <a:lvl1pPr>
              <a:defRPr sz="1050"/>
            </a:lvl1pPr>
          </a:lstStyle>
          <a:p>
            <a:pPr>
              <a:defRPr/>
            </a:pPr>
            <a:endParaRPr lang="en-US" altLang="ko-KR"/>
          </a:p>
        </p:txBody>
      </p:sp>
      <p:sp>
        <p:nvSpPr>
          <p:cNvPr id="6" name="页脚占位符 4"/>
          <p:cNvSpPr>
            <a:spLocks noGrp="1"/>
          </p:cNvSpPr>
          <p:nvPr>
            <p:ph type="ftr" sz="quarter" idx="11"/>
          </p:nvPr>
        </p:nvSpPr>
        <p:spPr>
          <a:xfrm>
            <a:off x="3028950" y="6069013"/>
            <a:ext cx="3086100" cy="384175"/>
          </a:xfrm>
        </p:spPr>
        <p:txBody>
          <a:bodyPr/>
          <a:lstStyle>
            <a:lvl1pPr>
              <a:defRPr sz="1050"/>
            </a:lvl1pPr>
          </a:lstStyle>
          <a:p>
            <a:pPr>
              <a:defRPr/>
            </a:pPr>
            <a:endParaRPr lang="en-US" altLang="ko-KR"/>
          </a:p>
        </p:txBody>
      </p:sp>
      <p:sp>
        <p:nvSpPr>
          <p:cNvPr id="7" name="灯片编号占位符 5"/>
          <p:cNvSpPr>
            <a:spLocks noGrp="1"/>
          </p:cNvSpPr>
          <p:nvPr>
            <p:ph type="sldNum" sz="quarter" idx="12"/>
          </p:nvPr>
        </p:nvSpPr>
        <p:spPr>
          <a:xfrm>
            <a:off x="6457950" y="6069013"/>
            <a:ext cx="2057400" cy="384175"/>
          </a:xfrm>
        </p:spPr>
        <p:txBody>
          <a:bodyPr/>
          <a:lstStyle>
            <a:lvl1pPr>
              <a:defRPr sz="1050" smtClean="0"/>
            </a:lvl1pPr>
          </a:lstStyle>
          <a:p>
            <a:pPr>
              <a:defRPr/>
            </a:pPr>
            <a:fld id="{47D4C2D1-8E42-43B1-A785-D5927FB8C3C3}" type="slidenum">
              <a:rPr lang="en-US" altLang="ko-KR"/>
              <a:pPr>
                <a:defRPr/>
              </a:pPr>
              <a:t>‹#›</a:t>
            </a:fld>
            <a:endParaRPr lang="en-US" altLang="ko-KR"/>
          </a:p>
        </p:txBody>
      </p:sp>
    </p:spTree>
    <p:extLst>
      <p:ext uri="{BB962C8B-B14F-4D97-AF65-F5344CB8AC3E}">
        <p14:creationId xmlns:p14="http://schemas.microsoft.com/office/powerpoint/2010/main" val="223728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7"/>
            <a:ext cx="7886700" cy="90363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340768"/>
            <a:ext cx="3868340"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164680"/>
            <a:ext cx="3868340" cy="3684588"/>
          </a:xfrm>
        </p:spPr>
        <p:txBody>
          <a:bodyPr/>
          <a:lstStyle>
            <a:lvl1pPr>
              <a:defRPr sz="2400"/>
            </a:lvl1pPr>
            <a:lvl2pPr>
              <a:defRPr sz="20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340768"/>
            <a:ext cx="3887391"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164680"/>
            <a:ext cx="3887391" cy="3684588"/>
          </a:xfrm>
        </p:spPr>
        <p:txBody>
          <a:bodyPr/>
          <a:lstStyle>
            <a:lvl1pPr>
              <a:defRPr sz="2400"/>
            </a:lvl1pPr>
            <a:lvl2pPr>
              <a:defRPr sz="2000"/>
            </a:lvl2pPr>
            <a:lvl3pPr>
              <a:defRPr sz="1600"/>
            </a:lvl3pPr>
            <a:lvl4pPr>
              <a:defRPr sz="1400"/>
            </a:lvl4pPr>
            <a:lvl5pPr>
              <a:defRPr sz="14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a:xfrm>
            <a:off x="628650" y="6016625"/>
            <a:ext cx="2057400" cy="365125"/>
          </a:xfrm>
        </p:spPr>
        <p:txBody>
          <a:bodyPr/>
          <a:lstStyle>
            <a:lvl1pPr>
              <a:defRPr sz="1000"/>
            </a:lvl1pPr>
          </a:lstStyle>
          <a:p>
            <a:pPr>
              <a:defRPr/>
            </a:pPr>
            <a:endParaRPr lang="en-US" altLang="ko-KR"/>
          </a:p>
        </p:txBody>
      </p:sp>
      <p:sp>
        <p:nvSpPr>
          <p:cNvPr id="8" name="页脚占位符 4"/>
          <p:cNvSpPr>
            <a:spLocks noGrp="1"/>
          </p:cNvSpPr>
          <p:nvPr>
            <p:ph type="ftr" sz="quarter" idx="11"/>
          </p:nvPr>
        </p:nvSpPr>
        <p:spPr>
          <a:xfrm>
            <a:off x="3028950" y="6016625"/>
            <a:ext cx="3086100" cy="365125"/>
          </a:xfrm>
        </p:spPr>
        <p:txBody>
          <a:bodyPr/>
          <a:lstStyle>
            <a:lvl1pPr>
              <a:defRPr sz="1000"/>
            </a:lvl1pPr>
          </a:lstStyle>
          <a:p>
            <a:pPr>
              <a:defRPr/>
            </a:pPr>
            <a:endParaRPr lang="en-US" altLang="ko-KR"/>
          </a:p>
        </p:txBody>
      </p:sp>
      <p:sp>
        <p:nvSpPr>
          <p:cNvPr id="9" name="灯片编号占位符 5"/>
          <p:cNvSpPr>
            <a:spLocks noGrp="1"/>
          </p:cNvSpPr>
          <p:nvPr>
            <p:ph type="sldNum" sz="quarter" idx="12"/>
          </p:nvPr>
        </p:nvSpPr>
        <p:spPr>
          <a:xfrm>
            <a:off x="6457950" y="6016625"/>
            <a:ext cx="2057400" cy="365125"/>
          </a:xfrm>
        </p:spPr>
        <p:txBody>
          <a:bodyPr/>
          <a:lstStyle>
            <a:lvl1pPr>
              <a:defRPr sz="1000" smtClean="0"/>
            </a:lvl1pPr>
          </a:lstStyle>
          <a:p>
            <a:pPr>
              <a:defRPr/>
            </a:pPr>
            <a:fld id="{B4923437-AC9A-494C-A0F5-9ACDD185B66C}" type="slidenum">
              <a:rPr lang="en-US" altLang="ko-KR"/>
              <a:pPr>
                <a:defRPr/>
              </a:pPr>
              <a:t>‹#›</a:t>
            </a:fld>
            <a:endParaRPr lang="en-US" altLang="ko-KR"/>
          </a:p>
        </p:txBody>
      </p:sp>
    </p:spTree>
    <p:extLst>
      <p:ext uri="{BB962C8B-B14F-4D97-AF65-F5344CB8AC3E}">
        <p14:creationId xmlns:p14="http://schemas.microsoft.com/office/powerpoint/2010/main" val="3996066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03635"/>
          </a:xfr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en-US" altLang="ko-KR"/>
          </a:p>
        </p:txBody>
      </p:sp>
      <p:sp>
        <p:nvSpPr>
          <p:cNvPr id="4" name="页脚占位符 4"/>
          <p:cNvSpPr>
            <a:spLocks noGrp="1"/>
          </p:cNvSpPr>
          <p:nvPr>
            <p:ph type="ftr" sz="quarter" idx="11"/>
          </p:nvPr>
        </p:nvSpPr>
        <p:spPr/>
        <p:txBody>
          <a:bodyPr/>
          <a:lstStyle>
            <a:lvl1pPr>
              <a:defRPr/>
            </a:lvl1pPr>
          </a:lstStyle>
          <a:p>
            <a:pPr>
              <a:defRPr/>
            </a:pPr>
            <a:endParaRPr lang="en-US" altLang="ko-KR"/>
          </a:p>
        </p:txBody>
      </p:sp>
      <p:sp>
        <p:nvSpPr>
          <p:cNvPr id="5" name="灯片编号占位符 5"/>
          <p:cNvSpPr>
            <a:spLocks noGrp="1"/>
          </p:cNvSpPr>
          <p:nvPr>
            <p:ph type="sldNum" sz="quarter" idx="12"/>
          </p:nvPr>
        </p:nvSpPr>
        <p:spPr/>
        <p:txBody>
          <a:bodyPr/>
          <a:lstStyle>
            <a:lvl1pPr>
              <a:defRPr/>
            </a:lvl1pPr>
          </a:lstStyle>
          <a:p>
            <a:pPr>
              <a:defRPr/>
            </a:pPr>
            <a:fld id="{49F9500E-A2C8-4349-A95A-2BC8B3899CF8}" type="slidenum">
              <a:rPr lang="en-US" altLang="ko-KR"/>
              <a:pPr>
                <a:defRPr/>
              </a:pPr>
              <a:t>‹#›</a:t>
            </a:fld>
            <a:endParaRPr lang="en-US" altLang="ko-KR"/>
          </a:p>
        </p:txBody>
      </p:sp>
    </p:spTree>
    <p:extLst>
      <p:ext uri="{BB962C8B-B14F-4D97-AF65-F5344CB8AC3E}">
        <p14:creationId xmlns:p14="http://schemas.microsoft.com/office/powerpoint/2010/main" val="144873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ko-KR"/>
          </a:p>
        </p:txBody>
      </p:sp>
      <p:sp>
        <p:nvSpPr>
          <p:cNvPr id="3" name="页脚占位符 4"/>
          <p:cNvSpPr>
            <a:spLocks noGrp="1"/>
          </p:cNvSpPr>
          <p:nvPr>
            <p:ph type="ftr" sz="quarter" idx="11"/>
          </p:nvPr>
        </p:nvSpPr>
        <p:spPr/>
        <p:txBody>
          <a:bodyPr/>
          <a:lstStyle>
            <a:lvl1pPr>
              <a:defRPr/>
            </a:lvl1pPr>
          </a:lstStyle>
          <a:p>
            <a:pPr>
              <a:defRPr/>
            </a:pPr>
            <a:endParaRPr lang="en-US" altLang="ko-KR"/>
          </a:p>
        </p:txBody>
      </p:sp>
      <p:sp>
        <p:nvSpPr>
          <p:cNvPr id="4" name="灯片编号占位符 5"/>
          <p:cNvSpPr>
            <a:spLocks noGrp="1"/>
          </p:cNvSpPr>
          <p:nvPr>
            <p:ph type="sldNum" sz="quarter" idx="12"/>
          </p:nvPr>
        </p:nvSpPr>
        <p:spPr/>
        <p:txBody>
          <a:bodyPr/>
          <a:lstStyle>
            <a:lvl1pPr>
              <a:defRPr/>
            </a:lvl1pPr>
          </a:lstStyle>
          <a:p>
            <a:pPr>
              <a:defRPr/>
            </a:pPr>
            <a:fld id="{9EEA2CC9-5766-4801-85AC-780B7938B4DE}" type="slidenum">
              <a:rPr lang="en-US" altLang="ko-KR"/>
              <a:pPr>
                <a:defRPr/>
              </a:pPr>
              <a:t>‹#›</a:t>
            </a:fld>
            <a:endParaRPr lang="en-US" altLang="ko-KR"/>
          </a:p>
        </p:txBody>
      </p:sp>
    </p:spTree>
    <p:extLst>
      <p:ext uri="{BB962C8B-B14F-4D97-AF65-F5344CB8AC3E}">
        <p14:creationId xmlns:p14="http://schemas.microsoft.com/office/powerpoint/2010/main" val="97156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09551"/>
            <a:ext cx="2949178" cy="987201"/>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1484784"/>
            <a:ext cx="4629150" cy="4376267"/>
          </a:xfrm>
        </p:spPr>
        <p:txBody>
          <a:bodyPr>
            <a:normAutofit/>
          </a:bodyPr>
          <a:lstStyle>
            <a:lvl1pPr>
              <a:defRPr sz="3200"/>
            </a:lvl1pPr>
            <a:lvl2pPr>
              <a:defRPr sz="2800"/>
            </a:lvl2pPr>
            <a:lvl3pPr>
              <a:defRPr sz="2400"/>
            </a:lvl3pPr>
            <a:lvl4pPr>
              <a:defRPr sz="1800"/>
            </a:lvl4pPr>
            <a:lvl5pPr>
              <a:defRPr sz="18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619068" y="1340767"/>
            <a:ext cx="2949178" cy="452028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ko-KR"/>
          </a:p>
        </p:txBody>
      </p:sp>
      <p:sp>
        <p:nvSpPr>
          <p:cNvPr id="6" name="页脚占位符 4"/>
          <p:cNvSpPr>
            <a:spLocks noGrp="1"/>
          </p:cNvSpPr>
          <p:nvPr>
            <p:ph type="ftr" sz="quarter" idx="11"/>
          </p:nvPr>
        </p:nvSpPr>
        <p:spPr/>
        <p:txBody>
          <a:bodyPr/>
          <a:lstStyle>
            <a:lvl1pPr>
              <a:defRPr/>
            </a:lvl1pPr>
          </a:lstStyle>
          <a:p>
            <a:pPr>
              <a:defRPr/>
            </a:pPr>
            <a:endParaRPr lang="en-US" altLang="ko-KR"/>
          </a:p>
        </p:txBody>
      </p:sp>
      <p:sp>
        <p:nvSpPr>
          <p:cNvPr id="7" name="灯片编号占位符 5"/>
          <p:cNvSpPr>
            <a:spLocks noGrp="1"/>
          </p:cNvSpPr>
          <p:nvPr>
            <p:ph type="sldNum" sz="quarter" idx="12"/>
          </p:nvPr>
        </p:nvSpPr>
        <p:spPr/>
        <p:txBody>
          <a:bodyPr/>
          <a:lstStyle>
            <a:lvl1pPr>
              <a:defRPr/>
            </a:lvl1pPr>
          </a:lstStyle>
          <a:p>
            <a:pPr>
              <a:defRPr/>
            </a:pPr>
            <a:fld id="{2E3526EC-77B1-446F-932A-079C30E2C240}" type="slidenum">
              <a:rPr lang="en-US" altLang="ko-KR"/>
              <a:pPr>
                <a:defRPr/>
              </a:pPr>
              <a:t>‹#›</a:t>
            </a:fld>
            <a:endParaRPr lang="en-US" altLang="ko-KR"/>
          </a:p>
        </p:txBody>
      </p:sp>
    </p:spTree>
    <p:extLst>
      <p:ext uri="{BB962C8B-B14F-4D97-AF65-F5344CB8AC3E}">
        <p14:creationId xmlns:p14="http://schemas.microsoft.com/office/powerpoint/2010/main" val="24000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en-US" altLang="ko-KR"/>
          </a:p>
        </p:txBody>
      </p:sp>
      <p:sp>
        <p:nvSpPr>
          <p:cNvPr id="6" name="页脚占位符 4"/>
          <p:cNvSpPr>
            <a:spLocks noGrp="1"/>
          </p:cNvSpPr>
          <p:nvPr>
            <p:ph type="ftr" sz="quarter" idx="11"/>
          </p:nvPr>
        </p:nvSpPr>
        <p:spPr/>
        <p:txBody>
          <a:bodyPr/>
          <a:lstStyle>
            <a:lvl1pPr>
              <a:defRPr/>
            </a:lvl1pPr>
          </a:lstStyle>
          <a:p>
            <a:pPr>
              <a:defRPr/>
            </a:pPr>
            <a:endParaRPr lang="en-US" altLang="ko-KR"/>
          </a:p>
        </p:txBody>
      </p:sp>
      <p:sp>
        <p:nvSpPr>
          <p:cNvPr id="7" name="灯片编号占位符 5"/>
          <p:cNvSpPr>
            <a:spLocks noGrp="1"/>
          </p:cNvSpPr>
          <p:nvPr>
            <p:ph type="sldNum" sz="quarter" idx="12"/>
          </p:nvPr>
        </p:nvSpPr>
        <p:spPr/>
        <p:txBody>
          <a:bodyPr/>
          <a:lstStyle>
            <a:lvl1pPr>
              <a:defRPr/>
            </a:lvl1pPr>
          </a:lstStyle>
          <a:p>
            <a:pPr>
              <a:defRPr/>
            </a:pPr>
            <a:fld id="{0B6D3030-49EE-4119-A82D-2B3256E034A4}" type="slidenum">
              <a:rPr lang="en-US" altLang="ko-KR"/>
              <a:pPr>
                <a:defRPr/>
              </a:pPr>
              <a:t>‹#›</a:t>
            </a:fld>
            <a:endParaRPr lang="en-US" altLang="ko-KR"/>
          </a:p>
        </p:txBody>
      </p:sp>
    </p:spTree>
    <p:extLst>
      <p:ext uri="{BB962C8B-B14F-4D97-AF65-F5344CB8AC3E}">
        <p14:creationId xmlns:p14="http://schemas.microsoft.com/office/powerpoint/2010/main" val="268683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ko-K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ko-K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134A4B46-D730-485D-AAC2-CABA3B424BC5}" type="slidenum">
              <a:rPr lang="en-US" altLang="ko-KR"/>
              <a:pPr>
                <a:defRPr/>
              </a:pPr>
              <a:t>‹#›</a:t>
            </a:fld>
            <a:endParaRPr lang="en-US" altLang="ko-KR"/>
          </a:p>
        </p:txBody>
      </p:sp>
      <p:sp>
        <p:nvSpPr>
          <p:cNvPr id="7" name="Rectangle 14"/>
          <p:cNvSpPr>
            <a:spLocks noChangeArrowheads="1"/>
          </p:cNvSpPr>
          <p:nvPr/>
        </p:nvSpPr>
        <p:spPr bwMode="auto">
          <a:xfrm>
            <a:off x="6837363" y="-22225"/>
            <a:ext cx="2319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457200" eaLnBrk="0" hangingPunct="0">
              <a:defRPr sz="3600" b="1">
                <a:solidFill>
                  <a:srgbClr val="FF33CC"/>
                </a:solidFill>
                <a:latin typeface="Tahoma" panose="020B0604030504040204" pitchFamily="34" charset="0"/>
                <a:ea typeface="宋体" panose="02010600030101010101" pitchFamily="2" charset="-122"/>
              </a:defRPr>
            </a:lvl1pPr>
            <a:lvl2pPr marL="742950" indent="-285750" eaLnBrk="0" hangingPunct="0">
              <a:defRPr sz="3600" b="1">
                <a:solidFill>
                  <a:srgbClr val="FF33CC"/>
                </a:solidFill>
                <a:latin typeface="Tahoma" panose="020B0604030504040204" pitchFamily="34" charset="0"/>
                <a:ea typeface="宋体" panose="02010600030101010101" pitchFamily="2" charset="-122"/>
              </a:defRPr>
            </a:lvl2pPr>
            <a:lvl3pPr marL="1143000" indent="-228600" eaLnBrk="0" hangingPunct="0">
              <a:defRPr sz="3600" b="1">
                <a:solidFill>
                  <a:srgbClr val="FF33CC"/>
                </a:solidFill>
                <a:latin typeface="Tahoma" panose="020B0604030504040204" pitchFamily="34" charset="0"/>
                <a:ea typeface="宋体" panose="02010600030101010101" pitchFamily="2" charset="-122"/>
              </a:defRPr>
            </a:lvl3pPr>
            <a:lvl4pPr marL="1600200" indent="-228600" eaLnBrk="0" hangingPunct="0">
              <a:defRPr sz="3600" b="1">
                <a:solidFill>
                  <a:srgbClr val="FF33CC"/>
                </a:solidFill>
                <a:latin typeface="Tahoma" panose="020B0604030504040204" pitchFamily="34" charset="0"/>
                <a:ea typeface="宋体" panose="02010600030101010101" pitchFamily="2" charset="-122"/>
              </a:defRPr>
            </a:lvl4pPr>
            <a:lvl5pPr marL="2057400" indent="-228600" eaLnBrk="0" hangingPunct="0">
              <a:defRPr sz="3600" b="1">
                <a:solidFill>
                  <a:srgbClr val="FF33CC"/>
                </a:solidFill>
                <a:latin typeface="Tahoma" panose="020B0604030504040204" pitchFamily="34" charset="0"/>
                <a:ea typeface="宋体" panose="02010600030101010101" pitchFamily="2" charset="-122"/>
              </a:defRPr>
            </a:lvl5pPr>
            <a:lvl6pPr marL="25146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6pPr>
            <a:lvl7pPr marL="29718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7pPr>
            <a:lvl8pPr marL="34290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8pPr>
            <a:lvl9pPr marL="3886200" indent="-228600" algn="ctr" eaLnBrk="0" fontAlgn="base" hangingPunct="0">
              <a:lnSpc>
                <a:spcPct val="120000"/>
              </a:lnSpc>
              <a:spcBef>
                <a:spcPct val="0"/>
              </a:spcBef>
              <a:spcAft>
                <a:spcPct val="0"/>
              </a:spcAft>
              <a:defRPr sz="3600" b="1">
                <a:solidFill>
                  <a:srgbClr val="FF33CC"/>
                </a:solidFill>
                <a:latin typeface="Tahoma" panose="020B0604030504040204" pitchFamily="34" charset="0"/>
                <a:ea typeface="宋体" panose="02010600030101010101" pitchFamily="2" charset="-122"/>
              </a:defRPr>
            </a:lvl9pPr>
          </a:lstStyle>
          <a:p>
            <a:pPr algn="r" eaLnBrk="1" hangingPunct="1">
              <a:lnSpc>
                <a:spcPct val="120000"/>
              </a:lnSpc>
              <a:defRPr/>
            </a:pPr>
            <a:r>
              <a:rPr lang="en-US" altLang="zh-CN" sz="1000" b="0" smtClean="0">
                <a:solidFill>
                  <a:srgbClr val="C0C0C0"/>
                </a:solidFill>
              </a:rPr>
              <a:t>Computer Science Illuminated</a:t>
            </a:r>
          </a:p>
          <a:p>
            <a:pPr algn="r" eaLnBrk="1" hangingPunct="1">
              <a:lnSpc>
                <a:spcPct val="120000"/>
              </a:lnSpc>
              <a:defRPr/>
            </a:pPr>
            <a:r>
              <a:rPr lang="en-US" altLang="zh-CN" sz="1000" b="0" smtClean="0">
                <a:solidFill>
                  <a:srgbClr val="C0C0C0"/>
                </a:solidFill>
              </a:rPr>
              <a:t>《</a:t>
            </a:r>
            <a:r>
              <a:rPr lang="zh-CN" altLang="en-US" sz="1000" b="0" smtClean="0">
                <a:solidFill>
                  <a:srgbClr val="C0C0C0"/>
                </a:solidFill>
              </a:rPr>
              <a:t>计算机科学导论</a:t>
            </a:r>
            <a:r>
              <a:rPr lang="en-US" altLang="zh-CN" sz="1000" b="0" smtClean="0">
                <a:solidFill>
                  <a:srgbClr val="C0C0C0"/>
                </a:solidFill>
              </a:rPr>
              <a:t>》</a:t>
            </a:r>
            <a:r>
              <a:rPr lang="zh-CN" altLang="en-US" sz="1000" b="0" smtClean="0">
                <a:solidFill>
                  <a:srgbClr val="C0C0C0"/>
                </a:solidFill>
              </a:rPr>
              <a:t>课程组</a:t>
            </a:r>
          </a:p>
        </p:txBody>
      </p:sp>
      <p:sp>
        <p:nvSpPr>
          <p:cNvPr id="8" name="矩形 7"/>
          <p:cNvSpPr/>
          <p:nvPr userDrawn="1"/>
        </p:nvSpPr>
        <p:spPr>
          <a:xfrm>
            <a:off x="7308850" y="0"/>
            <a:ext cx="1835150"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 bg1="lt1" tx1="dk1" bg2="lt2" tx2="dk2" accent1="accent1" accent2="accent2" accent3="accent3" accent4="accent4" accent5="accent5" accent6="accent6" hlink="hlink" folHlink="folHlink"/>
  <p:sldLayoutIdLst>
    <p:sldLayoutId id="2147483879" r:id="rId1"/>
    <p:sldLayoutId id="2147483887" r:id="rId2"/>
    <p:sldLayoutId id="2147483888" r:id="rId3"/>
    <p:sldLayoutId id="2147483889" r:id="rId4"/>
    <p:sldLayoutId id="2147483890" r:id="rId5"/>
    <p:sldLayoutId id="2147483880" r:id="rId6"/>
    <p:sldLayoutId id="2147483881" r:id="rId7"/>
    <p:sldLayoutId id="2147483882" r:id="rId8"/>
    <p:sldLayoutId id="2147483883" r:id="rId9"/>
    <p:sldLayoutId id="2147483884" r:id="rId10"/>
    <p:sldLayoutId id="2147483885" r:id="rId11"/>
    <p:sldLayoutId id="2147483886" r:id="rId12"/>
    <p:sldLayoutId id="2147483891" r:id="rId13"/>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맑은 고딕" panose="020B0503020000020004" pitchFamily="34" charset="-127"/>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맑은 고딕" panose="020B0503020000020004" pitchFamily="34" charset="-127"/>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맑은 고딕" panose="020B0503020000020004" pitchFamily="34" charset="-127"/>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맑은 고딕" panose="020B0503020000020004" pitchFamily="34" charset="-127"/>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8.bin"/><Relationship Id="rId4" Type="http://schemas.openxmlformats.org/officeDocument/2006/relationships/image" Target="../media/image27.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7.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http://www.hqew.com/info/uppic/15406_404688.jpg" TargetMode="External"/><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4.wmf"/></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468313" y="549275"/>
            <a:ext cx="6335712" cy="5546725"/>
          </a:xfrm>
        </p:spPr>
        <p:txBody>
          <a:bodyPr/>
          <a:lstStyle/>
          <a:p>
            <a:pPr algn="ctr">
              <a:spcAft>
                <a:spcPct val="65000"/>
              </a:spcAft>
              <a:buFontTx/>
              <a:buNone/>
            </a:pPr>
            <a:r>
              <a:rPr lang="zh-CN" altLang="en-US" sz="4400" b="1" smtClean="0">
                <a:latin typeface="楷体_GB2312" pitchFamily="49" charset="-122"/>
                <a:ea typeface="楷体_GB2312" pitchFamily="49" charset="-122"/>
              </a:rPr>
              <a:t>支撑网</a:t>
            </a:r>
            <a:endParaRPr lang="en-US" altLang="zh-CN" sz="4400" b="1" smtClean="0">
              <a:latin typeface="楷体_GB2312" pitchFamily="49" charset="-122"/>
              <a:ea typeface="楷体_GB2312" pitchFamily="49" charset="-122"/>
            </a:endParaRPr>
          </a:p>
          <a:p>
            <a:pPr>
              <a:spcBef>
                <a:spcPct val="50000"/>
              </a:spcBef>
              <a:buFontTx/>
              <a:buNone/>
            </a:pPr>
            <a:r>
              <a:rPr lang="zh-CN" altLang="en-US" b="1" smtClean="0">
                <a:latin typeface="楷体_GB2312" pitchFamily="49" charset="-122"/>
                <a:ea typeface="楷体_GB2312" pitchFamily="49" charset="-122"/>
              </a:rPr>
              <a:t>第四章 </a:t>
            </a:r>
            <a:r>
              <a:rPr lang="zh-CN" altLang="en-US" b="1" smtClean="0">
                <a:latin typeface="楷体_GB2312" pitchFamily="49" charset="-122"/>
                <a:ea typeface="楷体_GB2312" pitchFamily="49" charset="-122"/>
                <a:hlinkClick r:id="rId2" action="ppaction://hlinksldjump"/>
              </a:rPr>
              <a:t>同步网</a:t>
            </a:r>
            <a:endParaRPr lang="zh-CN" altLang="en-US" b="1" smtClean="0">
              <a:latin typeface="楷体_GB2312" pitchFamily="49" charset="-122"/>
              <a:ea typeface="楷体_GB2312" pitchFamily="49" charset="-122"/>
            </a:endParaRPr>
          </a:p>
          <a:p>
            <a:pPr>
              <a:spcBef>
                <a:spcPct val="50000"/>
              </a:spcBef>
              <a:buFontTx/>
              <a:buNone/>
            </a:pPr>
            <a:r>
              <a:rPr lang="zh-CN" altLang="en-US" b="1" smtClean="0">
                <a:latin typeface="楷体_GB2312" pitchFamily="49" charset="-122"/>
                <a:ea typeface="楷体_GB2312" pitchFamily="49" charset="-122"/>
              </a:rPr>
              <a:t>       思考与练习题</a:t>
            </a:r>
          </a:p>
          <a:p>
            <a:pPr>
              <a:spcBef>
                <a:spcPct val="50000"/>
              </a:spcBef>
              <a:buFontTx/>
              <a:buNone/>
            </a:pPr>
            <a:endParaRPr lang="zh-CN" altLang="en-US" b="1"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18435" name="Rectangle 3"/>
          <p:cNvSpPr>
            <a:spLocks noGrp="1" noChangeArrowheads="1"/>
          </p:cNvSpPr>
          <p:nvPr>
            <p:ph type="body" sz="half" idx="1"/>
          </p:nvPr>
        </p:nvSpPr>
        <p:spPr>
          <a:xfrm>
            <a:off x="635000" y="1371600"/>
            <a:ext cx="7608888" cy="4724400"/>
          </a:xfrm>
        </p:spPr>
        <p:txBody>
          <a:bodyPr/>
          <a:lstStyle/>
          <a:p>
            <a:pPr marL="457200" indent="-457200">
              <a:lnSpc>
                <a:spcPct val="110000"/>
              </a:lnSpc>
              <a:buFontTx/>
              <a:buNone/>
            </a:pPr>
            <a:r>
              <a:rPr lang="en-US" altLang="zh-CN" sz="2800" b="1" smtClean="0">
                <a:latin typeface="楷体_GB2312" pitchFamily="49" charset="-122"/>
                <a:ea typeface="楷体_GB2312" pitchFamily="49" charset="-122"/>
              </a:rPr>
              <a:t>2</a:t>
            </a:r>
            <a:r>
              <a:rPr lang="zh-CN" altLang="en-US" sz="2800" b="1" smtClean="0">
                <a:latin typeface="楷体_GB2312" pitchFamily="49" charset="-122"/>
                <a:ea typeface="楷体_GB2312" pitchFamily="49" charset="-122"/>
              </a:rPr>
              <a:t>、主从同步方式：在同步网中设立一个最高级别主时钟和若干从时钟；从时钟逐级与上一级时钟保持同步，并最终与主时钟同步。</a:t>
            </a:r>
            <a:endParaRPr lang="en-US" altLang="zh-CN" sz="2800" b="1" smtClean="0">
              <a:latin typeface="楷体_GB2312" pitchFamily="49" charset="-122"/>
              <a:ea typeface="楷体_GB2312" pitchFamily="49" charset="-122"/>
            </a:endParaRPr>
          </a:p>
          <a:p>
            <a:pPr marL="457200" indent="-457200">
              <a:lnSpc>
                <a:spcPct val="110000"/>
              </a:lnSpc>
              <a:buFontTx/>
              <a:buNone/>
            </a:pPr>
            <a:r>
              <a:rPr lang="zh-CN" altLang="en-US" sz="2800" b="1" smtClean="0">
                <a:latin typeface="楷体_GB2312" pitchFamily="49" charset="-122"/>
                <a:ea typeface="楷体_GB2312" pitchFamily="49" charset="-122"/>
              </a:rPr>
              <a:t>       在网络中处于最高级的时钟作为</a:t>
            </a:r>
            <a:r>
              <a:rPr lang="zh-CN" altLang="en-US" sz="2800" b="1" smtClean="0">
                <a:solidFill>
                  <a:srgbClr val="FF0000"/>
                </a:solidFill>
                <a:latin typeface="楷体_GB2312" pitchFamily="49" charset="-122"/>
                <a:ea typeface="楷体_GB2312" pitchFamily="49" charset="-122"/>
              </a:rPr>
              <a:t>基准时钟</a:t>
            </a:r>
            <a:r>
              <a:rPr lang="zh-CN" altLang="en-US" sz="2800" b="1" smtClean="0">
                <a:latin typeface="楷体_GB2312" pitchFamily="49" charset="-122"/>
                <a:ea typeface="楷体_GB2312" pitchFamily="49" charset="-122"/>
              </a:rPr>
              <a:t>，即</a:t>
            </a:r>
            <a:r>
              <a:rPr lang="zh-CN" altLang="en-US" sz="2800" b="1" smtClean="0">
                <a:solidFill>
                  <a:srgbClr val="FF0000"/>
                </a:solidFill>
                <a:latin typeface="楷体_GB2312" pitchFamily="49" charset="-122"/>
                <a:ea typeface="楷体_GB2312" pitchFamily="49" charset="-122"/>
              </a:rPr>
              <a:t>主钟</a:t>
            </a:r>
            <a:r>
              <a:rPr lang="zh-CN" altLang="en-US" sz="2800" b="1" smtClean="0">
                <a:latin typeface="楷体_GB2312" pitchFamily="49" charset="-122"/>
                <a:ea typeface="楷体_GB2312" pitchFamily="49" charset="-122"/>
              </a:rPr>
              <a:t>，以主钟的频率控制从钟的信号频率。 </a:t>
            </a:r>
          </a:p>
        </p:txBody>
      </p:sp>
      <p:pic>
        <p:nvPicPr>
          <p:cNvPr id="184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733800"/>
            <a:ext cx="4537075"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endParaRPr lang="zh-CN" altLang="en-US" smtClean="0"/>
          </a:p>
        </p:txBody>
      </p:sp>
      <p:sp>
        <p:nvSpPr>
          <p:cNvPr id="20483" name="文本占位符 2"/>
          <p:cNvSpPr>
            <a:spLocks noGrp="1"/>
          </p:cNvSpPr>
          <p:nvPr>
            <p:ph type="body" sz="half" idx="1"/>
          </p:nvPr>
        </p:nvSpPr>
        <p:spPr>
          <a:xfrm>
            <a:off x="323850" y="1371600"/>
            <a:ext cx="8424863" cy="5153025"/>
          </a:xfrm>
        </p:spPr>
        <p:txBody>
          <a:bodyPr/>
          <a:lstStyle/>
          <a:p>
            <a:r>
              <a:rPr lang="zh-CN" altLang="en-US" sz="2800" smtClean="0"/>
              <a:t>特点</a:t>
            </a:r>
            <a:endParaRPr lang="en-US" altLang="zh-CN" sz="2800" smtClean="0"/>
          </a:p>
          <a:p>
            <a:pPr lvl="1"/>
            <a:r>
              <a:rPr lang="zh-CN" altLang="en-US" sz="2400" b="1" smtClean="0"/>
              <a:t>树形结构：基准时钟通过信息链路传递时钟信号，次级节点通过锁相环（</a:t>
            </a:r>
            <a:r>
              <a:rPr lang="en-US" altLang="zh-CN" sz="2400" b="1" smtClean="0"/>
              <a:t>PLL</a:t>
            </a:r>
            <a:r>
              <a:rPr lang="zh-CN" altLang="en-US" sz="2400" b="1" smtClean="0"/>
              <a:t>）与上级时钟同步； </a:t>
            </a:r>
            <a:r>
              <a:rPr lang="en-US" altLang="zh-CN" sz="2400" b="1" smtClean="0"/>
              <a:t>¾ ¾ </a:t>
            </a:r>
          </a:p>
          <a:p>
            <a:pPr lvl="1"/>
            <a:r>
              <a:rPr lang="zh-CN" altLang="en-US" sz="2400" b="1" smtClean="0"/>
              <a:t>后来用专门的同步</a:t>
            </a:r>
            <a:r>
              <a:rPr lang="en-US" altLang="zh-CN" sz="2400" b="1" smtClean="0"/>
              <a:t>BITS</a:t>
            </a:r>
            <a:r>
              <a:rPr lang="zh-CN" altLang="en-US" sz="2400" b="1" smtClean="0"/>
              <a:t>（建筑综合定时系统）来完成同步工作。</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3716338"/>
            <a:ext cx="75723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628650" y="1341438"/>
            <a:ext cx="7886700" cy="4494212"/>
          </a:xfrm>
        </p:spPr>
        <p:txBody>
          <a:bodyPr rtlCol="0">
            <a:normAutofit fontScale="92500" lnSpcReduction="10000"/>
          </a:bodyPr>
          <a:lstStyle/>
          <a:p>
            <a:pPr algn="just">
              <a:lnSpc>
                <a:spcPct val="115000"/>
              </a:lnSpc>
              <a:spcBef>
                <a:spcPct val="45000"/>
              </a:spcBef>
              <a:defRPr/>
            </a:pPr>
            <a:r>
              <a:rPr lang="zh-CN" altLang="en-US" b="1" dirty="0">
                <a:latin typeface="楷体_GB2312" pitchFamily="49" charset="-122"/>
                <a:ea typeface="楷体_GB2312" pitchFamily="49" charset="-122"/>
              </a:rPr>
              <a:t>优缺点</a:t>
            </a:r>
          </a:p>
          <a:p>
            <a:pPr marL="457200" indent="-457200" algn="just">
              <a:lnSpc>
                <a:spcPct val="115000"/>
              </a:lnSpc>
              <a:spcBef>
                <a:spcPct val="45000"/>
              </a:spcBef>
              <a:buFont typeface="Arial" panose="020B0604020202020204" pitchFamily="34" charset="0"/>
              <a:buNone/>
              <a:defRPr/>
            </a:pPr>
            <a:r>
              <a:rPr lang="zh-CN" altLang="en-US" b="1" dirty="0">
                <a:latin typeface="楷体_GB2312" pitchFamily="49" charset="-122"/>
                <a:ea typeface="楷体_GB2312" pitchFamily="49" charset="-122"/>
              </a:rPr>
              <a:t> 稳定性好，组网灵活，对节点时钟要求低，控制简单；</a:t>
            </a:r>
          </a:p>
          <a:p>
            <a:pPr marL="457200" indent="-457200" algn="just">
              <a:lnSpc>
                <a:spcPct val="115000"/>
              </a:lnSpc>
              <a:spcBef>
                <a:spcPct val="45000"/>
              </a:spcBef>
              <a:buFont typeface="Arial" panose="020B0604020202020204" pitchFamily="34" charset="0"/>
              <a:buNone/>
              <a:defRPr/>
            </a:pPr>
            <a:r>
              <a:rPr lang="zh-CN" altLang="en-US" b="1" dirty="0">
                <a:latin typeface="楷体_GB2312" pitchFamily="49" charset="-122"/>
                <a:ea typeface="楷体_GB2312" pitchFamily="49" charset="-122"/>
              </a:rPr>
              <a:t> 不会产生周期性滑码；</a:t>
            </a:r>
          </a:p>
          <a:p>
            <a:pPr marL="457200" indent="-457200" algn="just">
              <a:lnSpc>
                <a:spcPct val="115000"/>
              </a:lnSpc>
              <a:spcBef>
                <a:spcPct val="45000"/>
              </a:spcBef>
              <a:buFont typeface="Arial" panose="020B0604020202020204" pitchFamily="34" charset="0"/>
              <a:buNone/>
              <a:defRPr/>
            </a:pPr>
            <a:r>
              <a:rPr lang="zh-CN" altLang="en-US" b="1" dirty="0">
                <a:latin typeface="楷体_GB2312" pitchFamily="49" charset="-122"/>
                <a:ea typeface="楷体_GB2312" pitchFamily="49" charset="-122"/>
              </a:rPr>
              <a:t> 建网费用较低（经济性较好）。</a:t>
            </a:r>
          </a:p>
          <a:p>
            <a:pPr marL="457200" indent="-457200" algn="just">
              <a:lnSpc>
                <a:spcPct val="115000"/>
              </a:lnSpc>
              <a:spcBef>
                <a:spcPct val="45000"/>
              </a:spcBef>
              <a:buFont typeface="Arial" panose="020B0604020202020204" pitchFamily="34" charset="0"/>
              <a:buNone/>
              <a:defRPr/>
            </a:pPr>
            <a:r>
              <a:rPr lang="zh-CN" altLang="en-US" b="1" dirty="0">
                <a:latin typeface="楷体_GB2312" pitchFamily="49" charset="-122"/>
                <a:ea typeface="楷体_GB2312" pitchFamily="49" charset="-122"/>
              </a:rPr>
              <a:t> 扰动产生的影响是累积的 ；</a:t>
            </a:r>
          </a:p>
          <a:p>
            <a:pPr marL="457200" indent="-457200" algn="just">
              <a:lnSpc>
                <a:spcPct val="115000"/>
              </a:lnSpc>
              <a:spcBef>
                <a:spcPct val="45000"/>
              </a:spcBef>
              <a:buFont typeface="Arial" panose="020B0604020202020204" pitchFamily="34" charset="0"/>
              <a:buNone/>
              <a:defRPr/>
            </a:pPr>
            <a:r>
              <a:rPr lang="zh-CN" altLang="en-US" b="1" dirty="0">
                <a:latin typeface="楷体_GB2312" pitchFamily="49" charset="-122"/>
                <a:ea typeface="楷体_GB2312" pitchFamily="49" charset="-122"/>
              </a:rPr>
              <a:t> 单点失效问题，对</a:t>
            </a:r>
            <a:r>
              <a:rPr lang="en-US" altLang="zh-CN" b="1" dirty="0">
                <a:latin typeface="楷体_GB2312" pitchFamily="49" charset="-122"/>
                <a:ea typeface="楷体_GB2312" pitchFamily="49" charset="-122"/>
              </a:rPr>
              <a:t>PRC</a:t>
            </a:r>
            <a:r>
              <a:rPr lang="zh-CN" altLang="en-US" b="1" dirty="0">
                <a:latin typeface="楷体_GB2312" pitchFamily="49" charset="-122"/>
                <a:ea typeface="楷体_GB2312" pitchFamily="49" charset="-122"/>
              </a:rPr>
              <a:t>、同步链路依赖程度高。</a:t>
            </a:r>
          </a:p>
          <a:p>
            <a:pPr>
              <a:defRPr/>
            </a:pPr>
            <a:endParaRPr lang="zh-CN" altLang="en-US" dirty="0"/>
          </a:p>
        </p:txBody>
      </p:sp>
      <p:sp>
        <p:nvSpPr>
          <p:cNvPr id="21507" name="Rectangle 2"/>
          <p:cNvSpPr>
            <a:spLocks noGrp="1" noChangeArrowheads="1"/>
          </p:cNvSpPr>
          <p:nvPr>
            <p:ph type="title"/>
          </p:nvPr>
        </p:nvSpPr>
        <p:spPr>
          <a:xfrm>
            <a:off x="628650" y="365125"/>
            <a:ext cx="7886700" cy="976313"/>
          </a:xfrm>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endParaRPr lang="zh-CN" altLang="en-US" smtClean="0"/>
          </a:p>
        </p:txBody>
      </p:sp>
      <p:sp>
        <p:nvSpPr>
          <p:cNvPr id="22531" name="文本占位符 2"/>
          <p:cNvSpPr>
            <a:spLocks noGrp="1"/>
          </p:cNvSpPr>
          <p:nvPr>
            <p:ph type="body" sz="half" idx="1"/>
          </p:nvPr>
        </p:nvSpPr>
        <p:spPr>
          <a:xfrm>
            <a:off x="635000" y="1371600"/>
            <a:ext cx="8509000" cy="4724400"/>
          </a:xfrm>
        </p:spPr>
        <p:txBody>
          <a:bodyPr/>
          <a:lstStyle/>
          <a:p>
            <a:r>
              <a:rPr lang="zh-CN" altLang="en-US" sz="3200" b="1" smtClean="0">
                <a:latin typeface="华文楷体" panose="02010600040101010101" pitchFamily="2" charset="-122"/>
                <a:ea typeface="华文楷体" panose="02010600040101010101" pitchFamily="2" charset="-122"/>
              </a:rPr>
              <a:t>整改措施：</a:t>
            </a:r>
            <a:endParaRPr lang="en-US" altLang="zh-CN" sz="3200" b="1" smtClean="0">
              <a:latin typeface="华文楷体" panose="02010600040101010101" pitchFamily="2" charset="-122"/>
              <a:ea typeface="华文楷体" panose="02010600040101010101" pitchFamily="2" charset="-122"/>
            </a:endParaRPr>
          </a:p>
          <a:p>
            <a:pPr lvl="1"/>
            <a:r>
              <a:rPr lang="zh-CN" altLang="en-US" sz="3200" smtClean="0">
                <a:latin typeface="华文楷体" panose="02010600040101010101" pitchFamily="2" charset="-122"/>
                <a:ea typeface="华文楷体" panose="02010600040101010101" pitchFamily="2" charset="-122"/>
              </a:rPr>
              <a:t>可采用多个原子钟作相互备份；</a:t>
            </a:r>
          </a:p>
          <a:p>
            <a:pPr lvl="1"/>
            <a:r>
              <a:rPr lang="zh-CN" altLang="en-US" sz="3200" smtClean="0">
                <a:latin typeface="华文楷体" panose="02010600040101010101" pitchFamily="2" charset="-122"/>
                <a:ea typeface="华文楷体" panose="02010600040101010101" pitchFamily="2" charset="-122"/>
              </a:rPr>
              <a:t>可用</a:t>
            </a:r>
            <a:r>
              <a:rPr lang="en-US" altLang="zh-CN" sz="3200" smtClean="0">
                <a:latin typeface="华文楷体" panose="02010600040101010101" pitchFamily="2" charset="-122"/>
                <a:ea typeface="华文楷体" panose="02010600040101010101" pitchFamily="2" charset="-122"/>
              </a:rPr>
              <a:t>GPS</a:t>
            </a:r>
            <a:r>
              <a:rPr lang="zh-CN" altLang="en-US" sz="3200" smtClean="0">
                <a:latin typeface="华文楷体" panose="02010600040101010101" pitchFamily="2" charset="-122"/>
                <a:ea typeface="华文楷体" panose="02010600040101010101" pitchFamily="2" charset="-122"/>
              </a:rPr>
              <a:t>作为备份之一；   </a:t>
            </a:r>
            <a:endParaRPr lang="en-US" altLang="zh-CN" sz="3200" smtClean="0">
              <a:latin typeface="华文楷体" panose="02010600040101010101" pitchFamily="2" charset="-122"/>
              <a:ea typeface="华文楷体" panose="02010600040101010101" pitchFamily="2" charset="-122"/>
            </a:endParaRPr>
          </a:p>
          <a:p>
            <a:pPr lvl="1"/>
            <a:r>
              <a:rPr lang="zh-CN" altLang="en-US" sz="3200" smtClean="0">
                <a:latin typeface="华文楷体" panose="02010600040101010101" pitchFamily="2" charset="-122"/>
                <a:ea typeface="华文楷体" panose="02010600040101010101" pitchFamily="2" charset="-122"/>
              </a:rPr>
              <a:t>同步链路尽可能设立备份链路。</a:t>
            </a:r>
          </a:p>
          <a:p>
            <a:r>
              <a:rPr lang="zh-CN" altLang="en-US" sz="3200" smtClean="0">
                <a:latin typeface="华文楷体" panose="02010600040101010101" pitchFamily="2" charset="-122"/>
                <a:ea typeface="华文楷体" panose="02010600040101010101" pitchFamily="2" charset="-122"/>
              </a:rPr>
              <a:t>案例：</a:t>
            </a:r>
            <a:endParaRPr lang="en-US" altLang="zh-CN" sz="3200" smtClean="0">
              <a:latin typeface="华文楷体" panose="02010600040101010101" pitchFamily="2" charset="-122"/>
              <a:ea typeface="华文楷体" panose="02010600040101010101" pitchFamily="2" charset="-122"/>
            </a:endParaRPr>
          </a:p>
          <a:p>
            <a:pPr lvl="1"/>
            <a:r>
              <a:rPr lang="zh-CN" altLang="en-US" sz="3200" smtClean="0">
                <a:latin typeface="华文楷体" panose="02010600040101010101" pitchFamily="2" charset="-122"/>
                <a:ea typeface="华文楷体" panose="02010600040101010101" pitchFamily="2" charset="-122"/>
              </a:rPr>
              <a:t>全球定位系统</a:t>
            </a:r>
            <a:r>
              <a:rPr lang="en-US" altLang="zh-CN" sz="3200" smtClean="0">
                <a:latin typeface="华文楷体" panose="02010600040101010101" pitchFamily="2" charset="-122"/>
                <a:ea typeface="华文楷体" panose="02010600040101010101" pitchFamily="2" charset="-122"/>
              </a:rPr>
              <a:t>——GPS</a:t>
            </a:r>
            <a:r>
              <a:rPr lang="zh-CN" altLang="en-US" sz="3200" smtClean="0">
                <a:latin typeface="华文楷体" panose="02010600040101010101" pitchFamily="2" charset="-122"/>
                <a:ea typeface="华文楷体" panose="02010600040101010101" pitchFamily="2" charset="-122"/>
              </a:rPr>
              <a:t>：</a:t>
            </a:r>
            <a:endParaRPr lang="en-US" altLang="zh-CN" sz="3200" smtClean="0">
              <a:latin typeface="华文楷体" panose="02010600040101010101" pitchFamily="2" charset="-122"/>
              <a:ea typeface="华文楷体" panose="02010600040101010101" pitchFamily="2" charset="-122"/>
            </a:endParaRPr>
          </a:p>
          <a:p>
            <a:pPr lvl="2"/>
            <a:r>
              <a:rPr lang="zh-CN" altLang="en-US" sz="2800" smtClean="0">
                <a:latin typeface="华文楷体" panose="02010600040101010101" pitchFamily="2" charset="-122"/>
                <a:ea typeface="华文楷体" panose="02010600040101010101" pitchFamily="2" charset="-122"/>
              </a:rPr>
              <a:t>美国海军天文台设置的高精度全球卫星定位系统，提供的时间信号经处理后可作为本地基准频率使用。</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10243" name="Rectangle 3"/>
          <p:cNvSpPr>
            <a:spLocks noGrp="1" noChangeArrowheads="1"/>
          </p:cNvSpPr>
          <p:nvPr>
            <p:ph type="body" sz="half" idx="1"/>
          </p:nvPr>
        </p:nvSpPr>
        <p:spPr>
          <a:xfrm>
            <a:off x="539750" y="1195388"/>
            <a:ext cx="7608888" cy="4724400"/>
          </a:xfrm>
        </p:spPr>
        <p:txBody>
          <a:bodyPr rtlCol="0">
            <a:noAutofit/>
          </a:bodyPr>
          <a:lstStyle/>
          <a:p>
            <a:pPr marL="457200" indent="-457200" algn="just">
              <a:lnSpc>
                <a:spcPct val="110000"/>
              </a:lnSpc>
              <a:buFontTx/>
              <a:buNone/>
              <a:defRPr/>
            </a:pPr>
            <a:r>
              <a:rPr lang="en-US" altLang="zh-CN" sz="2800" b="1" dirty="0" smtClean="0">
                <a:latin typeface="楷体_GB2312" pitchFamily="49" charset="-122"/>
                <a:ea typeface="楷体_GB2312" pitchFamily="49" charset="-122"/>
              </a:rPr>
              <a:t>3</a:t>
            </a:r>
            <a:r>
              <a:rPr lang="zh-CN" altLang="en-US" sz="2800" b="1" dirty="0" smtClean="0">
                <a:latin typeface="楷体_GB2312" pitchFamily="49" charset="-122"/>
                <a:ea typeface="楷体_GB2312" pitchFamily="49" charset="-122"/>
              </a:rPr>
              <a:t>、互同步方式：网内各节点时钟相互控制，从而使网内所有节点时钟达到某一稳定的系统频率（其网频为各个时钟的加权平均）。</a:t>
            </a:r>
            <a:endParaRPr lang="en-US" altLang="zh-CN" sz="2800" b="1" dirty="0" smtClean="0">
              <a:latin typeface="楷体_GB2312" pitchFamily="49" charset="-122"/>
              <a:ea typeface="楷体_GB2312" pitchFamily="49" charset="-122"/>
            </a:endParaRPr>
          </a:p>
          <a:p>
            <a:pPr marL="457200" indent="-457200" algn="just">
              <a:lnSpc>
                <a:spcPct val="110000"/>
              </a:lnSpc>
              <a:buFontTx/>
              <a:buNone/>
              <a:defRPr/>
            </a:pPr>
            <a:endParaRPr lang="en-US" altLang="zh-CN" sz="2800" b="1" dirty="0" smtClean="0">
              <a:latin typeface="楷体_GB2312" pitchFamily="49" charset="-122"/>
              <a:ea typeface="楷体_GB2312" pitchFamily="49" charset="-122"/>
            </a:endParaRPr>
          </a:p>
          <a:p>
            <a:pPr marL="457200" indent="-457200" algn="just">
              <a:lnSpc>
                <a:spcPct val="110000"/>
              </a:lnSpc>
              <a:buFontTx/>
              <a:buNone/>
              <a:defRPr/>
            </a:pPr>
            <a:endParaRPr lang="en-US" altLang="zh-CN" sz="2800" b="1" dirty="0" smtClean="0">
              <a:latin typeface="楷体_GB2312" pitchFamily="49" charset="-122"/>
              <a:ea typeface="楷体_GB2312" pitchFamily="49" charset="-122"/>
            </a:endParaRPr>
          </a:p>
          <a:p>
            <a:pPr marL="457200" indent="-457200" algn="just">
              <a:lnSpc>
                <a:spcPct val="110000"/>
              </a:lnSpc>
              <a:buFontTx/>
              <a:buNone/>
              <a:defRPr/>
            </a:pPr>
            <a:endParaRPr lang="en-US" altLang="zh-CN" sz="2800" b="1" dirty="0" smtClean="0">
              <a:latin typeface="楷体_GB2312" pitchFamily="49" charset="-122"/>
              <a:ea typeface="楷体_GB2312" pitchFamily="49" charset="-122"/>
            </a:endParaRPr>
          </a:p>
          <a:p>
            <a:pPr algn="just">
              <a:lnSpc>
                <a:spcPct val="120000"/>
              </a:lnSpc>
              <a:spcBef>
                <a:spcPct val="50000"/>
              </a:spcBef>
              <a:defRPr/>
            </a:pPr>
            <a:r>
              <a:rPr lang="zh-CN" altLang="en-US" sz="2800" b="1" dirty="0" smtClean="0">
                <a:latin typeface="楷体_GB2312" pitchFamily="49" charset="-122"/>
                <a:ea typeface="楷体_GB2312" pitchFamily="49" charset="-122"/>
              </a:rPr>
              <a:t> 优缺点</a:t>
            </a:r>
          </a:p>
          <a:p>
            <a:pPr lvl="1" algn="just">
              <a:lnSpc>
                <a:spcPct val="120000"/>
              </a:lnSpc>
              <a:spcBef>
                <a:spcPct val="50000"/>
              </a:spcBef>
              <a:defRPr/>
            </a:pPr>
            <a:r>
              <a:rPr lang="zh-CN" altLang="en-US" sz="2400" b="1" dirty="0" smtClean="0">
                <a:latin typeface="楷体_GB2312" pitchFamily="49" charset="-122"/>
                <a:ea typeface="楷体_GB2312" pitchFamily="49" charset="-122"/>
              </a:rPr>
              <a:t>网内无主时钟，同步链路数较多，故对同步链路失效不敏感，对节点钟要求不高，价格便宜；</a:t>
            </a:r>
          </a:p>
          <a:p>
            <a:pPr lvl="1" algn="just">
              <a:lnSpc>
                <a:spcPct val="120000"/>
              </a:lnSpc>
              <a:spcBef>
                <a:spcPct val="50000"/>
              </a:spcBef>
              <a:defRPr/>
            </a:pPr>
            <a:r>
              <a:rPr lang="zh-CN" altLang="en-US" sz="2400" b="1" dirty="0" smtClean="0">
                <a:latin typeface="楷体_GB2312" pitchFamily="49" charset="-122"/>
                <a:ea typeface="楷体_GB2312" pitchFamily="49" charset="-122"/>
              </a:rPr>
              <a:t>系统频率不确定，易受外界影响，设备复杂。</a:t>
            </a:r>
            <a:endParaRPr lang="zh-CN" altLang="en-US" sz="2400" dirty="0" smtClean="0"/>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8450" y="2852738"/>
            <a:ext cx="33623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11267" name="Rectangle 3"/>
          <p:cNvSpPr>
            <a:spLocks noGrp="1" noChangeArrowheads="1"/>
          </p:cNvSpPr>
          <p:nvPr>
            <p:ph type="body" sz="half" idx="1"/>
          </p:nvPr>
        </p:nvSpPr>
        <p:spPr>
          <a:xfrm>
            <a:off x="635000" y="1371600"/>
            <a:ext cx="7608888" cy="4724400"/>
          </a:xfrm>
        </p:spPr>
        <p:txBody>
          <a:bodyPr rtlCol="0">
            <a:normAutofit/>
          </a:bodyPr>
          <a:lstStyle/>
          <a:p>
            <a:pPr marL="457200" indent="-457200" algn="just">
              <a:lnSpc>
                <a:spcPct val="110000"/>
              </a:lnSpc>
              <a:buFontTx/>
              <a:buNone/>
              <a:defRPr/>
            </a:pPr>
            <a:r>
              <a:rPr lang="en-US" altLang="zh-CN" sz="2800" b="1" dirty="0" smtClean="0">
                <a:latin typeface="楷体_GB2312" pitchFamily="49" charset="-122"/>
                <a:ea typeface="楷体_GB2312" pitchFamily="49" charset="-122"/>
              </a:rPr>
              <a:t>4</a:t>
            </a:r>
            <a:r>
              <a:rPr lang="zh-CN" altLang="en-US" sz="2800" b="1" dirty="0" smtClean="0">
                <a:latin typeface="楷体_GB2312" pitchFamily="49" charset="-122"/>
                <a:ea typeface="楷体_GB2312" pitchFamily="49" charset="-122"/>
              </a:rPr>
              <a:t>、外基准同步方式：所有节点的时间基准依赖于该节点所能接收到的外来基准信号。通过将本地时钟信号锁定到外来时间基准信号的相位上，来达到全网定时信号的同步。</a:t>
            </a:r>
            <a:r>
              <a:rPr lang="en-US" altLang="zh-CN" sz="2800" b="1" dirty="0" smtClean="0">
                <a:latin typeface="楷体_GB2312" pitchFamily="49" charset="-122"/>
                <a:ea typeface="楷体_GB2312" pitchFamily="49" charset="-122"/>
              </a:rPr>
              <a:t>   </a:t>
            </a:r>
          </a:p>
          <a:p>
            <a:pPr algn="just">
              <a:lnSpc>
                <a:spcPct val="110000"/>
              </a:lnSpc>
              <a:defRPr/>
            </a:pPr>
            <a:r>
              <a:rPr lang="zh-CN" altLang="en-US" sz="2800" b="1" dirty="0" smtClean="0">
                <a:latin typeface="楷体_GB2312" pitchFamily="49" charset="-122"/>
                <a:ea typeface="楷体_GB2312" pitchFamily="49" charset="-122"/>
              </a:rPr>
              <a:t>常用的外时间基准</a:t>
            </a:r>
            <a:endParaRPr lang="en-US" altLang="zh-CN" sz="2800" b="1" dirty="0" smtClean="0">
              <a:latin typeface="楷体_GB2312" pitchFamily="49" charset="-122"/>
              <a:ea typeface="楷体_GB2312" pitchFamily="49" charset="-122"/>
            </a:endParaRPr>
          </a:p>
          <a:p>
            <a:pPr marL="0" indent="0" algn="just">
              <a:lnSpc>
                <a:spcPct val="110000"/>
              </a:lnSpc>
              <a:buFontTx/>
              <a:buNone/>
              <a:defRPr/>
            </a:pPr>
            <a:r>
              <a:rPr lang="zh-CN" altLang="en-US" sz="2800" b="1" dirty="0" smtClean="0">
                <a:latin typeface="楷体_GB2312" pitchFamily="49" charset="-122"/>
                <a:ea typeface="楷体_GB2312" pitchFamily="49" charset="-122"/>
              </a:rPr>
              <a:t>信号是</a:t>
            </a:r>
            <a:r>
              <a:rPr lang="en-US" altLang="zh-CN" sz="2800" b="1" dirty="0" smtClean="0">
                <a:latin typeface="楷体_GB2312" pitchFamily="49" charset="-122"/>
                <a:ea typeface="楷体_GB2312" pitchFamily="49" charset="-122"/>
              </a:rPr>
              <a:t>GPS (</a:t>
            </a:r>
            <a:r>
              <a:rPr lang="zh-CN" altLang="en-US" sz="2800" b="1" dirty="0" smtClean="0">
                <a:latin typeface="楷体_GB2312" pitchFamily="49" charset="-122"/>
                <a:ea typeface="楷体_GB2312" pitchFamily="49" charset="-122"/>
              </a:rPr>
              <a:t>全球定位系</a:t>
            </a:r>
          </a:p>
          <a:p>
            <a:pPr marL="457200" indent="-457200" algn="just">
              <a:lnSpc>
                <a:spcPct val="110000"/>
              </a:lnSpc>
              <a:buFontTx/>
              <a:buNone/>
              <a:defRPr/>
            </a:pPr>
            <a:r>
              <a:rPr lang="zh-CN" altLang="en-US" sz="2800" b="1" dirty="0" smtClean="0">
                <a:latin typeface="楷体_GB2312" pitchFamily="49" charset="-122"/>
                <a:ea typeface="楷体_GB2312" pitchFamily="49" charset="-122"/>
              </a:rPr>
              <a:t>统</a:t>
            </a:r>
            <a:r>
              <a:rPr lang="en-US" altLang="zh-CN" sz="2800" b="1" dirty="0" smtClean="0">
                <a:latin typeface="楷体_GB2312" pitchFamily="49" charset="-122"/>
                <a:ea typeface="楷体_GB2312" pitchFamily="49" charset="-122"/>
              </a:rPr>
              <a:t>) </a:t>
            </a:r>
            <a:r>
              <a:rPr lang="zh-CN" altLang="en-US" sz="2800" b="1" dirty="0" smtClean="0">
                <a:latin typeface="楷体_GB2312" pitchFamily="49" charset="-122"/>
                <a:ea typeface="楷体_GB2312" pitchFamily="49" charset="-122"/>
              </a:rPr>
              <a:t>。</a:t>
            </a: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413" y="3068638"/>
            <a:ext cx="45720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r>
              <a:rPr lang="zh-CN" altLang="en-US" smtClean="0"/>
              <a:t>扩展：</a:t>
            </a:r>
            <a:r>
              <a:rPr lang="en-US" altLang="zh-CN" smtClean="0"/>
              <a:t>GPS</a:t>
            </a:r>
            <a:r>
              <a:rPr lang="zh-CN" altLang="en-US" smtClean="0"/>
              <a:t>系统概述</a:t>
            </a:r>
          </a:p>
        </p:txBody>
      </p:sp>
      <p:sp>
        <p:nvSpPr>
          <p:cNvPr id="25603" name="文本占位符 4"/>
          <p:cNvSpPr>
            <a:spLocks noGrp="1"/>
          </p:cNvSpPr>
          <p:nvPr>
            <p:ph type="body" sz="half" idx="1"/>
          </p:nvPr>
        </p:nvSpPr>
        <p:spPr>
          <a:xfrm>
            <a:off x="635000" y="1371600"/>
            <a:ext cx="7969250" cy="4724400"/>
          </a:xfrm>
        </p:spPr>
        <p:txBody>
          <a:bodyPr/>
          <a:lstStyle/>
          <a:p>
            <a:r>
              <a:rPr lang="en-US" altLang="zh-CN" sz="2800" b="1" smtClean="0">
                <a:latin typeface="楷体_GB2312" pitchFamily="49" charset="-122"/>
                <a:ea typeface="楷体_GB2312" pitchFamily="49" charset="-122"/>
              </a:rPr>
              <a:t>GPS</a:t>
            </a:r>
            <a:r>
              <a:rPr lang="zh-CN" altLang="en-US" sz="2800" b="1" smtClean="0">
                <a:latin typeface="楷体_GB2312" pitchFamily="49" charset="-122"/>
                <a:ea typeface="楷体_GB2312" pitchFamily="49" charset="-122"/>
              </a:rPr>
              <a:t>是美国国防部组织建立并控制的卫星定位系统，它可以提供三维定位</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经度、纬度和高度</a:t>
            </a:r>
            <a:r>
              <a:rPr lang="en-US" altLang="zh-CN" sz="2800" b="1" smtClean="0">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、时间同步和频率同步，是一套覆盖全球的全方位导航系统。</a:t>
            </a:r>
          </a:p>
          <a:p>
            <a:r>
              <a:rPr lang="zh-CN" altLang="en-US" sz="2800" b="1" smtClean="0">
                <a:latin typeface="楷体_GB2312" pitchFamily="49" charset="-122"/>
                <a:ea typeface="楷体_GB2312" pitchFamily="49" charset="-122"/>
              </a:rPr>
              <a:t>由于</a:t>
            </a:r>
            <a:r>
              <a:rPr lang="en-US" altLang="zh-CN" sz="2800" b="1" smtClean="0">
                <a:latin typeface="楷体_GB2312" pitchFamily="49" charset="-122"/>
                <a:ea typeface="楷体_GB2312" pitchFamily="49" charset="-122"/>
              </a:rPr>
              <a:t>GPS</a:t>
            </a:r>
            <a:r>
              <a:rPr lang="zh-CN" altLang="en-US" sz="2800" b="1" smtClean="0">
                <a:latin typeface="楷体_GB2312" pitchFamily="49" charset="-122"/>
                <a:ea typeface="楷体_GB2312" pitchFamily="49" charset="-122"/>
              </a:rPr>
              <a:t>接收机价格低廉，不向用户收取使用费，并且能够提供高性能的频率同步和时间同步，因此，</a:t>
            </a:r>
            <a:r>
              <a:rPr lang="en-US" altLang="zh-CN" sz="2800" b="1" smtClean="0">
                <a:latin typeface="楷体_GB2312" pitchFamily="49" charset="-122"/>
                <a:ea typeface="楷体_GB2312" pitchFamily="49" charset="-122"/>
              </a:rPr>
              <a:t>GPS</a:t>
            </a:r>
            <a:r>
              <a:rPr lang="zh-CN" altLang="en-US" sz="2800" b="1" smtClean="0">
                <a:latin typeface="楷体_GB2312" pitchFamily="49" charset="-122"/>
                <a:ea typeface="楷体_GB2312" pitchFamily="49" charset="-122"/>
              </a:rPr>
              <a:t>开始在通信领域使用，并且随着近几年通信的迅猛发展，</a:t>
            </a:r>
            <a:r>
              <a:rPr lang="en-US" altLang="zh-CN" sz="2800" b="1" smtClean="0">
                <a:latin typeface="楷体_GB2312" pitchFamily="49" charset="-122"/>
                <a:ea typeface="楷体_GB2312" pitchFamily="49" charset="-122"/>
              </a:rPr>
              <a:t>GPS</a:t>
            </a:r>
            <a:r>
              <a:rPr lang="zh-CN" altLang="en-US" sz="2800" b="1" smtClean="0">
                <a:latin typeface="楷体_GB2312" pitchFamily="49" charset="-122"/>
                <a:ea typeface="楷体_GB2312" pitchFamily="49" charset="-122"/>
              </a:rPr>
              <a:t>的应用也越来越广泛。</a:t>
            </a:r>
            <a:endParaRPr lang="en-US" altLang="zh-CN" sz="2800" b="1" smtClean="0">
              <a:latin typeface="楷体_GB2312" pitchFamily="49" charset="-122"/>
              <a:ea typeface="楷体_GB2312" pitchFamily="49" charset="-122"/>
            </a:endParaRPr>
          </a:p>
          <a:p>
            <a:r>
              <a:rPr lang="en-US" altLang="zh-CN" sz="2800" b="1" smtClean="0">
                <a:latin typeface="楷体_GB2312" pitchFamily="49" charset="-122"/>
                <a:ea typeface="楷体_GB2312" pitchFamily="49" charset="-122"/>
              </a:rPr>
              <a:t>GPS</a:t>
            </a:r>
            <a:r>
              <a:rPr lang="zh-CN" altLang="en-US" sz="2800" b="1" smtClean="0">
                <a:latin typeface="楷体_GB2312" pitchFamily="49" charset="-122"/>
                <a:ea typeface="楷体_GB2312" pitchFamily="49" charset="-122"/>
              </a:rPr>
              <a:t>系统由 </a:t>
            </a:r>
            <a:r>
              <a:rPr lang="en-US" altLang="zh-CN" sz="2800" b="1" smtClean="0">
                <a:latin typeface="楷体_GB2312" pitchFamily="49" charset="-122"/>
                <a:ea typeface="楷体_GB2312" pitchFamily="49" charset="-122"/>
              </a:rPr>
              <a:t>GPS</a:t>
            </a:r>
            <a:r>
              <a:rPr lang="zh-CN" altLang="en-US" sz="2800" b="1" smtClean="0">
                <a:latin typeface="楷体_GB2312" pitchFamily="49" charset="-122"/>
                <a:ea typeface="楷体_GB2312" pitchFamily="49" charset="-122"/>
              </a:rPr>
              <a:t>卫星系统、地面控制系统和用户设备等三部分组成。</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endParaRPr lang="zh-CN" altLang="en-US" smtClean="0"/>
          </a:p>
        </p:txBody>
      </p:sp>
      <p:sp>
        <p:nvSpPr>
          <p:cNvPr id="26627" name="文本占位符 2"/>
          <p:cNvSpPr>
            <a:spLocks noGrp="1"/>
          </p:cNvSpPr>
          <p:nvPr>
            <p:ph type="body" sz="half" idx="1"/>
          </p:nvPr>
        </p:nvSpPr>
        <p:spPr/>
        <p:txBody>
          <a:bodyPr/>
          <a:lstStyle/>
          <a:p>
            <a:endParaRPr lang="zh-CN" altLang="en-US" smtClean="0"/>
          </a:p>
        </p:txBody>
      </p:sp>
      <p:sp>
        <p:nvSpPr>
          <p:cNvPr id="26628" name="内容占位符 3"/>
          <p:cNvSpPr>
            <a:spLocks noGrp="1"/>
          </p:cNvSpPr>
          <p:nvPr>
            <p:ph sz="half" idx="2"/>
          </p:nvPr>
        </p:nvSpPr>
        <p:spPr/>
        <p:txBody>
          <a:bodyPr/>
          <a:lstStyle/>
          <a:p>
            <a:endParaRPr lang="zh-CN" altLang="en-US" smtClean="0"/>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2063"/>
            <a:ext cx="882015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endParaRPr lang="zh-CN" altLang="en-US" smtClean="0"/>
          </a:p>
        </p:txBody>
      </p:sp>
      <p:sp>
        <p:nvSpPr>
          <p:cNvPr id="24579" name="文本占位符 2"/>
          <p:cNvSpPr>
            <a:spLocks noGrp="1"/>
          </p:cNvSpPr>
          <p:nvPr>
            <p:ph type="body" sz="half" idx="1"/>
          </p:nvPr>
        </p:nvSpPr>
        <p:spPr>
          <a:xfrm>
            <a:off x="122238" y="1219200"/>
            <a:ext cx="8212137" cy="4724400"/>
          </a:xfrm>
          <a:extLst>
            <a:ext uri="{91240B29-F687-4F45-9708-019B960494DF}">
              <a14:hiddenLine xmlns:a14="http://schemas.microsoft.com/office/drawing/2010/main" w="7938">
                <a:solidFill>
                  <a:schemeClr val="tx1"/>
                </a:solidFill>
                <a:miter lim="800000"/>
                <a:headEnd/>
                <a:tailEnd/>
              </a14:hiddenLine>
            </a:ext>
          </a:extLst>
        </p:spPr>
        <p:txBody>
          <a:bodyPr rtlCol="0">
            <a:noAutofit/>
          </a:bodyPr>
          <a:lstStyle/>
          <a:p>
            <a:pPr marL="0" indent="0">
              <a:buFontTx/>
              <a:buNone/>
              <a:defRPr/>
            </a:pPr>
            <a:r>
              <a:rPr lang="en-US" altLang="zh-CN" sz="2800" dirty="0" smtClean="0">
                <a:latin typeface="华文楷体" panose="02010600040101010101" pitchFamily="2" charset="-122"/>
                <a:ea typeface="华文楷体" panose="02010600040101010101" pitchFamily="2" charset="-122"/>
              </a:rPr>
              <a:t>5.</a:t>
            </a:r>
            <a:r>
              <a:rPr lang="zh-CN" altLang="en-US" sz="2800" dirty="0" smtClean="0">
                <a:latin typeface="华文楷体" panose="02010600040101010101" pitchFamily="2" charset="-122"/>
                <a:ea typeface="华文楷体" panose="02010600040101010101" pitchFamily="2" charset="-122"/>
              </a:rPr>
              <a:t>通信楼综合定时供给系统（</a:t>
            </a:r>
            <a:r>
              <a:rPr lang="en-US" altLang="zh-CN" sz="2800" dirty="0" smtClean="0">
                <a:latin typeface="华文楷体" panose="02010600040101010101" pitchFamily="2" charset="-122"/>
                <a:ea typeface="华文楷体" panose="02010600040101010101" pitchFamily="2" charset="-122"/>
              </a:rPr>
              <a:t>BITS</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a:defRPr/>
            </a:pPr>
            <a:r>
              <a:rPr lang="en-US" altLang="zh-CN" sz="2800" dirty="0">
                <a:latin typeface="华文楷体" panose="02010600040101010101" pitchFamily="2" charset="-122"/>
                <a:ea typeface="华文楷体" panose="02010600040101010101" pitchFamily="2" charset="-122"/>
              </a:rPr>
              <a:t>BITS</a:t>
            </a:r>
            <a:r>
              <a:rPr lang="zh-CN" altLang="en-US" sz="2800" dirty="0">
                <a:latin typeface="华文楷体" panose="02010600040101010101" pitchFamily="2" charset="-122"/>
                <a:ea typeface="华文楷体" panose="02010600040101010101" pitchFamily="2" charset="-122"/>
              </a:rPr>
              <a:t>在每个通信大楼内，设有一个主钟，它受控于同步基准信号，楼内所有其他时钟与该主钟同步</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a:defRPr/>
            </a:pPr>
            <a:r>
              <a:rPr lang="en-US" altLang="zh-CN" sz="2800" dirty="0" smtClean="0">
                <a:latin typeface="华文楷体" panose="02010600040101010101" pitchFamily="2" charset="-122"/>
                <a:ea typeface="华文楷体" panose="02010600040101010101" pitchFamily="2" charset="-122"/>
              </a:rPr>
              <a:t>BITS</a:t>
            </a:r>
            <a:r>
              <a:rPr lang="zh-CN" altLang="en-US" sz="2800" dirty="0">
                <a:latin typeface="华文楷体" panose="02010600040101010101" pitchFamily="2" charset="-122"/>
                <a:ea typeface="华文楷体" panose="02010600040101010101" pitchFamily="2" charset="-122"/>
              </a:rPr>
              <a:t>由五个组成部分：参考信号入点、定时供给发生器、定时信号输出、性能检测及告警</a:t>
            </a:r>
            <a:r>
              <a:rPr lang="zh-CN" altLang="en-US"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a:defRPr/>
            </a:pPr>
            <a:r>
              <a:rPr lang="zh-CN" altLang="en-US" sz="2800" dirty="0" smtClean="0">
                <a:latin typeface="华文楷体" panose="02010600040101010101" pitchFamily="2" charset="-122"/>
                <a:ea typeface="华文楷体" panose="02010600040101010101" pitchFamily="2" charset="-122"/>
              </a:rPr>
              <a:t>我国</a:t>
            </a:r>
            <a:r>
              <a:rPr lang="zh-CN" altLang="en-US" sz="2800" dirty="0">
                <a:latin typeface="华文楷体" panose="02010600040101010101" pitchFamily="2" charset="-122"/>
                <a:ea typeface="华文楷体" panose="02010600040101010101" pitchFamily="2" charset="-122"/>
              </a:rPr>
              <a:t>在数字同步</a:t>
            </a:r>
            <a:endParaRPr lang="en-US" altLang="zh-CN" sz="2800" dirty="0">
              <a:latin typeface="华文楷体" panose="02010600040101010101" pitchFamily="2" charset="-122"/>
              <a:ea typeface="华文楷体" panose="02010600040101010101" pitchFamily="2" charset="-122"/>
            </a:endParaRPr>
          </a:p>
          <a:p>
            <a:pPr marL="0" indent="0">
              <a:buFontTx/>
              <a:buNone/>
              <a:defRPr/>
            </a:pPr>
            <a:r>
              <a:rPr lang="zh-CN" altLang="en-US" sz="2800" dirty="0">
                <a:latin typeface="华文楷体" panose="02010600040101010101" pitchFamily="2" charset="-122"/>
                <a:ea typeface="华文楷体" panose="02010600040101010101" pitchFamily="2" charset="-122"/>
              </a:rPr>
              <a:t>网的二、三级节</a:t>
            </a:r>
            <a:endParaRPr lang="en-US" altLang="zh-CN" sz="2800" dirty="0">
              <a:latin typeface="华文楷体" panose="02010600040101010101" pitchFamily="2" charset="-122"/>
              <a:ea typeface="华文楷体" panose="02010600040101010101" pitchFamily="2" charset="-122"/>
            </a:endParaRPr>
          </a:p>
          <a:p>
            <a:pPr marL="0" indent="0">
              <a:buFontTx/>
              <a:buNone/>
              <a:defRPr/>
            </a:pPr>
            <a:r>
              <a:rPr lang="zh-CN" altLang="en-US" sz="2800" dirty="0">
                <a:latin typeface="华文楷体" panose="02010600040101010101" pitchFamily="2" charset="-122"/>
                <a:ea typeface="华文楷体" panose="02010600040101010101" pitchFamily="2" charset="-122"/>
              </a:rPr>
              <a:t>点设</a:t>
            </a:r>
            <a:r>
              <a:rPr lang="en-US" altLang="zh-CN" sz="2800" dirty="0">
                <a:latin typeface="华文楷体" panose="02010600040101010101" pitchFamily="2" charset="-122"/>
                <a:ea typeface="华文楷体" panose="02010600040101010101" pitchFamily="2" charset="-122"/>
              </a:rPr>
              <a:t>BITS</a:t>
            </a:r>
            <a:r>
              <a:rPr lang="zh-CN" altLang="en-US" sz="2800" dirty="0" smtClean="0">
                <a:latin typeface="华文楷体" panose="02010600040101010101" pitchFamily="2" charset="-122"/>
                <a:ea typeface="华文楷体" panose="02010600040101010101" pitchFamily="2" charset="-122"/>
              </a:rPr>
              <a:t>，并向</a:t>
            </a:r>
            <a:endParaRPr lang="en-US" altLang="zh-CN" sz="2800" dirty="0" smtClean="0">
              <a:latin typeface="华文楷体" panose="02010600040101010101" pitchFamily="2" charset="-122"/>
              <a:ea typeface="华文楷体" panose="02010600040101010101" pitchFamily="2" charset="-122"/>
            </a:endParaRPr>
          </a:p>
          <a:p>
            <a:pPr marL="0" indent="0">
              <a:buFontTx/>
              <a:buNone/>
              <a:defRPr/>
            </a:pPr>
            <a:r>
              <a:rPr lang="zh-CN" altLang="en-US" sz="2800" dirty="0" smtClean="0">
                <a:latin typeface="华文楷体" panose="02010600040101010101" pitchFamily="2" charset="-122"/>
                <a:ea typeface="华文楷体" panose="02010600040101010101" pitchFamily="2" charset="-122"/>
              </a:rPr>
              <a:t>需要同步基准的</a:t>
            </a:r>
            <a:endParaRPr lang="en-US" altLang="zh-CN" sz="2800" dirty="0" smtClean="0">
              <a:latin typeface="华文楷体" panose="02010600040101010101" pitchFamily="2" charset="-122"/>
              <a:ea typeface="华文楷体" panose="02010600040101010101" pitchFamily="2" charset="-122"/>
            </a:endParaRPr>
          </a:p>
          <a:p>
            <a:pPr marL="0" indent="0">
              <a:buFontTx/>
              <a:buNone/>
              <a:defRPr/>
            </a:pPr>
            <a:r>
              <a:rPr lang="zh-CN" altLang="en-US" sz="2800" dirty="0" smtClean="0">
                <a:latin typeface="华文楷体" panose="02010600040101010101" pitchFamily="2" charset="-122"/>
                <a:ea typeface="华文楷体" panose="02010600040101010101" pitchFamily="2" charset="-122"/>
              </a:rPr>
              <a:t>各种设备提供</a:t>
            </a:r>
            <a:endParaRPr lang="en-US" altLang="zh-CN" sz="2800" dirty="0" smtClean="0">
              <a:latin typeface="华文楷体" panose="02010600040101010101" pitchFamily="2" charset="-122"/>
              <a:ea typeface="华文楷体" panose="02010600040101010101" pitchFamily="2" charset="-122"/>
            </a:endParaRPr>
          </a:p>
          <a:p>
            <a:pPr marL="0" indent="0">
              <a:buFontTx/>
              <a:buNone/>
              <a:defRPr/>
            </a:pPr>
            <a:r>
              <a:rPr lang="zh-CN" altLang="en-US" sz="2800" dirty="0" smtClean="0">
                <a:latin typeface="华文楷体" panose="02010600040101010101" pitchFamily="2" charset="-122"/>
                <a:ea typeface="华文楷体" panose="02010600040101010101" pitchFamily="2" charset="-122"/>
              </a:rPr>
              <a:t>定时</a:t>
            </a:r>
            <a:r>
              <a:rPr lang="zh-CN" altLang="en-US" sz="2800" dirty="0">
                <a:latin typeface="华文楷体" panose="02010600040101010101" pitchFamily="2" charset="-122"/>
                <a:ea typeface="华文楷体" panose="02010600040101010101" pitchFamily="2" charset="-122"/>
              </a:rPr>
              <a:t>信号。</a:t>
            </a:r>
          </a:p>
        </p:txBody>
      </p:sp>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3259138"/>
            <a:ext cx="6084887"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33413" y="-38100"/>
            <a:ext cx="7772400" cy="1143000"/>
          </a:xfrm>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28675" name="Rectangle 3"/>
          <p:cNvSpPr>
            <a:spLocks noGrp="1" noChangeArrowheads="1"/>
          </p:cNvSpPr>
          <p:nvPr>
            <p:ph type="body" sz="half" idx="1"/>
          </p:nvPr>
        </p:nvSpPr>
        <p:spPr>
          <a:xfrm>
            <a:off x="90488" y="1114425"/>
            <a:ext cx="8858250" cy="4724400"/>
          </a:xfrm>
        </p:spPr>
        <p:txBody>
          <a:bodyPr/>
          <a:lstStyle/>
          <a:p>
            <a:pPr marL="457200" indent="-457200">
              <a:lnSpc>
                <a:spcPct val="110000"/>
              </a:lnSpc>
              <a:buFontTx/>
              <a:buNone/>
            </a:pPr>
            <a:r>
              <a:rPr lang="zh-CN" altLang="en-US" sz="3000" b="1" smtClean="0">
                <a:ea typeface="楷体_GB2312" pitchFamily="49" charset="-122"/>
              </a:rPr>
              <a:t>三、数字同步网的结构</a:t>
            </a:r>
          </a:p>
          <a:p>
            <a:pPr marL="457200" indent="-457200">
              <a:lnSpc>
                <a:spcPct val="120000"/>
              </a:lnSpc>
              <a:spcBef>
                <a:spcPts val="600"/>
              </a:spcBef>
              <a:buFontTx/>
              <a:buNone/>
            </a:pPr>
            <a:r>
              <a:rPr lang="en-US" altLang="zh-CN" sz="2800" b="1" smtClean="0">
                <a:latin typeface="楷体_GB2312" pitchFamily="49" charset="-122"/>
                <a:ea typeface="楷体_GB2312" pitchFamily="49" charset="-122"/>
              </a:rPr>
              <a:t>1</a:t>
            </a:r>
            <a:r>
              <a:rPr lang="zh-CN" altLang="en-US" sz="2800" b="1" smtClean="0">
                <a:latin typeface="楷体_GB2312" pitchFamily="49" charset="-122"/>
                <a:ea typeface="楷体_GB2312" pitchFamily="49" charset="-122"/>
              </a:rPr>
              <a:t>、全同步网</a:t>
            </a:r>
          </a:p>
          <a:p>
            <a:pPr marL="457200" indent="-457200">
              <a:lnSpc>
                <a:spcPct val="120000"/>
              </a:lnSpc>
              <a:spcBef>
                <a:spcPts val="600"/>
              </a:spcBef>
              <a:buFontTx/>
              <a:buNone/>
            </a:pPr>
            <a:r>
              <a:rPr lang="zh-CN" altLang="en-US" sz="2400" b="1" smtClean="0">
                <a:latin typeface="楷体_GB2312" pitchFamily="49" charset="-122"/>
                <a:ea typeface="楷体_GB2312" pitchFamily="49" charset="-122"/>
              </a:rPr>
              <a:t>       同步网接受一个或几个基准钟控制</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同步网内的其他时钟都同步到该基准钟上。</a:t>
            </a:r>
          </a:p>
          <a:p>
            <a:pPr marL="863600" lvl="1" indent="-406400">
              <a:lnSpc>
                <a:spcPct val="120000"/>
              </a:lnSpc>
              <a:spcBef>
                <a:spcPts val="600"/>
              </a:spcBef>
            </a:pPr>
            <a:r>
              <a:rPr lang="zh-CN" altLang="en-US" sz="2400" b="1" smtClean="0">
                <a:latin typeface="楷体_GB2312" pitchFamily="49" charset="-122"/>
                <a:ea typeface="楷体_GB2312" pitchFamily="49" charset="-122"/>
              </a:rPr>
              <a:t>单基准时钟结构 </a:t>
            </a:r>
          </a:p>
          <a:p>
            <a:pPr marL="457200" indent="-457200">
              <a:lnSpc>
                <a:spcPct val="120000"/>
              </a:lnSpc>
              <a:spcBef>
                <a:spcPts val="600"/>
              </a:spcBef>
              <a:buFontTx/>
              <a:buNone/>
            </a:pPr>
            <a:r>
              <a:rPr lang="zh-CN" altLang="en-US" sz="2400" b="1" smtClean="0">
                <a:latin typeface="楷体_GB2312" pitchFamily="49" charset="-122"/>
                <a:ea typeface="楷体_GB2312" pitchFamily="49" charset="-122"/>
              </a:rPr>
              <a:t>       当同步网内只有一个基准时钟时，也称为一级时钟。</a:t>
            </a:r>
            <a:r>
              <a:rPr lang="zh-CN" altLang="en-US" sz="2000" smtClean="0"/>
              <a:t> </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233863"/>
            <a:ext cx="41021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36576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xfrm>
            <a:off x="628650" y="365125"/>
            <a:ext cx="7886700" cy="976313"/>
          </a:xfrm>
        </p:spPr>
        <p:txBody>
          <a:bodyPr/>
          <a:lstStyle/>
          <a:p>
            <a:endParaRPr lang="zh-CN" altLang="en-US" smtClean="0"/>
          </a:p>
        </p:txBody>
      </p:sp>
      <p:grpSp>
        <p:nvGrpSpPr>
          <p:cNvPr id="288772" name="Group 4"/>
          <p:cNvGrpSpPr>
            <a:grpSpLocks/>
          </p:cNvGrpSpPr>
          <p:nvPr/>
        </p:nvGrpSpPr>
        <p:grpSpPr bwMode="auto">
          <a:xfrm>
            <a:off x="4125913" y="3016250"/>
            <a:ext cx="4857750" cy="3841750"/>
            <a:chOff x="68" y="1207"/>
            <a:chExt cx="3060" cy="2420"/>
          </a:xfrm>
        </p:grpSpPr>
        <p:pic>
          <p:nvPicPr>
            <p:cNvPr id="9223" name="Picture 5" descr="1210626667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1207"/>
              <a:ext cx="3060" cy="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6"/>
            <p:cNvSpPr>
              <a:spLocks noChangeArrowheads="1"/>
            </p:cNvSpPr>
            <p:nvPr/>
          </p:nvSpPr>
          <p:spPr bwMode="auto">
            <a:xfrm>
              <a:off x="431" y="3339"/>
              <a:ext cx="18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맑은 고딕" panose="020B0503020000020004" pitchFamily="34" charset="-127"/>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맑은 고딕" panose="020B0503020000020004" pitchFamily="34" charset="-127"/>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맑은 고딕" panose="020B0503020000020004" pitchFamily="34" charset="-127"/>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9pPr>
            </a:lstStyle>
            <a:p>
              <a:pPr eaLnBrk="1" hangingPunct="1">
                <a:lnSpc>
                  <a:spcPct val="100000"/>
                </a:lnSpc>
                <a:spcBef>
                  <a:spcPct val="0"/>
                </a:spcBef>
                <a:buFontTx/>
                <a:buNone/>
              </a:pPr>
              <a:r>
                <a:rPr lang="en-US" altLang="zh-CN" sz="2400">
                  <a:latin typeface="Times New Roman" panose="02020603050405020304" pitchFamily="18" charset="0"/>
                  <a:ea typeface="宋体" panose="02010600030101010101" pitchFamily="2" charset="-122"/>
                </a:rPr>
                <a:t>5071A </a:t>
              </a:r>
              <a:r>
                <a:rPr lang="zh-CN" altLang="en-US" sz="2400">
                  <a:latin typeface="Times New Roman" panose="02020603050405020304" pitchFamily="18" charset="0"/>
                  <a:ea typeface="宋体" panose="02010600030101010101" pitchFamily="2" charset="-122"/>
                </a:rPr>
                <a:t>超高精度铯钟 </a:t>
              </a:r>
            </a:p>
          </p:txBody>
        </p:sp>
      </p:grpSp>
      <p:pic>
        <p:nvPicPr>
          <p:cNvPr id="288775" name="Picture 7" descr="2721_11920217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https://timgsa.baidu.com/timg?image&amp;quality=80&amp;size=b9999_10000&amp;sec=1523364468936&amp;di=23709a1f3d754051bd4b3d34385c49b0&amp;imgtype=0&amp;src=http%3A%2F%2Fwww.1024sj.com%2Fuploadimg%2F2013-7%2F901425-2013721051263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588"/>
            <a:ext cx="5994400" cy="422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8772"/>
                                        </p:tgtEl>
                                        <p:attrNameLst>
                                          <p:attrName>style.visibility</p:attrName>
                                        </p:attrNameLst>
                                      </p:cBhvr>
                                      <p:to>
                                        <p:strVal val="visible"/>
                                      </p:to>
                                    </p:set>
                                    <p:animEffect transition="in" filter="blinds(horizontal)">
                                      <p:cBhvr>
                                        <p:cTn id="7" dur="500"/>
                                        <p:tgtEl>
                                          <p:spTgt spid="288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8775"/>
                                        </p:tgtEl>
                                        <p:attrNameLst>
                                          <p:attrName>style.visibility</p:attrName>
                                        </p:attrNameLst>
                                      </p:cBhvr>
                                      <p:to>
                                        <p:strVal val="visible"/>
                                      </p:to>
                                    </p:set>
                                    <p:animEffect transition="in" filter="blinds(horizontal)">
                                      <p:cBhvr>
                                        <p:cTn id="12" dur="500"/>
                                        <p:tgtEl>
                                          <p:spTgt spid="288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9"/>
                                        </p:tgtEl>
                                        <p:attrNameLst>
                                          <p:attrName>style.visibility</p:attrName>
                                        </p:attrNameLst>
                                      </p:cBhvr>
                                      <p:to>
                                        <p:strVal val="visible"/>
                                      </p:to>
                                    </p:set>
                                    <p:anim calcmode="lin" valueType="num">
                                      <p:cBhvr additive="base">
                                        <p:cTn id="17" dur="500" fill="hold"/>
                                        <p:tgtEl>
                                          <p:spTgt spid="5129"/>
                                        </p:tgtEl>
                                        <p:attrNameLst>
                                          <p:attrName>ppt_x</p:attrName>
                                        </p:attrNameLst>
                                      </p:cBhvr>
                                      <p:tavLst>
                                        <p:tav tm="0">
                                          <p:val>
                                            <p:strVal val="#ppt_x"/>
                                          </p:val>
                                        </p:tav>
                                        <p:tav tm="100000">
                                          <p:val>
                                            <p:strVal val="#ppt_x"/>
                                          </p:val>
                                        </p:tav>
                                      </p:tavLst>
                                    </p:anim>
                                    <p:anim calcmode="lin" valueType="num">
                                      <p:cBhvr additive="base">
                                        <p:cTn id="18" dur="500" fill="hold"/>
                                        <p:tgtEl>
                                          <p:spTgt spid="5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29699" name="Rectangle 3"/>
          <p:cNvSpPr>
            <a:spLocks noGrp="1" noChangeArrowheads="1"/>
          </p:cNvSpPr>
          <p:nvPr>
            <p:ph type="body" sz="half" idx="1"/>
          </p:nvPr>
        </p:nvSpPr>
        <p:spPr>
          <a:xfrm>
            <a:off x="635000" y="1371600"/>
            <a:ext cx="7608888" cy="4724400"/>
          </a:xfrm>
        </p:spPr>
        <p:txBody>
          <a:bodyPr/>
          <a:lstStyle/>
          <a:p>
            <a:pPr marL="457200" indent="-457200">
              <a:lnSpc>
                <a:spcPct val="110000"/>
              </a:lnSpc>
            </a:pPr>
            <a:r>
              <a:rPr lang="zh-CN" altLang="en-US" sz="2800" b="1" smtClean="0">
                <a:latin typeface="楷体_GB2312" pitchFamily="49" charset="-122"/>
                <a:ea typeface="楷体_GB2312" pitchFamily="49" charset="-122"/>
              </a:rPr>
              <a:t>多基准时钟结构 </a:t>
            </a:r>
          </a:p>
          <a:p>
            <a:pPr marL="457200" indent="-457200">
              <a:lnSpc>
                <a:spcPct val="120000"/>
              </a:lnSpc>
              <a:spcBef>
                <a:spcPct val="40000"/>
              </a:spcBef>
              <a:buFontTx/>
              <a:buNone/>
            </a:pPr>
            <a:endParaRPr lang="zh-CN" altLang="en-US" sz="2000" smtClean="0"/>
          </a:p>
        </p:txBody>
      </p:sp>
      <p:graphicFrame>
        <p:nvGraphicFramePr>
          <p:cNvPr id="29700" name="Object 6"/>
          <p:cNvGraphicFramePr>
            <a:graphicFrameLocks noGrp="1" noChangeAspect="1"/>
          </p:cNvGraphicFramePr>
          <p:nvPr>
            <p:ph sz="half" idx="2"/>
          </p:nvPr>
        </p:nvGraphicFramePr>
        <p:xfrm>
          <a:off x="1852613" y="1773238"/>
          <a:ext cx="5581650" cy="4608512"/>
        </p:xfrm>
        <a:graphic>
          <a:graphicData uri="http://schemas.openxmlformats.org/presentationml/2006/ole">
            <mc:AlternateContent xmlns:mc="http://schemas.openxmlformats.org/markup-compatibility/2006">
              <mc:Choice xmlns:v="urn:schemas-microsoft-com:vml" Requires="v">
                <p:oleObj spid="_x0000_s29701" name="Visio" r:id="rId3" imgW="3086773" imgH="2547180" progId="Visio.Drawing.11">
                  <p:embed/>
                </p:oleObj>
              </mc:Choice>
              <mc:Fallback>
                <p:oleObj name="Visio" r:id="rId3" imgW="3086773" imgH="2547180" progId="Visio.Drawing.11">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613" y="1773238"/>
                        <a:ext cx="5581650"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30723" name="Rectangle 3"/>
          <p:cNvSpPr>
            <a:spLocks noGrp="1" noChangeArrowheads="1"/>
          </p:cNvSpPr>
          <p:nvPr>
            <p:ph type="body" sz="half" idx="1"/>
          </p:nvPr>
        </p:nvSpPr>
        <p:spPr>
          <a:xfrm>
            <a:off x="635000" y="1371600"/>
            <a:ext cx="7608888" cy="4724400"/>
          </a:xfrm>
        </p:spPr>
        <p:txBody>
          <a:bodyPr/>
          <a:lstStyle/>
          <a:p>
            <a:pPr marL="457200" indent="-457200">
              <a:lnSpc>
                <a:spcPct val="110000"/>
              </a:lnSpc>
              <a:buFontTx/>
              <a:buNone/>
            </a:pPr>
            <a:r>
              <a:rPr lang="zh-CN" altLang="en-US" sz="2800" b="1" smtClean="0">
                <a:latin typeface="楷体_GB2312" pitchFamily="49" charset="-122"/>
                <a:ea typeface="楷体_GB2312" pitchFamily="49" charset="-122"/>
              </a:rPr>
              <a:t>多个基准时钟的同步方法</a:t>
            </a:r>
          </a:p>
          <a:p>
            <a:pPr marL="457200" indent="-457200" algn="just">
              <a:lnSpc>
                <a:spcPct val="115000"/>
              </a:lnSpc>
              <a:spcBef>
                <a:spcPct val="40000"/>
              </a:spcBef>
              <a:buFontTx/>
              <a:buAutoNum type="arabicParenBoth"/>
            </a:pPr>
            <a:r>
              <a:rPr lang="zh-CN" altLang="en-US" sz="2400" b="1" smtClean="0">
                <a:latin typeface="楷体_GB2312" pitchFamily="49" charset="-122"/>
                <a:ea typeface="楷体_GB2312" pitchFamily="49" charset="-122"/>
              </a:rPr>
              <a:t>在所有的基准时钟上装配</a:t>
            </a:r>
            <a:r>
              <a:rPr lang="en-US" altLang="zh-CN" sz="2400" b="1" smtClean="0">
                <a:latin typeface="楷体_GB2312" pitchFamily="49" charset="-122"/>
                <a:ea typeface="楷体_GB2312" pitchFamily="49" charset="-122"/>
              </a:rPr>
              <a:t>GPS</a:t>
            </a:r>
            <a:r>
              <a:rPr lang="zh-CN" altLang="en-US" sz="2400" b="1" smtClean="0">
                <a:latin typeface="楷体_GB2312" pitchFamily="49" charset="-122"/>
                <a:ea typeface="楷体_GB2312" pitchFamily="49" charset="-122"/>
              </a:rPr>
              <a:t>接收机，使所有基准时钟通过</a:t>
            </a:r>
            <a:r>
              <a:rPr lang="en-US" altLang="zh-CN" sz="2400" b="1" smtClean="0">
                <a:latin typeface="楷体_GB2312" pitchFamily="49" charset="-122"/>
                <a:ea typeface="楷体_GB2312" pitchFamily="49" charset="-122"/>
              </a:rPr>
              <a:t>GPS</a:t>
            </a:r>
            <a:r>
              <a:rPr lang="zh-CN" altLang="en-US" sz="2400" b="1" smtClean="0">
                <a:latin typeface="楷体_GB2312" pitchFamily="49" charset="-122"/>
                <a:ea typeface="楷体_GB2312" pitchFamily="49" charset="-122"/>
              </a:rPr>
              <a:t>系统跟踪</a:t>
            </a:r>
            <a:r>
              <a:rPr lang="en-US" altLang="zh-CN" sz="2400" b="1" smtClean="0">
                <a:latin typeface="楷体_GB2312" pitchFamily="49" charset="-122"/>
                <a:ea typeface="楷体_GB2312" pitchFamily="49" charset="-122"/>
              </a:rPr>
              <a:t>UTC</a:t>
            </a:r>
            <a:r>
              <a:rPr lang="zh-CN" altLang="en-US" sz="2400" b="1" smtClean="0">
                <a:latin typeface="楷体_GB2312" pitchFamily="49" charset="-122"/>
                <a:ea typeface="楷体_GB2312" pitchFamily="49" charset="-122"/>
              </a:rPr>
              <a:t>（统一时间时间</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协调），保持长期频率准确度</a:t>
            </a:r>
            <a:r>
              <a:rPr lang="en-US" altLang="zh-CN" sz="2400" b="1" smtClean="0">
                <a:latin typeface="楷体_GB2312" pitchFamily="49" charset="-122"/>
                <a:ea typeface="楷体_GB2312" pitchFamily="49" charset="-122"/>
              </a:rPr>
              <a:t>, </a:t>
            </a:r>
            <a:r>
              <a:rPr lang="zh-CN" altLang="en-US" sz="2400" b="1" smtClean="0">
                <a:latin typeface="楷体_GB2312" pitchFamily="49" charset="-122"/>
                <a:ea typeface="楷体_GB2312" pitchFamily="49" charset="-122"/>
              </a:rPr>
              <a:t>从而达到全网同步。 </a:t>
            </a:r>
          </a:p>
          <a:p>
            <a:pPr marL="457200" indent="-457200" algn="just">
              <a:lnSpc>
                <a:spcPct val="115000"/>
              </a:lnSpc>
              <a:spcBef>
                <a:spcPct val="40000"/>
              </a:spcBef>
              <a:buFontTx/>
              <a:buAutoNum type="arabicParenBoth"/>
            </a:pPr>
            <a:r>
              <a:rPr lang="zh-CN" altLang="en-US" sz="2400" b="1" smtClean="0">
                <a:latin typeface="楷体_GB2312" pitchFamily="49" charset="-122"/>
                <a:ea typeface="楷体_GB2312" pitchFamily="49" charset="-122"/>
              </a:rPr>
              <a:t>采用互同步的方法，每个基准时钟都与其他基准时钟相连，并进行对比计算，以获得一个更为准确的综合频率基准</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 使网络同步运行。</a:t>
            </a:r>
            <a:r>
              <a:rPr lang="zh-CN" altLang="en-US" sz="2800" b="1" smtClean="0">
                <a:latin typeface="楷体_GB2312" pitchFamily="49" charset="-122"/>
                <a:ea typeface="楷体_GB2312" pitchFamily="49" charset="-122"/>
              </a:rPr>
              <a:t> </a:t>
            </a:r>
            <a:endParaRPr lang="zh-CN" altLang="en-US"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31747" name="Rectangle 3"/>
          <p:cNvSpPr>
            <a:spLocks noGrp="1" noChangeArrowheads="1"/>
          </p:cNvSpPr>
          <p:nvPr>
            <p:ph type="body" sz="half" idx="1"/>
          </p:nvPr>
        </p:nvSpPr>
        <p:spPr>
          <a:xfrm>
            <a:off x="34925" y="981075"/>
            <a:ext cx="8785225" cy="4649788"/>
          </a:xfrm>
        </p:spPr>
        <p:txBody>
          <a:bodyPr/>
          <a:lstStyle/>
          <a:p>
            <a:pPr marL="457200" indent="-457200">
              <a:lnSpc>
                <a:spcPct val="120000"/>
              </a:lnSpc>
              <a:spcBef>
                <a:spcPct val="40000"/>
              </a:spcBef>
              <a:buFontTx/>
              <a:buNone/>
            </a:pPr>
            <a:r>
              <a:rPr lang="en-US" altLang="zh-CN" sz="2800" b="1" smtClean="0">
                <a:latin typeface="楷体_GB2312" pitchFamily="49" charset="-122"/>
                <a:ea typeface="楷体_GB2312" pitchFamily="49" charset="-122"/>
              </a:rPr>
              <a:t>2</a:t>
            </a:r>
            <a:r>
              <a:rPr lang="zh-CN" altLang="en-US" sz="2800" b="1" smtClean="0">
                <a:latin typeface="楷体_GB2312" pitchFamily="49" charset="-122"/>
                <a:ea typeface="楷体_GB2312" pitchFamily="49" charset="-122"/>
              </a:rPr>
              <a:t>、全准同步网</a:t>
            </a:r>
          </a:p>
          <a:p>
            <a:pPr marL="457200" indent="-457200" algn="just">
              <a:lnSpc>
                <a:spcPct val="120000"/>
              </a:lnSpc>
              <a:spcBef>
                <a:spcPct val="40000"/>
              </a:spcBef>
              <a:buFontTx/>
              <a:buNone/>
            </a:pPr>
            <a:r>
              <a:rPr lang="zh-CN" altLang="en-US" sz="2400" b="1" smtClean="0">
                <a:latin typeface="楷体_GB2312" pitchFamily="49" charset="-122"/>
                <a:ea typeface="楷体_GB2312" pitchFamily="49" charset="-122"/>
              </a:rPr>
              <a:t>       网内的所有时钟采用分布式结构，独立运行，不接受其他时钟的控制。</a:t>
            </a:r>
            <a:endParaRPr lang="en-US" altLang="zh-CN" sz="2400" b="1" smtClean="0">
              <a:latin typeface="楷体_GB2312" pitchFamily="49" charset="-122"/>
              <a:ea typeface="楷体_GB2312" pitchFamily="49" charset="-122"/>
            </a:endParaRPr>
          </a:p>
          <a:p>
            <a:pPr marL="457200" indent="-457200" algn="just">
              <a:lnSpc>
                <a:spcPct val="120000"/>
              </a:lnSpc>
              <a:spcBef>
                <a:spcPct val="40000"/>
              </a:spcBef>
              <a:buFontTx/>
              <a:buNone/>
            </a:pPr>
            <a:r>
              <a:rPr lang="zh-CN" altLang="en-US" sz="2400" b="1" smtClean="0">
                <a:latin typeface="楷体_GB2312" pitchFamily="49" charset="-122"/>
                <a:ea typeface="楷体_GB2312" pitchFamily="49" charset="-122"/>
              </a:rPr>
              <a:t>       网络内时钟没有高、低级之分，以各个时钟为中心，可划分出多个独立的同步区，各时钟负责本区内设备的同步。</a:t>
            </a:r>
          </a:p>
        </p:txBody>
      </p:sp>
      <p:graphicFrame>
        <p:nvGraphicFramePr>
          <p:cNvPr id="31748" name="Object 4"/>
          <p:cNvGraphicFramePr>
            <a:graphicFrameLocks noGrp="1" noChangeAspect="1"/>
          </p:cNvGraphicFramePr>
          <p:nvPr>
            <p:ph sz="half" idx="2"/>
          </p:nvPr>
        </p:nvGraphicFramePr>
        <p:xfrm>
          <a:off x="2682875" y="3700463"/>
          <a:ext cx="3344863" cy="3157537"/>
        </p:xfrm>
        <a:graphic>
          <a:graphicData uri="http://schemas.openxmlformats.org/presentationml/2006/ole">
            <mc:AlternateContent xmlns:mc="http://schemas.openxmlformats.org/markup-compatibility/2006">
              <mc:Choice xmlns:v="urn:schemas-microsoft-com:vml" Requires="v">
                <p:oleObj spid="_x0000_s31750" name="Visio" r:id="rId3" imgW="3693142" imgH="3486352" progId="Visio.Drawing.11">
                  <p:embed/>
                </p:oleObj>
              </mc:Choice>
              <mc:Fallback>
                <p:oleObj name="Visio" r:id="rId3" imgW="3693142" imgH="3486352"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2875" y="3700463"/>
                        <a:ext cx="3344863" cy="315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1749" name="Text Box 5"/>
          <p:cNvSpPr txBox="1">
            <a:spLocks noChangeArrowheads="1"/>
          </p:cNvSpPr>
          <p:nvPr/>
        </p:nvSpPr>
        <p:spPr bwMode="auto">
          <a:xfrm>
            <a:off x="5292725" y="6505575"/>
            <a:ext cx="4176713"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맑은 고딕" panose="020B0503020000020004" pitchFamily="34" charset="-127"/>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맑은 고딕" panose="020B0503020000020004" pitchFamily="34" charset="-127"/>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맑은 고딕" panose="020B0503020000020004" pitchFamily="34" charset="-127"/>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9pPr>
          </a:lstStyle>
          <a:p>
            <a:pPr eaLnBrk="1" latinLnBrk="1" hangingPunct="1">
              <a:lnSpc>
                <a:spcPct val="100000"/>
              </a:lnSpc>
              <a:spcBef>
                <a:spcPct val="50000"/>
              </a:spcBef>
              <a:buFontTx/>
              <a:buNone/>
            </a:pPr>
            <a:r>
              <a:rPr lang="en-US" altLang="zh-CN" sz="1100">
                <a:latin typeface="宋体" panose="02010600030101010101" pitchFamily="2" charset="-122"/>
                <a:ea typeface="宋体" panose="02010600030101010101" pitchFamily="2" charset="-122"/>
              </a:rPr>
              <a:t>Building Integrated Timing System--</a:t>
            </a:r>
            <a:r>
              <a:rPr lang="zh-CN" altLang="en-US" sz="1100">
                <a:latin typeface="宋体" panose="02010600030101010101" pitchFamily="2" charset="-122"/>
                <a:ea typeface="宋体" panose="02010600030101010101" pitchFamily="2" charset="-122"/>
              </a:rPr>
              <a:t>大楼综合定时系统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32771" name="Rectangle 3"/>
          <p:cNvSpPr>
            <a:spLocks noGrp="1" noChangeArrowheads="1"/>
          </p:cNvSpPr>
          <p:nvPr>
            <p:ph type="body" sz="half" idx="1"/>
          </p:nvPr>
        </p:nvSpPr>
        <p:spPr>
          <a:xfrm>
            <a:off x="635000" y="1371600"/>
            <a:ext cx="7608888" cy="4724400"/>
          </a:xfrm>
        </p:spPr>
        <p:txBody>
          <a:bodyPr/>
          <a:lstStyle/>
          <a:p>
            <a:pPr marL="457200" indent="-457200">
              <a:lnSpc>
                <a:spcPct val="120000"/>
              </a:lnSpc>
              <a:spcBef>
                <a:spcPct val="40000"/>
              </a:spcBef>
              <a:buFontTx/>
              <a:buNone/>
            </a:pPr>
            <a:r>
              <a:rPr lang="en-US" altLang="zh-CN" sz="2800" b="1" smtClean="0">
                <a:latin typeface="楷体_GB2312" pitchFamily="49" charset="-122"/>
                <a:ea typeface="楷体_GB2312" pitchFamily="49" charset="-122"/>
              </a:rPr>
              <a:t>3</a:t>
            </a:r>
            <a:r>
              <a:rPr lang="zh-CN" altLang="en-US" sz="2800" b="1" smtClean="0">
                <a:latin typeface="楷体_GB2312" pitchFamily="49" charset="-122"/>
                <a:ea typeface="楷体_GB2312" pitchFamily="49" charset="-122"/>
              </a:rPr>
              <a:t>、混合同步网</a:t>
            </a:r>
          </a:p>
          <a:p>
            <a:pPr marL="457200" indent="-457200" algn="just">
              <a:lnSpc>
                <a:spcPct val="120000"/>
              </a:lnSpc>
              <a:spcBef>
                <a:spcPct val="40000"/>
              </a:spcBef>
              <a:buFontTx/>
              <a:buNone/>
            </a:pPr>
            <a:r>
              <a:rPr lang="zh-CN" altLang="en-US" sz="2400" b="1" smtClean="0">
                <a:latin typeface="楷体_GB2312" pitchFamily="49" charset="-122"/>
                <a:ea typeface="楷体_GB2312" pitchFamily="49" charset="-122"/>
              </a:rPr>
              <a:t>       将同步网划分为若干个同步区，每个同步区是一个子网，在子网内采用全同步方式，在子网间采用准同步方式。 </a:t>
            </a:r>
          </a:p>
        </p:txBody>
      </p:sp>
      <p:graphicFrame>
        <p:nvGraphicFramePr>
          <p:cNvPr id="32772" name="Object 4"/>
          <p:cNvGraphicFramePr>
            <a:graphicFrameLocks noGrp="1" noChangeAspect="1"/>
          </p:cNvGraphicFramePr>
          <p:nvPr>
            <p:ph sz="half" idx="2"/>
          </p:nvPr>
        </p:nvGraphicFramePr>
        <p:xfrm>
          <a:off x="2471738" y="3384550"/>
          <a:ext cx="4059237" cy="3357563"/>
        </p:xfrm>
        <a:graphic>
          <a:graphicData uri="http://schemas.openxmlformats.org/presentationml/2006/ole">
            <mc:AlternateContent xmlns:mc="http://schemas.openxmlformats.org/markup-compatibility/2006">
              <mc:Choice xmlns:v="urn:schemas-microsoft-com:vml" Requires="v">
                <p:oleObj spid="_x0000_s32773" name="Visio" r:id="rId3" imgW="2351622" imgH="1944983" progId="Visio.Drawing.11">
                  <p:embed/>
                </p:oleObj>
              </mc:Choice>
              <mc:Fallback>
                <p:oleObj name="Visio" r:id="rId3" imgW="2351622" imgH="1944983"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738" y="3384550"/>
                        <a:ext cx="4059237" cy="3357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24579" name="Rectangle 3"/>
          <p:cNvSpPr>
            <a:spLocks noGrp="1" noChangeArrowheads="1"/>
          </p:cNvSpPr>
          <p:nvPr>
            <p:ph type="body" sz="half" idx="1"/>
          </p:nvPr>
        </p:nvSpPr>
        <p:spPr>
          <a:xfrm>
            <a:off x="633413" y="1052513"/>
            <a:ext cx="7608887" cy="4724400"/>
          </a:xfrm>
        </p:spPr>
        <p:txBody>
          <a:bodyPr rtlCol="0">
            <a:normAutofit/>
          </a:bodyPr>
          <a:lstStyle/>
          <a:p>
            <a:pPr marL="457200" indent="-457200">
              <a:lnSpc>
                <a:spcPct val="110000"/>
              </a:lnSpc>
              <a:buFontTx/>
              <a:buNone/>
              <a:defRPr/>
            </a:pPr>
            <a:r>
              <a:rPr lang="zh-CN" altLang="en-US" sz="2800" b="1" dirty="0" smtClean="0">
                <a:ea typeface="楷体_GB2312" pitchFamily="49" charset="-122"/>
              </a:rPr>
              <a:t>四、如何进行同步</a:t>
            </a:r>
            <a:endParaRPr lang="en-US" altLang="zh-CN" sz="2800" b="1" dirty="0" smtClean="0">
              <a:ea typeface="楷体_GB2312" pitchFamily="49" charset="-122"/>
            </a:endParaRPr>
          </a:p>
          <a:p>
            <a:pPr>
              <a:lnSpc>
                <a:spcPct val="110000"/>
              </a:lnSpc>
              <a:defRPr/>
            </a:pPr>
            <a:r>
              <a:rPr lang="zh-CN" altLang="en-US" sz="2800" b="1" dirty="0" smtClean="0">
                <a:ea typeface="楷体_GB2312" pitchFamily="49" charset="-122"/>
              </a:rPr>
              <a:t>依靠节点时钟设备</a:t>
            </a:r>
            <a:endParaRPr lang="en-US" altLang="zh-CN" sz="2800" b="1" dirty="0" smtClean="0">
              <a:ea typeface="楷体_GB2312" pitchFamily="49" charset="-122"/>
            </a:endParaRPr>
          </a:p>
          <a:p>
            <a:pPr>
              <a:lnSpc>
                <a:spcPct val="110000"/>
              </a:lnSpc>
              <a:defRPr/>
            </a:pPr>
            <a:r>
              <a:rPr lang="zh-CN" altLang="en-US" sz="2800" b="1" dirty="0" smtClean="0">
                <a:ea typeface="楷体_GB2312" pitchFamily="49" charset="-122"/>
              </a:rPr>
              <a:t>采用定时分配链路</a:t>
            </a:r>
          </a:p>
          <a:p>
            <a:pPr marL="457200" indent="-457200">
              <a:lnSpc>
                <a:spcPct val="110000"/>
              </a:lnSpc>
              <a:spcBef>
                <a:spcPct val="30000"/>
              </a:spcBef>
              <a:buFontTx/>
              <a:buNone/>
              <a:defRPr/>
            </a:pPr>
            <a:r>
              <a:rPr lang="en-US" altLang="zh-CN" sz="2800" b="1" dirty="0" smtClean="0">
                <a:latin typeface="楷体_GB2312" pitchFamily="49" charset="-122"/>
                <a:ea typeface="楷体_GB2312" pitchFamily="49" charset="-122"/>
              </a:rPr>
              <a:t>1</a:t>
            </a:r>
            <a:r>
              <a:rPr lang="zh-CN" altLang="en-US" sz="2800" b="1" dirty="0" smtClean="0">
                <a:latin typeface="楷体_GB2312" pitchFamily="49" charset="-122"/>
                <a:ea typeface="楷体_GB2312" pitchFamily="49" charset="-122"/>
              </a:rPr>
              <a:t>、局内定时分配</a:t>
            </a:r>
          </a:p>
          <a:p>
            <a:pPr marL="457200" indent="-457200" algn="just">
              <a:lnSpc>
                <a:spcPct val="110000"/>
              </a:lnSpc>
              <a:spcBef>
                <a:spcPct val="30000"/>
              </a:spcBef>
              <a:buFontTx/>
              <a:buNone/>
              <a:defRPr/>
            </a:pPr>
            <a:r>
              <a:rPr lang="zh-CN" altLang="en-US" sz="2400" b="1" dirty="0" smtClean="0">
                <a:latin typeface="楷体_GB2312" pitchFamily="49" charset="-122"/>
                <a:ea typeface="楷体_GB2312" pitchFamily="49" charset="-122"/>
              </a:rPr>
              <a:t>       指在同步网节点上直接将定时信号送给各种通信设备。一般采用星型结构。 </a:t>
            </a:r>
          </a:p>
        </p:txBody>
      </p:sp>
      <p:graphicFrame>
        <p:nvGraphicFramePr>
          <p:cNvPr id="33796" name="Object 4"/>
          <p:cNvGraphicFramePr>
            <a:graphicFrameLocks noGrp="1" noChangeAspect="1"/>
          </p:cNvGraphicFramePr>
          <p:nvPr>
            <p:ph sz="half" idx="2"/>
          </p:nvPr>
        </p:nvGraphicFramePr>
        <p:xfrm>
          <a:off x="2555875" y="4424363"/>
          <a:ext cx="5095875" cy="2033587"/>
        </p:xfrm>
        <a:graphic>
          <a:graphicData uri="http://schemas.openxmlformats.org/presentationml/2006/ole">
            <mc:AlternateContent xmlns:mc="http://schemas.openxmlformats.org/markup-compatibility/2006">
              <mc:Choice xmlns:v="urn:schemas-microsoft-com:vml" Requires="v">
                <p:oleObj spid="_x0000_s33798" name="Visio" r:id="rId3" imgW="3652221" imgH="1456585" progId="Visio.Drawing.11">
                  <p:embed/>
                </p:oleObj>
              </mc:Choice>
              <mc:Fallback>
                <p:oleObj name="Visio" r:id="rId3" imgW="3652221" imgH="1456585"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4424363"/>
                        <a:ext cx="5095875" cy="203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33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9525" y="0"/>
            <a:ext cx="28098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34819" name="Rectangle 3"/>
          <p:cNvSpPr>
            <a:spLocks noGrp="1" noChangeArrowheads="1"/>
          </p:cNvSpPr>
          <p:nvPr>
            <p:ph type="body" sz="half" idx="1"/>
          </p:nvPr>
        </p:nvSpPr>
        <p:spPr>
          <a:xfrm>
            <a:off x="635000" y="1371600"/>
            <a:ext cx="7608888" cy="4724400"/>
          </a:xfrm>
        </p:spPr>
        <p:txBody>
          <a:bodyPr/>
          <a:lstStyle/>
          <a:p>
            <a:pPr marL="457200" indent="-457200" algn="just">
              <a:lnSpc>
                <a:spcPct val="110000"/>
              </a:lnSpc>
              <a:buFontTx/>
              <a:buNone/>
            </a:pPr>
            <a:r>
              <a:rPr lang="zh-CN" altLang="en-US" sz="2400" b="1" smtClean="0">
                <a:latin typeface="楷体_GB2312" pitchFamily="49" charset="-122"/>
                <a:ea typeface="楷体_GB2312" pitchFamily="49" charset="-122"/>
              </a:rPr>
              <a:t>       当局内设备较多时，对同一类设备或组成系统的设备，可以进行同步串联。 </a:t>
            </a:r>
          </a:p>
        </p:txBody>
      </p:sp>
      <p:graphicFrame>
        <p:nvGraphicFramePr>
          <p:cNvPr id="34820" name="Object 6"/>
          <p:cNvGraphicFramePr>
            <a:graphicFrameLocks noGrp="1" noChangeAspect="1"/>
          </p:cNvGraphicFramePr>
          <p:nvPr>
            <p:ph sz="half" idx="2"/>
          </p:nvPr>
        </p:nvGraphicFramePr>
        <p:xfrm>
          <a:off x="2921000" y="2205038"/>
          <a:ext cx="5967413" cy="4508500"/>
        </p:xfrm>
        <a:graphic>
          <a:graphicData uri="http://schemas.openxmlformats.org/presentationml/2006/ole">
            <mc:AlternateContent xmlns:mc="http://schemas.openxmlformats.org/markup-compatibility/2006">
              <mc:Choice xmlns:v="urn:schemas-microsoft-com:vml" Requires="v">
                <p:oleObj spid="_x0000_s34822" name="Visio" r:id="rId3" imgW="3656523" imgH="2761510" progId="Visio.Drawing.11">
                  <p:embed/>
                </p:oleObj>
              </mc:Choice>
              <mc:Fallback>
                <p:oleObj name="Visio" r:id="rId3" imgW="3656523" imgH="2761510" progId="Visio.Drawing.11">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0" y="2205038"/>
                        <a:ext cx="5967413" cy="450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1" name="矩形 1"/>
          <p:cNvSpPr>
            <a:spLocks noChangeArrowheads="1"/>
          </p:cNvSpPr>
          <p:nvPr/>
        </p:nvSpPr>
        <p:spPr bwMode="auto">
          <a:xfrm>
            <a:off x="34925" y="2492375"/>
            <a:ext cx="2881313"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맑은 고딕" panose="020B0503020000020004" pitchFamily="34" charset="-127"/>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맑은 고딕" panose="020B0503020000020004" pitchFamily="34" charset="-127"/>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맑은 고딕" panose="020B0503020000020004" pitchFamily="34" charset="-127"/>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9pPr>
          </a:lstStyle>
          <a:p>
            <a:pPr eaLnBrk="1" latinLnBrk="1" hangingPunct="1">
              <a:lnSpc>
                <a:spcPct val="100000"/>
              </a:lnSpc>
              <a:spcBef>
                <a:spcPct val="0"/>
              </a:spcBef>
              <a:buFontTx/>
              <a:buChar char="•"/>
            </a:pPr>
            <a:r>
              <a:rPr lang="zh-CN" altLang="en-US" sz="2400">
                <a:latin typeface="楷体_GB2312" pitchFamily="49" charset="-122"/>
                <a:ea typeface="楷体_GB2312" pitchFamily="49" charset="-122"/>
              </a:rPr>
              <a:t>星形拓扑结构</a:t>
            </a:r>
            <a:endParaRPr lang="en-US" altLang="zh-CN" sz="2400">
              <a:latin typeface="楷体_GB2312" pitchFamily="49" charset="-122"/>
              <a:ea typeface="楷体_GB2312" pitchFamily="49" charset="-122"/>
            </a:endParaRPr>
          </a:p>
          <a:p>
            <a:pPr eaLnBrk="1" latinLnBrk="1" hangingPunct="1">
              <a:lnSpc>
                <a:spcPct val="100000"/>
              </a:lnSpc>
              <a:spcBef>
                <a:spcPct val="0"/>
              </a:spcBef>
              <a:buFontTx/>
              <a:buChar char="•"/>
            </a:pPr>
            <a:r>
              <a:rPr lang="en-US" altLang="zh-CN" sz="2400">
                <a:latin typeface="楷体_GB2312" pitchFamily="49" charset="-122"/>
                <a:ea typeface="楷体_GB2312" pitchFamily="49" charset="-122"/>
              </a:rPr>
              <a:t>BITS</a:t>
            </a:r>
            <a:r>
              <a:rPr lang="zh-CN" altLang="en-US" sz="2400">
                <a:latin typeface="楷体_GB2312" pitchFamily="49" charset="-122"/>
                <a:ea typeface="楷体_GB2312" pitchFamily="49" charset="-122"/>
              </a:rPr>
              <a:t>：唯一来自其它时钟链路，直接</a:t>
            </a:r>
            <a:r>
              <a:rPr lang="en-US" altLang="zh-CN" sz="2400">
                <a:latin typeface="楷体_GB2312" pitchFamily="49" charset="-122"/>
                <a:ea typeface="楷体_GB2312" pitchFamily="49" charset="-122"/>
              </a:rPr>
              <a:t>/</a:t>
            </a:r>
            <a:r>
              <a:rPr lang="zh-CN" altLang="en-US" sz="2400">
                <a:latin typeface="楷体_GB2312" pitchFamily="49" charset="-122"/>
                <a:ea typeface="楷体_GB2312" pitchFamily="49" charset="-122"/>
              </a:rPr>
              <a:t>间接同步于</a:t>
            </a:r>
            <a:r>
              <a:rPr lang="en-US" altLang="zh-CN" sz="2400">
                <a:latin typeface="楷体_GB2312" pitchFamily="49" charset="-122"/>
                <a:ea typeface="楷体_GB2312" pitchFamily="49" charset="-122"/>
              </a:rPr>
              <a:t>PRC</a:t>
            </a:r>
            <a:r>
              <a:rPr lang="zh-CN" altLang="en-US" sz="2400">
                <a:latin typeface="楷体_GB2312" pitchFamily="49" charset="-122"/>
                <a:ea typeface="楷体_GB2312" pitchFamily="49" charset="-122"/>
              </a:rPr>
              <a:t>（主参考时钟）</a:t>
            </a:r>
            <a:endParaRPr lang="en-US" altLang="zh-CN" sz="2400">
              <a:latin typeface="楷体_GB2312" pitchFamily="49" charset="-122"/>
              <a:ea typeface="楷体_GB2312" pitchFamily="49" charset="-122"/>
            </a:endParaRPr>
          </a:p>
          <a:p>
            <a:pPr eaLnBrk="1" latinLnBrk="1" hangingPunct="1">
              <a:lnSpc>
                <a:spcPct val="100000"/>
              </a:lnSpc>
              <a:spcBef>
                <a:spcPct val="0"/>
              </a:spcBef>
              <a:buFontTx/>
              <a:buChar char="•"/>
            </a:pPr>
            <a:r>
              <a:rPr lang="zh-CN" altLang="en-US" sz="2400">
                <a:latin typeface="楷体_GB2312" pitchFamily="49" charset="-122"/>
                <a:ea typeface="楷体_GB2312" pitchFamily="49" charset="-122"/>
              </a:rPr>
              <a:t>局内采用专用同步链路</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35843" name="Rectangle 3"/>
          <p:cNvSpPr>
            <a:spLocks noGrp="1" noChangeArrowheads="1"/>
          </p:cNvSpPr>
          <p:nvPr>
            <p:ph type="body" sz="half" idx="1"/>
          </p:nvPr>
        </p:nvSpPr>
        <p:spPr>
          <a:xfrm>
            <a:off x="611188" y="1196975"/>
            <a:ext cx="7608887" cy="4724400"/>
          </a:xfrm>
        </p:spPr>
        <p:txBody>
          <a:bodyPr/>
          <a:lstStyle/>
          <a:p>
            <a:pPr marL="457200" indent="-457200">
              <a:lnSpc>
                <a:spcPct val="110000"/>
              </a:lnSpc>
              <a:spcBef>
                <a:spcPts val="600"/>
              </a:spcBef>
              <a:buFontTx/>
              <a:buNone/>
            </a:pPr>
            <a:r>
              <a:rPr lang="en-US" altLang="zh-CN" sz="2800" b="1" smtClean="0">
                <a:latin typeface="楷体_GB2312" pitchFamily="49" charset="-122"/>
                <a:ea typeface="楷体_GB2312" pitchFamily="49" charset="-122"/>
              </a:rPr>
              <a:t>2</a:t>
            </a:r>
            <a:r>
              <a:rPr lang="zh-CN" altLang="en-US" sz="2800" b="1" smtClean="0">
                <a:latin typeface="楷体_GB2312" pitchFamily="49" charset="-122"/>
                <a:ea typeface="楷体_GB2312" pitchFamily="49" charset="-122"/>
              </a:rPr>
              <a:t>、局间定时分配</a:t>
            </a:r>
          </a:p>
          <a:p>
            <a:pPr marL="457200" indent="-457200" algn="just">
              <a:lnSpc>
                <a:spcPct val="110000"/>
              </a:lnSpc>
              <a:spcBef>
                <a:spcPts val="600"/>
              </a:spcBef>
              <a:buFontTx/>
              <a:buNone/>
            </a:pPr>
            <a:r>
              <a:rPr lang="zh-CN" altLang="en-US" sz="2400" b="1" smtClean="0">
                <a:latin typeface="楷体_GB2312" pitchFamily="49" charset="-122"/>
                <a:ea typeface="楷体_GB2312" pitchFamily="49" charset="-122"/>
              </a:rPr>
              <a:t>       指在同步网节点间的定时传递，一般采用</a:t>
            </a:r>
            <a:r>
              <a:rPr lang="zh-CN" altLang="en-US" sz="2400" b="1" smtClean="0">
                <a:solidFill>
                  <a:srgbClr val="FF0000"/>
                </a:solidFill>
                <a:latin typeface="楷体_GB2312" pitchFamily="49" charset="-122"/>
                <a:ea typeface="楷体_GB2312" pitchFamily="49" charset="-122"/>
              </a:rPr>
              <a:t>树状结构。</a:t>
            </a:r>
          </a:p>
          <a:p>
            <a:pPr marL="457200" indent="-457200" algn="just">
              <a:lnSpc>
                <a:spcPct val="110000"/>
              </a:lnSpc>
              <a:spcBef>
                <a:spcPts val="600"/>
              </a:spcBef>
              <a:buFontTx/>
              <a:buNone/>
            </a:pPr>
            <a:r>
              <a:rPr lang="zh-CN" altLang="en-US" sz="2400" b="1" smtClean="0">
                <a:latin typeface="楷体_GB2312" pitchFamily="49" charset="-122"/>
                <a:ea typeface="楷体_GB2312" pitchFamily="49" charset="-122"/>
              </a:rPr>
              <a:t>① 树形结构</a:t>
            </a:r>
          </a:p>
          <a:p>
            <a:pPr marL="457200" indent="-457200" algn="just">
              <a:lnSpc>
                <a:spcPct val="110000"/>
              </a:lnSpc>
              <a:spcBef>
                <a:spcPts val="600"/>
              </a:spcBef>
              <a:buFontTx/>
              <a:buNone/>
            </a:pPr>
            <a:r>
              <a:rPr lang="zh-CN" altLang="en-US" sz="2400" b="1" smtClean="0">
                <a:latin typeface="楷体_GB2312" pitchFamily="49" charset="-122"/>
                <a:ea typeface="楷体_GB2312" pitchFamily="49" charset="-122"/>
              </a:rPr>
              <a:t>② 定时信号由网元</a:t>
            </a:r>
          </a:p>
          <a:p>
            <a:pPr marL="457200" indent="-457200" algn="just">
              <a:lnSpc>
                <a:spcPct val="110000"/>
              </a:lnSpc>
              <a:spcBef>
                <a:spcPts val="600"/>
              </a:spcBef>
              <a:buFontTx/>
              <a:buNone/>
            </a:pPr>
            <a:r>
              <a:rPr lang="zh-CN" altLang="en-US" sz="2400" b="1" smtClean="0">
                <a:latin typeface="楷体_GB2312" pitchFamily="49" charset="-122"/>
                <a:ea typeface="楷体_GB2312" pitchFamily="49" charset="-122"/>
              </a:rPr>
              <a:t>经业务链路传输，</a:t>
            </a:r>
          </a:p>
          <a:p>
            <a:pPr marL="457200" indent="-457200" algn="just">
              <a:lnSpc>
                <a:spcPct val="110000"/>
              </a:lnSpc>
              <a:spcBef>
                <a:spcPts val="600"/>
              </a:spcBef>
              <a:buFontTx/>
              <a:buNone/>
            </a:pPr>
            <a:r>
              <a:rPr lang="zh-CN" altLang="en-US" sz="2400" b="1" smtClean="0">
                <a:latin typeface="楷体_GB2312" pitchFamily="49" charset="-122"/>
                <a:ea typeface="楷体_GB2312" pitchFamily="49" charset="-122"/>
              </a:rPr>
              <a:t>收端提取定时；</a:t>
            </a:r>
          </a:p>
          <a:p>
            <a:pPr marL="457200" indent="-457200" algn="just">
              <a:lnSpc>
                <a:spcPct val="110000"/>
              </a:lnSpc>
              <a:spcBef>
                <a:spcPts val="600"/>
              </a:spcBef>
              <a:buFontTx/>
              <a:buNone/>
            </a:pPr>
            <a:r>
              <a:rPr lang="zh-CN" altLang="en-US" sz="2400" b="1" smtClean="0">
                <a:latin typeface="楷体_GB2312" pitchFamily="49" charset="-122"/>
                <a:ea typeface="楷体_GB2312" pitchFamily="49" charset="-122"/>
              </a:rPr>
              <a:t>③ 采用高速率</a:t>
            </a:r>
            <a:r>
              <a:rPr lang="en-US" altLang="zh-CN" sz="2400" b="1" smtClean="0">
                <a:latin typeface="楷体_GB2312" pitchFamily="49" charset="-122"/>
                <a:ea typeface="楷体_GB2312" pitchFamily="49" charset="-122"/>
              </a:rPr>
              <a:t>STM-N</a:t>
            </a:r>
            <a:r>
              <a:rPr lang="zh-CN" altLang="en-US" sz="2400" b="1" smtClean="0">
                <a:latin typeface="楷体_GB2312" pitchFamily="49" charset="-122"/>
                <a:ea typeface="楷体_GB2312" pitchFamily="49" charset="-122"/>
              </a:rPr>
              <a:t>信号</a:t>
            </a:r>
          </a:p>
          <a:p>
            <a:pPr marL="457200" indent="-457200" algn="just">
              <a:lnSpc>
                <a:spcPct val="110000"/>
              </a:lnSpc>
              <a:spcBef>
                <a:spcPts val="600"/>
              </a:spcBef>
              <a:buFontTx/>
              <a:buNone/>
            </a:pPr>
            <a:endParaRPr lang="zh-CN" altLang="en-US" sz="2400" b="1" smtClean="0">
              <a:latin typeface="楷体_GB2312" pitchFamily="49" charset="-122"/>
              <a:ea typeface="楷体_GB2312" pitchFamily="49" charset="-122"/>
            </a:endParaRP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636838"/>
            <a:ext cx="42545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endParaRPr lang="zh-CN" altLang="en-US" smtClean="0"/>
          </a:p>
        </p:txBody>
      </p:sp>
      <p:sp>
        <p:nvSpPr>
          <p:cNvPr id="3" name="文本占位符 2"/>
          <p:cNvSpPr>
            <a:spLocks noGrp="1"/>
          </p:cNvSpPr>
          <p:nvPr>
            <p:ph type="body" sz="half" idx="1"/>
          </p:nvPr>
        </p:nvSpPr>
        <p:spPr>
          <a:xfrm>
            <a:off x="635000" y="1371600"/>
            <a:ext cx="8113713" cy="4724400"/>
          </a:xfrm>
        </p:spPr>
        <p:txBody>
          <a:bodyPr rtlCol="0">
            <a:normAutofit/>
          </a:bodyPr>
          <a:lstStyle/>
          <a:p>
            <a:pPr marL="457200" indent="-457200" algn="just">
              <a:lnSpc>
                <a:spcPct val="110000"/>
              </a:lnSpc>
              <a:spcBef>
                <a:spcPts val="600"/>
              </a:spcBef>
              <a:buFontTx/>
              <a:buNone/>
              <a:defRPr/>
            </a:pPr>
            <a:r>
              <a:rPr lang="zh-CN" altLang="en-US" sz="2800" b="1" dirty="0">
                <a:latin typeface="楷体_GB2312" pitchFamily="49" charset="-122"/>
                <a:ea typeface="楷体_GB2312" pitchFamily="49" charset="-122"/>
              </a:rPr>
              <a:t>传送同步</a:t>
            </a:r>
            <a:r>
              <a:rPr lang="zh-CN" altLang="en-US" sz="2800" b="1" dirty="0" smtClean="0">
                <a:latin typeface="楷体_GB2312" pitchFamily="49" charset="-122"/>
                <a:ea typeface="楷体_GB2312" pitchFamily="49" charset="-122"/>
              </a:rPr>
              <a:t>信息采用</a:t>
            </a:r>
            <a:r>
              <a:rPr lang="zh-CN" altLang="en-US" sz="2800" b="1" dirty="0">
                <a:latin typeface="楷体_GB2312" pitchFamily="49" charset="-122"/>
                <a:ea typeface="楷体_GB2312" pitchFamily="49" charset="-122"/>
              </a:rPr>
              <a:t>的定时链路主要有两种：</a:t>
            </a:r>
          </a:p>
          <a:p>
            <a:pPr marL="457200" indent="-457200" algn="just">
              <a:lnSpc>
                <a:spcPct val="110000"/>
              </a:lnSpc>
              <a:spcBef>
                <a:spcPts val="600"/>
              </a:spcBef>
              <a:defRPr/>
            </a:pPr>
            <a:r>
              <a:rPr lang="en-US" altLang="zh-CN" sz="2800" b="1" dirty="0">
                <a:latin typeface="楷体_GB2312" pitchFamily="49" charset="-122"/>
                <a:ea typeface="楷体_GB2312" pitchFamily="49" charset="-122"/>
              </a:rPr>
              <a:t>PDH</a:t>
            </a:r>
            <a:r>
              <a:rPr lang="zh-CN" altLang="en-US" sz="2800" b="1" dirty="0">
                <a:latin typeface="楷体_GB2312" pitchFamily="49" charset="-122"/>
                <a:ea typeface="楷体_GB2312" pitchFamily="49" charset="-122"/>
              </a:rPr>
              <a:t>定时链路</a:t>
            </a:r>
          </a:p>
          <a:p>
            <a:pPr marL="457200" indent="-457200" algn="just">
              <a:lnSpc>
                <a:spcPct val="110000"/>
              </a:lnSpc>
              <a:spcBef>
                <a:spcPts val="600"/>
              </a:spcBef>
              <a:buFontTx/>
              <a:buNone/>
              <a:defRPr/>
            </a:pPr>
            <a:r>
              <a:rPr lang="zh-CN" altLang="en-US" sz="2800" b="1" dirty="0">
                <a:latin typeface="楷体_GB2312" pitchFamily="49" charset="-122"/>
                <a:ea typeface="楷体_GB2312" pitchFamily="49" charset="-122"/>
              </a:rPr>
              <a:t>       传统的同步网建立在</a:t>
            </a:r>
            <a:r>
              <a:rPr lang="en-US" altLang="zh-CN" sz="2800" b="1" dirty="0">
                <a:latin typeface="楷体_GB2312" pitchFamily="49" charset="-122"/>
                <a:ea typeface="楷体_GB2312" pitchFamily="49" charset="-122"/>
              </a:rPr>
              <a:t>PDH</a:t>
            </a:r>
            <a:r>
              <a:rPr lang="zh-CN" altLang="en-US" sz="2800" b="1" dirty="0">
                <a:latin typeface="楷体_GB2312" pitchFamily="49" charset="-122"/>
                <a:ea typeface="楷体_GB2312" pitchFamily="49" charset="-122"/>
              </a:rPr>
              <a:t>环境下，采用</a:t>
            </a:r>
            <a:r>
              <a:rPr lang="en-US" altLang="zh-CN" sz="2800" b="1" dirty="0">
                <a:latin typeface="楷体_GB2312" pitchFamily="49" charset="-122"/>
                <a:ea typeface="楷体_GB2312" pitchFamily="49" charset="-122"/>
              </a:rPr>
              <a:t>PDH</a:t>
            </a:r>
            <a:r>
              <a:rPr lang="zh-CN" altLang="en-US" sz="2800" b="1" dirty="0">
                <a:latin typeface="楷体_GB2312" pitchFamily="49" charset="-122"/>
                <a:ea typeface="楷体_GB2312" pitchFamily="49" charset="-122"/>
              </a:rPr>
              <a:t>的</a:t>
            </a:r>
            <a:r>
              <a:rPr lang="en-US" altLang="zh-CN" sz="2800" b="1" dirty="0">
                <a:latin typeface="楷体_GB2312" pitchFamily="49" charset="-122"/>
                <a:ea typeface="楷体_GB2312" pitchFamily="49" charset="-122"/>
              </a:rPr>
              <a:t>2 Mb/s</a:t>
            </a:r>
            <a:r>
              <a:rPr lang="zh-CN" altLang="en-US" sz="2800" b="1" dirty="0">
                <a:latin typeface="楷体_GB2312" pitchFamily="49" charset="-122"/>
                <a:ea typeface="楷体_GB2312" pitchFamily="49" charset="-122"/>
              </a:rPr>
              <a:t>通道传递同步网定时信号，包括</a:t>
            </a:r>
            <a:r>
              <a:rPr lang="en-US" altLang="zh-CN" sz="2800" b="1" dirty="0">
                <a:latin typeface="楷体_GB2312" pitchFamily="49" charset="-122"/>
                <a:ea typeface="楷体_GB2312" pitchFamily="49" charset="-122"/>
              </a:rPr>
              <a:t>2 Mb/s</a:t>
            </a:r>
            <a:r>
              <a:rPr lang="zh-CN" altLang="en-US" sz="2800" b="1" dirty="0">
                <a:latin typeface="楷体_GB2312" pitchFamily="49" charset="-122"/>
                <a:ea typeface="楷体_GB2312" pitchFamily="49" charset="-122"/>
              </a:rPr>
              <a:t>专线和</a:t>
            </a:r>
            <a:r>
              <a:rPr lang="en-US" altLang="zh-CN" sz="2800" b="1" dirty="0">
                <a:latin typeface="楷体_GB2312" pitchFamily="49" charset="-122"/>
                <a:ea typeface="楷体_GB2312" pitchFamily="49" charset="-122"/>
              </a:rPr>
              <a:t>2 Mb/s</a:t>
            </a:r>
            <a:r>
              <a:rPr lang="zh-CN" altLang="en-US" sz="2800" b="1" dirty="0">
                <a:latin typeface="楷体_GB2312" pitchFamily="49" charset="-122"/>
                <a:ea typeface="楷体_GB2312" pitchFamily="49" charset="-122"/>
              </a:rPr>
              <a:t>业务线。</a:t>
            </a:r>
            <a:endParaRPr lang="en-US" altLang="zh-CN" sz="2800" b="1" dirty="0">
              <a:latin typeface="楷体_GB2312" pitchFamily="49" charset="-122"/>
              <a:ea typeface="楷体_GB2312" pitchFamily="49" charset="-122"/>
            </a:endParaRPr>
          </a:p>
          <a:p>
            <a:pPr lvl="1" algn="just">
              <a:lnSpc>
                <a:spcPct val="120000"/>
              </a:lnSpc>
              <a:spcBef>
                <a:spcPts val="600"/>
              </a:spcBef>
              <a:defRPr/>
            </a:pPr>
            <a:r>
              <a:rPr lang="en-US" altLang="zh-CN" sz="2400" b="1" dirty="0">
                <a:latin typeface="楷体_GB2312" pitchFamily="49" charset="-122"/>
                <a:ea typeface="楷体_GB2312" pitchFamily="49" charset="-122"/>
              </a:rPr>
              <a:t>PDH</a:t>
            </a:r>
            <a:r>
              <a:rPr lang="zh-CN" altLang="en-US" sz="2400" b="1" dirty="0">
                <a:latin typeface="楷体_GB2312" pitchFamily="49" charset="-122"/>
                <a:ea typeface="楷体_GB2312" pitchFamily="49" charset="-122"/>
              </a:rPr>
              <a:t>传递同步网定时的特点：</a:t>
            </a:r>
          </a:p>
          <a:p>
            <a:pPr marL="857250" lvl="1" indent="-457200" algn="just">
              <a:lnSpc>
                <a:spcPct val="120000"/>
              </a:lnSpc>
              <a:spcBef>
                <a:spcPts val="600"/>
              </a:spcBef>
              <a:buFontTx/>
              <a:buNone/>
              <a:defRPr/>
            </a:pPr>
            <a:r>
              <a:rPr lang="zh-CN" altLang="en-US" sz="2400" b="1" dirty="0">
                <a:latin typeface="楷体_GB2312" pitchFamily="49" charset="-122"/>
                <a:ea typeface="楷体_GB2312" pitchFamily="49" charset="-122"/>
              </a:rPr>
              <a:t>①对同步网定时损伤小，适合长距离传递定时。</a:t>
            </a:r>
          </a:p>
          <a:p>
            <a:pPr marL="857250" lvl="1" indent="-457200" algn="just">
              <a:lnSpc>
                <a:spcPct val="120000"/>
              </a:lnSpc>
              <a:spcBef>
                <a:spcPts val="600"/>
              </a:spcBef>
              <a:buFontTx/>
              <a:buNone/>
              <a:defRPr/>
            </a:pPr>
            <a:r>
              <a:rPr lang="zh-CN" altLang="en-US" sz="2400" b="1" dirty="0">
                <a:latin typeface="楷体_GB2312" pitchFamily="49" charset="-122"/>
                <a:ea typeface="楷体_GB2312" pitchFamily="49" charset="-122"/>
              </a:rPr>
              <a:t>②</a:t>
            </a:r>
            <a:r>
              <a:rPr lang="en-US" altLang="zh-CN" sz="2400" b="1" dirty="0">
                <a:latin typeface="楷体_GB2312" pitchFamily="49" charset="-122"/>
                <a:ea typeface="楷体_GB2312" pitchFamily="49" charset="-122"/>
              </a:rPr>
              <a:t>PDH</a:t>
            </a:r>
            <a:r>
              <a:rPr lang="zh-CN" altLang="en-US" sz="2400" b="1" dirty="0">
                <a:latin typeface="楷体_GB2312" pitchFamily="49" charset="-122"/>
                <a:ea typeface="楷体_GB2312" pitchFamily="49" charset="-122"/>
              </a:rPr>
              <a:t>传输网结构多为树型，定时链路的规划设计简单。</a:t>
            </a:r>
          </a:p>
          <a:p>
            <a:pPr marL="857250" lvl="1" indent="-457200" algn="just">
              <a:lnSpc>
                <a:spcPct val="120000"/>
              </a:lnSpc>
              <a:spcBef>
                <a:spcPts val="600"/>
              </a:spcBef>
              <a:buFontTx/>
              <a:buNone/>
              <a:defRPr/>
            </a:pPr>
            <a:r>
              <a:rPr lang="zh-CN" altLang="en-US" sz="2400" b="1" dirty="0">
                <a:latin typeface="楷体_GB2312" pitchFamily="49" charset="-122"/>
                <a:ea typeface="楷体_GB2312" pitchFamily="49" charset="-122"/>
              </a:rPr>
              <a:t>③当定时链路发生故障时，便于定时恢复。</a:t>
            </a:r>
          </a:p>
          <a:p>
            <a:pPr>
              <a:defRPr/>
            </a:pPr>
            <a:endParaRPr lang="zh-CN" alt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37891" name="Rectangle 3"/>
          <p:cNvSpPr>
            <a:spLocks noGrp="1" noChangeArrowheads="1"/>
          </p:cNvSpPr>
          <p:nvPr>
            <p:ph type="body" sz="half" idx="1"/>
          </p:nvPr>
        </p:nvSpPr>
        <p:spPr>
          <a:xfrm>
            <a:off x="179388" y="1125538"/>
            <a:ext cx="7608887" cy="4724400"/>
          </a:xfrm>
        </p:spPr>
        <p:txBody>
          <a:bodyPr/>
          <a:lstStyle/>
          <a:p>
            <a:pPr marL="457200" indent="-457200" algn="just">
              <a:buFontTx/>
              <a:buNone/>
            </a:pPr>
            <a:r>
              <a:rPr lang="en-US" altLang="zh-CN" sz="2400" b="1" smtClean="0">
                <a:latin typeface="楷体_GB2312" pitchFamily="49" charset="-122"/>
                <a:ea typeface="楷体_GB2312" pitchFamily="49" charset="-122"/>
              </a:rPr>
              <a:t>①2Mb/s</a:t>
            </a:r>
            <a:r>
              <a:rPr lang="zh-CN" altLang="en-US" sz="2400" b="1" smtClean="0">
                <a:latin typeface="楷体_GB2312" pitchFamily="49" charset="-122"/>
                <a:ea typeface="楷体_GB2312" pitchFamily="49" charset="-122"/>
              </a:rPr>
              <a:t>专线定时链路</a:t>
            </a:r>
            <a:endParaRPr lang="en-US" altLang="zh-CN" sz="2400" b="1" smtClean="0">
              <a:latin typeface="楷体_GB2312" pitchFamily="49" charset="-122"/>
              <a:ea typeface="楷体_GB2312" pitchFamily="49" charset="-122"/>
            </a:endParaRPr>
          </a:p>
          <a:p>
            <a:pPr marL="457200" indent="-457200" algn="just">
              <a:buFontTx/>
              <a:buNone/>
            </a:pPr>
            <a:endParaRPr lang="en-US" altLang="zh-CN" sz="2400" b="1" smtClean="0">
              <a:latin typeface="楷体_GB2312" pitchFamily="49" charset="-122"/>
              <a:ea typeface="楷体_GB2312" pitchFamily="49" charset="-122"/>
            </a:endParaRPr>
          </a:p>
          <a:p>
            <a:pPr marL="457200" indent="-457200" algn="just">
              <a:buFontTx/>
              <a:buNone/>
            </a:pPr>
            <a:endParaRPr lang="en-US" altLang="zh-CN" sz="2400" b="1" smtClean="0">
              <a:latin typeface="楷体_GB2312" pitchFamily="49" charset="-122"/>
              <a:ea typeface="楷体_GB2312" pitchFamily="49" charset="-122"/>
            </a:endParaRPr>
          </a:p>
          <a:p>
            <a:pPr marL="457200" indent="-457200" algn="just">
              <a:buFontTx/>
              <a:buNone/>
            </a:pPr>
            <a:endParaRPr lang="en-US" altLang="zh-CN" sz="2400" b="1" smtClean="0">
              <a:latin typeface="楷体_GB2312" pitchFamily="49" charset="-122"/>
              <a:ea typeface="楷体_GB2312" pitchFamily="49" charset="-122"/>
            </a:endParaRPr>
          </a:p>
          <a:p>
            <a:pPr marL="457200" indent="-457200" algn="just">
              <a:buFontTx/>
              <a:buNone/>
            </a:pPr>
            <a:endParaRPr lang="en-US" altLang="zh-CN" sz="2400" b="1" smtClean="0">
              <a:latin typeface="楷体_GB2312" pitchFamily="49" charset="-122"/>
              <a:ea typeface="楷体_GB2312" pitchFamily="49" charset="-122"/>
            </a:endParaRPr>
          </a:p>
          <a:p>
            <a:pPr marL="457200" indent="-457200" algn="just">
              <a:buFontTx/>
              <a:buNone/>
            </a:pPr>
            <a:endParaRPr lang="en-US" altLang="zh-CN" sz="2400" b="1" smtClean="0">
              <a:latin typeface="楷体_GB2312" pitchFamily="49" charset="-122"/>
              <a:ea typeface="楷体_GB2312" pitchFamily="49" charset="-122"/>
            </a:endParaRPr>
          </a:p>
          <a:p>
            <a:pPr marL="457200" indent="-457200" algn="just">
              <a:buFontTx/>
              <a:buNone/>
            </a:pPr>
            <a:r>
              <a:rPr lang="en-US" altLang="zh-CN" sz="2400" b="1" smtClean="0">
                <a:latin typeface="楷体_GB2312" pitchFamily="49" charset="-122"/>
                <a:ea typeface="楷体_GB2312" pitchFamily="49" charset="-122"/>
              </a:rPr>
              <a:t>②2Mb/s</a:t>
            </a:r>
            <a:r>
              <a:rPr lang="zh-CN" altLang="en-US" sz="2400" b="1" smtClean="0">
                <a:latin typeface="楷体_GB2312" pitchFamily="49" charset="-122"/>
                <a:ea typeface="楷体_GB2312" pitchFamily="49" charset="-122"/>
              </a:rPr>
              <a:t>业务定时链路</a:t>
            </a:r>
            <a:r>
              <a:rPr lang="zh-CN" altLang="en-US" sz="2000" smtClean="0"/>
              <a:t> </a:t>
            </a:r>
            <a:r>
              <a:rPr lang="zh-CN" altLang="en-US" sz="2400" smtClean="0"/>
              <a:t> </a:t>
            </a:r>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341438"/>
            <a:ext cx="5616575" cy="255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163" y="4005263"/>
            <a:ext cx="5113337"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4" name="直接连接符 2"/>
          <p:cNvCxnSpPr>
            <a:cxnSpLocks noChangeShapeType="1"/>
          </p:cNvCxnSpPr>
          <p:nvPr/>
        </p:nvCxnSpPr>
        <p:spPr bwMode="auto">
          <a:xfrm>
            <a:off x="4932363" y="2636838"/>
            <a:ext cx="2160587"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38915" name="Rectangle 3"/>
          <p:cNvSpPr>
            <a:spLocks noGrp="1" noChangeArrowheads="1"/>
          </p:cNvSpPr>
          <p:nvPr>
            <p:ph type="body" sz="half" idx="1"/>
          </p:nvPr>
        </p:nvSpPr>
        <p:spPr>
          <a:xfrm>
            <a:off x="119063" y="1341438"/>
            <a:ext cx="8801100" cy="4724400"/>
          </a:xfrm>
        </p:spPr>
        <p:txBody>
          <a:bodyPr/>
          <a:lstStyle/>
          <a:p>
            <a:pPr marL="457200" indent="-457200">
              <a:lnSpc>
                <a:spcPct val="100000"/>
              </a:lnSpc>
              <a:spcBef>
                <a:spcPct val="30000"/>
              </a:spcBef>
            </a:pPr>
            <a:r>
              <a:rPr lang="en-US" altLang="zh-CN" sz="2400" b="1" smtClean="0">
                <a:latin typeface="华文楷体" panose="02010600040101010101" pitchFamily="2" charset="-122"/>
                <a:ea typeface="华文楷体" panose="02010600040101010101" pitchFamily="2" charset="-122"/>
              </a:rPr>
              <a:t>SDH</a:t>
            </a:r>
            <a:r>
              <a:rPr lang="zh-CN" altLang="en-US" sz="2400" b="1" smtClean="0">
                <a:latin typeface="华文楷体" panose="02010600040101010101" pitchFamily="2" charset="-122"/>
                <a:ea typeface="华文楷体" panose="02010600040101010101" pitchFamily="2" charset="-122"/>
              </a:rPr>
              <a:t>定时链路</a:t>
            </a:r>
          </a:p>
          <a:p>
            <a:pPr marL="457200" indent="-457200" algn="just">
              <a:lnSpc>
                <a:spcPct val="100000"/>
              </a:lnSpc>
              <a:spcBef>
                <a:spcPct val="35000"/>
              </a:spcBef>
              <a:buFontTx/>
              <a:buNone/>
            </a:pPr>
            <a:r>
              <a:rPr lang="zh-CN" altLang="en-US" sz="2400" b="1" smtClean="0">
                <a:latin typeface="华文楷体" panose="02010600040101010101" pitchFamily="2" charset="-122"/>
                <a:ea typeface="华文楷体" panose="02010600040101010101" pitchFamily="2" charset="-122"/>
              </a:rPr>
              <a:t>       指利用</a:t>
            </a:r>
            <a:r>
              <a:rPr lang="en-US" altLang="zh-CN" sz="2400" b="1" smtClean="0">
                <a:latin typeface="华文楷体" panose="02010600040101010101" pitchFamily="2" charset="-122"/>
                <a:ea typeface="华文楷体" panose="02010600040101010101" pitchFamily="2" charset="-122"/>
              </a:rPr>
              <a:t>SDH</a:t>
            </a:r>
            <a:r>
              <a:rPr lang="zh-CN" altLang="en-US" sz="2400" b="1" smtClean="0">
                <a:latin typeface="华文楷体" panose="02010600040101010101" pitchFamily="2" charset="-122"/>
                <a:ea typeface="华文楷体" panose="02010600040101010101" pitchFamily="2" charset="-122"/>
              </a:rPr>
              <a:t>传输链路传送同步网定时。</a:t>
            </a:r>
            <a:endParaRPr lang="en-US" altLang="zh-CN" sz="2400" b="1" smtClean="0">
              <a:latin typeface="华文楷体" panose="02010600040101010101" pitchFamily="2" charset="-122"/>
              <a:ea typeface="华文楷体" panose="02010600040101010101" pitchFamily="2" charset="-122"/>
            </a:endParaRPr>
          </a:p>
          <a:p>
            <a:pPr marL="457200" indent="-457200" algn="just">
              <a:lnSpc>
                <a:spcPct val="100000"/>
              </a:lnSpc>
              <a:spcBef>
                <a:spcPct val="35000"/>
              </a:spcBef>
              <a:buFontTx/>
              <a:buNone/>
            </a:pPr>
            <a:r>
              <a:rPr lang="en-US" altLang="zh-CN" sz="2400" b="1" smtClean="0">
                <a:latin typeface="华文楷体" panose="02010600040101010101" pitchFamily="2" charset="-122"/>
                <a:ea typeface="华文楷体" panose="02010600040101010101" pitchFamily="2" charset="-122"/>
              </a:rPr>
              <a:t>       </a:t>
            </a:r>
            <a:r>
              <a:rPr lang="zh-CN" altLang="en-US" sz="2400" b="1" smtClean="0">
                <a:latin typeface="华文楷体" panose="02010600040101010101" pitchFamily="2" charset="-122"/>
                <a:ea typeface="华文楷体" panose="02010600040101010101" pitchFamily="2" charset="-122"/>
              </a:rPr>
              <a:t>采用</a:t>
            </a:r>
            <a:r>
              <a:rPr lang="en-US" altLang="zh-CN" sz="2400" b="1" smtClean="0">
                <a:latin typeface="华文楷体" panose="02010600040101010101" pitchFamily="2" charset="-122"/>
                <a:ea typeface="华文楷体" panose="02010600040101010101" pitchFamily="2" charset="-122"/>
              </a:rPr>
              <a:t>STM-N</a:t>
            </a:r>
            <a:r>
              <a:rPr lang="zh-CN" altLang="en-US" sz="2400" b="1" smtClean="0">
                <a:latin typeface="华文楷体" panose="02010600040101010101" pitchFamily="2" charset="-122"/>
                <a:ea typeface="华文楷体" panose="02010600040101010101" pitchFamily="2" charset="-122"/>
              </a:rPr>
              <a:t>信号传递定时，注意：</a:t>
            </a:r>
            <a:r>
              <a:rPr lang="en-US" altLang="zh-CN" sz="2400" b="1" smtClean="0">
                <a:latin typeface="华文楷体" panose="02010600040101010101" pitchFamily="2" charset="-122"/>
                <a:ea typeface="华文楷体" panose="02010600040101010101" pitchFamily="2" charset="-122"/>
              </a:rPr>
              <a:t>SDH</a:t>
            </a:r>
            <a:r>
              <a:rPr lang="zh-CN" altLang="en-US" sz="2400" b="1" smtClean="0">
                <a:latin typeface="华文楷体" panose="02010600040101010101" pitchFamily="2" charset="-122"/>
                <a:ea typeface="华文楷体" panose="02010600040101010101" pitchFamily="2" charset="-122"/>
              </a:rPr>
              <a:t>中普通的</a:t>
            </a:r>
            <a:r>
              <a:rPr lang="en-US" altLang="zh-CN" sz="2400" b="1" smtClean="0">
                <a:latin typeface="华文楷体" panose="02010600040101010101" pitchFamily="2" charset="-122"/>
                <a:ea typeface="华文楷体" panose="02010600040101010101" pitchFamily="2" charset="-122"/>
              </a:rPr>
              <a:t>2Mb/s</a:t>
            </a:r>
            <a:r>
              <a:rPr lang="zh-CN" altLang="en-US" sz="2400" b="1" smtClean="0">
                <a:latin typeface="华文楷体" panose="02010600040101010101" pitchFamily="2" charset="-122"/>
                <a:ea typeface="华文楷体" panose="02010600040101010101" pitchFamily="2" charset="-122"/>
              </a:rPr>
              <a:t>信号不能用于传送同步网定时（</a:t>
            </a:r>
            <a:r>
              <a:rPr lang="en-US" altLang="zh-CN" sz="2400" b="1" smtClean="0">
                <a:latin typeface="华文楷体" panose="02010600040101010101" pitchFamily="2" charset="-122"/>
                <a:ea typeface="华文楷体" panose="02010600040101010101" pitchFamily="2" charset="-122"/>
              </a:rPr>
              <a:t>SDH</a:t>
            </a:r>
            <a:r>
              <a:rPr lang="zh-CN" altLang="en-US" sz="2400" b="1" smtClean="0">
                <a:latin typeface="华文楷体" panose="02010600040101010101" pitchFamily="2" charset="-122"/>
                <a:ea typeface="华文楷体" panose="02010600040101010101" pitchFamily="2" charset="-122"/>
              </a:rPr>
              <a:t>指针调整技术）。</a:t>
            </a:r>
            <a:endParaRPr lang="en-US" altLang="zh-CN" sz="2400" b="1" smtClean="0">
              <a:latin typeface="华文楷体" panose="02010600040101010101" pitchFamily="2" charset="-122"/>
              <a:ea typeface="华文楷体" panose="02010600040101010101" pitchFamily="2" charset="-122"/>
            </a:endParaRPr>
          </a:p>
          <a:p>
            <a:pPr marL="457200" indent="-457200" algn="just">
              <a:lnSpc>
                <a:spcPct val="100000"/>
              </a:lnSpc>
              <a:spcBef>
                <a:spcPct val="40000"/>
              </a:spcBef>
              <a:buFontTx/>
              <a:buNone/>
            </a:pPr>
            <a:r>
              <a:rPr lang="zh-CN" altLang="en-US" sz="2400" b="1" smtClean="0">
                <a:latin typeface="华文楷体" panose="02010600040101010101" pitchFamily="2" charset="-122"/>
                <a:ea typeface="华文楷体" panose="02010600040101010101" pitchFamily="2" charset="-122"/>
              </a:rPr>
              <a:t>方法：一般在定时链路始端的</a:t>
            </a:r>
            <a:r>
              <a:rPr lang="en-US" altLang="zh-CN" sz="2400" b="1" smtClean="0">
                <a:latin typeface="华文楷体" panose="02010600040101010101" pitchFamily="2" charset="-122"/>
                <a:ea typeface="华文楷体" panose="02010600040101010101" pitchFamily="2" charset="-122"/>
              </a:rPr>
              <a:t>SDH</a:t>
            </a:r>
            <a:r>
              <a:rPr lang="zh-CN" altLang="en-US" sz="2400" b="1" smtClean="0">
                <a:latin typeface="华文楷体" panose="02010600040101010101" pitchFamily="2" charset="-122"/>
                <a:ea typeface="华文楷体" panose="02010600040101010101" pitchFamily="2" charset="-122"/>
              </a:rPr>
              <a:t>网元通过外时钟信号输入口接受同步网定时，将定时信号承载到</a:t>
            </a:r>
            <a:r>
              <a:rPr lang="en-US" altLang="zh-CN" sz="2400" b="1" smtClean="0">
                <a:latin typeface="华文楷体" panose="02010600040101010101" pitchFamily="2" charset="-122"/>
                <a:ea typeface="华文楷体" panose="02010600040101010101" pitchFamily="2" charset="-122"/>
              </a:rPr>
              <a:t>STM-N</a:t>
            </a:r>
            <a:r>
              <a:rPr lang="zh-CN" altLang="en-US" sz="2400" b="1" smtClean="0">
                <a:latin typeface="华文楷体" panose="02010600040101010101" pitchFamily="2" charset="-122"/>
                <a:ea typeface="华文楷体" panose="02010600040101010101" pitchFamily="2" charset="-122"/>
              </a:rPr>
              <a:t>上。</a:t>
            </a:r>
          </a:p>
          <a:p>
            <a:pPr marL="457200" indent="-457200" algn="just">
              <a:lnSpc>
                <a:spcPct val="100000"/>
              </a:lnSpc>
              <a:spcBef>
                <a:spcPct val="40000"/>
              </a:spcBef>
              <a:buFontTx/>
              <a:buNone/>
            </a:pPr>
            <a:r>
              <a:rPr lang="zh-CN" altLang="en-US" sz="2400" b="1" smtClean="0">
                <a:latin typeface="华文楷体" panose="02010600040101010101" pitchFamily="2" charset="-122"/>
                <a:ea typeface="华文楷体" panose="02010600040101010101" pitchFamily="2" charset="-122"/>
              </a:rPr>
              <a:t>       在</a:t>
            </a:r>
            <a:r>
              <a:rPr lang="en-US" altLang="zh-CN" sz="2400" b="1" smtClean="0">
                <a:latin typeface="华文楷体" panose="02010600040101010101" pitchFamily="2" charset="-122"/>
                <a:ea typeface="华文楷体" panose="02010600040101010101" pitchFamily="2" charset="-122"/>
              </a:rPr>
              <a:t>SDH</a:t>
            </a:r>
            <a:r>
              <a:rPr lang="zh-CN" altLang="en-US" sz="2400" b="1" smtClean="0">
                <a:latin typeface="华文楷体" panose="02010600040101010101" pitchFamily="2" charset="-122"/>
                <a:ea typeface="华文楷体" panose="02010600040101010101" pitchFamily="2" charset="-122"/>
              </a:rPr>
              <a:t>定时链路上，包括定时信号的传递，还包括同步状态信息（</a:t>
            </a:r>
            <a:r>
              <a:rPr lang="en-US" altLang="zh-CN" sz="2400" b="1" smtClean="0">
                <a:latin typeface="华文楷体" panose="02010600040101010101" pitchFamily="2" charset="-122"/>
                <a:ea typeface="华文楷体" panose="02010600040101010101" pitchFamily="2" charset="-122"/>
              </a:rPr>
              <a:t>SSM</a:t>
            </a:r>
            <a:r>
              <a:rPr lang="zh-CN" altLang="en-US" sz="2400" b="1" smtClean="0">
                <a:latin typeface="华文楷体" panose="02010600040101010101" pitchFamily="2" charset="-122"/>
                <a:ea typeface="华文楷体" panose="02010600040101010101" pitchFamily="2" charset="-122"/>
              </a:rPr>
              <a:t>）的传递。</a:t>
            </a:r>
            <a:endParaRPr lang="en-US" altLang="zh-CN" sz="2400" b="1" smtClean="0">
              <a:latin typeface="华文楷体" panose="02010600040101010101" pitchFamily="2" charset="-122"/>
              <a:ea typeface="华文楷体" panose="02010600040101010101" pitchFamily="2" charset="-122"/>
            </a:endParaRPr>
          </a:p>
          <a:p>
            <a:pPr marL="457200" indent="-457200" algn="just">
              <a:lnSpc>
                <a:spcPct val="100000"/>
              </a:lnSpc>
              <a:spcBef>
                <a:spcPct val="40000"/>
              </a:spcBef>
              <a:buFontTx/>
              <a:buNone/>
            </a:pPr>
            <a:r>
              <a:rPr lang="en-US" altLang="zh-CN" sz="2400" b="1" smtClean="0">
                <a:latin typeface="华文楷体" panose="02010600040101010101" pitchFamily="2" charset="-122"/>
                <a:ea typeface="华文楷体" panose="02010600040101010101" pitchFamily="2" charset="-122"/>
              </a:rPr>
              <a:t>        </a:t>
            </a:r>
            <a:r>
              <a:rPr lang="zh-CN" altLang="en-US" sz="2400" b="1" smtClean="0">
                <a:latin typeface="华文楷体" panose="02010600040101010101" pitchFamily="2" charset="-122"/>
                <a:ea typeface="华文楷体" panose="02010600040101010101" pitchFamily="2" charset="-122"/>
              </a:rPr>
              <a:t>多采用环形结构，时钟数不超过</a:t>
            </a:r>
            <a:r>
              <a:rPr lang="en-US" altLang="zh-CN" sz="2400" b="1" smtClean="0">
                <a:latin typeface="华文楷体" panose="02010600040101010101" pitchFamily="2" charset="-122"/>
                <a:ea typeface="华文楷体" panose="02010600040101010101" pitchFamily="2" charset="-122"/>
              </a:rPr>
              <a:t>60</a:t>
            </a:r>
            <a:r>
              <a:rPr lang="zh-CN" altLang="en-US" sz="2400" b="1" smtClean="0">
                <a:latin typeface="华文楷体" panose="02010600040101010101" pitchFamily="2" charset="-122"/>
                <a:ea typeface="华文楷体" panose="02010600040101010101" pitchFamily="2" charset="-122"/>
              </a:rPr>
              <a:t>个</a:t>
            </a:r>
            <a:endParaRPr lang="en-US" altLang="zh-CN" sz="2400" b="1" smtClean="0">
              <a:latin typeface="华文楷体" panose="02010600040101010101" pitchFamily="2" charset="-122"/>
              <a:ea typeface="华文楷体" panose="02010600040101010101" pitchFamily="2" charset="-122"/>
            </a:endParaRPr>
          </a:p>
          <a:p>
            <a:pPr marL="457200" indent="-457200" algn="just">
              <a:lnSpc>
                <a:spcPct val="100000"/>
              </a:lnSpc>
              <a:spcBef>
                <a:spcPct val="40000"/>
              </a:spcBef>
              <a:buFontTx/>
              <a:buNone/>
            </a:pPr>
            <a:r>
              <a:rPr lang="zh-CN" altLang="en-US" sz="2400" b="1" smtClean="0">
                <a:latin typeface="华文楷体" panose="02010600040101010101" pitchFamily="2" charset="-122"/>
                <a:ea typeface="华文楷体" panose="02010600040101010101" pitchFamily="2" charset="-122"/>
              </a:rPr>
              <a:t>缺点：当上游定时链路故障时，会出现反串现象</a:t>
            </a:r>
            <a:endParaRPr lang="en-US" altLang="zh-CN" sz="2400" b="1" smtClean="0">
              <a:latin typeface="华文楷体" panose="02010600040101010101" pitchFamily="2" charset="-122"/>
              <a:ea typeface="华文楷体" panose="02010600040101010101" pitchFamily="2" charset="-122"/>
            </a:endParaRPr>
          </a:p>
          <a:p>
            <a:pPr marL="457200" indent="-457200" algn="just">
              <a:lnSpc>
                <a:spcPct val="100000"/>
              </a:lnSpc>
              <a:spcBef>
                <a:spcPct val="40000"/>
              </a:spcBef>
              <a:buFontTx/>
              <a:buNone/>
            </a:pPr>
            <a:r>
              <a:rPr lang="zh-CN" altLang="en-US" sz="2400" b="1" smtClean="0">
                <a:latin typeface="华文楷体" panose="02010600040101010101" pitchFamily="2" charset="-122"/>
                <a:ea typeface="华文楷体" panose="02010600040101010101" pitchFamily="2" charset="-122"/>
              </a:rPr>
              <a:t>      定时传递距离有限</a:t>
            </a:r>
          </a:p>
          <a:p>
            <a:pPr marL="457200" indent="-457200" algn="just">
              <a:lnSpc>
                <a:spcPct val="100000"/>
              </a:lnSpc>
              <a:spcBef>
                <a:spcPct val="35000"/>
              </a:spcBef>
              <a:buFontTx/>
              <a:buNone/>
            </a:pPr>
            <a:endParaRPr lang="zh-CN" altLang="en-US" sz="2400" b="1"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4099" name="Rectangle 3"/>
          <p:cNvSpPr>
            <a:spLocks noGrp="1" noChangeArrowheads="1"/>
          </p:cNvSpPr>
          <p:nvPr>
            <p:ph type="body" sz="half" idx="1"/>
          </p:nvPr>
        </p:nvSpPr>
        <p:spPr>
          <a:xfrm>
            <a:off x="635000" y="1371600"/>
            <a:ext cx="7608888" cy="4724400"/>
          </a:xfrm>
        </p:spPr>
        <p:txBody>
          <a:bodyPr rtlCol="0">
            <a:normAutofit/>
          </a:bodyPr>
          <a:lstStyle/>
          <a:p>
            <a:pPr marL="457200" indent="-457200">
              <a:lnSpc>
                <a:spcPct val="110000"/>
              </a:lnSpc>
              <a:buFontTx/>
              <a:buNone/>
              <a:defRPr/>
            </a:pPr>
            <a:r>
              <a:rPr lang="zh-CN" altLang="en-US" sz="3200" b="1" dirty="0" smtClean="0">
                <a:ea typeface="楷体_GB2312" pitchFamily="49" charset="-122"/>
              </a:rPr>
              <a:t>为什么要同步？</a:t>
            </a:r>
            <a:endParaRPr lang="en-US" altLang="zh-CN" sz="3200" b="1" dirty="0" smtClean="0">
              <a:ea typeface="楷体_GB2312" pitchFamily="49" charset="-122"/>
            </a:endParaRPr>
          </a:p>
          <a:p>
            <a:pPr>
              <a:lnSpc>
                <a:spcPct val="110000"/>
              </a:lnSpc>
              <a:defRPr/>
            </a:pPr>
            <a:r>
              <a:rPr lang="zh-CN" altLang="en-US" sz="2400" b="1" dirty="0" smtClean="0">
                <a:ea typeface="楷体_GB2312" pitchFamily="49" charset="-122"/>
              </a:rPr>
              <a:t>对确保通信质量和网络运行效率起着重要的作用。</a:t>
            </a:r>
            <a:endParaRPr lang="en-US" altLang="zh-CN" sz="2400" b="1" dirty="0">
              <a:ea typeface="楷体_GB2312" pitchFamily="49" charset="-122"/>
            </a:endParaRPr>
          </a:p>
          <a:p>
            <a:pPr>
              <a:lnSpc>
                <a:spcPct val="110000"/>
              </a:lnSpc>
              <a:defRPr/>
            </a:pPr>
            <a:r>
              <a:rPr lang="zh-CN" altLang="en-US" sz="2400" b="1" dirty="0" smtClean="0">
                <a:ea typeface="楷体_GB2312" pitchFamily="49" charset="-122"/>
              </a:rPr>
              <a:t>同步质量的好坏将会直接影响</a:t>
            </a:r>
            <a:r>
              <a:rPr lang="en-US" altLang="zh-CN" sz="2400" b="1" dirty="0" smtClean="0">
                <a:ea typeface="楷体_GB2312" pitchFamily="49" charset="-122"/>
              </a:rPr>
              <a:t>NO.7</a:t>
            </a:r>
            <a:r>
              <a:rPr lang="zh-CN" altLang="en-US" sz="2400" b="1" dirty="0" smtClean="0">
                <a:ea typeface="楷体_GB2312" pitchFamily="49" charset="-122"/>
              </a:rPr>
              <a:t>信令网、高速数据网、智能业务网、</a:t>
            </a:r>
            <a:r>
              <a:rPr lang="en-US" altLang="zh-CN" sz="2400" b="1" dirty="0" smtClean="0">
                <a:ea typeface="楷体_GB2312" pitchFamily="49" charset="-122"/>
              </a:rPr>
              <a:t>SDH</a:t>
            </a:r>
            <a:r>
              <a:rPr lang="zh-CN" altLang="en-US" sz="2400" b="1" dirty="0" smtClean="0">
                <a:ea typeface="楷体_GB2312" pitchFamily="49" charset="-122"/>
              </a:rPr>
              <a:t>传输网等的正常运行。</a:t>
            </a:r>
            <a:endParaRPr lang="en-US" altLang="zh-CN" sz="2400" b="1" dirty="0" smtClean="0">
              <a:ea typeface="楷体_GB2312" pitchFamily="49" charset="-122"/>
            </a:endParaRPr>
          </a:p>
          <a:p>
            <a:pPr>
              <a:lnSpc>
                <a:spcPct val="110000"/>
              </a:lnSpc>
              <a:defRPr/>
            </a:pPr>
            <a:endParaRPr lang="en-US" altLang="zh-CN" sz="2800" b="1" dirty="0">
              <a:ea typeface="楷体_GB2312" pitchFamily="49" charset="-122"/>
            </a:endParaRPr>
          </a:p>
          <a:p>
            <a:pPr>
              <a:lnSpc>
                <a:spcPct val="110000"/>
              </a:lnSpc>
              <a:defRPr/>
            </a:pPr>
            <a:r>
              <a:rPr lang="zh-CN" altLang="en-US" sz="2800" b="1" dirty="0" smtClean="0">
                <a:ea typeface="楷体_GB2312" pitchFamily="49" charset="-122"/>
              </a:rPr>
              <a:t>问题：</a:t>
            </a:r>
            <a:endParaRPr lang="en-US" altLang="zh-CN" sz="2800" b="1" dirty="0">
              <a:ea typeface="楷体_GB2312" pitchFamily="49" charset="-122"/>
            </a:endParaRPr>
          </a:p>
          <a:p>
            <a:pPr lvl="1">
              <a:lnSpc>
                <a:spcPct val="110000"/>
              </a:lnSpc>
              <a:defRPr/>
            </a:pPr>
            <a:r>
              <a:rPr lang="zh-CN" altLang="en-US" sz="2400" dirty="0" smtClean="0"/>
              <a:t>什么是同步？</a:t>
            </a:r>
            <a:endParaRPr lang="en-US" altLang="zh-CN" sz="2400" dirty="0" smtClean="0"/>
          </a:p>
          <a:p>
            <a:pPr lvl="1">
              <a:lnSpc>
                <a:spcPct val="110000"/>
              </a:lnSpc>
              <a:defRPr/>
            </a:pPr>
            <a:r>
              <a:rPr lang="zh-CN" altLang="en-US" sz="2400" dirty="0" smtClean="0"/>
              <a:t>怎么同步？</a:t>
            </a:r>
            <a:endParaRPr lang="en-US" altLang="zh-CN" sz="2400" dirty="0" smtClean="0"/>
          </a:p>
          <a:p>
            <a:pPr lvl="1">
              <a:lnSpc>
                <a:spcPct val="110000"/>
              </a:lnSpc>
              <a:defRPr/>
            </a:pPr>
            <a:r>
              <a:rPr lang="zh-CN" altLang="en-US" sz="2400" dirty="0" smtClean="0"/>
              <a:t>以太网</a:t>
            </a:r>
            <a:r>
              <a:rPr lang="zh-CN" altLang="en-US" sz="2400" u="sng" dirty="0"/>
              <a:t>通信</a:t>
            </a:r>
            <a:r>
              <a:rPr lang="zh-CN" altLang="en-US" sz="2400" dirty="0"/>
              <a:t>是</a:t>
            </a:r>
            <a:r>
              <a:rPr lang="zh-CN" altLang="en-US" sz="2400" u="sng" dirty="0"/>
              <a:t>同步</a:t>
            </a:r>
            <a:r>
              <a:rPr lang="zh-CN" altLang="en-US" sz="2400" dirty="0"/>
              <a:t>还是异步</a:t>
            </a:r>
            <a:r>
              <a:rPr lang="en-US" altLang="zh-CN" sz="2400" dirty="0"/>
              <a:t>?</a:t>
            </a:r>
            <a:endParaRPr lang="zh-CN" altLang="en-US" sz="2400" dirty="0"/>
          </a:p>
          <a:p>
            <a:pPr>
              <a:lnSpc>
                <a:spcPct val="110000"/>
              </a:lnSpc>
              <a:defRPr/>
            </a:pPr>
            <a:endParaRPr lang="en-US" altLang="zh-CN" sz="2800" b="1" dirty="0" smtClean="0">
              <a:ea typeface="楷体_GB2312" pitchFamily="49" charset="-122"/>
            </a:endParaRPr>
          </a:p>
          <a:p>
            <a:pPr marL="457200" indent="-457200">
              <a:lnSpc>
                <a:spcPct val="110000"/>
              </a:lnSpc>
              <a:buFontTx/>
              <a:buNone/>
              <a:defRPr/>
            </a:pPr>
            <a:endParaRPr lang="en-US" altLang="zh-CN" sz="2800" b="1" dirty="0" smtClean="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wheel(1)">
                                      <p:cBhvr>
                                        <p:cTn id="7" dur="2000"/>
                                        <p:tgtEl>
                                          <p:spTgt spid="409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wheel(1)">
                                      <p:cBhvr>
                                        <p:cTn id="12" dur="2000"/>
                                        <p:tgtEl>
                                          <p:spTgt spid="40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animEffect transition="in" filter="fade">
                                      <p:cBhvr>
                                        <p:cTn id="17" dur="1000"/>
                                        <p:tgtEl>
                                          <p:spTgt spid="4099">
                                            <p:txEl>
                                              <p:pRg st="4" end="4"/>
                                            </p:txEl>
                                          </p:spTgt>
                                        </p:tgtEl>
                                      </p:cBhvr>
                                    </p:animEffect>
                                    <p:anim calcmode="lin" valueType="num">
                                      <p:cBhvr>
                                        <p:cTn id="18"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4099">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fade">
                                      <p:cBhvr>
                                        <p:cTn id="22" dur="1000"/>
                                        <p:tgtEl>
                                          <p:spTgt spid="4099">
                                            <p:txEl>
                                              <p:pRg st="5" end="5"/>
                                            </p:txEl>
                                          </p:spTgt>
                                        </p:tgtEl>
                                      </p:cBhvr>
                                    </p:animEffect>
                                    <p:anim calcmode="lin" valueType="num">
                                      <p:cBhvr>
                                        <p:cTn id="23" dur="1000" fill="hold"/>
                                        <p:tgtEl>
                                          <p:spTgt spid="4099">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4099">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9">
                                            <p:txEl>
                                              <p:pRg st="6" end="6"/>
                                            </p:txEl>
                                          </p:spTgt>
                                        </p:tgtEl>
                                        <p:attrNameLst>
                                          <p:attrName>style.visibility</p:attrName>
                                        </p:attrNameLst>
                                      </p:cBhvr>
                                      <p:to>
                                        <p:strVal val="visible"/>
                                      </p:to>
                                    </p:set>
                                    <p:animEffect transition="in" filter="fade">
                                      <p:cBhvr>
                                        <p:cTn id="27" dur="1000"/>
                                        <p:tgtEl>
                                          <p:spTgt spid="4099">
                                            <p:txEl>
                                              <p:pRg st="6" end="6"/>
                                            </p:txEl>
                                          </p:spTgt>
                                        </p:tgtEl>
                                      </p:cBhvr>
                                    </p:animEffect>
                                    <p:anim calcmode="lin" valueType="num">
                                      <p:cBhvr>
                                        <p:cTn id="28" dur="1000" fill="hold"/>
                                        <p:tgtEl>
                                          <p:spTgt spid="4099">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4099">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099">
                                            <p:txEl>
                                              <p:pRg st="7" end="7"/>
                                            </p:txEl>
                                          </p:spTgt>
                                        </p:tgtEl>
                                        <p:attrNameLst>
                                          <p:attrName>style.visibility</p:attrName>
                                        </p:attrNameLst>
                                      </p:cBhvr>
                                      <p:to>
                                        <p:strVal val="visible"/>
                                      </p:to>
                                    </p:set>
                                    <p:animEffect transition="in" filter="fade">
                                      <p:cBhvr>
                                        <p:cTn id="32" dur="1000"/>
                                        <p:tgtEl>
                                          <p:spTgt spid="4099">
                                            <p:txEl>
                                              <p:pRg st="7" end="7"/>
                                            </p:txEl>
                                          </p:spTgt>
                                        </p:tgtEl>
                                      </p:cBhvr>
                                    </p:animEffect>
                                    <p:anim calcmode="lin" valueType="num">
                                      <p:cBhvr>
                                        <p:cTn id="33" dur="1000" fill="hold"/>
                                        <p:tgtEl>
                                          <p:spTgt spid="4099">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409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40963" name="Rectangle 3"/>
          <p:cNvSpPr>
            <a:spLocks noGrp="1" noChangeArrowheads="1"/>
          </p:cNvSpPr>
          <p:nvPr>
            <p:ph type="body" sz="half" idx="1"/>
          </p:nvPr>
        </p:nvSpPr>
        <p:spPr>
          <a:xfrm>
            <a:off x="635000" y="1371600"/>
            <a:ext cx="7608888" cy="4724400"/>
          </a:xfrm>
        </p:spPr>
        <p:txBody>
          <a:bodyPr/>
          <a:lstStyle/>
          <a:p>
            <a:pPr marL="508000" indent="-508000">
              <a:lnSpc>
                <a:spcPct val="110000"/>
              </a:lnSpc>
              <a:buFontTx/>
              <a:buNone/>
            </a:pPr>
            <a:r>
              <a:rPr lang="zh-CN" altLang="en-US" sz="3200" b="1" smtClean="0">
                <a:ea typeface="楷体_GB2312" pitchFamily="49" charset="-122"/>
              </a:rPr>
              <a:t>六、同步网的主要技术指标</a:t>
            </a:r>
            <a:r>
              <a:rPr lang="en-US" altLang="zh-CN" sz="3200" b="1" smtClean="0">
                <a:ea typeface="楷体_GB2312" pitchFamily="49" charset="-122"/>
              </a:rPr>
              <a:t>——</a:t>
            </a:r>
            <a:r>
              <a:rPr lang="zh-CN" altLang="en-US" sz="3200" b="1" smtClean="0">
                <a:latin typeface="楷体_GB2312" pitchFamily="49" charset="-122"/>
                <a:ea typeface="楷体_GB2312" pitchFamily="49" charset="-122"/>
              </a:rPr>
              <a:t>滑动、抖动和漂移、时间误差</a:t>
            </a:r>
            <a:endParaRPr lang="zh-CN" altLang="en-US" sz="3200" b="1" smtClean="0">
              <a:ea typeface="楷体_GB2312" pitchFamily="49" charset="-122"/>
            </a:endParaRPr>
          </a:p>
          <a:p>
            <a:pPr marL="508000" indent="-508000" algn="just">
              <a:lnSpc>
                <a:spcPct val="110000"/>
              </a:lnSpc>
              <a:spcBef>
                <a:spcPct val="30000"/>
              </a:spcBef>
              <a:buFontTx/>
              <a:buAutoNum type="arabicPeriod"/>
            </a:pPr>
            <a:r>
              <a:rPr lang="zh-CN" altLang="en-US" sz="2800" b="1" smtClean="0">
                <a:latin typeface="楷体_GB2312" pitchFamily="49" charset="-122"/>
                <a:ea typeface="楷体_GB2312" pitchFamily="49" charset="-122"/>
              </a:rPr>
              <a:t>滑动</a:t>
            </a:r>
          </a:p>
          <a:p>
            <a:pPr marL="508000" indent="-508000" algn="just">
              <a:lnSpc>
                <a:spcPct val="120000"/>
              </a:lnSpc>
              <a:spcBef>
                <a:spcPct val="45000"/>
              </a:spcBef>
              <a:buFontTx/>
              <a:buNone/>
            </a:pPr>
            <a:r>
              <a:rPr lang="zh-CN" altLang="en-US" sz="2400" b="1" smtClean="0">
                <a:latin typeface="楷体_GB2312" pitchFamily="49" charset="-122"/>
                <a:ea typeface="楷体_GB2312" pitchFamily="49" charset="-122"/>
              </a:rPr>
              <a:t>       在同步传输或准同步传输的数字码流中，由于缓冲存储器的读和写的速率滑动不一致造成一组比特丢失或重复插入的现象，称为滑动。 </a:t>
            </a:r>
          </a:p>
          <a:p>
            <a:pPr marL="508000" indent="-508000" algn="just">
              <a:lnSpc>
                <a:spcPct val="120000"/>
              </a:lnSpc>
              <a:spcBef>
                <a:spcPct val="45000"/>
              </a:spcBef>
              <a:buFontTx/>
              <a:buNone/>
            </a:pPr>
            <a:r>
              <a:rPr lang="en-US" altLang="zh-CN" sz="2400" b="1" smtClean="0">
                <a:latin typeface="楷体_GB2312" pitchFamily="49" charset="-122"/>
                <a:ea typeface="楷体_GB2312" pitchFamily="49" charset="-122"/>
              </a:rPr>
              <a:t>(1)</a:t>
            </a:r>
            <a:r>
              <a:rPr lang="zh-CN" altLang="en-US" sz="2400" b="1" smtClean="0">
                <a:latin typeface="楷体_GB2312" pitchFamily="49" charset="-122"/>
                <a:ea typeface="楷体_GB2312" pitchFamily="49" charset="-122"/>
              </a:rPr>
              <a:t>滑动产生的原因</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4183063"/>
            <a:ext cx="3956050" cy="284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1750" y="404813"/>
            <a:ext cx="8966200" cy="4646612"/>
          </a:xfrm>
          <a:prstGeom prst="rect">
            <a:avLst/>
          </a:prstGeom>
        </p:spPr>
        <p:txBody>
          <a:bodyPr>
            <a:spAutoFit/>
          </a:bodyPr>
          <a:lstStyle/>
          <a:p>
            <a:pPr marL="342900" indent="-342900" eaLnBrk="1" latinLnBrk="1" hangingPunct="1">
              <a:buFont typeface="Arial" panose="020B0604020202020204" pitchFamily="34" charset="0"/>
              <a:buChar char="•"/>
              <a:defRPr/>
            </a:pPr>
            <a:r>
              <a:rPr lang="zh-CN" altLang="en-US" sz="2800" b="1" dirty="0">
                <a:latin typeface="楷体_GB2312" panose="02010609030101010101" pitchFamily="49" charset="-122"/>
                <a:ea typeface="楷体_GB2312" panose="02010609030101010101" pitchFamily="49" charset="-122"/>
              </a:rPr>
              <a:t>滑动</a:t>
            </a:r>
            <a:r>
              <a:rPr lang="en-US" altLang="zh-CN" sz="2800" b="1" dirty="0">
                <a:latin typeface="楷体_GB2312" panose="02010609030101010101" pitchFamily="49" charset="-122"/>
                <a:ea typeface="楷体_GB2312" panose="02010609030101010101" pitchFamily="49" charset="-122"/>
              </a:rPr>
              <a:t>:</a:t>
            </a:r>
            <a:r>
              <a:rPr lang="zh-CN" altLang="en-US" sz="2800" b="1" dirty="0">
                <a:latin typeface="楷体_GB2312" panose="02010609030101010101" pitchFamily="49" charset="-122"/>
                <a:ea typeface="楷体_GB2312" panose="02010609030101010101" pitchFamily="49" charset="-122"/>
              </a:rPr>
              <a:t>两种造成帧错位产生的失真</a:t>
            </a:r>
          </a:p>
          <a:p>
            <a:pPr marL="800100" lvl="1" indent="-342900" eaLnBrk="1" latinLnBrk="1" hangingPunct="1">
              <a:buFont typeface="Arial" panose="020B0604020202020204" pitchFamily="34" charset="0"/>
              <a:buChar char="•"/>
              <a:defRPr/>
            </a:pPr>
            <a:endParaRPr lang="en-US" altLang="zh-CN" b="1" dirty="0">
              <a:latin typeface="楷体_GB2312" panose="02010609030101010101" pitchFamily="49" charset="-122"/>
              <a:ea typeface="楷体_GB2312" panose="02010609030101010101" pitchFamily="49" charset="-122"/>
            </a:endParaRPr>
          </a:p>
          <a:p>
            <a:pPr marL="800100" lvl="1" indent="-342900" eaLnBrk="1" latinLnBrk="1" hangingPunct="1">
              <a:buFont typeface="Arial" panose="020B0604020202020204" pitchFamily="34" charset="0"/>
              <a:buChar char="•"/>
              <a:defRPr/>
            </a:pPr>
            <a:endParaRPr lang="en-US" altLang="zh-CN" b="1" dirty="0">
              <a:latin typeface="楷体_GB2312" panose="02010609030101010101" pitchFamily="49" charset="-122"/>
              <a:ea typeface="楷体_GB2312" panose="02010609030101010101" pitchFamily="49" charset="-122"/>
            </a:endParaRPr>
          </a:p>
          <a:p>
            <a:pPr marL="800100" lvl="1" indent="-342900" eaLnBrk="1" latinLnBrk="1" hangingPunct="1">
              <a:buFont typeface="Arial" panose="020B0604020202020204" pitchFamily="34" charset="0"/>
              <a:buChar char="•"/>
              <a:defRPr/>
            </a:pPr>
            <a:endParaRPr lang="en-US" altLang="zh-CN" b="1" dirty="0">
              <a:latin typeface="楷体_GB2312" panose="02010609030101010101" pitchFamily="49" charset="-122"/>
              <a:ea typeface="楷体_GB2312" panose="02010609030101010101" pitchFamily="49" charset="-122"/>
            </a:endParaRPr>
          </a:p>
          <a:p>
            <a:pPr marL="800100" lvl="1" indent="-342900" eaLnBrk="1" latinLnBrk="1" hangingPunct="1">
              <a:buFont typeface="Arial" panose="020B0604020202020204" pitchFamily="34" charset="0"/>
              <a:buChar char="•"/>
              <a:defRPr/>
            </a:pPr>
            <a:endParaRPr lang="en-US" altLang="zh-CN" b="1" dirty="0">
              <a:latin typeface="楷体_GB2312" panose="02010609030101010101" pitchFamily="49" charset="-122"/>
              <a:ea typeface="楷体_GB2312" panose="02010609030101010101" pitchFamily="49" charset="-122"/>
            </a:endParaRPr>
          </a:p>
          <a:p>
            <a:pPr marL="800100" lvl="1" indent="-342900" eaLnBrk="1" latinLnBrk="1" hangingPunct="1">
              <a:buFont typeface="Arial" panose="020B0604020202020204" pitchFamily="34" charset="0"/>
              <a:buChar char="•"/>
              <a:defRPr/>
            </a:pPr>
            <a:endParaRPr lang="en-US" altLang="zh-CN" b="1" dirty="0">
              <a:latin typeface="楷体_GB2312" panose="02010609030101010101" pitchFamily="49" charset="-122"/>
              <a:ea typeface="楷体_GB2312" panose="02010609030101010101" pitchFamily="49" charset="-122"/>
            </a:endParaRPr>
          </a:p>
          <a:p>
            <a:pPr marL="800100" lvl="1" indent="-342900" eaLnBrk="1" latinLnBrk="1" hangingPunct="1">
              <a:buFont typeface="Arial" panose="020B0604020202020204" pitchFamily="34" charset="0"/>
              <a:buChar char="•"/>
              <a:defRPr/>
            </a:pPr>
            <a:endParaRPr lang="en-US" altLang="zh-CN" b="1" dirty="0">
              <a:latin typeface="楷体_GB2312" panose="02010609030101010101" pitchFamily="49" charset="-122"/>
              <a:ea typeface="楷体_GB2312" panose="02010609030101010101" pitchFamily="49" charset="-122"/>
            </a:endParaRPr>
          </a:p>
          <a:p>
            <a:pPr marL="800100" lvl="1" indent="-342900" eaLnBrk="1" latinLnBrk="1" hangingPunct="1">
              <a:buFont typeface="Arial" panose="020B0604020202020204" pitchFamily="34" charset="0"/>
              <a:buChar char="•"/>
              <a:defRPr/>
            </a:pPr>
            <a:r>
              <a:rPr lang="zh-CN" altLang="en-US" b="1" dirty="0">
                <a:latin typeface="楷体_GB2312" panose="02010609030101010101" pitchFamily="49" charset="-122"/>
                <a:ea typeface="楷体_GB2312" panose="02010609030101010101" pitchFamily="49" charset="-122"/>
              </a:rPr>
              <a:t>在缓冲器中，若输入速率大于输出速率，会造成存储器溢出，使码元丢失或漏读；</a:t>
            </a:r>
          </a:p>
          <a:p>
            <a:pPr marL="800100" lvl="1" indent="-342900" eaLnBrk="1" latinLnBrk="1" hangingPunct="1">
              <a:buFont typeface="Arial" panose="020B0604020202020204" pitchFamily="34" charset="0"/>
              <a:buChar char="•"/>
              <a:defRPr/>
            </a:pPr>
            <a:r>
              <a:rPr lang="zh-CN" altLang="en-US" b="1" dirty="0">
                <a:latin typeface="楷体_GB2312" panose="02010609030101010101" pitchFamily="49" charset="-122"/>
                <a:ea typeface="楷体_GB2312" panose="02010609030101010101" pitchFamily="49" charset="-122"/>
              </a:rPr>
              <a:t>若输入速率小于输出速率，会造成某些比特被读出两次，即重复读出；</a:t>
            </a:r>
          </a:p>
          <a:p>
            <a:pPr eaLnBrk="1" latinLnBrk="1" hangingPunct="1">
              <a:defRPr/>
            </a:pPr>
            <a:endParaRPr lang="zh-CN" altLang="en-US" sz="2800" b="1" dirty="0">
              <a:latin typeface="楷体_GB2312" panose="02010609030101010101" pitchFamily="49" charset="-122"/>
              <a:ea typeface="楷体_GB2312" panose="02010609030101010101" pitchFamily="49" charset="-122"/>
            </a:endParaRPr>
          </a:p>
        </p:txBody>
      </p:sp>
      <p:pic>
        <p:nvPicPr>
          <p:cNvPr id="419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1588" y="1111250"/>
            <a:ext cx="5481637"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3850" y="1700213"/>
            <a:ext cx="647700" cy="3097212"/>
          </a:xfrm>
        </p:spPr>
        <p:txBody>
          <a:bodyPr/>
          <a:lstStyle/>
          <a:p>
            <a:pPr algn="ctr"/>
            <a:r>
              <a:rPr lang="zh-CN" altLang="en-US" b="1" smtClean="0">
                <a:latin typeface="楷体_GB2312" pitchFamily="49" charset="-122"/>
                <a:ea typeface="楷体_GB2312" pitchFamily="49" charset="-122"/>
              </a:rPr>
              <a:t>滑码</a:t>
            </a:r>
            <a:endParaRPr lang="zh-CN" altLang="en-US" b="1" smtClean="0">
              <a:ea typeface="楷体_GB2312" pitchFamily="49" charset="-122"/>
            </a:endParaRPr>
          </a:p>
        </p:txBody>
      </p:sp>
      <p:pic>
        <p:nvPicPr>
          <p:cNvPr id="430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688" y="404813"/>
            <a:ext cx="5838825"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60600"/>
            <a:ext cx="35337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文本框 1"/>
          <p:cNvSpPr txBox="1">
            <a:spLocks noChangeArrowheads="1"/>
          </p:cNvSpPr>
          <p:nvPr/>
        </p:nvSpPr>
        <p:spPr bwMode="auto">
          <a:xfrm>
            <a:off x="323850" y="404813"/>
            <a:ext cx="2303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굴림" panose="020B0600000101010101" pitchFamily="34" charset="-127"/>
                <a:ea typeface="굴림" panose="020B0600000101010101" pitchFamily="34" charset="-127"/>
              </a:defRPr>
            </a:lvl1pPr>
            <a:lvl2pPr marL="742950" indent="-285750">
              <a:defRPr kumimoji="1" sz="2400">
                <a:solidFill>
                  <a:schemeClr val="tx1"/>
                </a:solidFill>
                <a:latin typeface="굴림" panose="020B0600000101010101" pitchFamily="34" charset="-127"/>
                <a:ea typeface="굴림" panose="020B0600000101010101" pitchFamily="34" charset="-127"/>
              </a:defRPr>
            </a:lvl2pPr>
            <a:lvl3pPr marL="1143000" indent="-228600">
              <a:defRPr kumimoji="1" sz="2400">
                <a:solidFill>
                  <a:schemeClr val="tx1"/>
                </a:solidFill>
                <a:latin typeface="굴림" panose="020B0600000101010101" pitchFamily="34" charset="-127"/>
                <a:ea typeface="굴림" panose="020B0600000101010101" pitchFamily="34" charset="-127"/>
              </a:defRPr>
            </a:lvl3pPr>
            <a:lvl4pPr marL="1600200" indent="-228600">
              <a:defRPr kumimoji="1" sz="2400">
                <a:solidFill>
                  <a:schemeClr val="tx1"/>
                </a:solidFill>
                <a:latin typeface="굴림" panose="020B0600000101010101" pitchFamily="34" charset="-127"/>
                <a:ea typeface="굴림" panose="020B0600000101010101" pitchFamily="34" charset="-127"/>
              </a:defRPr>
            </a:lvl4pPr>
            <a:lvl5pPr marL="2057400" indent="-228600">
              <a:defRPr kumimoji="1" sz="24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굴림" panose="020B0600000101010101" pitchFamily="34" charset="-127"/>
                <a:ea typeface="굴림" panose="020B0600000101010101" pitchFamily="34" charset="-127"/>
              </a:defRPr>
            </a:lvl9pPr>
          </a:lstStyle>
          <a:p>
            <a:r>
              <a:rPr lang="zh-CN" altLang="en-US"/>
              <a:t>读时钟：</a:t>
            </a:r>
            <a:r>
              <a:rPr lang="en-US" altLang="zh-CN"/>
              <a:t>f</a:t>
            </a:r>
            <a:r>
              <a:rPr lang="en-US" altLang="zh-CN" baseline="-25000"/>
              <a:t>c</a:t>
            </a:r>
          </a:p>
          <a:p>
            <a:r>
              <a:rPr lang="zh-CN" altLang="en-US"/>
              <a:t>写时钟：</a:t>
            </a:r>
            <a:r>
              <a:rPr lang="en-US" altLang="zh-CN"/>
              <a:t>f</a:t>
            </a:r>
            <a:r>
              <a:rPr lang="en-US" altLang="zh-CN" baseline="-25000"/>
              <a:t>a</a:t>
            </a:r>
            <a:r>
              <a:rPr lang="zh-CN" altLang="en-US"/>
              <a:t>或</a:t>
            </a:r>
            <a:r>
              <a:rPr lang="en-US" altLang="zh-CN"/>
              <a:t>f</a:t>
            </a:r>
            <a:r>
              <a:rPr lang="en-US" altLang="zh-CN" baseline="-25000"/>
              <a:t>b</a:t>
            </a:r>
            <a:endParaRPr lang="zh-CN" altLang="en-US" baseline="-25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28650" y="365125"/>
            <a:ext cx="7886700" cy="976313"/>
          </a:xfrm>
        </p:spPr>
        <p:txBody>
          <a:bodyPr/>
          <a:lstStyle/>
          <a:p>
            <a:pPr algn="ctr"/>
            <a:r>
              <a:rPr lang="zh-CN" altLang="en-US" b="1" smtClean="0">
                <a:latin typeface="楷体_GB2312" pitchFamily="49" charset="-122"/>
                <a:ea typeface="楷体_GB2312" pitchFamily="49" charset="-122"/>
              </a:rPr>
              <a:t>滑帧</a:t>
            </a:r>
            <a:endParaRPr lang="zh-CN" altLang="en-US" b="1" smtClean="0">
              <a:ea typeface="楷体_GB2312" pitchFamily="49" charset="-122"/>
            </a:endParaRPr>
          </a:p>
        </p:txBody>
      </p:sp>
      <p:graphicFrame>
        <p:nvGraphicFramePr>
          <p:cNvPr id="44035" name="Object 4"/>
          <p:cNvGraphicFramePr>
            <a:graphicFrameLocks noGrp="1" noChangeAspect="1"/>
          </p:cNvGraphicFramePr>
          <p:nvPr>
            <p:ph idx="1"/>
          </p:nvPr>
        </p:nvGraphicFramePr>
        <p:xfrm>
          <a:off x="0" y="1973263"/>
          <a:ext cx="9144000" cy="2549525"/>
        </p:xfrm>
        <a:graphic>
          <a:graphicData uri="http://schemas.openxmlformats.org/presentationml/2006/ole">
            <mc:AlternateContent xmlns:mc="http://schemas.openxmlformats.org/markup-compatibility/2006">
              <mc:Choice xmlns:v="urn:schemas-microsoft-com:vml" Requires="v">
                <p:oleObj spid="_x0000_s44036" name="Visio" r:id="rId3" imgW="5893039" imgH="1643768" progId="Visio.Drawing.11">
                  <p:embed/>
                </p:oleObj>
              </mc:Choice>
              <mc:Fallback>
                <p:oleObj name="Visio" r:id="rId3" imgW="5893039" imgH="1643768"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73263"/>
                        <a:ext cx="9144000" cy="254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p:txBody>
          <a:bodyPr/>
          <a:lstStyle/>
          <a:p>
            <a:endParaRPr lang="zh-CN" altLang="en-US" smtClean="0"/>
          </a:p>
        </p:txBody>
      </p:sp>
      <p:sp>
        <p:nvSpPr>
          <p:cNvPr id="3" name="文本占位符 2"/>
          <p:cNvSpPr>
            <a:spLocks noGrp="1"/>
          </p:cNvSpPr>
          <p:nvPr>
            <p:ph type="body" sz="half" idx="1"/>
          </p:nvPr>
        </p:nvSpPr>
        <p:spPr>
          <a:xfrm>
            <a:off x="635000" y="1371600"/>
            <a:ext cx="7608888" cy="4724400"/>
          </a:xfrm>
        </p:spPr>
        <p:txBody>
          <a:bodyPr rtlCol="0">
            <a:normAutofit/>
          </a:bodyPr>
          <a:lstStyle/>
          <a:p>
            <a:pPr>
              <a:defRPr/>
            </a:pPr>
            <a:r>
              <a:rPr lang="zh-CN" altLang="en-US" sz="2800" b="1" dirty="0" smtClean="0">
                <a:latin typeface="楷体_GB2312" panose="02010609030101010101" pitchFamily="49" charset="-122"/>
                <a:ea typeface="楷体_GB2312" panose="02010609030101010101" pitchFamily="49" charset="-122"/>
              </a:rPr>
              <a:t>产生滑动的主要因素</a:t>
            </a:r>
            <a:endParaRPr lang="en-US" altLang="zh-CN" sz="2800" b="1" dirty="0" smtClean="0">
              <a:latin typeface="楷体_GB2312" panose="02010609030101010101" pitchFamily="49" charset="-122"/>
              <a:ea typeface="楷体_GB2312" panose="02010609030101010101" pitchFamily="49" charset="-122"/>
            </a:endParaRPr>
          </a:p>
          <a:p>
            <a:pPr marL="0" indent="0">
              <a:buFontTx/>
              <a:buNone/>
              <a:defRPr/>
            </a:pPr>
            <a:r>
              <a:rPr lang="en-US" altLang="zh-CN" sz="2400" b="1" dirty="0" smtClean="0">
                <a:latin typeface="楷体_GB2312" panose="02010609030101010101" pitchFamily="49" charset="-122"/>
                <a:ea typeface="楷体_GB2312" panose="02010609030101010101" pitchFamily="49" charset="-122"/>
              </a:rPr>
              <a:t>1. </a:t>
            </a:r>
            <a:r>
              <a:rPr lang="zh-CN" altLang="en-US" sz="2400" b="1" dirty="0" smtClean="0">
                <a:latin typeface="楷体_GB2312" panose="02010609030101010101" pitchFamily="49" charset="-122"/>
                <a:ea typeface="楷体_GB2312" panose="02010609030101010101" pitchFamily="49" charset="-122"/>
              </a:rPr>
              <a:t>传输系统受工作环境影响引起</a:t>
            </a:r>
            <a:r>
              <a:rPr lang="en-US" altLang="zh-CN" sz="2400" b="1" dirty="0" smtClean="0">
                <a:latin typeface="楷体_GB2312" panose="02010609030101010101" pitchFamily="49" charset="-122"/>
                <a:ea typeface="楷体_GB2312" panose="02010609030101010101" pitchFamily="49" charset="-122"/>
              </a:rPr>
              <a:t>,</a:t>
            </a:r>
            <a:r>
              <a:rPr lang="zh-CN" altLang="en-US" sz="2400" b="1" dirty="0" smtClean="0">
                <a:latin typeface="楷体_GB2312" panose="02010609030101010101" pitchFamily="49" charset="-122"/>
                <a:ea typeface="楷体_GB2312" panose="02010609030101010101" pitchFamily="49" charset="-122"/>
              </a:rPr>
              <a:t>如：人为误操作、网路调整、保护倒换等。</a:t>
            </a:r>
          </a:p>
          <a:p>
            <a:pPr marL="0" indent="0">
              <a:buFontTx/>
              <a:buNone/>
              <a:defRPr/>
            </a:pPr>
            <a:r>
              <a:rPr lang="en-US" altLang="zh-CN" sz="2400" b="1" dirty="0" smtClean="0">
                <a:latin typeface="楷体_GB2312" panose="02010609030101010101" pitchFamily="49" charset="-122"/>
                <a:ea typeface="楷体_GB2312" panose="02010609030101010101" pitchFamily="49" charset="-122"/>
              </a:rPr>
              <a:t>2. </a:t>
            </a:r>
            <a:r>
              <a:rPr lang="zh-CN" altLang="en-US" sz="2400" b="1" dirty="0" smtClean="0">
                <a:latin typeface="楷体_GB2312" panose="02010609030101010101" pitchFamily="49" charset="-122"/>
                <a:ea typeface="楷体_GB2312" panose="02010609030101010101" pitchFamily="49" charset="-122"/>
              </a:rPr>
              <a:t>网路节点时钟频差引起</a:t>
            </a:r>
          </a:p>
          <a:p>
            <a:pPr marL="0" indent="0">
              <a:buFontTx/>
              <a:buNone/>
              <a:defRPr/>
            </a:pPr>
            <a:r>
              <a:rPr lang="en-US" altLang="zh-CN" sz="2400" b="1" dirty="0" smtClean="0">
                <a:latin typeface="楷体_GB2312" panose="02010609030101010101" pitchFamily="49" charset="-122"/>
                <a:ea typeface="楷体_GB2312" panose="02010609030101010101" pitchFamily="49" charset="-122"/>
              </a:rPr>
              <a:t>3. </a:t>
            </a:r>
            <a:r>
              <a:rPr lang="zh-CN" altLang="en-US" sz="2400" b="1" dirty="0" smtClean="0">
                <a:latin typeface="楷体_GB2312" panose="02010609030101010101" pitchFamily="49" charset="-122"/>
                <a:ea typeface="楷体_GB2312" panose="02010609030101010101" pitchFamily="49" charset="-122"/>
              </a:rPr>
              <a:t>失去时钟控制时</a:t>
            </a:r>
            <a:r>
              <a:rPr lang="en-US" altLang="zh-CN" sz="2400" b="1" dirty="0" smtClean="0">
                <a:latin typeface="楷体_GB2312" panose="02010609030101010101" pitchFamily="49" charset="-122"/>
                <a:ea typeface="楷体_GB2312" panose="02010609030101010101" pitchFamily="49" charset="-122"/>
              </a:rPr>
              <a:t>,</a:t>
            </a:r>
            <a:r>
              <a:rPr lang="zh-CN" altLang="en-US" sz="2400" b="1" dirty="0" smtClean="0">
                <a:latin typeface="楷体_GB2312" panose="02010609030101010101" pitchFamily="49" charset="-122"/>
                <a:ea typeface="楷体_GB2312" panose="02010609030101010101" pitchFamily="49" charset="-122"/>
              </a:rPr>
              <a:t>如：主被控时钟失锁引起滑动等。</a:t>
            </a:r>
          </a:p>
          <a:p>
            <a:pPr marL="0" indent="0">
              <a:buFontTx/>
              <a:buNone/>
              <a:defRPr/>
            </a:pPr>
            <a:endParaRPr lang="en-US" altLang="zh-CN" sz="2400" b="1" dirty="0" smtClean="0">
              <a:latin typeface="楷体_GB2312" panose="02010609030101010101" pitchFamily="49" charset="-122"/>
              <a:ea typeface="楷体_GB2312" panose="02010609030101010101" pitchFamily="49" charset="-122"/>
            </a:endParaRPr>
          </a:p>
          <a:p>
            <a:pPr>
              <a:defRPr/>
            </a:pPr>
            <a:r>
              <a:rPr lang="zh-CN" altLang="en-US" sz="2400" b="1" dirty="0" smtClean="0">
                <a:latin typeface="楷体_GB2312" panose="02010609030101010101" pitchFamily="49" charset="-122"/>
                <a:ea typeface="楷体_GB2312" panose="02010609030101010101" pitchFamily="49" charset="-122"/>
              </a:rPr>
              <a:t>滑动对各种不同的通信业务、传输的速率、编码冗余度产生的影响不同。</a:t>
            </a:r>
            <a:endParaRPr lang="zh-CN" altLang="en-US" sz="2400" b="1" dirty="0">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46083" name="Rectangle 3"/>
          <p:cNvSpPr>
            <a:spLocks noGrp="1" noChangeArrowheads="1"/>
          </p:cNvSpPr>
          <p:nvPr>
            <p:ph type="body" sz="half" idx="1"/>
          </p:nvPr>
        </p:nvSpPr>
        <p:spPr>
          <a:xfrm>
            <a:off x="635000" y="1371600"/>
            <a:ext cx="7608888" cy="4724400"/>
          </a:xfrm>
        </p:spPr>
        <p:txBody>
          <a:bodyPr/>
          <a:lstStyle/>
          <a:p>
            <a:pPr marL="508000" indent="-508000">
              <a:lnSpc>
                <a:spcPct val="110000"/>
              </a:lnSpc>
              <a:buFontTx/>
              <a:buNone/>
            </a:pP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滑动的影响</a:t>
            </a:r>
          </a:p>
          <a:p>
            <a:pPr marL="508000" indent="-508000" algn="just">
              <a:lnSpc>
                <a:spcPct val="120000"/>
              </a:lnSpc>
              <a:spcBef>
                <a:spcPct val="35000"/>
              </a:spcBef>
              <a:buFontTx/>
              <a:buNone/>
            </a:pPr>
            <a:r>
              <a:rPr lang="zh-CN" altLang="en-US" sz="2400" b="1" smtClean="0">
                <a:latin typeface="楷体_GB2312" pitchFamily="49" charset="-122"/>
                <a:ea typeface="楷体_GB2312" pitchFamily="49" charset="-122"/>
              </a:rPr>
              <a:t>      滑动对不同的业务有不同的影响。</a:t>
            </a:r>
          </a:p>
          <a:p>
            <a:pPr marL="508000" indent="-508000" algn="just">
              <a:lnSpc>
                <a:spcPct val="120000"/>
              </a:lnSpc>
              <a:spcBef>
                <a:spcPct val="35000"/>
              </a:spcBef>
              <a:buFontTx/>
              <a:buNone/>
            </a:pPr>
            <a:r>
              <a:rPr lang="zh-CN" altLang="en-US" sz="2400" b="1" smtClean="0">
                <a:latin typeface="楷体_GB2312" pitchFamily="49" charset="-122"/>
                <a:ea typeface="楷体_GB2312" pitchFamily="49" charset="-122"/>
              </a:rPr>
              <a:t>      对</a:t>
            </a:r>
            <a:r>
              <a:rPr lang="zh-CN" altLang="en-US" sz="2400" b="1" smtClean="0">
                <a:solidFill>
                  <a:srgbClr val="FF0000"/>
                </a:solidFill>
                <a:latin typeface="楷体_GB2312" pitchFamily="49" charset="-122"/>
                <a:ea typeface="楷体_GB2312" pitchFamily="49" charset="-122"/>
              </a:rPr>
              <a:t>话音通信</a:t>
            </a:r>
            <a:r>
              <a:rPr lang="zh-CN" altLang="en-US" sz="2400" b="1" smtClean="0">
                <a:latin typeface="楷体_GB2312" pitchFamily="49" charset="-122"/>
                <a:ea typeface="楷体_GB2312" pitchFamily="49" charset="-122"/>
              </a:rPr>
              <a:t>的影响不大，一个滑动产生一个咯啦声。 </a:t>
            </a:r>
          </a:p>
          <a:p>
            <a:pPr marL="508000" indent="-508000" algn="just">
              <a:lnSpc>
                <a:spcPct val="120000"/>
              </a:lnSpc>
              <a:spcBef>
                <a:spcPct val="35000"/>
              </a:spcBef>
              <a:buFontTx/>
              <a:buNone/>
            </a:pPr>
            <a:r>
              <a:rPr lang="zh-CN" altLang="en-US" sz="2400" b="1" smtClean="0">
                <a:latin typeface="楷体_GB2312" pitchFamily="49" charset="-122"/>
                <a:ea typeface="楷体_GB2312" pitchFamily="49" charset="-122"/>
              </a:rPr>
              <a:t>      降低了</a:t>
            </a:r>
            <a:r>
              <a:rPr lang="zh-CN" altLang="en-US" sz="2400" b="1" smtClean="0">
                <a:solidFill>
                  <a:srgbClr val="FF0000"/>
                </a:solidFill>
                <a:latin typeface="楷体_GB2312" pitchFamily="49" charset="-122"/>
                <a:ea typeface="楷体_GB2312" pitchFamily="49" charset="-122"/>
              </a:rPr>
              <a:t>数据传输</a:t>
            </a:r>
            <a:r>
              <a:rPr lang="zh-CN" altLang="en-US" sz="2400" b="1" smtClean="0">
                <a:latin typeface="楷体_GB2312" pitchFamily="49" charset="-122"/>
                <a:ea typeface="楷体_GB2312" pitchFamily="49" charset="-122"/>
              </a:rPr>
              <a:t>的效率。对有些编码数据</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影响较大，会导致整个编码的重传。</a:t>
            </a:r>
          </a:p>
          <a:p>
            <a:pPr marL="508000" indent="-508000" algn="just">
              <a:lnSpc>
                <a:spcPct val="120000"/>
              </a:lnSpc>
              <a:spcBef>
                <a:spcPct val="35000"/>
              </a:spcBef>
              <a:buFontTx/>
              <a:buNone/>
            </a:pPr>
            <a:r>
              <a:rPr lang="zh-CN" altLang="en-US" sz="2400" b="1" smtClean="0">
                <a:latin typeface="楷体_GB2312" pitchFamily="49" charset="-122"/>
                <a:ea typeface="楷体_GB2312" pitchFamily="49" charset="-122"/>
              </a:rPr>
              <a:t>      对一些</a:t>
            </a:r>
            <a:r>
              <a:rPr lang="zh-CN" altLang="en-US" sz="2400" b="1" smtClean="0">
                <a:solidFill>
                  <a:srgbClr val="FF0000"/>
                </a:solidFill>
                <a:latin typeface="楷体_GB2312" pitchFamily="49" charset="-122"/>
                <a:ea typeface="楷体_GB2312" pitchFamily="49" charset="-122"/>
              </a:rPr>
              <a:t>数据图像业务</a:t>
            </a:r>
            <a:r>
              <a:rPr lang="zh-CN" altLang="en-US" sz="2400" b="1" smtClean="0">
                <a:latin typeface="楷体_GB2312" pitchFamily="49" charset="-122"/>
                <a:ea typeface="楷体_GB2312" pitchFamily="49" charset="-122"/>
              </a:rPr>
              <a:t>，导致画面冻结。</a:t>
            </a:r>
          </a:p>
          <a:p>
            <a:pPr marL="508000" indent="-508000" algn="just">
              <a:lnSpc>
                <a:spcPct val="120000"/>
              </a:lnSpc>
              <a:spcBef>
                <a:spcPct val="35000"/>
              </a:spcBef>
              <a:buFontTx/>
              <a:buNone/>
            </a:pPr>
            <a:r>
              <a:rPr lang="zh-CN" altLang="en-US" sz="2400" b="1" smtClean="0">
                <a:latin typeface="楷体_GB2312" pitchFamily="49" charset="-122"/>
                <a:ea typeface="楷体_GB2312" pitchFamily="49" charset="-122"/>
              </a:rPr>
              <a:t>      对通过调制解调器连接的</a:t>
            </a:r>
            <a:r>
              <a:rPr lang="zh-CN" altLang="en-US" sz="2400" b="1" smtClean="0">
                <a:solidFill>
                  <a:srgbClr val="FF0000"/>
                </a:solidFill>
                <a:latin typeface="楷体_GB2312" pitchFamily="49" charset="-122"/>
                <a:ea typeface="楷体_GB2312" pitchFamily="49" charset="-122"/>
              </a:rPr>
              <a:t>模拟电路</a:t>
            </a:r>
            <a:r>
              <a:rPr lang="zh-CN" altLang="en-US" sz="2400" b="1" smtClean="0">
                <a:latin typeface="楷体_GB2312" pitchFamily="49" charset="-122"/>
                <a:ea typeface="楷体_GB2312" pitchFamily="49" charset="-122"/>
              </a:rPr>
              <a:t>传送的数据业务，滑动的影响非常大。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47107" name="Rectangle 3"/>
          <p:cNvSpPr>
            <a:spLocks noGrp="1" noChangeArrowheads="1"/>
          </p:cNvSpPr>
          <p:nvPr>
            <p:ph type="body" sz="half" idx="1"/>
          </p:nvPr>
        </p:nvSpPr>
        <p:spPr>
          <a:xfrm>
            <a:off x="635000" y="1371600"/>
            <a:ext cx="7608888" cy="4724400"/>
          </a:xfrm>
        </p:spPr>
        <p:txBody>
          <a:bodyPr/>
          <a:lstStyle/>
          <a:p>
            <a:pPr marL="508000" indent="-508000">
              <a:lnSpc>
                <a:spcPct val="110000"/>
              </a:lnSpc>
              <a:buFontTx/>
              <a:buNone/>
            </a:pPr>
            <a:r>
              <a:rPr lang="en-US" altLang="zh-CN" sz="2800" b="1" smtClean="0">
                <a:latin typeface="楷体_GB2312" pitchFamily="49" charset="-122"/>
                <a:ea typeface="楷体_GB2312" pitchFamily="49" charset="-122"/>
              </a:rPr>
              <a:t>(3)</a:t>
            </a:r>
            <a:r>
              <a:rPr lang="zh-CN" altLang="en-US" sz="2800" b="1" smtClean="0">
                <a:latin typeface="楷体_GB2312" pitchFamily="49" charset="-122"/>
                <a:ea typeface="楷体_GB2312" pitchFamily="49" charset="-122"/>
              </a:rPr>
              <a:t>滑码率的计算</a:t>
            </a:r>
          </a:p>
          <a:p>
            <a:pPr marL="508000" indent="-508000" algn="just">
              <a:lnSpc>
                <a:spcPct val="120000"/>
              </a:lnSpc>
              <a:spcBef>
                <a:spcPct val="35000"/>
              </a:spcBef>
              <a:buFontTx/>
              <a:buNone/>
            </a:pPr>
            <a:r>
              <a:rPr lang="zh-CN" altLang="en-US" sz="2800" b="1" smtClean="0">
                <a:latin typeface="楷体_GB2312" pitchFamily="49" charset="-122"/>
                <a:ea typeface="楷体_GB2312" pitchFamily="49" charset="-122"/>
              </a:rPr>
              <a:t>        滑码率是单位时间内滑动的次数。可以表示为：</a:t>
            </a:r>
            <a:endParaRPr lang="zh-CN" altLang="en-US" sz="2000" b="1" smtClean="0">
              <a:latin typeface="楷体_GB2312" pitchFamily="49" charset="-122"/>
              <a:ea typeface="楷体_GB2312" pitchFamily="49" charset="-122"/>
            </a:endParaRPr>
          </a:p>
          <a:p>
            <a:pPr marL="508000" indent="-508000" algn="just">
              <a:lnSpc>
                <a:spcPct val="120000"/>
              </a:lnSpc>
              <a:spcBef>
                <a:spcPct val="90000"/>
              </a:spcBef>
              <a:buFontTx/>
              <a:buNone/>
            </a:pPr>
            <a:endParaRPr lang="en-US" altLang="zh-CN" sz="2400" b="1" smtClean="0">
              <a:latin typeface="楷体_GB2312" pitchFamily="49" charset="-122"/>
              <a:ea typeface="楷体_GB2312" pitchFamily="49" charset="-122"/>
            </a:endParaRPr>
          </a:p>
          <a:p>
            <a:pPr marL="508000" indent="-508000" algn="just">
              <a:spcBef>
                <a:spcPct val="0"/>
              </a:spcBef>
              <a:buFontTx/>
              <a:buNone/>
            </a:pPr>
            <a:r>
              <a:rPr lang="en-US" altLang="zh-CN" sz="2400" b="1" smtClean="0">
                <a:latin typeface="楷体_GB2312" pitchFamily="49" charset="-122"/>
                <a:ea typeface="楷体_GB2312" pitchFamily="49" charset="-122"/>
              </a:rPr>
              <a:t>    </a:t>
            </a:r>
          </a:p>
          <a:p>
            <a:pPr marL="508000" indent="-508000" algn="just">
              <a:spcBef>
                <a:spcPct val="0"/>
              </a:spcBef>
              <a:buFontTx/>
              <a:buNone/>
            </a:pPr>
            <a:r>
              <a:rPr lang="zh-CN" altLang="en-US" sz="2400" b="1" smtClean="0">
                <a:latin typeface="楷体_GB2312" pitchFamily="49" charset="-122"/>
                <a:ea typeface="楷体_GB2312" pitchFamily="49" charset="-122"/>
              </a:rPr>
              <a:t>其中：</a:t>
            </a:r>
            <a:r>
              <a:rPr lang="en-US" altLang="zh-CN" sz="2400" b="1" smtClean="0">
                <a:latin typeface="楷体_GB2312" pitchFamily="49" charset="-122"/>
                <a:ea typeface="楷体_GB2312" pitchFamily="49" charset="-122"/>
              </a:rPr>
              <a:t>f</a:t>
            </a:r>
            <a:r>
              <a:rPr lang="zh-CN" altLang="en-US" sz="2400" b="1" smtClean="0">
                <a:latin typeface="楷体_GB2312" pitchFamily="49" charset="-122"/>
                <a:ea typeface="楷体_GB2312" pitchFamily="49" charset="-122"/>
              </a:rPr>
              <a:t>表示基准时钟频率，</a:t>
            </a:r>
            <a:endParaRPr lang="en-US" altLang="zh-CN" sz="2400" b="1" smtClean="0">
              <a:latin typeface="楷体_GB2312" pitchFamily="49" charset="-122"/>
              <a:ea typeface="楷体_GB2312" pitchFamily="49" charset="-122"/>
            </a:endParaRPr>
          </a:p>
          <a:p>
            <a:pPr marL="508000" indent="-508000" algn="just">
              <a:spcBef>
                <a:spcPct val="0"/>
              </a:spcBef>
              <a:buFontTx/>
              <a:buNone/>
            </a:pPr>
            <a:r>
              <a:rPr lang="en-US" altLang="zh-CN" sz="2400" b="1" smtClean="0">
                <a:latin typeface="楷体_GB2312" pitchFamily="49" charset="-122"/>
                <a:ea typeface="楷体_GB2312" pitchFamily="49" charset="-122"/>
              </a:rPr>
              <a:t>          Δf</a:t>
            </a:r>
            <a:r>
              <a:rPr lang="zh-CN" altLang="en-US" sz="2400" b="1" smtClean="0">
                <a:latin typeface="楷体_GB2312" pitchFamily="49" charset="-122"/>
                <a:ea typeface="楷体_GB2312" pitchFamily="49" charset="-122"/>
              </a:rPr>
              <a:t>表示时钟频率与基准频率之间的偏差，则</a:t>
            </a:r>
            <a:r>
              <a:rPr lang="en-US" altLang="zh-CN" sz="2400" b="1" smtClean="0">
                <a:latin typeface="楷体_GB2312" pitchFamily="49" charset="-122"/>
                <a:ea typeface="楷体_GB2312" pitchFamily="49" charset="-122"/>
              </a:rPr>
              <a:t>Δf/f</a:t>
            </a:r>
            <a:r>
              <a:rPr lang="zh-CN" altLang="en-US" sz="2400" b="1" smtClean="0">
                <a:latin typeface="楷体_GB2312" pitchFamily="49" charset="-122"/>
                <a:ea typeface="楷体_GB2312" pitchFamily="49" charset="-122"/>
              </a:rPr>
              <a:t>是节点时钟频率的相对误差，</a:t>
            </a:r>
            <a:r>
              <a:rPr lang="en-US" altLang="zh-CN" sz="2400" b="1" smtClean="0">
                <a:latin typeface="楷体_GB2312" pitchFamily="49" charset="-122"/>
                <a:ea typeface="楷体_GB2312" pitchFamily="49" charset="-122"/>
              </a:rPr>
              <a:t>2Δf/f</a:t>
            </a:r>
            <a:r>
              <a:rPr lang="zh-CN" altLang="en-US" sz="2400" b="1" smtClean="0">
                <a:latin typeface="楷体_GB2312" pitchFamily="49" charset="-122"/>
                <a:ea typeface="楷体_GB2312" pitchFamily="49" charset="-122"/>
              </a:rPr>
              <a:t>是两个节点之间的最大频率相对误差。</a:t>
            </a:r>
            <a:endParaRPr lang="en-US" altLang="zh-CN" sz="2400" b="1" smtClean="0">
              <a:latin typeface="楷体_GB2312" pitchFamily="49" charset="-122"/>
              <a:ea typeface="楷体_GB2312" pitchFamily="49" charset="-122"/>
            </a:endParaRPr>
          </a:p>
          <a:p>
            <a:pPr marL="508000" indent="-508000" algn="just">
              <a:spcBef>
                <a:spcPct val="0"/>
              </a:spcBef>
              <a:buFontTx/>
              <a:buNone/>
            </a:pPr>
            <a:r>
              <a:rPr lang="en-US" altLang="zh-CN" sz="2400" b="1" smtClean="0">
                <a:latin typeface="楷体_GB2312" pitchFamily="49" charset="-122"/>
                <a:ea typeface="楷体_GB2312" pitchFamily="49" charset="-122"/>
              </a:rPr>
              <a:t>          Fs</a:t>
            </a:r>
            <a:r>
              <a:rPr lang="zh-CN" altLang="en-US" sz="2400" b="1" smtClean="0">
                <a:latin typeface="楷体_GB2312" pitchFamily="49" charset="-122"/>
                <a:ea typeface="楷体_GB2312" pitchFamily="49" charset="-122"/>
              </a:rPr>
              <a:t>等于</a:t>
            </a:r>
            <a:r>
              <a:rPr lang="en-US" altLang="zh-CN" sz="2400" b="1" smtClean="0">
                <a:latin typeface="楷体_GB2312" pitchFamily="49" charset="-122"/>
                <a:ea typeface="楷体_GB2312" pitchFamily="49" charset="-122"/>
              </a:rPr>
              <a:t>f/N</a:t>
            </a:r>
            <a:r>
              <a:rPr lang="zh-CN" altLang="en-US" sz="2400" b="1" smtClean="0">
                <a:latin typeface="楷体_GB2312" pitchFamily="49" charset="-122"/>
                <a:ea typeface="楷体_GB2312" pitchFamily="49" charset="-122"/>
              </a:rPr>
              <a:t>，叫做帧频，</a:t>
            </a:r>
            <a:r>
              <a:rPr lang="en-US" altLang="zh-CN" sz="2400" b="1" smtClean="0">
                <a:latin typeface="楷体_GB2312" pitchFamily="49" charset="-122"/>
                <a:ea typeface="楷体_GB2312" pitchFamily="49" charset="-122"/>
              </a:rPr>
              <a:t>N</a:t>
            </a:r>
            <a:r>
              <a:rPr lang="zh-CN" altLang="en-US" sz="2400" b="1" smtClean="0">
                <a:latin typeface="楷体_GB2312" pitchFamily="49" charset="-122"/>
                <a:ea typeface="楷体_GB2312" pitchFamily="49" charset="-122"/>
              </a:rPr>
              <a:t>为滑码一次增加或丢失的码元数。</a:t>
            </a:r>
          </a:p>
          <a:p>
            <a:pPr marL="508000" indent="-508000" algn="just">
              <a:lnSpc>
                <a:spcPct val="120000"/>
              </a:lnSpc>
              <a:spcBef>
                <a:spcPct val="35000"/>
              </a:spcBef>
              <a:buFontTx/>
              <a:buNone/>
            </a:pPr>
            <a:r>
              <a:rPr lang="zh-CN" altLang="en-US" sz="2000" b="1" smtClean="0">
                <a:latin typeface="楷体_GB2312" pitchFamily="49" charset="-122"/>
                <a:ea typeface="楷体_GB2312" pitchFamily="49" charset="-122"/>
              </a:rPr>
              <a:t>      </a:t>
            </a:r>
          </a:p>
        </p:txBody>
      </p:sp>
      <p:grpSp>
        <p:nvGrpSpPr>
          <p:cNvPr id="47108" name="Group 18"/>
          <p:cNvGrpSpPr>
            <a:grpSpLocks/>
          </p:cNvGrpSpPr>
          <p:nvPr/>
        </p:nvGrpSpPr>
        <p:grpSpPr bwMode="auto">
          <a:xfrm>
            <a:off x="3348038" y="2565400"/>
            <a:ext cx="2362200" cy="1431925"/>
            <a:chOff x="2208" y="874"/>
            <a:chExt cx="1488" cy="902"/>
          </a:xfrm>
        </p:grpSpPr>
        <p:graphicFrame>
          <p:nvGraphicFramePr>
            <p:cNvPr id="47109" name="Object 19"/>
            <p:cNvGraphicFramePr>
              <a:graphicFrameLocks noChangeAspect="1"/>
            </p:cNvGraphicFramePr>
            <p:nvPr/>
          </p:nvGraphicFramePr>
          <p:xfrm>
            <a:off x="2208" y="874"/>
            <a:ext cx="1392" cy="513"/>
          </p:xfrm>
          <a:graphic>
            <a:graphicData uri="http://schemas.openxmlformats.org/presentationml/2006/ole">
              <mc:AlternateContent xmlns:mc="http://schemas.openxmlformats.org/markup-compatibility/2006">
                <mc:Choice xmlns:v="urn:schemas-microsoft-com:vml" Requires="v">
                  <p:oleObj spid="_x0000_s47111" r:id="rId3" imgW="990600" imgH="368300" progId="Equation.3">
                    <p:embed/>
                  </p:oleObj>
                </mc:Choice>
                <mc:Fallback>
                  <p:oleObj r:id="rId3" imgW="990600" imgH="368300" progId="Equation.3">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874"/>
                          <a:ext cx="1392"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0" name="Object 20"/>
            <p:cNvGraphicFramePr>
              <a:graphicFrameLocks noChangeAspect="1"/>
            </p:cNvGraphicFramePr>
            <p:nvPr/>
          </p:nvGraphicFramePr>
          <p:xfrm>
            <a:off x="2448" y="1498"/>
            <a:ext cx="1248" cy="278"/>
          </p:xfrm>
          <a:graphic>
            <a:graphicData uri="http://schemas.openxmlformats.org/presentationml/2006/ole">
              <mc:AlternateContent xmlns:mc="http://schemas.openxmlformats.org/markup-compatibility/2006">
                <mc:Choice xmlns:v="urn:schemas-microsoft-com:vml" Requires="v">
                  <p:oleObj spid="_x0000_s47112" r:id="rId5" imgW="850531" imgH="190417" progId="Equation.3">
                    <p:embed/>
                  </p:oleObj>
                </mc:Choice>
                <mc:Fallback>
                  <p:oleObj r:id="rId5" imgW="850531" imgH="190417" progId="Equation.3">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8" y="1498"/>
                          <a:ext cx="1248"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28650" y="365125"/>
            <a:ext cx="7886700" cy="976313"/>
          </a:xfrm>
        </p:spPr>
        <p:txBody>
          <a:bodyPr/>
          <a:lstStyle/>
          <a:p>
            <a:endParaRPr lang="zh-CN" altLang="en-US" smtClean="0"/>
          </a:p>
        </p:txBody>
      </p:sp>
      <p:sp>
        <p:nvSpPr>
          <p:cNvPr id="48131" name="Rectangle 3"/>
          <p:cNvSpPr>
            <a:spLocks noGrp="1" noChangeArrowheads="1"/>
          </p:cNvSpPr>
          <p:nvPr>
            <p:ph idx="1"/>
          </p:nvPr>
        </p:nvSpPr>
        <p:spPr>
          <a:xfrm>
            <a:off x="628650" y="1341438"/>
            <a:ext cx="7886700" cy="4494212"/>
          </a:xfrm>
        </p:spPr>
        <p:txBody>
          <a:bodyPr/>
          <a:lstStyle/>
          <a:p>
            <a:pPr>
              <a:lnSpc>
                <a:spcPct val="130000"/>
              </a:lnSpc>
              <a:spcBef>
                <a:spcPct val="50000"/>
              </a:spcBef>
              <a:buFontTx/>
              <a:buNone/>
            </a:pPr>
            <a:r>
              <a:rPr lang="zh-CN" altLang="en-US" b="1" smtClean="0"/>
              <a:t>例子：假设两个时钟的相对频差为</a:t>
            </a:r>
            <a:r>
              <a:rPr lang="en-US" altLang="zh-CN" b="1" smtClean="0"/>
              <a:t>1×10</a:t>
            </a:r>
            <a:r>
              <a:rPr lang="en-US" altLang="zh-CN" b="1" baseline="30000" smtClean="0"/>
              <a:t>-11</a:t>
            </a:r>
            <a:r>
              <a:rPr lang="zh-CN" altLang="en-US" b="1" smtClean="0"/>
              <a:t>，滑码一次增加或丢失的码元数为</a:t>
            </a:r>
            <a:r>
              <a:rPr lang="en-US" altLang="zh-CN" b="1" smtClean="0"/>
              <a:t>256 bit</a:t>
            </a:r>
            <a:r>
              <a:rPr lang="zh-CN" altLang="en-US" b="1" smtClean="0"/>
              <a:t>，对</a:t>
            </a:r>
            <a:r>
              <a:rPr lang="en-US" altLang="zh-CN" b="1" smtClean="0"/>
              <a:t>2048 kb/s</a:t>
            </a:r>
            <a:r>
              <a:rPr lang="zh-CN" altLang="en-US" b="1" smtClean="0"/>
              <a:t>的基群码流，最大可能的滑码速率为</a:t>
            </a:r>
          </a:p>
          <a:p>
            <a:endParaRPr lang="zh-CN" altLang="en-US" smtClean="0"/>
          </a:p>
        </p:txBody>
      </p:sp>
      <p:sp>
        <p:nvSpPr>
          <p:cNvPr id="34820" name="Text Box 4"/>
          <p:cNvSpPr txBox="1">
            <a:spLocks noChangeArrowheads="1"/>
          </p:cNvSpPr>
          <p:nvPr/>
        </p:nvSpPr>
        <p:spPr bwMode="auto">
          <a:xfrm>
            <a:off x="1150938" y="5851525"/>
            <a:ext cx="5084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맑은 고딕" panose="020B0503020000020004" pitchFamily="34" charset="-127"/>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맑은 고딕" panose="020B0503020000020004" pitchFamily="34" charset="-127"/>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맑은 고딕" panose="020B0503020000020004" pitchFamily="34" charset="-127"/>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9pPr>
          </a:lstStyle>
          <a:p>
            <a:pPr eaLnBrk="1" hangingPunct="1">
              <a:lnSpc>
                <a:spcPct val="100000"/>
              </a:lnSpc>
              <a:spcBef>
                <a:spcPct val="0"/>
              </a:spcBef>
              <a:buFontTx/>
              <a:buNone/>
            </a:pPr>
            <a:r>
              <a:rPr lang="en-US" altLang="zh-CN" sz="2400">
                <a:latin typeface="Times New Roman" panose="02020603050405020304" pitchFamily="18" charset="0"/>
                <a:ea typeface="宋体" panose="02010600030101010101" pitchFamily="2" charset="-122"/>
              </a:rPr>
              <a:t>Rs=2 Δf/f·Fs=1/6 250 000 s=1/72.34</a:t>
            </a:r>
            <a:r>
              <a:rPr lang="zh-CN" altLang="en-US" sz="2400">
                <a:latin typeface="Times New Roman" panose="02020603050405020304" pitchFamily="18" charset="0"/>
                <a:ea typeface="宋体" panose="02010600030101010101" pitchFamily="2" charset="-122"/>
              </a:rPr>
              <a:t>天</a:t>
            </a:r>
          </a:p>
        </p:txBody>
      </p:sp>
      <p:sp>
        <p:nvSpPr>
          <p:cNvPr id="286725" name="Text Box 5"/>
          <p:cNvSpPr txBox="1">
            <a:spLocks noChangeArrowheads="1"/>
          </p:cNvSpPr>
          <p:nvPr/>
        </p:nvSpPr>
        <p:spPr bwMode="auto">
          <a:xfrm>
            <a:off x="2465388" y="4076700"/>
            <a:ext cx="5832475"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맑은 고딕" panose="020B0503020000020004" pitchFamily="34" charset="-127"/>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맑은 고딕" panose="020B0503020000020004" pitchFamily="34" charset="-127"/>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맑은 고딕" panose="020B0503020000020004" pitchFamily="34" charset="-127"/>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9pPr>
          </a:lstStyle>
          <a:p>
            <a:pPr eaLnBrk="1" latinLnBrk="1" hangingPunct="1">
              <a:lnSpc>
                <a:spcPct val="100000"/>
              </a:lnSpc>
              <a:spcBef>
                <a:spcPct val="50000"/>
              </a:spcBef>
              <a:buFontTx/>
              <a:buNone/>
            </a:pPr>
            <a:r>
              <a:rPr lang="zh-CN" altLang="en-US" sz="2400">
                <a:latin typeface="굴림" panose="020B0600000101010101" pitchFamily="34" charset="-127"/>
                <a:ea typeface="굴림" panose="020B0600000101010101" pitchFamily="34" charset="-127"/>
              </a:rPr>
              <a:t>帧频</a:t>
            </a:r>
            <a:r>
              <a:rPr lang="en-US" altLang="zh-CN" sz="2400">
                <a:latin typeface="굴림" panose="020B0600000101010101" pitchFamily="34" charset="-127"/>
                <a:ea typeface="굴림" panose="020B0600000101010101" pitchFamily="34" charset="-127"/>
              </a:rPr>
              <a:t>f=8000</a:t>
            </a:r>
            <a:r>
              <a:rPr lang="zh-CN" altLang="en-US" sz="2400">
                <a:latin typeface="굴림" panose="020B0600000101010101" pitchFamily="34" charset="-127"/>
                <a:ea typeface="굴림" panose="020B0600000101010101" pitchFamily="34" charset="-127"/>
              </a:rPr>
              <a:t>，周期</a:t>
            </a:r>
            <a:r>
              <a:rPr lang="en-US" altLang="zh-CN" sz="2400">
                <a:latin typeface="굴림" panose="020B0600000101010101" pitchFamily="34" charset="-127"/>
                <a:ea typeface="굴림" panose="020B0600000101010101" pitchFamily="34" charset="-127"/>
              </a:rPr>
              <a:t>T=125ųs</a:t>
            </a:r>
          </a:p>
          <a:p>
            <a:pPr eaLnBrk="1" latinLnBrk="1" hangingPunct="1">
              <a:lnSpc>
                <a:spcPct val="100000"/>
              </a:lnSpc>
              <a:spcBef>
                <a:spcPct val="50000"/>
              </a:spcBef>
              <a:buFontTx/>
              <a:buNone/>
            </a:pPr>
            <a:r>
              <a:rPr lang="en-US" altLang="zh-CN" sz="2400" u="sng">
                <a:latin typeface="굴림" panose="020B0600000101010101" pitchFamily="34" charset="-127"/>
                <a:ea typeface="굴림" panose="020B0600000101010101" pitchFamily="34" charset="-127"/>
              </a:rPr>
              <a:t>2*1*10</a:t>
            </a:r>
            <a:r>
              <a:rPr lang="en-US" altLang="zh-CN" sz="2400" u="sng" baseline="30000">
                <a:latin typeface="굴림" panose="020B0600000101010101" pitchFamily="34" charset="-127"/>
                <a:ea typeface="굴림" panose="020B0600000101010101" pitchFamily="34" charset="-127"/>
              </a:rPr>
              <a:t>-11</a:t>
            </a:r>
            <a:r>
              <a:rPr lang="en-US" altLang="zh-CN" sz="2400" u="sng">
                <a:latin typeface="굴림" panose="020B0600000101010101" pitchFamily="34" charset="-127"/>
                <a:ea typeface="굴림" panose="020B0600000101010101" pitchFamily="34" charset="-127"/>
              </a:rPr>
              <a:t>*8000</a:t>
            </a:r>
          </a:p>
          <a:p>
            <a:pPr eaLnBrk="1" latinLnBrk="1" hangingPunct="1">
              <a:lnSpc>
                <a:spcPct val="100000"/>
              </a:lnSpc>
              <a:spcBef>
                <a:spcPct val="50000"/>
              </a:spcBef>
              <a:buFontTx/>
              <a:buNone/>
            </a:pPr>
            <a:r>
              <a:rPr lang="en-US" altLang="zh-CN" sz="2400">
                <a:latin typeface="굴림" panose="020B0600000101010101" pitchFamily="34" charset="-127"/>
                <a:ea typeface="굴림" panose="020B0600000101010101" pitchFamily="34" charset="-127"/>
              </a:rPr>
              <a:t>      256</a:t>
            </a:r>
          </a:p>
        </p:txBody>
      </p:sp>
      <p:graphicFrame>
        <p:nvGraphicFramePr>
          <p:cNvPr id="7" name="Object 19"/>
          <p:cNvGraphicFramePr>
            <a:graphicFrameLocks noChangeAspect="1"/>
          </p:cNvGraphicFramePr>
          <p:nvPr/>
        </p:nvGraphicFramePr>
        <p:xfrm>
          <a:off x="39688" y="4606925"/>
          <a:ext cx="2209800" cy="814388"/>
        </p:xfrm>
        <a:graphic>
          <a:graphicData uri="http://schemas.openxmlformats.org/presentationml/2006/ole">
            <mc:AlternateContent xmlns:mc="http://schemas.openxmlformats.org/markup-compatibility/2006">
              <mc:Choice xmlns:v="urn:schemas-microsoft-com:vml" Requires="v">
                <p:oleObj spid="_x0000_s48135" r:id="rId3" imgW="990600" imgH="368300" progId="Equation.3">
                  <p:embed/>
                </p:oleObj>
              </mc:Choice>
              <mc:Fallback>
                <p:oleObj r:id="rId3" imgW="990600" imgH="368300" progId="Equation.3">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8" y="4606925"/>
                        <a:ext cx="2209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86725">
                                            <p:txEl>
                                              <p:pRg st="0" end="0"/>
                                            </p:txEl>
                                          </p:spTgt>
                                        </p:tgtEl>
                                        <p:attrNameLst>
                                          <p:attrName>style.visibility</p:attrName>
                                        </p:attrNameLst>
                                      </p:cBhvr>
                                      <p:to>
                                        <p:strVal val="visible"/>
                                      </p:to>
                                    </p:set>
                                    <p:animEffect transition="in" filter="wheel(1)">
                                      <p:cBhvr>
                                        <p:cTn id="7" dur="2000"/>
                                        <p:tgtEl>
                                          <p:spTgt spid="2867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286725">
                                            <p:txEl>
                                              <p:pRg st="1" end="1"/>
                                            </p:txEl>
                                          </p:spTgt>
                                        </p:tgtEl>
                                        <p:attrNameLst>
                                          <p:attrName>style.visibility</p:attrName>
                                        </p:attrNameLst>
                                      </p:cBhvr>
                                      <p:to>
                                        <p:strVal val="visible"/>
                                      </p:to>
                                    </p:set>
                                    <p:animEffect transition="in" filter="wheel(1)">
                                      <p:cBhvr>
                                        <p:cTn id="18" dur="2000"/>
                                        <p:tgtEl>
                                          <p:spTgt spid="286725">
                                            <p:txEl>
                                              <p:pRg st="1" end="1"/>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286725">
                                            <p:txEl>
                                              <p:pRg st="2" end="2"/>
                                            </p:txEl>
                                          </p:spTgt>
                                        </p:tgtEl>
                                        <p:attrNameLst>
                                          <p:attrName>style.visibility</p:attrName>
                                        </p:attrNameLst>
                                      </p:cBhvr>
                                      <p:to>
                                        <p:strVal val="visible"/>
                                      </p:to>
                                    </p:set>
                                    <p:animEffect transition="in" filter="wheel(1)">
                                      <p:cBhvr>
                                        <p:cTn id="21" dur="2000"/>
                                        <p:tgtEl>
                                          <p:spTgt spid="28672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4820"/>
                                        </p:tgtEl>
                                        <p:attrNameLst>
                                          <p:attrName>style.visibility</p:attrName>
                                        </p:attrNameLst>
                                      </p:cBhvr>
                                      <p:to>
                                        <p:strVal val="visible"/>
                                      </p:to>
                                    </p:set>
                                    <p:animEffect transition="in" filter="fade">
                                      <p:cBhvr>
                                        <p:cTn id="26" dur="1000"/>
                                        <p:tgtEl>
                                          <p:spTgt spid="34820"/>
                                        </p:tgtEl>
                                      </p:cBhvr>
                                    </p:animEffect>
                                    <p:anim calcmode="lin" valueType="num">
                                      <p:cBhvr>
                                        <p:cTn id="27" dur="1000" fill="hold"/>
                                        <p:tgtEl>
                                          <p:spTgt spid="34820"/>
                                        </p:tgtEl>
                                        <p:attrNameLst>
                                          <p:attrName>ppt_x</p:attrName>
                                        </p:attrNameLst>
                                      </p:cBhvr>
                                      <p:tavLst>
                                        <p:tav tm="0">
                                          <p:val>
                                            <p:strVal val="#ppt_x"/>
                                          </p:val>
                                        </p:tav>
                                        <p:tav tm="100000">
                                          <p:val>
                                            <p:strVal val="#ppt_x"/>
                                          </p:val>
                                        </p:tav>
                                      </p:tavLst>
                                    </p:anim>
                                    <p:anim calcmode="lin" valueType="num">
                                      <p:cBhvr>
                                        <p:cTn id="28"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49155" name="Rectangle 3"/>
          <p:cNvSpPr>
            <a:spLocks noGrp="1" noChangeArrowheads="1"/>
          </p:cNvSpPr>
          <p:nvPr>
            <p:ph type="body" sz="half" idx="1"/>
          </p:nvPr>
        </p:nvSpPr>
        <p:spPr>
          <a:xfrm>
            <a:off x="635000" y="1371600"/>
            <a:ext cx="7608888" cy="4724400"/>
          </a:xfrm>
        </p:spPr>
        <p:txBody>
          <a:bodyPr/>
          <a:lstStyle/>
          <a:p>
            <a:pPr marL="508000" indent="-508000" algn="just">
              <a:lnSpc>
                <a:spcPct val="110000"/>
              </a:lnSpc>
              <a:spcBef>
                <a:spcPct val="30000"/>
              </a:spcBef>
              <a:buFontTx/>
              <a:buAutoNum type="arabicPeriod" startAt="2"/>
            </a:pPr>
            <a:r>
              <a:rPr lang="zh-CN" altLang="en-US" sz="2800" b="1" smtClean="0">
                <a:latin typeface="楷体_GB2312" pitchFamily="49" charset="-122"/>
                <a:ea typeface="楷体_GB2312" pitchFamily="49" charset="-122"/>
              </a:rPr>
              <a:t>抖动和漂移</a:t>
            </a:r>
          </a:p>
          <a:p>
            <a:pPr marL="508000" indent="-508000" algn="just">
              <a:lnSpc>
                <a:spcPct val="120000"/>
              </a:lnSpc>
              <a:spcBef>
                <a:spcPct val="45000"/>
              </a:spcBef>
              <a:buFontTx/>
              <a:buNone/>
            </a:pPr>
            <a:r>
              <a:rPr lang="zh-CN" altLang="en-US" sz="2400" b="1" smtClean="0">
                <a:latin typeface="楷体_GB2312" pitchFamily="49" charset="-122"/>
                <a:ea typeface="楷体_GB2312" pitchFamily="49" charset="-122"/>
              </a:rPr>
              <a:t>   因为温度、振荡器相位噪声等因素发生抖动与漂移。</a:t>
            </a:r>
          </a:p>
          <a:p>
            <a:pPr marL="508000" indent="-508000" algn="just">
              <a:lnSpc>
                <a:spcPct val="120000"/>
              </a:lnSpc>
              <a:spcBef>
                <a:spcPct val="45000"/>
              </a:spcBef>
            </a:pPr>
            <a:r>
              <a:rPr lang="zh-CN" altLang="en-US" sz="2400" b="1" smtClean="0">
                <a:latin typeface="楷体_GB2312" pitchFamily="49" charset="-122"/>
                <a:ea typeface="楷体_GB2312" pitchFamily="49" charset="-122"/>
              </a:rPr>
              <a:t>抖动：指信号的有效瞬间（例如最佳抽样瞬间）相对于其理想位置的短期变化</a:t>
            </a:r>
            <a:r>
              <a:rPr lang="en-US" altLang="zh-CN" sz="2400" b="1" smtClean="0">
                <a:latin typeface="楷体_GB2312" pitchFamily="49" charset="-122"/>
                <a:ea typeface="楷体_GB2312" pitchFamily="49" charset="-122"/>
              </a:rPr>
              <a:t>.</a:t>
            </a:r>
          </a:p>
          <a:p>
            <a:pPr marL="508000" indent="-508000" algn="just">
              <a:lnSpc>
                <a:spcPct val="120000"/>
              </a:lnSpc>
              <a:spcBef>
                <a:spcPct val="45000"/>
              </a:spcBef>
            </a:pPr>
            <a:r>
              <a:rPr lang="zh-CN" altLang="en-US" sz="2400" b="1" smtClean="0">
                <a:latin typeface="楷体_GB2312" pitchFamily="49" charset="-122"/>
                <a:ea typeface="楷体_GB2312" pitchFamily="49" charset="-122"/>
              </a:rPr>
              <a:t>产生主要原因是设备的内部噪声引起的过零点随机变化，例如振荡器输出信号的相位噪声，数字逻辑电路开关时刻的不确定性等</a:t>
            </a:r>
            <a:r>
              <a:rPr lang="zh-CN" altLang="en-US" sz="2000" b="1" smtClean="0">
                <a:latin typeface="楷体_GB2312" pitchFamily="49" charset="-122"/>
                <a:ea typeface="楷体_GB2312" pitchFamily="49" charset="-122"/>
              </a:rPr>
              <a:t>。 </a:t>
            </a:r>
            <a:endParaRPr lang="zh-CN" altLang="en-US" sz="200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50179" name="Rectangle 6"/>
          <p:cNvSpPr>
            <a:spLocks noChangeArrowheads="1"/>
          </p:cNvSpPr>
          <p:nvPr/>
        </p:nvSpPr>
        <p:spPr bwMode="auto">
          <a:xfrm>
            <a:off x="1608138" y="2747963"/>
            <a:ext cx="2714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맑은 고딕" panose="020B0503020000020004" pitchFamily="34" charset="-127"/>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맑은 고딕" panose="020B0503020000020004" pitchFamily="34" charset="-127"/>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맑은 고딕" panose="020B0503020000020004" pitchFamily="34" charset="-127"/>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9pPr>
          </a:lstStyle>
          <a:p>
            <a:pPr eaLnBrk="1" latinLnBrk="1" hangingPunct="1">
              <a:lnSpc>
                <a:spcPct val="100000"/>
              </a:lnSpc>
              <a:spcBef>
                <a:spcPct val="0"/>
              </a:spcBef>
              <a:buFontTx/>
              <a:buNone/>
            </a:pPr>
            <a:endParaRPr lang="zh-CN" altLang="en-US" sz="2400">
              <a:latin typeface="굴림" panose="020B0600000101010101" pitchFamily="34" charset="-127"/>
              <a:ea typeface="굴림" panose="020B0600000101010101" pitchFamily="34" charset="-127"/>
            </a:endParaRPr>
          </a:p>
        </p:txBody>
      </p:sp>
      <p:pic>
        <p:nvPicPr>
          <p:cNvPr id="50180" name="Picture 5" descr="http://www.hqew.com/info/uppic/15406_404688.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750" y="1484313"/>
            <a:ext cx="8135938"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8066" name="Group 18"/>
          <p:cNvGraphicFramePr>
            <a:graphicFrameLocks noGrp="1"/>
          </p:cNvGraphicFramePr>
          <p:nvPr/>
        </p:nvGraphicFramePr>
        <p:xfrm>
          <a:off x="4822825" y="2747963"/>
          <a:ext cx="2714625" cy="792162"/>
        </p:xfrm>
        <a:graphic>
          <a:graphicData uri="http://schemas.openxmlformats.org/drawingml/2006/table">
            <a:tbl>
              <a:tblPr/>
              <a:tblGrid>
                <a:gridCol w="2714625"/>
              </a:tblGrid>
              <a:tr h="396081">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zh-CN" altLang="en-US" sz="2000" b="0" i="0" u="none" strike="noStrike" cap="none" normalizeH="0" baseline="0" smtClean="0">
                        <a:ln>
                          <a:noFill/>
                        </a:ln>
                        <a:solidFill>
                          <a:schemeClr val="tx1"/>
                        </a:solidFill>
                        <a:effectLst/>
                        <a:latin typeface="-보람M" pitchFamily="18" charset="-127"/>
                        <a:ea typeface="-보람M" pitchFamily="18" charset="-127"/>
                      </a:endParaRPr>
                    </a:p>
                  </a:txBody>
                  <a:tcPr marT="45650" marB="45650" anchor="ctr" horzOverflow="overflow">
                    <a:lnL cap="flat">
                      <a:noFill/>
                    </a:lnL>
                    <a:lnR cap="flat">
                      <a:noFill/>
                    </a:lnR>
                    <a:lnT cap="flat">
                      <a:noFill/>
                    </a:lnT>
                    <a:lnB>
                      <a:noFill/>
                    </a:lnB>
                    <a:lnTlToBr>
                      <a:noFill/>
                    </a:lnTlToBr>
                    <a:lnBlToTr>
                      <a:noFill/>
                    </a:lnBlToTr>
                    <a:noFill/>
                  </a:tcPr>
                </a:tc>
              </a:tr>
              <a:tr h="396081">
                <a:tc>
                  <a:txBody>
                    <a:bodyPr/>
                    <a:lstStyle/>
                    <a:p>
                      <a:pPr marL="0" marR="0" lvl="0" indent="0" algn="l" defTabSz="914400" rtl="0" eaLnBrk="1" fontAlgn="base" latinLnBrk="1" hangingPunct="1">
                        <a:lnSpc>
                          <a:spcPct val="100000"/>
                        </a:lnSpc>
                        <a:spcBef>
                          <a:spcPct val="20000"/>
                        </a:spcBef>
                        <a:spcAft>
                          <a:spcPct val="0"/>
                        </a:spcAft>
                        <a:buClrTx/>
                        <a:buSzTx/>
                        <a:buFontTx/>
                        <a:buNone/>
                        <a:tabLst/>
                      </a:pPr>
                      <a:endParaRPr kumimoji="1" lang="zh-CN" altLang="en-US" sz="2000" b="0" i="0" u="none" strike="noStrike" cap="none" normalizeH="0" baseline="0" smtClean="0">
                        <a:ln>
                          <a:noFill/>
                        </a:ln>
                        <a:solidFill>
                          <a:schemeClr val="tx1"/>
                        </a:solidFill>
                        <a:effectLst/>
                        <a:latin typeface="-보람M" pitchFamily="18" charset="-127"/>
                        <a:ea typeface="-보람M" pitchFamily="18" charset="-127"/>
                      </a:endParaRPr>
                    </a:p>
                  </a:txBody>
                  <a:tcPr marT="45650" marB="45650" anchor="ct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4"/>
          <p:cNvSpPr>
            <a:spLocks noGrp="1"/>
          </p:cNvSpPr>
          <p:nvPr>
            <p:ph type="title"/>
          </p:nvPr>
        </p:nvSpPr>
        <p:spPr>
          <a:xfrm>
            <a:off x="628650" y="365125"/>
            <a:ext cx="7886700" cy="976313"/>
          </a:xfrm>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endParaRPr lang="zh-CN" altLang="en-US" smtClean="0"/>
          </a:p>
        </p:txBody>
      </p:sp>
      <p:sp>
        <p:nvSpPr>
          <p:cNvPr id="6" name="内容占位符 5"/>
          <p:cNvSpPr>
            <a:spLocks noGrp="1"/>
          </p:cNvSpPr>
          <p:nvPr>
            <p:ph idx="1"/>
          </p:nvPr>
        </p:nvSpPr>
        <p:spPr>
          <a:xfrm>
            <a:off x="628650" y="1341438"/>
            <a:ext cx="7886700" cy="4494212"/>
          </a:xfrm>
        </p:spPr>
        <p:txBody>
          <a:bodyPr rtlCol="0"/>
          <a:lstStyle/>
          <a:p>
            <a:pPr marL="457200" indent="-457200">
              <a:lnSpc>
                <a:spcPct val="110000"/>
              </a:lnSpc>
              <a:buFontTx/>
              <a:buNone/>
              <a:defRPr/>
            </a:pPr>
            <a:r>
              <a:rPr lang="zh-CN" altLang="en-US" sz="2800" b="1" dirty="0" smtClean="0">
                <a:ea typeface="楷体_GB2312" pitchFamily="49" charset="-122"/>
              </a:rPr>
              <a:t>一、同步的概念</a:t>
            </a:r>
          </a:p>
          <a:p>
            <a:pPr marL="457200" indent="-457200">
              <a:lnSpc>
                <a:spcPct val="120000"/>
              </a:lnSpc>
              <a:spcBef>
                <a:spcPct val="40000"/>
              </a:spcBef>
              <a:buFontTx/>
              <a:buNone/>
              <a:defRPr/>
            </a:pPr>
            <a:r>
              <a:rPr lang="zh-CN" altLang="en-US" sz="2000" dirty="0" smtClean="0"/>
              <a:t> </a:t>
            </a:r>
            <a:r>
              <a:rPr lang="zh-CN" altLang="en-US" sz="2400" dirty="0" smtClean="0"/>
              <a:t>      信号在网中所有交换节点的</a:t>
            </a:r>
            <a:r>
              <a:rPr lang="zh-CN" altLang="en-US" sz="2400" dirty="0" smtClean="0">
                <a:solidFill>
                  <a:srgbClr val="FF0000"/>
                </a:solidFill>
              </a:rPr>
              <a:t>时钟频</a:t>
            </a:r>
            <a:r>
              <a:rPr lang="zh-CN" altLang="en-US" sz="2400" dirty="0" smtClean="0"/>
              <a:t>率和</a:t>
            </a:r>
            <a:r>
              <a:rPr lang="zh-CN" altLang="en-US" sz="2400" dirty="0" smtClean="0">
                <a:solidFill>
                  <a:srgbClr val="FF0000"/>
                </a:solidFill>
              </a:rPr>
              <a:t>相位</a:t>
            </a:r>
            <a:r>
              <a:rPr lang="zh-CN" altLang="en-US" sz="2400" dirty="0" smtClean="0"/>
              <a:t>都控制在预先规定好的容差范围之内或保持某种严格的特定关系，也就是它们相对应的</a:t>
            </a:r>
            <a:r>
              <a:rPr lang="zh-CN" altLang="en-US" sz="2400" dirty="0" smtClean="0">
                <a:solidFill>
                  <a:srgbClr val="FF0000"/>
                </a:solidFill>
              </a:rPr>
              <a:t>有效瞬间</a:t>
            </a:r>
            <a:r>
              <a:rPr lang="zh-CN" altLang="en-US" sz="2400" dirty="0" smtClean="0"/>
              <a:t>以同一个平均速率出现。以便使网内各交换节点的全部数字流实现正确有序的交换。</a:t>
            </a:r>
            <a:endParaRPr lang="en-US" altLang="zh-CN" sz="2400" dirty="0" smtClean="0"/>
          </a:p>
          <a:p>
            <a:pPr>
              <a:lnSpc>
                <a:spcPct val="120000"/>
              </a:lnSpc>
              <a:spcBef>
                <a:spcPct val="40000"/>
              </a:spcBef>
              <a:defRPr/>
            </a:pPr>
            <a:r>
              <a:rPr lang="zh-CN" altLang="en-US" sz="2400" b="1" dirty="0">
                <a:solidFill>
                  <a:srgbClr val="FF0000"/>
                </a:solidFill>
              </a:rPr>
              <a:t>在模拟通信网中，</a:t>
            </a:r>
            <a:r>
              <a:rPr lang="zh-CN" altLang="en-US" sz="2400" b="1" dirty="0"/>
              <a:t>载波传输系统两端机间的载波频率需要同步，即收发终端机的载波频率应该相等或基本相等，并保持稳定，以保证接收端正确的复原信号。  </a:t>
            </a:r>
            <a:endParaRPr lang="en-US" altLang="zh-CN" sz="2400" dirty="0" smtClean="0"/>
          </a:p>
          <a:p>
            <a:pPr>
              <a:defRPr/>
            </a:pPr>
            <a:endParaRPr lang="zh-CN"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51203" name="Rectangle 3"/>
          <p:cNvSpPr>
            <a:spLocks noGrp="1" noChangeArrowheads="1"/>
          </p:cNvSpPr>
          <p:nvPr>
            <p:ph type="body" sz="half" idx="1"/>
          </p:nvPr>
        </p:nvSpPr>
        <p:spPr>
          <a:xfrm>
            <a:off x="635000" y="1371600"/>
            <a:ext cx="7608888" cy="4724400"/>
          </a:xfrm>
        </p:spPr>
        <p:txBody>
          <a:bodyPr/>
          <a:lstStyle/>
          <a:p>
            <a:pPr marL="508000" indent="-508000" algn="just">
              <a:lnSpc>
                <a:spcPct val="120000"/>
              </a:lnSpc>
              <a:spcBef>
                <a:spcPct val="45000"/>
              </a:spcBef>
            </a:pPr>
            <a:r>
              <a:rPr lang="zh-CN" altLang="en-US" sz="2400" b="1" smtClean="0">
                <a:latin typeface="楷体_GB2312" pitchFamily="49" charset="-122"/>
                <a:ea typeface="楷体_GB2312" pitchFamily="49" charset="-122"/>
              </a:rPr>
              <a:t>漂移：指信号的有效瞬间（例如零电平交叉点）相对于其理想位置的长期变化，长期意味着相位变化的频率很慢，其变化频率小于</a:t>
            </a:r>
            <a:r>
              <a:rPr lang="en-US" altLang="zh-CN" sz="2400" b="1" smtClean="0">
                <a:latin typeface="楷体_GB2312" pitchFamily="49" charset="-122"/>
                <a:ea typeface="楷体_GB2312" pitchFamily="49" charset="-122"/>
              </a:rPr>
              <a:t>10Hz</a:t>
            </a:r>
            <a:r>
              <a:rPr lang="zh-CN" altLang="en-US" sz="2400" b="1" smtClean="0">
                <a:latin typeface="楷体_GB2312" pitchFamily="49" charset="-122"/>
                <a:ea typeface="楷体_GB2312" pitchFamily="49" charset="-122"/>
              </a:rPr>
              <a:t>。</a:t>
            </a:r>
            <a:endParaRPr lang="en-US" altLang="zh-CN" sz="2400" b="1" smtClean="0">
              <a:latin typeface="楷体_GB2312" pitchFamily="49" charset="-122"/>
              <a:ea typeface="楷体_GB2312" pitchFamily="49" charset="-122"/>
            </a:endParaRPr>
          </a:p>
          <a:p>
            <a:pPr marL="508000" indent="-508000" algn="just">
              <a:lnSpc>
                <a:spcPct val="120000"/>
              </a:lnSpc>
              <a:spcBef>
                <a:spcPct val="45000"/>
              </a:spcBef>
            </a:pPr>
            <a:r>
              <a:rPr lang="zh-CN" altLang="en-US" sz="2400" b="1" smtClean="0">
                <a:latin typeface="楷体_GB2312" pitchFamily="49" charset="-122"/>
                <a:ea typeface="楷体_GB2312" pitchFamily="49" charset="-122"/>
              </a:rPr>
              <a:t>产生的主要原因是网络中的时延变化，例如温差引起的日漂动，时钟产生的相位噪声等。</a:t>
            </a:r>
            <a:endParaRPr lang="en-US" altLang="zh-CN" sz="2400" b="1"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52227" name="Rectangle 3"/>
          <p:cNvSpPr>
            <a:spLocks noGrp="1" noChangeArrowheads="1"/>
          </p:cNvSpPr>
          <p:nvPr>
            <p:ph type="body" sz="half" idx="1"/>
          </p:nvPr>
        </p:nvSpPr>
        <p:spPr>
          <a:xfrm>
            <a:off x="635000" y="1371600"/>
            <a:ext cx="7608888" cy="4724400"/>
          </a:xfrm>
        </p:spPr>
        <p:txBody>
          <a:bodyPr/>
          <a:lstStyle/>
          <a:p>
            <a:pPr marL="508000" indent="-508000" algn="just">
              <a:lnSpc>
                <a:spcPct val="110000"/>
              </a:lnSpc>
              <a:spcBef>
                <a:spcPct val="30000"/>
              </a:spcBef>
              <a:buFontTx/>
              <a:buAutoNum type="arabicPeriod" startAt="3"/>
            </a:pPr>
            <a:r>
              <a:rPr lang="zh-CN" altLang="en-US" sz="2800" b="1" smtClean="0">
                <a:latin typeface="楷体_GB2312" pitchFamily="49" charset="-122"/>
                <a:ea typeface="楷体_GB2312" pitchFamily="49" charset="-122"/>
              </a:rPr>
              <a:t>时间间隔误差</a:t>
            </a:r>
          </a:p>
          <a:p>
            <a:pPr marL="508000" indent="-508000" algn="just">
              <a:lnSpc>
                <a:spcPct val="120000"/>
              </a:lnSpc>
              <a:spcBef>
                <a:spcPct val="45000"/>
              </a:spcBef>
              <a:buFontTx/>
              <a:buNone/>
            </a:pPr>
            <a:r>
              <a:rPr lang="zh-CN" altLang="en-US" sz="2400" b="1" smtClean="0">
                <a:latin typeface="楷体_GB2312" pitchFamily="49" charset="-122"/>
                <a:ea typeface="楷体_GB2312" pitchFamily="49" charset="-122"/>
              </a:rPr>
              <a:t>        时间间隔误差是在特定的时间周期内，给定的定时信号与理想定时信号的相对时延变化，通常用</a:t>
            </a:r>
            <a:r>
              <a:rPr lang="en-US" altLang="zh-CN" sz="2400" b="1" smtClean="0">
                <a:latin typeface="楷体_GB2312" pitchFamily="49" charset="-122"/>
                <a:ea typeface="楷体_GB2312" pitchFamily="49" charset="-122"/>
              </a:rPr>
              <a:t>ns</a:t>
            </a:r>
            <a:r>
              <a:rPr lang="zh-CN" altLang="en-US" sz="2400" b="1" smtClean="0">
                <a:latin typeface="楷体_GB2312" pitchFamily="49" charset="-122"/>
                <a:ea typeface="楷体_GB2312" pitchFamily="49" charset="-122"/>
              </a:rPr>
              <a:t>、</a:t>
            </a:r>
            <a:r>
              <a:rPr lang="en-US" altLang="zh-CN" sz="2400" b="1" smtClean="0">
                <a:latin typeface="楷体_GB2312" pitchFamily="49" charset="-122"/>
                <a:ea typeface="楷体_GB2312" pitchFamily="49" charset="-122"/>
              </a:rPr>
              <a:t>μs</a:t>
            </a:r>
            <a:r>
              <a:rPr lang="zh-CN" altLang="en-US" sz="2400" b="1" smtClean="0">
                <a:latin typeface="楷体_GB2312" pitchFamily="49" charset="-122"/>
                <a:ea typeface="楷体_GB2312" pitchFamily="49" charset="-122"/>
              </a:rPr>
              <a:t>或单位时间间隔</a:t>
            </a:r>
            <a:r>
              <a:rPr lang="en-US" altLang="zh-CN" sz="2400" b="1" smtClean="0">
                <a:latin typeface="楷体_GB2312" pitchFamily="49" charset="-122"/>
                <a:ea typeface="楷体_GB2312" pitchFamily="49" charset="-122"/>
              </a:rPr>
              <a:t>UI</a:t>
            </a:r>
            <a:r>
              <a:rPr lang="zh-CN" altLang="en-US" sz="2400" b="1" smtClean="0">
                <a:latin typeface="楷体_GB2312" pitchFamily="49" charset="-122"/>
                <a:ea typeface="楷体_GB2312" pitchFamily="49" charset="-122"/>
              </a:rPr>
              <a:t>来表示。 </a:t>
            </a:r>
          </a:p>
        </p:txBody>
      </p:sp>
      <p:pic>
        <p:nvPicPr>
          <p:cNvPr id="522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500438"/>
            <a:ext cx="604837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53251" name="Rectangle 3"/>
          <p:cNvSpPr>
            <a:spLocks noGrp="1" noChangeArrowheads="1"/>
          </p:cNvSpPr>
          <p:nvPr>
            <p:ph type="body" sz="half" idx="1"/>
          </p:nvPr>
        </p:nvSpPr>
        <p:spPr>
          <a:xfrm>
            <a:off x="635000" y="1371600"/>
            <a:ext cx="7608888" cy="4724400"/>
          </a:xfrm>
        </p:spPr>
        <p:txBody>
          <a:bodyPr/>
          <a:lstStyle/>
          <a:p>
            <a:pPr marL="508000" indent="-508000">
              <a:lnSpc>
                <a:spcPct val="120000"/>
              </a:lnSpc>
              <a:spcBef>
                <a:spcPct val="30000"/>
              </a:spcBef>
              <a:spcAft>
                <a:spcPct val="30000"/>
              </a:spcAft>
              <a:buFontTx/>
              <a:buNone/>
            </a:pPr>
            <a:r>
              <a:rPr lang="zh-CN" altLang="en-US" sz="2800" b="1" smtClean="0">
                <a:latin typeface="楷体_GB2312" pitchFamily="49" charset="-122"/>
                <a:ea typeface="楷体_GB2312" pitchFamily="49" charset="-122"/>
              </a:rPr>
              <a:t>       时间间隔误差用</a:t>
            </a:r>
            <a:r>
              <a:rPr lang="zh-CN" altLang="en-US" sz="2800" b="1" smtClean="0">
                <a:solidFill>
                  <a:srgbClr val="FF0000"/>
                </a:solidFill>
                <a:latin typeface="楷体_GB2312" pitchFamily="49" charset="-122"/>
                <a:ea typeface="楷体_GB2312" pitchFamily="49" charset="-122"/>
              </a:rPr>
              <a:t>频率误差</a:t>
            </a:r>
            <a:r>
              <a:rPr lang="zh-CN" altLang="en-US" sz="2800" b="1" smtClean="0">
                <a:latin typeface="楷体_GB2312" pitchFamily="49" charset="-122"/>
                <a:ea typeface="楷体_GB2312" pitchFamily="49" charset="-122"/>
              </a:rPr>
              <a:t>和</a:t>
            </a:r>
            <a:r>
              <a:rPr lang="zh-CN" altLang="en-US" sz="2800" b="1" smtClean="0">
                <a:solidFill>
                  <a:srgbClr val="FF0000"/>
                </a:solidFill>
                <a:latin typeface="楷体_GB2312" pitchFamily="49" charset="-122"/>
                <a:ea typeface="楷体_GB2312" pitchFamily="49" charset="-122"/>
              </a:rPr>
              <a:t>抖动</a:t>
            </a:r>
            <a:r>
              <a:rPr lang="en-US" altLang="zh-CN" sz="2800" b="1" smtClean="0">
                <a:solidFill>
                  <a:srgbClr val="FF0000"/>
                </a:solidFill>
                <a:latin typeface="楷体_GB2312" pitchFamily="49" charset="-122"/>
                <a:ea typeface="楷体_GB2312" pitchFamily="49" charset="-122"/>
              </a:rPr>
              <a:t>(</a:t>
            </a:r>
            <a:r>
              <a:rPr lang="zh-CN" altLang="en-US" sz="2800" b="1" smtClean="0">
                <a:solidFill>
                  <a:srgbClr val="FF0000"/>
                </a:solidFill>
                <a:latin typeface="楷体_GB2312" pitchFamily="49" charset="-122"/>
                <a:ea typeface="楷体_GB2312" pitchFamily="49" charset="-122"/>
              </a:rPr>
              <a:t>或漂移</a:t>
            </a:r>
            <a:r>
              <a:rPr lang="en-US" altLang="zh-CN" sz="2800" b="1" smtClean="0">
                <a:solidFill>
                  <a:srgbClr val="FF0000"/>
                </a:solidFill>
                <a:latin typeface="楷体_GB2312" pitchFamily="49" charset="-122"/>
                <a:ea typeface="楷体_GB2312" pitchFamily="49" charset="-122"/>
              </a:rPr>
              <a:t>)</a:t>
            </a:r>
            <a:r>
              <a:rPr lang="zh-CN" altLang="en-US" sz="2800" b="1" smtClean="0">
                <a:latin typeface="楷体_GB2312" pitchFamily="49" charset="-122"/>
                <a:ea typeface="楷体_GB2312" pitchFamily="49" charset="-122"/>
              </a:rPr>
              <a:t>成分的两项内容之和来描述：</a:t>
            </a:r>
          </a:p>
          <a:p>
            <a:pPr marL="508000" indent="-508000">
              <a:lnSpc>
                <a:spcPct val="120000"/>
              </a:lnSpc>
              <a:spcBef>
                <a:spcPct val="30000"/>
              </a:spcBef>
              <a:spcAft>
                <a:spcPct val="30000"/>
              </a:spcAft>
              <a:buFontTx/>
              <a:buNone/>
            </a:pPr>
            <a:r>
              <a:rPr lang="en-US" altLang="zh-CN" sz="2800" b="1" smtClean="0">
                <a:latin typeface="楷体_GB2312" pitchFamily="49" charset="-122"/>
                <a:ea typeface="楷体_GB2312" pitchFamily="49" charset="-122"/>
              </a:rPr>
              <a:t>          TIE(s)= (Δf/f )</a:t>
            </a:r>
            <a:r>
              <a:rPr lang="en-US" altLang="zh-CN" sz="2800" b="1" smtClean="0">
                <a:latin typeface="Times New Roman" panose="02020603050405020304" pitchFamily="18" charset="0"/>
                <a:ea typeface="楷体_GB2312" pitchFamily="49" charset="-122"/>
              </a:rPr>
              <a:t>·</a:t>
            </a:r>
            <a:r>
              <a:rPr lang="en-US" altLang="zh-CN" sz="2800" b="1" smtClean="0">
                <a:latin typeface="楷体_GB2312" pitchFamily="49" charset="-122"/>
                <a:ea typeface="楷体_GB2312" pitchFamily="49" charset="-122"/>
              </a:rPr>
              <a:t>s + τ</a:t>
            </a:r>
          </a:p>
          <a:p>
            <a:pPr marL="508000" indent="-508000">
              <a:lnSpc>
                <a:spcPct val="120000"/>
              </a:lnSpc>
              <a:spcBef>
                <a:spcPct val="30000"/>
              </a:spcBef>
              <a:spcAft>
                <a:spcPct val="30000"/>
              </a:spcAft>
              <a:buFontTx/>
              <a:buNone/>
            </a:pPr>
            <a:r>
              <a:rPr lang="zh-CN" altLang="en-US" sz="2800" b="1" smtClean="0">
                <a:latin typeface="楷体_GB2312" pitchFamily="49" charset="-122"/>
                <a:ea typeface="楷体_GB2312" pitchFamily="49" charset="-122"/>
              </a:rPr>
              <a:t>       其中，</a:t>
            </a:r>
            <a:r>
              <a:rPr lang="en-US" altLang="zh-CN" sz="2800" b="1" smtClean="0">
                <a:latin typeface="楷体_GB2312" pitchFamily="49" charset="-122"/>
                <a:ea typeface="楷体_GB2312" pitchFamily="49" charset="-122"/>
              </a:rPr>
              <a:t>Δf/f </a:t>
            </a:r>
            <a:r>
              <a:rPr lang="zh-CN" altLang="en-US" sz="2800" b="1" smtClean="0">
                <a:latin typeface="楷体_GB2312" pitchFamily="49" charset="-122"/>
                <a:ea typeface="楷体_GB2312" pitchFamily="49" charset="-122"/>
              </a:rPr>
              <a:t>为相对频偏，</a:t>
            </a:r>
            <a:r>
              <a:rPr lang="en-US" altLang="zh-CN" sz="2800" b="1" smtClean="0">
                <a:latin typeface="楷体_GB2312" pitchFamily="49" charset="-122"/>
                <a:ea typeface="楷体_GB2312" pitchFamily="49" charset="-122"/>
              </a:rPr>
              <a:t>τ</a:t>
            </a:r>
            <a:r>
              <a:rPr lang="zh-CN" altLang="en-US" sz="2800" b="1" smtClean="0">
                <a:latin typeface="楷体_GB2312" pitchFamily="49" charset="-122"/>
                <a:ea typeface="楷体_GB2312" pitchFamily="49" charset="-122"/>
              </a:rPr>
              <a:t>为时间抖动和漂移</a:t>
            </a:r>
            <a:r>
              <a:rPr lang="en-US" altLang="zh-CN" sz="2800" b="1" smtClean="0">
                <a:latin typeface="楷体_GB2312" pitchFamily="49" charset="-122"/>
                <a:ea typeface="楷体_GB2312" pitchFamily="49" charset="-122"/>
              </a:rPr>
              <a:t>, s</a:t>
            </a:r>
            <a:r>
              <a:rPr lang="zh-CN" altLang="en-US" sz="2800" b="1" smtClean="0">
                <a:latin typeface="楷体_GB2312" pitchFamily="49" charset="-122"/>
                <a:ea typeface="楷体_GB2312" pitchFamily="49" charset="-122"/>
              </a:rPr>
              <a:t>为观察时间。</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54275" name="Rectangle 3"/>
          <p:cNvSpPr>
            <a:spLocks noGrp="1" noChangeArrowheads="1"/>
          </p:cNvSpPr>
          <p:nvPr>
            <p:ph type="body" sz="half" idx="1"/>
          </p:nvPr>
        </p:nvSpPr>
        <p:spPr>
          <a:xfrm>
            <a:off x="635000" y="1371600"/>
            <a:ext cx="7608888" cy="4724400"/>
          </a:xfrm>
        </p:spPr>
        <p:txBody>
          <a:bodyPr/>
          <a:lstStyle/>
          <a:p>
            <a:pPr marL="508000" indent="-508000">
              <a:lnSpc>
                <a:spcPct val="110000"/>
              </a:lnSpc>
              <a:buFontTx/>
              <a:buNone/>
            </a:pPr>
            <a:r>
              <a:rPr lang="zh-CN" altLang="en-US" sz="3200" b="1" smtClean="0">
                <a:ea typeface="楷体_GB2312" pitchFamily="49" charset="-122"/>
              </a:rPr>
              <a:t>七、我国的同步网</a:t>
            </a:r>
          </a:p>
          <a:p>
            <a:pPr marL="508000" indent="-508000" algn="just">
              <a:lnSpc>
                <a:spcPct val="130000"/>
              </a:lnSpc>
              <a:spcBef>
                <a:spcPct val="30000"/>
              </a:spcBef>
              <a:buFontTx/>
              <a:buNone/>
            </a:pPr>
            <a:r>
              <a:rPr lang="en-US" altLang="zh-CN" sz="2400" b="1" smtClean="0">
                <a:latin typeface="楷体_GB2312" pitchFamily="49" charset="-122"/>
                <a:ea typeface="楷体_GB2312" pitchFamily="49" charset="-122"/>
              </a:rPr>
              <a:t>1. </a:t>
            </a:r>
            <a:r>
              <a:rPr lang="zh-CN" altLang="en-US" sz="2400" b="1" smtClean="0">
                <a:latin typeface="楷体_GB2312" pitchFamily="49" charset="-122"/>
                <a:ea typeface="楷体_GB2312" pitchFamily="49" charset="-122"/>
              </a:rPr>
              <a:t>同步方式 主从同步方式</a:t>
            </a:r>
          </a:p>
          <a:p>
            <a:pPr marL="508000" indent="-508000" algn="just">
              <a:lnSpc>
                <a:spcPct val="130000"/>
              </a:lnSpc>
              <a:spcBef>
                <a:spcPct val="30000"/>
              </a:spcBef>
              <a:buFontTx/>
              <a:buNone/>
            </a:pPr>
            <a:r>
              <a:rPr lang="en-US" altLang="zh-CN" sz="2400" b="1" smtClean="0">
                <a:latin typeface="楷体_GB2312" pitchFamily="49" charset="-122"/>
                <a:ea typeface="楷体_GB2312" pitchFamily="49" charset="-122"/>
              </a:rPr>
              <a:t>2. </a:t>
            </a:r>
            <a:r>
              <a:rPr lang="zh-CN" altLang="en-US" sz="2400" b="1" smtClean="0">
                <a:latin typeface="楷体_GB2312" pitchFamily="49" charset="-122"/>
                <a:ea typeface="楷体_GB2312" pitchFamily="49" charset="-122"/>
              </a:rPr>
              <a:t>等级结构</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四级： </a:t>
            </a:r>
            <a:r>
              <a:rPr lang="en-US" altLang="zh-CN" sz="2400" b="1" smtClean="0">
                <a:latin typeface="楷体_GB2312" pitchFamily="49" charset="-122"/>
                <a:ea typeface="楷体_GB2312" pitchFamily="49" charset="-122"/>
              </a:rPr>
              <a:t>PRC</a:t>
            </a:r>
            <a:r>
              <a:rPr lang="zh-CN" altLang="en-US" sz="2400" b="1" smtClean="0">
                <a:latin typeface="楷体_GB2312" pitchFamily="49" charset="-122"/>
                <a:ea typeface="楷体_GB2312" pitchFamily="49" charset="-122"/>
              </a:rPr>
              <a:t>、转接局、本地局、设备从时钟</a:t>
            </a:r>
            <a:endParaRPr lang="en-US" altLang="zh-CN" sz="2400" b="1" smtClean="0">
              <a:latin typeface="楷体_GB2312" pitchFamily="49" charset="-122"/>
              <a:ea typeface="楷体_GB2312" pitchFamily="49" charset="-122"/>
            </a:endParaRPr>
          </a:p>
          <a:p>
            <a:pPr marL="508000" indent="-508000" algn="just">
              <a:lnSpc>
                <a:spcPct val="130000"/>
              </a:lnSpc>
              <a:spcBef>
                <a:spcPct val="30000"/>
              </a:spcBef>
              <a:buFontTx/>
              <a:buNone/>
            </a:pPr>
            <a:r>
              <a:rPr lang="en-US" altLang="zh-CN" sz="2400" b="1" smtClean="0">
                <a:latin typeface="楷体_GB2312" pitchFamily="49" charset="-122"/>
                <a:ea typeface="楷体_GB2312" pitchFamily="49" charset="-122"/>
              </a:rPr>
              <a:t>   </a:t>
            </a:r>
            <a:r>
              <a:rPr lang="zh-CN" altLang="en-US" sz="2400" b="1" smtClean="0">
                <a:latin typeface="楷体_GB2312" pitchFamily="49" charset="-122"/>
                <a:ea typeface="楷体_GB2312" pitchFamily="49" charset="-122"/>
              </a:rPr>
              <a:t>第一级和第二级构成了我国全国数字同步骨干网，其组网采用多基准的全同步网方案。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28650" y="365125"/>
            <a:ext cx="7886700" cy="976313"/>
          </a:xfrm>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55299" name="内容占位符 1"/>
          <p:cNvSpPr>
            <a:spLocks noGrp="1"/>
          </p:cNvSpPr>
          <p:nvPr>
            <p:ph idx="1"/>
          </p:nvPr>
        </p:nvSpPr>
        <p:spPr>
          <a:xfrm>
            <a:off x="635000" y="5454650"/>
            <a:ext cx="7772400" cy="1143000"/>
          </a:xfrm>
        </p:spPr>
        <p:txBody>
          <a:bodyPr/>
          <a:lstStyle/>
          <a:p>
            <a:r>
              <a:rPr lang="zh-CN" altLang="en-US" sz="2400" b="1" smtClean="0">
                <a:latin typeface="楷体_GB2312" pitchFamily="49" charset="-122"/>
                <a:ea typeface="楷体_GB2312" pitchFamily="49" charset="-122"/>
              </a:rPr>
              <a:t>传送时钟频率的数字传输系统称为同步链路；</a:t>
            </a:r>
          </a:p>
          <a:p>
            <a:r>
              <a:rPr lang="zh-CN" altLang="en-US" sz="2400" b="1" smtClean="0">
                <a:latin typeface="楷体_GB2312" pitchFamily="49" charset="-122"/>
                <a:ea typeface="楷体_GB2312" pitchFamily="49" charset="-122"/>
              </a:rPr>
              <a:t>有主</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备两条传送链路；故障时自动倒换备用时钟。</a:t>
            </a:r>
          </a:p>
        </p:txBody>
      </p:sp>
      <p:pic>
        <p:nvPicPr>
          <p:cNvPr id="553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66838"/>
            <a:ext cx="8135937" cy="408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53251" name="Rectangle 3"/>
          <p:cNvSpPr>
            <a:spLocks noGrp="1" noChangeArrowheads="1"/>
          </p:cNvSpPr>
          <p:nvPr>
            <p:ph type="body" sz="half" idx="1"/>
          </p:nvPr>
        </p:nvSpPr>
        <p:spPr>
          <a:xfrm>
            <a:off x="635000" y="5589588"/>
            <a:ext cx="7608888" cy="506412"/>
          </a:xfrm>
        </p:spPr>
        <p:txBody>
          <a:bodyPr rtlCol="0">
            <a:normAutofit fontScale="92500" lnSpcReduction="20000"/>
          </a:bodyPr>
          <a:lstStyle/>
          <a:p>
            <a:pPr marL="508000" indent="-508000" algn="just">
              <a:lnSpc>
                <a:spcPct val="130000"/>
              </a:lnSpc>
              <a:buFontTx/>
              <a:buNone/>
              <a:defRPr/>
            </a:pPr>
            <a:r>
              <a:rPr lang="zh-CN" altLang="en-US" sz="2600" b="1" smtClean="0">
                <a:latin typeface="楷体_GB2312" pitchFamily="49" charset="-122"/>
                <a:ea typeface="楷体_GB2312" pitchFamily="49" charset="-122"/>
              </a:rPr>
              <a:t>       </a:t>
            </a: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268413"/>
            <a:ext cx="7934325"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95288" y="4652963"/>
            <a:ext cx="8353425" cy="1938337"/>
          </a:xfrm>
          <a:prstGeom prst="rect">
            <a:avLst/>
          </a:prstGeom>
        </p:spPr>
        <p:txBody>
          <a:bodyPr>
            <a:spAutoFit/>
          </a:bodyPr>
          <a:lstStyle/>
          <a:p>
            <a:pPr eaLnBrk="1" latinLnBrk="1" hangingPunct="1">
              <a:defRPr/>
            </a:pPr>
            <a:r>
              <a:rPr lang="zh-CN" altLang="en-US" b="1" dirty="0">
                <a:latin typeface="楷体_GB2312" panose="02010609030101010101" pitchFamily="49" charset="-122"/>
                <a:ea typeface="楷体_GB2312" panose="02010609030101010101" pitchFamily="49" charset="-122"/>
              </a:rPr>
              <a:t>注：各级时钟最低准确度为：</a:t>
            </a:r>
          </a:p>
          <a:p>
            <a:pPr marL="342900" indent="-342900" eaLnBrk="1" latinLnBrk="1" hangingPunct="1">
              <a:buFont typeface="Arial" panose="020B0604020202020204" pitchFamily="34" charset="0"/>
              <a:buChar char="•"/>
              <a:defRPr/>
            </a:pPr>
            <a:r>
              <a:rPr lang="zh-CN" altLang="en-US" b="1" dirty="0">
                <a:latin typeface="楷体_GB2312" panose="02010609030101010101" pitchFamily="49" charset="-122"/>
                <a:ea typeface="楷体_GB2312" panose="02010609030101010101" pitchFamily="49" charset="-122"/>
              </a:rPr>
              <a:t>铯（铷）原子钟（北京、武汉）： </a:t>
            </a:r>
            <a:r>
              <a:rPr lang="en-US" altLang="zh-CN" b="1" dirty="0">
                <a:latin typeface="楷体_GB2312" panose="02010609030101010101" pitchFamily="49" charset="-122"/>
                <a:ea typeface="楷体_GB2312" panose="02010609030101010101" pitchFamily="49" charset="-122"/>
              </a:rPr>
              <a:t>±1×10-11</a:t>
            </a:r>
            <a:r>
              <a:rPr lang="zh-CN" altLang="en-US" b="1" dirty="0">
                <a:latin typeface="楷体_GB2312" panose="02010609030101010101" pitchFamily="49" charset="-122"/>
                <a:ea typeface="楷体_GB2312" panose="02010609030101010101" pitchFamily="49" charset="-122"/>
              </a:rPr>
              <a:t>；</a:t>
            </a:r>
          </a:p>
          <a:p>
            <a:pPr marL="342900" indent="-342900" eaLnBrk="1" latinLnBrk="1" hangingPunct="1">
              <a:buFont typeface="Arial" panose="020B0604020202020204" pitchFamily="34" charset="0"/>
              <a:buChar char="•"/>
              <a:defRPr/>
            </a:pPr>
            <a:r>
              <a:rPr lang="zh-CN" altLang="en-US" b="1" dirty="0">
                <a:latin typeface="楷体_GB2312" panose="02010609030101010101" pitchFamily="49" charset="-122"/>
                <a:ea typeface="楷体_GB2312" panose="02010609030101010101" pitchFamily="49" charset="-122"/>
              </a:rPr>
              <a:t>高稳定度晶体时钟（</a:t>
            </a:r>
            <a:r>
              <a:rPr lang="en-US" altLang="zh-CN" b="1" dirty="0">
                <a:latin typeface="楷体_GB2312" panose="02010609030101010101" pitchFamily="49" charset="-122"/>
                <a:ea typeface="楷体_GB2312" panose="02010609030101010101" pitchFamily="49" charset="-122"/>
              </a:rPr>
              <a:t>A</a:t>
            </a:r>
            <a:r>
              <a:rPr lang="zh-CN" altLang="en-US" b="1" dirty="0">
                <a:latin typeface="楷体_GB2312" panose="02010609030101010101" pitchFamily="49" charset="-122"/>
                <a:ea typeface="楷体_GB2312" panose="02010609030101010101" pitchFamily="49" charset="-122"/>
              </a:rPr>
              <a:t>类和</a:t>
            </a:r>
            <a:r>
              <a:rPr lang="en-US" altLang="zh-CN" b="1" dirty="0">
                <a:latin typeface="楷体_GB2312" pitchFamily="49" charset="-122"/>
                <a:ea typeface="楷体_GB2312" pitchFamily="49" charset="-122"/>
              </a:rPr>
              <a:t>B</a:t>
            </a:r>
            <a:r>
              <a:rPr lang="zh-CN" altLang="en-US" b="1" dirty="0">
                <a:latin typeface="楷体_GB2312" panose="02010609030101010101" pitchFamily="49" charset="-122"/>
                <a:ea typeface="楷体_GB2312" panose="02010609030101010101" pitchFamily="49" charset="-122"/>
              </a:rPr>
              <a:t>类的受控铷钟）：</a:t>
            </a:r>
            <a:r>
              <a:rPr lang="en-US" altLang="zh-CN" b="1" dirty="0">
                <a:latin typeface="楷体_GB2312" panose="02010609030101010101" pitchFamily="49" charset="-122"/>
                <a:ea typeface="楷体_GB2312" panose="02010609030101010101" pitchFamily="49" charset="-122"/>
              </a:rPr>
              <a:t>±5.5×10-7</a:t>
            </a:r>
          </a:p>
          <a:p>
            <a:pPr marL="342900" indent="-342900" eaLnBrk="1" latinLnBrk="1" hangingPunct="1">
              <a:buFont typeface="Arial" panose="020B0604020202020204" pitchFamily="34" charset="0"/>
              <a:buChar char="•"/>
              <a:defRPr/>
            </a:pPr>
            <a:r>
              <a:rPr lang="zh-CN" altLang="en-US" b="1" dirty="0">
                <a:latin typeface="楷体_GB2312" panose="02010609030101010101" pitchFamily="49" charset="-122"/>
                <a:ea typeface="楷体_GB2312" panose="02010609030101010101" pitchFamily="49" charset="-122"/>
              </a:rPr>
              <a:t>一般高稳定度晶体时钟（</a:t>
            </a:r>
            <a:r>
              <a:rPr lang="en-US" altLang="zh-CN" b="1" dirty="0">
                <a:latin typeface="楷体_GB2312" panose="02010609030101010101" pitchFamily="49" charset="-122"/>
                <a:ea typeface="楷体_GB2312" panose="02010609030101010101" pitchFamily="49" charset="-122"/>
              </a:rPr>
              <a:t>BITS</a:t>
            </a:r>
            <a:r>
              <a:rPr lang="zh-CN" altLang="en-US" b="1" dirty="0">
                <a:latin typeface="楷体_GB2312" panose="02010609030101010101" pitchFamily="49" charset="-122"/>
                <a:ea typeface="楷体_GB2312" panose="02010609030101010101" pitchFamily="49" charset="-122"/>
              </a:rPr>
              <a:t>或铷）：</a:t>
            </a:r>
            <a:r>
              <a:rPr lang="en-US" altLang="zh-CN" b="1" dirty="0">
                <a:latin typeface="楷体_GB2312" panose="02010609030101010101" pitchFamily="49" charset="-122"/>
                <a:ea typeface="楷体_GB2312" panose="02010609030101010101" pitchFamily="49" charset="-122"/>
              </a:rPr>
              <a:t>±4.6×10-6 </a:t>
            </a:r>
            <a:r>
              <a:rPr lang="zh-CN" altLang="en-US" b="1" dirty="0">
                <a:latin typeface="楷体_GB2312" panose="02010609030101010101" pitchFamily="49" charset="-122"/>
                <a:ea typeface="楷体_GB2312" panose="02010609030101010101" pitchFamily="49" charset="-122"/>
              </a:rPr>
              <a:t>；</a:t>
            </a:r>
          </a:p>
          <a:p>
            <a:pPr marL="342900" indent="-342900" eaLnBrk="1" latinLnBrk="1" hangingPunct="1">
              <a:buFont typeface="Arial" panose="020B0604020202020204" pitchFamily="34" charset="0"/>
              <a:buChar char="•"/>
              <a:defRPr/>
            </a:pPr>
            <a:r>
              <a:rPr lang="zh-CN" altLang="en-US" b="1" dirty="0">
                <a:latin typeface="楷体_GB2312" panose="02010609030101010101" pitchFamily="49" charset="-122"/>
                <a:ea typeface="楷体_GB2312" panose="02010609030101010101" pitchFamily="49" charset="-122"/>
              </a:rPr>
              <a:t>一般晶体时钟：</a:t>
            </a:r>
            <a:r>
              <a:rPr lang="en-US" altLang="zh-CN" b="1" dirty="0">
                <a:latin typeface="楷体_GB2312" panose="02010609030101010101" pitchFamily="49" charset="-122"/>
                <a:ea typeface="楷体_GB2312" panose="02010609030101010101" pitchFamily="49" charset="-122"/>
              </a:rPr>
              <a:t>±5.0×10-5</a:t>
            </a:r>
            <a:endParaRPr lang="zh-CN" altLang="en-US" b="1" dirty="0">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58371" name="Rectangle 3"/>
          <p:cNvSpPr>
            <a:spLocks noGrp="1" noChangeArrowheads="1"/>
          </p:cNvSpPr>
          <p:nvPr>
            <p:ph type="body" sz="half" idx="1"/>
          </p:nvPr>
        </p:nvSpPr>
        <p:spPr>
          <a:xfrm>
            <a:off x="635000" y="5013325"/>
            <a:ext cx="7608888" cy="1082675"/>
          </a:xfrm>
        </p:spPr>
        <p:txBody>
          <a:bodyPr/>
          <a:lstStyle/>
          <a:p>
            <a:pPr marL="508000" indent="-508000">
              <a:lnSpc>
                <a:spcPct val="120000"/>
              </a:lnSpc>
              <a:buFontTx/>
              <a:buNone/>
            </a:pPr>
            <a:r>
              <a:rPr lang="zh-CN" altLang="en-US" sz="2400" b="1" smtClean="0">
                <a:latin typeface="楷体_GB2312" pitchFamily="49" charset="-122"/>
                <a:ea typeface="楷体_GB2312" pitchFamily="49" charset="-122"/>
              </a:rPr>
              <a:t>      </a:t>
            </a:r>
          </a:p>
        </p:txBody>
      </p:sp>
      <p:sp>
        <p:nvSpPr>
          <p:cNvPr id="58372" name="矩形 1"/>
          <p:cNvSpPr>
            <a:spLocks noChangeArrowheads="1"/>
          </p:cNvSpPr>
          <p:nvPr/>
        </p:nvSpPr>
        <p:spPr bwMode="auto">
          <a:xfrm>
            <a:off x="250825" y="1125538"/>
            <a:ext cx="1416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맑은 고딕" panose="020B0503020000020004" pitchFamily="34" charset="-127"/>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맑은 고딕" panose="020B0503020000020004" pitchFamily="34" charset="-127"/>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맑은 고딕" panose="020B0503020000020004" pitchFamily="34" charset="-127"/>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9pPr>
          </a:lstStyle>
          <a:p>
            <a:pPr eaLnBrk="1" latinLnBrk="1" hangingPunct="1">
              <a:lnSpc>
                <a:spcPct val="100000"/>
              </a:lnSpc>
              <a:spcBef>
                <a:spcPct val="0"/>
              </a:spcBef>
              <a:buFontTx/>
              <a:buNone/>
            </a:pPr>
            <a:r>
              <a:rPr lang="zh-CN" altLang="en-US" sz="2400" b="1">
                <a:latin typeface="楷体_GB2312" pitchFamily="49" charset="-122"/>
                <a:ea typeface="楷体_GB2312" pitchFamily="49" charset="-122"/>
              </a:rPr>
              <a:t>同步时钟</a:t>
            </a:r>
          </a:p>
        </p:txBody>
      </p:sp>
      <p:pic>
        <p:nvPicPr>
          <p:cNvPr id="583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601788"/>
            <a:ext cx="7285038"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74" name="矩形 2"/>
          <p:cNvSpPr>
            <a:spLocks noChangeArrowheads="1"/>
          </p:cNvSpPr>
          <p:nvPr/>
        </p:nvSpPr>
        <p:spPr bwMode="auto">
          <a:xfrm>
            <a:off x="684213" y="5332413"/>
            <a:ext cx="7991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맑은 고딕" panose="020B0503020000020004" pitchFamily="34" charset="-127"/>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맑은 고딕" panose="020B0503020000020004" pitchFamily="34" charset="-127"/>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맑은 고딕" panose="020B0503020000020004" pitchFamily="34" charset="-127"/>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9pPr>
          </a:lstStyle>
          <a:p>
            <a:pPr eaLnBrk="1" latinLnBrk="1" hangingPunct="1">
              <a:lnSpc>
                <a:spcPct val="100000"/>
              </a:lnSpc>
              <a:spcBef>
                <a:spcPct val="0"/>
              </a:spcBef>
              <a:buFontTx/>
              <a:buNone/>
            </a:pPr>
            <a:r>
              <a:rPr lang="zh-CN" altLang="en-US" sz="2400" b="1">
                <a:latin typeface="楷体_GB2312" pitchFamily="49" charset="-122"/>
                <a:ea typeface="楷体_GB2312" pitchFamily="49" charset="-122"/>
              </a:rPr>
              <a:t>二级</a:t>
            </a:r>
            <a:r>
              <a:rPr lang="en-US" altLang="zh-CN" sz="2400" b="1">
                <a:latin typeface="楷体_GB2312" pitchFamily="49" charset="-122"/>
                <a:ea typeface="楷体_GB2312" pitchFamily="49" charset="-122"/>
              </a:rPr>
              <a:t>A</a:t>
            </a:r>
            <a:r>
              <a:rPr lang="zh-CN" altLang="en-US" sz="2400" b="1">
                <a:latin typeface="楷体_GB2312" pitchFamily="49" charset="-122"/>
                <a:ea typeface="楷体_GB2312" pitchFamily="49" charset="-122"/>
              </a:rPr>
              <a:t>类时钟地点：上海、南京、西安、沈阳、广州、成都等六个大区中心及乌鲁木齐、拉萨、昆明、哈尔滨、海口等五个边远省会中心配置地区级基准时钟</a:t>
            </a:r>
            <a:endParaRPr lang="zh-CN" altLang="en-US" sz="2400">
              <a:latin typeface="굴림" panose="020B0600000101010101" pitchFamily="34" charset="-127"/>
              <a:ea typeface="굴림" panose="020B0600000101010101" pitchFamily="34" charset="-127"/>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28650" y="365125"/>
            <a:ext cx="7886700" cy="976313"/>
          </a:xfrm>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graphicFrame>
        <p:nvGraphicFramePr>
          <p:cNvPr id="60419" name="Object 6"/>
          <p:cNvGraphicFramePr>
            <a:graphicFrameLocks noGrp="1" noChangeAspect="1"/>
          </p:cNvGraphicFramePr>
          <p:nvPr>
            <p:ph idx="1"/>
          </p:nvPr>
        </p:nvGraphicFramePr>
        <p:xfrm>
          <a:off x="581025" y="2484438"/>
          <a:ext cx="7812088" cy="3416300"/>
        </p:xfrm>
        <a:graphic>
          <a:graphicData uri="http://schemas.openxmlformats.org/presentationml/2006/ole">
            <mc:AlternateContent xmlns:mc="http://schemas.openxmlformats.org/markup-compatibility/2006">
              <mc:Choice xmlns:v="urn:schemas-microsoft-com:vml" Requires="v">
                <p:oleObj spid="_x0000_s60421" r:id="rId3" imgW="5104587" imgH="2231241" progId="Visio.Drawing.4">
                  <p:embed/>
                </p:oleObj>
              </mc:Choice>
              <mc:Fallback>
                <p:oleObj r:id="rId3" imgW="5104587" imgH="2231241" progId="Visio.Drawing.4">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 y="2484438"/>
                        <a:ext cx="7812088" cy="341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0420" name="矩形 1"/>
          <p:cNvSpPr>
            <a:spLocks noChangeArrowheads="1"/>
          </p:cNvSpPr>
          <p:nvPr/>
        </p:nvSpPr>
        <p:spPr bwMode="auto">
          <a:xfrm>
            <a:off x="271463" y="1341438"/>
            <a:ext cx="84963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굴림" panose="020B0600000101010101" pitchFamily="34" charset="-127"/>
                <a:ea typeface="굴림" panose="020B0600000101010101" pitchFamily="34" charset="-127"/>
              </a:defRPr>
            </a:lvl1pPr>
            <a:lvl2pPr marL="742950" indent="-285750">
              <a:defRPr kumimoji="1" sz="2400">
                <a:solidFill>
                  <a:schemeClr val="tx1"/>
                </a:solidFill>
                <a:latin typeface="굴림" panose="020B0600000101010101" pitchFamily="34" charset="-127"/>
                <a:ea typeface="굴림" panose="020B0600000101010101" pitchFamily="34" charset="-127"/>
              </a:defRPr>
            </a:lvl2pPr>
            <a:lvl3pPr marL="1143000" indent="-228600">
              <a:defRPr kumimoji="1" sz="2400">
                <a:solidFill>
                  <a:schemeClr val="tx1"/>
                </a:solidFill>
                <a:latin typeface="굴림" panose="020B0600000101010101" pitchFamily="34" charset="-127"/>
                <a:ea typeface="굴림" panose="020B0600000101010101" pitchFamily="34" charset="-127"/>
              </a:defRPr>
            </a:lvl3pPr>
            <a:lvl4pPr marL="1600200" indent="-228600">
              <a:defRPr kumimoji="1" sz="2400">
                <a:solidFill>
                  <a:schemeClr val="tx1"/>
                </a:solidFill>
                <a:latin typeface="굴림" panose="020B0600000101010101" pitchFamily="34" charset="-127"/>
                <a:ea typeface="굴림" panose="020B0600000101010101" pitchFamily="34" charset="-127"/>
              </a:defRPr>
            </a:lvl4pPr>
            <a:lvl5pPr marL="2057400" indent="-228600">
              <a:defRPr kumimoji="1" sz="2400">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sz="2400">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sz="2400">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sz="2400">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sz="2400">
                <a:solidFill>
                  <a:schemeClr val="tx1"/>
                </a:solidFill>
                <a:latin typeface="굴림" panose="020B0600000101010101" pitchFamily="34" charset="-127"/>
                <a:ea typeface="굴림" panose="020B0600000101010101" pitchFamily="34" charset="-127"/>
              </a:defRPr>
            </a:lvl9pPr>
          </a:lstStyle>
          <a:p>
            <a:pPr algn="just" eaLnBrk="1" hangingPunct="1">
              <a:lnSpc>
                <a:spcPct val="120000"/>
              </a:lnSpc>
              <a:spcBef>
                <a:spcPct val="50000"/>
              </a:spcBef>
            </a:pPr>
            <a:r>
              <a:rPr lang="zh-CN" altLang="en-US" b="1">
                <a:solidFill>
                  <a:srgbClr val="FF0000"/>
                </a:solidFill>
                <a:latin typeface="楷体_GB2312" pitchFamily="49" charset="-122"/>
                <a:ea typeface="楷体_GB2312" pitchFamily="49" charset="-122"/>
              </a:rPr>
              <a:t>我国数字同步网是一个“多基准钟、分区等级主从同步”的网络。</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3850" y="260350"/>
            <a:ext cx="8640763" cy="771525"/>
          </a:xfrm>
        </p:spPr>
        <p:txBody>
          <a:bodyPr/>
          <a:lstStyle/>
          <a:p>
            <a:r>
              <a:rPr lang="zh-CN" altLang="en-US" sz="3200" b="1" smtClean="0"/>
              <a:t>新闻链接</a:t>
            </a:r>
            <a:r>
              <a:rPr lang="en-US" altLang="zh-CN" sz="3200" b="1" smtClean="0"/>
              <a:t>-</a:t>
            </a:r>
            <a:r>
              <a:rPr lang="zh-CN" altLang="en-US" sz="3200" b="1" smtClean="0">
                <a:solidFill>
                  <a:schemeClr val="accent2"/>
                </a:solidFill>
              </a:rPr>
              <a:t>史上最精准原子钟</a:t>
            </a:r>
            <a:r>
              <a:rPr lang="en-US" altLang="zh-CN" sz="3200" b="1" smtClean="0">
                <a:solidFill>
                  <a:schemeClr val="accent2"/>
                </a:solidFill>
              </a:rPr>
              <a:t>:150</a:t>
            </a:r>
            <a:r>
              <a:rPr lang="zh-CN" altLang="en-US" sz="3200" b="1" smtClean="0">
                <a:solidFill>
                  <a:schemeClr val="accent2"/>
                </a:solidFill>
              </a:rPr>
              <a:t>亿年只差一秒</a:t>
            </a:r>
            <a:r>
              <a:rPr lang="zh-CN" altLang="en-US" sz="3200" smtClean="0"/>
              <a:t> </a:t>
            </a:r>
          </a:p>
        </p:txBody>
      </p:sp>
      <p:sp>
        <p:nvSpPr>
          <p:cNvPr id="61443" name="Rectangle 3"/>
          <p:cNvSpPr>
            <a:spLocks noGrp="1" noChangeArrowheads="1"/>
          </p:cNvSpPr>
          <p:nvPr>
            <p:ph idx="1"/>
          </p:nvPr>
        </p:nvSpPr>
        <p:spPr>
          <a:xfrm>
            <a:off x="468313" y="1125538"/>
            <a:ext cx="8281987" cy="5113337"/>
          </a:xfrm>
        </p:spPr>
        <p:txBody>
          <a:bodyPr/>
          <a:lstStyle/>
          <a:p>
            <a:r>
              <a:rPr lang="zh-CN" altLang="en-US" sz="2400" b="1" smtClean="0">
                <a:latin typeface="楷体_GB2312" pitchFamily="49" charset="-122"/>
                <a:ea typeface="楷体_GB2312" pitchFamily="49" charset="-122"/>
              </a:rPr>
              <a:t>最新出炉的铯原子钟依然是基于原子振动原理</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不过为了提高精确度</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原子们被束缚在一个激光束里</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并冷却到几乎零下</a:t>
            </a:r>
            <a:r>
              <a:rPr lang="en-US" altLang="zh-CN" sz="2400" b="1" smtClean="0">
                <a:latin typeface="楷体_GB2312" pitchFamily="49" charset="-122"/>
                <a:ea typeface="楷体_GB2312" pitchFamily="49" charset="-122"/>
              </a:rPr>
              <a:t>273℃,</a:t>
            </a:r>
            <a:r>
              <a:rPr lang="zh-CN" altLang="en-US" sz="2400" b="1" smtClean="0">
                <a:latin typeface="楷体_GB2312" pitchFamily="49" charset="-122"/>
                <a:ea typeface="楷体_GB2312" pitchFamily="49" charset="-122"/>
              </a:rPr>
              <a:t>也就是逼近绝对零度。</a:t>
            </a:r>
          </a:p>
          <a:p>
            <a:r>
              <a:rPr lang="zh-CN" altLang="en-US" sz="2400" b="1" smtClean="0">
                <a:latin typeface="楷体_GB2312" pitchFamily="49" charset="-122"/>
                <a:ea typeface="楷体_GB2312" pitchFamily="49" charset="-122"/>
              </a:rPr>
              <a:t>美国国家标准和技术局</a:t>
            </a:r>
            <a:r>
              <a:rPr lang="en-US" altLang="zh-CN" sz="2400" b="1" smtClean="0">
                <a:latin typeface="楷体_GB2312" pitchFamily="49" charset="-122"/>
                <a:ea typeface="楷体_GB2312" pitchFamily="49" charset="-122"/>
              </a:rPr>
              <a:t>(NIST)</a:t>
            </a:r>
            <a:r>
              <a:rPr lang="zh-CN" altLang="en-US" sz="2400" b="1" smtClean="0">
                <a:latin typeface="楷体_GB2312" pitchFamily="49" charset="-122"/>
                <a:ea typeface="楷体_GB2312" pitchFamily="49" charset="-122"/>
              </a:rPr>
              <a:t>与科罗拉多大学联合建立的实验天体物理实验室</a:t>
            </a:r>
            <a:r>
              <a:rPr lang="en-US" altLang="zh-CN" sz="2400" b="1" smtClean="0">
                <a:latin typeface="楷体_GB2312" pitchFamily="49" charset="-122"/>
                <a:ea typeface="楷体_GB2312" pitchFamily="49" charset="-122"/>
              </a:rPr>
              <a:t>(JILA)</a:t>
            </a:r>
            <a:r>
              <a:rPr lang="zh-CN" altLang="en-US" sz="2400" b="1" smtClean="0">
                <a:latin typeface="楷体_GB2312" pitchFamily="49" charset="-122"/>
                <a:ea typeface="楷体_GB2312" pitchFamily="49" charset="-122"/>
              </a:rPr>
              <a:t>曾在</a:t>
            </a:r>
            <a:r>
              <a:rPr lang="en-US" altLang="zh-CN" sz="2400" b="1" smtClean="0">
                <a:latin typeface="楷体_GB2312" pitchFamily="49" charset="-122"/>
                <a:ea typeface="楷体_GB2312" pitchFamily="49" charset="-122"/>
              </a:rPr>
              <a:t>2008</a:t>
            </a:r>
            <a:r>
              <a:rPr lang="zh-CN" altLang="en-US" sz="2400" b="1" smtClean="0">
                <a:latin typeface="楷体_GB2312" pitchFamily="49" charset="-122"/>
                <a:ea typeface="楷体_GB2312" pitchFamily="49" charset="-122"/>
              </a:rPr>
              <a:t>年初研制出当时最精准的锶原子钟</a:t>
            </a:r>
            <a:r>
              <a:rPr lang="en-US" altLang="zh-CN" sz="2400" b="1" smtClean="0">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误差为每</a:t>
            </a:r>
            <a:r>
              <a:rPr lang="en-US" altLang="zh-CN" sz="2400" b="1" smtClean="0">
                <a:latin typeface="楷体_GB2312" pitchFamily="49" charset="-122"/>
                <a:ea typeface="楷体_GB2312" pitchFamily="49" charset="-122"/>
              </a:rPr>
              <a:t>2</a:t>
            </a:r>
            <a:r>
              <a:rPr lang="zh-CN" altLang="en-US" sz="2400" b="1" smtClean="0">
                <a:latin typeface="楷体_GB2312" pitchFamily="49" charset="-122"/>
                <a:ea typeface="楷体_GB2312" pitchFamily="49" charset="-122"/>
              </a:rPr>
              <a:t>亿年不超过一秒，而美国官方所用的铯原子钟为每</a:t>
            </a:r>
            <a:r>
              <a:rPr lang="en-US" altLang="zh-CN" sz="2400" b="1" smtClean="0">
                <a:latin typeface="楷体_GB2312" pitchFamily="49" charset="-122"/>
                <a:ea typeface="楷体_GB2312" pitchFamily="49" charset="-122"/>
              </a:rPr>
              <a:t>8000</a:t>
            </a:r>
            <a:r>
              <a:rPr lang="zh-CN" altLang="en-US" sz="2400" b="1" smtClean="0">
                <a:latin typeface="楷体_GB2312" pitchFamily="49" charset="-122"/>
                <a:ea typeface="楷体_GB2312" pitchFamily="49" charset="-122"/>
              </a:rPr>
              <a:t>万年一秒钟。</a:t>
            </a:r>
          </a:p>
          <a:p>
            <a:r>
              <a:rPr lang="zh-CN" altLang="en-US" sz="2400" b="1" smtClean="0">
                <a:latin typeface="楷体_GB2312" pitchFamily="49" charset="-122"/>
                <a:ea typeface="楷体_GB2312" pitchFamily="49" charset="-122"/>
              </a:rPr>
              <a:t>美国科罗拉多大学的研究人员们</a:t>
            </a:r>
            <a:r>
              <a:rPr lang="en-US" altLang="zh-CN" sz="2400" b="1" smtClean="0">
                <a:latin typeface="楷体_GB2312" pitchFamily="49" charset="-122"/>
                <a:ea typeface="楷体_GB2312" pitchFamily="49" charset="-122"/>
              </a:rPr>
              <a:t>2009</a:t>
            </a:r>
            <a:r>
              <a:rPr lang="zh-CN" altLang="en-US" sz="2400" b="1" smtClean="0">
                <a:latin typeface="楷体_GB2312" pitchFamily="49" charset="-122"/>
                <a:ea typeface="楷体_GB2312" pitchFamily="49" charset="-122"/>
              </a:rPr>
              <a:t>年</a:t>
            </a:r>
            <a:r>
              <a:rPr lang="en-US" altLang="zh-CN" sz="2400" b="1" smtClean="0">
                <a:latin typeface="楷体_GB2312" pitchFamily="49" charset="-122"/>
                <a:ea typeface="楷体_GB2312" pitchFamily="49" charset="-122"/>
              </a:rPr>
              <a:t>4</a:t>
            </a:r>
            <a:r>
              <a:rPr lang="zh-CN" altLang="en-US" sz="2400" b="1" smtClean="0">
                <a:latin typeface="楷体_GB2312" pitchFamily="49" charset="-122"/>
                <a:ea typeface="楷体_GB2312" pitchFamily="49" charset="-122"/>
              </a:rPr>
              <a:t>月完成了一个新的锶原子钟，其精确度达到了每</a:t>
            </a:r>
            <a:r>
              <a:rPr lang="en-US" altLang="zh-CN" sz="2400" b="1" smtClean="0">
                <a:latin typeface="楷体_GB2312" pitchFamily="49" charset="-122"/>
                <a:ea typeface="楷体_GB2312" pitchFamily="49" charset="-122"/>
              </a:rPr>
              <a:t>3</a:t>
            </a:r>
            <a:r>
              <a:rPr lang="zh-CN" altLang="en-US" sz="2400" b="1" smtClean="0">
                <a:latin typeface="楷体_GB2312" pitchFamily="49" charset="-122"/>
                <a:ea typeface="楷体_GB2312" pitchFamily="49" charset="-122"/>
              </a:rPr>
              <a:t>亿年只差一秒，相当于现在调整国际时区和卫星系统所用时钟的两倍。</a:t>
            </a:r>
            <a:endParaRPr lang="en-US" altLang="zh-CN" sz="2400" b="1" smtClean="0">
              <a:latin typeface="楷体_GB2312" pitchFamily="49" charset="-122"/>
              <a:ea typeface="楷体_GB2312" pitchFamily="49" charset="-122"/>
            </a:endParaRPr>
          </a:p>
          <a:p>
            <a:r>
              <a:rPr lang="en-US" altLang="zh-CN" sz="2400" b="1" smtClean="0">
                <a:latin typeface="楷体_GB2312" pitchFamily="49" charset="-122"/>
                <a:ea typeface="楷体_GB2312" pitchFamily="49" charset="-122"/>
              </a:rPr>
              <a:t>2015</a:t>
            </a:r>
            <a:r>
              <a:rPr lang="zh-CN" altLang="en-US" sz="2400" b="1" smtClean="0">
                <a:latin typeface="楷体_GB2312" pitchFamily="49" charset="-122"/>
                <a:ea typeface="楷体_GB2312" pitchFamily="49" charset="-122"/>
              </a:rPr>
              <a:t>年</a:t>
            </a:r>
            <a:r>
              <a:rPr lang="en-US" altLang="zh-CN" sz="2400" b="1" smtClean="0">
                <a:latin typeface="楷体_GB2312" pitchFamily="49" charset="-122"/>
                <a:ea typeface="楷体_GB2312" pitchFamily="49" charset="-122"/>
              </a:rPr>
              <a:t>50</a:t>
            </a:r>
            <a:r>
              <a:rPr lang="zh-CN" altLang="en-US" sz="2400" b="1" smtClean="0">
                <a:latin typeface="楷体_GB2312" pitchFamily="49" charset="-122"/>
                <a:ea typeface="楷体_GB2312" pitchFamily="49" charset="-122"/>
              </a:rPr>
              <a:t>亿年不会走偏的时钟其实是原子钟，由美国科罗拉多大学天体物理学研究所联合实验室研发，被称为锶晶格原子钟，精确度提高</a:t>
            </a:r>
            <a:r>
              <a:rPr lang="en-US" altLang="zh-CN" sz="2400" b="1" smtClean="0">
                <a:latin typeface="楷体_GB2312" pitchFamily="49" charset="-122"/>
                <a:ea typeface="楷体_GB2312" pitchFamily="49" charset="-122"/>
              </a:rPr>
              <a:t>50%</a:t>
            </a:r>
            <a:r>
              <a:rPr lang="zh-CN" altLang="en-US" sz="2400" b="1" smtClean="0">
                <a:latin typeface="楷体_GB2312" pitchFamily="49" charset="-122"/>
                <a:ea typeface="楷体_GB2312" pitchFamily="49" charset="-122"/>
              </a:rPr>
              <a:t>。</a:t>
            </a:r>
          </a:p>
          <a:p>
            <a:endParaRPr lang="zh-CN" altLang="en-US" sz="2400" b="1" smtClean="0">
              <a:latin typeface="楷体_GB2312" pitchFamily="49" charset="-122"/>
              <a:ea typeface="楷体_GB2312" pitchFamily="49" charset="-122"/>
            </a:endParaRPr>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538" y="5445125"/>
            <a:ext cx="1414462"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a:xfrm>
            <a:off x="628650" y="365125"/>
            <a:ext cx="7886700" cy="976313"/>
          </a:xfrm>
        </p:spPr>
        <p:txBody>
          <a:bodyPr/>
          <a:lstStyle/>
          <a:p>
            <a:endParaRPr lang="zh-CN" altLang="en-US" smtClean="0"/>
          </a:p>
        </p:txBody>
      </p:sp>
      <p:sp>
        <p:nvSpPr>
          <p:cNvPr id="62467" name="内容占位符 2"/>
          <p:cNvSpPr>
            <a:spLocks noGrp="1"/>
          </p:cNvSpPr>
          <p:nvPr>
            <p:ph idx="1"/>
          </p:nvPr>
        </p:nvSpPr>
        <p:spPr>
          <a:xfrm>
            <a:off x="628650" y="1341438"/>
            <a:ext cx="7886700" cy="4494212"/>
          </a:xfrm>
        </p:spPr>
        <p:txBody>
          <a:bodyPr/>
          <a:lstStyle/>
          <a:p>
            <a:endParaRPr lang="zh-CN" altLang="en-US" smtClean="0"/>
          </a:p>
        </p:txBody>
      </p:sp>
      <p:pic>
        <p:nvPicPr>
          <p:cNvPr id="624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205038"/>
            <a:ext cx="5354638" cy="440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a:xfrm>
            <a:off x="628650" y="365125"/>
            <a:ext cx="7886700" cy="976313"/>
          </a:xfrm>
        </p:spPr>
        <p:txBody>
          <a:bodyPr/>
          <a:lstStyle/>
          <a:p>
            <a:endParaRPr lang="zh-CN" altLang="en-US" smtClean="0"/>
          </a:p>
        </p:txBody>
      </p:sp>
      <p:sp>
        <p:nvSpPr>
          <p:cNvPr id="13315" name="内容占位符 2"/>
          <p:cNvSpPr>
            <a:spLocks noGrp="1"/>
          </p:cNvSpPr>
          <p:nvPr>
            <p:ph idx="1"/>
          </p:nvPr>
        </p:nvSpPr>
        <p:spPr>
          <a:xfrm>
            <a:off x="-6350" y="1484313"/>
            <a:ext cx="9144000" cy="4681537"/>
          </a:xfrm>
        </p:spPr>
        <p:txBody>
          <a:bodyPr/>
          <a:lstStyle/>
          <a:p>
            <a:pPr>
              <a:lnSpc>
                <a:spcPct val="120000"/>
              </a:lnSpc>
              <a:spcBef>
                <a:spcPct val="0"/>
              </a:spcBef>
            </a:pPr>
            <a:r>
              <a:rPr lang="zh-CN" altLang="en-US" sz="2400" b="1" smtClean="0">
                <a:solidFill>
                  <a:srgbClr val="FF0000"/>
                </a:solidFill>
              </a:rPr>
              <a:t>数字通信</a:t>
            </a:r>
            <a:r>
              <a:rPr lang="zh-CN" altLang="en-US" sz="2400" b="1" smtClean="0"/>
              <a:t>的特点是将连续的信号通过抽样、量化及编码变成时间上离散的信号，再将各路信号的传送安排在不同时间间隙内。</a:t>
            </a:r>
            <a:endParaRPr lang="en-US" altLang="zh-CN" sz="2400" b="1" smtClean="0"/>
          </a:p>
          <a:p>
            <a:pPr lvl="1">
              <a:lnSpc>
                <a:spcPct val="120000"/>
              </a:lnSpc>
              <a:spcBef>
                <a:spcPct val="0"/>
              </a:spcBef>
            </a:pPr>
            <a:r>
              <a:rPr lang="zh-CN" altLang="en-US" sz="2000" b="1" smtClean="0"/>
              <a:t>为了</a:t>
            </a:r>
            <a:r>
              <a:rPr lang="zh-CN" altLang="en-US" sz="2000" b="1" smtClean="0">
                <a:solidFill>
                  <a:srgbClr val="FF0000"/>
                </a:solidFill>
              </a:rPr>
              <a:t>分清首尾和划分段落</a:t>
            </a:r>
            <a:r>
              <a:rPr lang="zh-CN" altLang="en-US" sz="2000" b="1" smtClean="0"/>
              <a:t>，要在规定数目的时隙间加入识别码组，即帧同步码，形成按一定时间规律排列的比特流，如</a:t>
            </a:r>
            <a:r>
              <a:rPr lang="en-US" altLang="zh-CN" sz="2000" b="1" smtClean="0"/>
              <a:t>PCM</a:t>
            </a:r>
            <a:r>
              <a:rPr lang="zh-CN" altLang="en-US" sz="2000" b="1" smtClean="0"/>
              <a:t>信息码。</a:t>
            </a:r>
            <a:endParaRPr lang="en-US" altLang="zh-CN" sz="2000" b="1" smtClean="0"/>
          </a:p>
          <a:p>
            <a:pPr lvl="1">
              <a:lnSpc>
                <a:spcPct val="120000"/>
              </a:lnSpc>
              <a:spcBef>
                <a:spcPct val="0"/>
              </a:spcBef>
            </a:pPr>
            <a:r>
              <a:rPr lang="zh-CN" altLang="en-US" sz="2000" b="1" smtClean="0"/>
              <a:t>在通信网内</a:t>
            </a:r>
            <a:r>
              <a:rPr lang="en-US" altLang="zh-CN" sz="2000" b="1" smtClean="0"/>
              <a:t>PCM</a:t>
            </a:r>
            <a:r>
              <a:rPr lang="zh-CN" altLang="en-US" sz="2000" b="1" smtClean="0"/>
              <a:t>信息码的生成、复用、传送、交换及译码等处理过程中，各有关设备都需要</a:t>
            </a:r>
            <a:r>
              <a:rPr lang="zh-CN" altLang="en-US" sz="2000" b="1" smtClean="0">
                <a:solidFill>
                  <a:srgbClr val="FF0000"/>
                </a:solidFill>
              </a:rPr>
              <a:t>相同速率的时标</a:t>
            </a:r>
            <a:r>
              <a:rPr lang="en-US" altLang="zh-CN" sz="2000" b="1" smtClean="0">
                <a:solidFill>
                  <a:srgbClr val="FF0000"/>
                </a:solidFill>
              </a:rPr>
              <a:t>(Time Scale)</a:t>
            </a:r>
            <a:r>
              <a:rPr lang="zh-CN" altLang="en-US" sz="2000" b="1" smtClean="0"/>
              <a:t>去识别和处理信号，如果时标不能对准信号的最佳判决瞬间，则有可能出现误码，也就是数字设备要协调，且准确无误地运行就需要各时标具有相同的速率，即时钟同步。</a:t>
            </a:r>
            <a:endParaRPr lang="en-US" altLang="zh-CN" sz="2000" b="1" smtClean="0"/>
          </a:p>
          <a:p>
            <a:pPr lvl="1">
              <a:lnSpc>
                <a:spcPct val="120000"/>
              </a:lnSpc>
              <a:spcBef>
                <a:spcPct val="0"/>
              </a:spcBef>
            </a:pPr>
            <a:r>
              <a:rPr lang="zh-CN" altLang="en-US" sz="2000" b="1" smtClean="0"/>
              <a:t>数字网的同步还包括</a:t>
            </a:r>
            <a:r>
              <a:rPr lang="zh-CN" altLang="en-US" sz="2000" b="1" smtClean="0">
                <a:solidFill>
                  <a:srgbClr val="FF0000"/>
                </a:solidFill>
              </a:rPr>
              <a:t>帧同步</a:t>
            </a:r>
            <a:r>
              <a:rPr lang="zh-CN" altLang="en-US" sz="2000" b="1" smtClean="0"/>
              <a:t>。在数字通信中，对比特流的处理是以帧来划分段落的，在实现多路时分复用或进入数字交换机进行时隙交换时，需要经过帧调整器，使比特流的帧达到同步，也就是帧同步。</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习题</a:t>
            </a:r>
            <a:endParaRPr lang="en-US" altLang="zh-CN" b="1" smtClean="0">
              <a:ea typeface="楷体_GB2312" pitchFamily="49" charset="-122"/>
            </a:endParaRPr>
          </a:p>
        </p:txBody>
      </p:sp>
      <p:sp>
        <p:nvSpPr>
          <p:cNvPr id="63491" name="Rectangle 3"/>
          <p:cNvSpPr>
            <a:spLocks noGrp="1" noChangeArrowheads="1"/>
          </p:cNvSpPr>
          <p:nvPr>
            <p:ph type="body" sz="half" idx="1"/>
          </p:nvPr>
        </p:nvSpPr>
        <p:spPr>
          <a:xfrm>
            <a:off x="635000" y="1371600"/>
            <a:ext cx="7608888" cy="4724400"/>
          </a:xfrm>
        </p:spPr>
        <p:txBody>
          <a:bodyPr/>
          <a:lstStyle/>
          <a:p>
            <a:pPr marL="381000" indent="-381000" algn="just">
              <a:lnSpc>
                <a:spcPct val="125000"/>
              </a:lnSpc>
              <a:spcBef>
                <a:spcPct val="65000"/>
              </a:spcBef>
              <a:buFontTx/>
              <a:buAutoNum type="arabicPeriod"/>
            </a:pPr>
            <a:r>
              <a:rPr lang="zh-CN" altLang="en-US" sz="2400" b="1" smtClean="0">
                <a:solidFill>
                  <a:srgbClr val="FF0000"/>
                </a:solidFill>
                <a:latin typeface="楷体_GB2312" pitchFamily="49" charset="-122"/>
                <a:ea typeface="楷体_GB2312" pitchFamily="49" charset="-122"/>
              </a:rPr>
              <a:t>什么是同步</a:t>
            </a:r>
            <a:r>
              <a:rPr lang="en-US" altLang="zh-CN" sz="2400" b="1" smtClean="0">
                <a:solidFill>
                  <a:srgbClr val="FF0000"/>
                </a:solidFill>
                <a:latin typeface="楷体_GB2312" pitchFamily="49" charset="-122"/>
                <a:ea typeface="楷体_GB2312" pitchFamily="49" charset="-122"/>
              </a:rPr>
              <a:t>? </a:t>
            </a:r>
            <a:r>
              <a:rPr lang="zh-CN" altLang="en-US" sz="2400" b="1" smtClean="0">
                <a:solidFill>
                  <a:srgbClr val="FF0000"/>
                </a:solidFill>
                <a:latin typeface="楷体_GB2312" pitchFamily="49" charset="-122"/>
                <a:ea typeface="楷体_GB2312" pitchFamily="49" charset="-122"/>
              </a:rPr>
              <a:t>数字网为什么需要同步</a:t>
            </a:r>
            <a:r>
              <a:rPr lang="en-US" altLang="zh-CN" sz="2400" b="1" smtClean="0">
                <a:solidFill>
                  <a:srgbClr val="FF0000"/>
                </a:solidFill>
                <a:latin typeface="楷体_GB2312" pitchFamily="49" charset="-122"/>
                <a:ea typeface="楷体_GB2312" pitchFamily="49" charset="-122"/>
              </a:rPr>
              <a:t>?</a:t>
            </a:r>
          </a:p>
          <a:p>
            <a:pPr marL="381000" indent="-381000" algn="just">
              <a:lnSpc>
                <a:spcPct val="125000"/>
              </a:lnSpc>
              <a:spcBef>
                <a:spcPct val="65000"/>
              </a:spcBef>
              <a:buFontTx/>
              <a:buAutoNum type="arabicPeriod"/>
            </a:pPr>
            <a:r>
              <a:rPr lang="zh-CN" altLang="en-US" sz="2400" b="1" smtClean="0">
                <a:latin typeface="楷体_GB2312" pitchFamily="49" charset="-122"/>
                <a:ea typeface="楷体_GB2312" pitchFamily="49" charset="-122"/>
              </a:rPr>
              <a:t>数字网同步方式有几种</a:t>
            </a:r>
            <a:r>
              <a:rPr lang="en-US" altLang="zh-CN" sz="2400" b="1" smtClean="0">
                <a:latin typeface="楷体_GB2312" pitchFamily="49" charset="-122"/>
                <a:ea typeface="楷体_GB2312" pitchFamily="49" charset="-122"/>
              </a:rPr>
              <a:t>? </a:t>
            </a:r>
            <a:r>
              <a:rPr lang="zh-CN" altLang="en-US" sz="2400" b="1" smtClean="0">
                <a:latin typeface="楷体_GB2312" pitchFamily="49" charset="-122"/>
                <a:ea typeface="楷体_GB2312" pitchFamily="49" charset="-122"/>
              </a:rPr>
              <a:t>各有何特点</a:t>
            </a:r>
            <a:r>
              <a:rPr lang="en-US" altLang="zh-CN" sz="2400" b="1" smtClean="0">
                <a:latin typeface="楷体_GB2312" pitchFamily="49" charset="-122"/>
                <a:ea typeface="楷体_GB2312" pitchFamily="49" charset="-122"/>
              </a:rPr>
              <a:t>?</a:t>
            </a:r>
          </a:p>
          <a:p>
            <a:pPr marL="381000" indent="-381000" algn="just">
              <a:lnSpc>
                <a:spcPct val="125000"/>
              </a:lnSpc>
              <a:spcBef>
                <a:spcPct val="65000"/>
              </a:spcBef>
              <a:buFontTx/>
              <a:buAutoNum type="arabicPeriod"/>
            </a:pPr>
            <a:r>
              <a:rPr lang="zh-CN" altLang="en-US" sz="2400" b="1" smtClean="0">
                <a:solidFill>
                  <a:srgbClr val="FF0000"/>
                </a:solidFill>
                <a:latin typeface="楷体_GB2312" pitchFamily="49" charset="-122"/>
                <a:ea typeface="楷体_GB2312" pitchFamily="49" charset="-122"/>
              </a:rPr>
              <a:t>利用基本的网同步方法，可以组成哪些结构同步网</a:t>
            </a:r>
            <a:r>
              <a:rPr lang="en-US" altLang="zh-CN" sz="2400" b="1" smtClean="0">
                <a:solidFill>
                  <a:srgbClr val="FF0000"/>
                </a:solidFill>
                <a:latin typeface="楷体_GB2312" pitchFamily="49" charset="-122"/>
                <a:ea typeface="楷体_GB2312" pitchFamily="49" charset="-122"/>
              </a:rPr>
              <a:t>?</a:t>
            </a:r>
            <a:r>
              <a:rPr lang="en-US" altLang="zh-CN" sz="2400" b="1" smtClean="0">
                <a:latin typeface="楷体_GB2312" pitchFamily="49" charset="-122"/>
                <a:ea typeface="楷体_GB2312" pitchFamily="49" charset="-122"/>
              </a:rPr>
              <a:t> </a:t>
            </a:r>
          </a:p>
          <a:p>
            <a:pPr marL="381000" indent="-381000" algn="just">
              <a:lnSpc>
                <a:spcPct val="125000"/>
              </a:lnSpc>
              <a:spcBef>
                <a:spcPct val="65000"/>
              </a:spcBef>
              <a:buFontTx/>
              <a:buAutoNum type="arabicPeriod"/>
            </a:pPr>
            <a:r>
              <a:rPr lang="zh-CN" altLang="en-US" sz="2400" b="1" smtClean="0">
                <a:latin typeface="楷体_GB2312" pitchFamily="49" charset="-122"/>
                <a:ea typeface="楷体_GB2312" pitchFamily="49" charset="-122"/>
              </a:rPr>
              <a:t>数字通信中的滑码是如何产生的</a:t>
            </a:r>
            <a:r>
              <a:rPr lang="en-US" altLang="zh-CN" sz="2400" b="1" smtClean="0">
                <a:latin typeface="楷体_GB2312" pitchFamily="49" charset="-122"/>
                <a:ea typeface="楷体_GB2312" pitchFamily="49" charset="-122"/>
              </a:rPr>
              <a:t>? </a:t>
            </a:r>
            <a:r>
              <a:rPr lang="zh-CN" altLang="en-US" sz="2400" b="1" smtClean="0">
                <a:latin typeface="楷体_GB2312" pitchFamily="49" charset="-122"/>
                <a:ea typeface="楷体_GB2312" pitchFamily="49" charset="-122"/>
              </a:rPr>
              <a:t>滑码对通信有什么影响</a:t>
            </a:r>
            <a:r>
              <a:rPr lang="en-US" altLang="zh-CN" sz="2400" b="1" smtClean="0">
                <a:latin typeface="楷体_GB2312" pitchFamily="49" charset="-122"/>
                <a:ea typeface="楷体_GB2312" pitchFamily="49" charset="-122"/>
              </a:rPr>
              <a:t>?</a:t>
            </a:r>
          </a:p>
          <a:p>
            <a:pPr marL="381000" indent="-381000" algn="just">
              <a:lnSpc>
                <a:spcPct val="125000"/>
              </a:lnSpc>
              <a:spcBef>
                <a:spcPct val="65000"/>
              </a:spcBef>
              <a:buFontTx/>
              <a:buAutoNum type="arabicPeriod"/>
            </a:pPr>
            <a:r>
              <a:rPr lang="zh-CN" altLang="en-US" sz="2400" b="1" smtClean="0">
                <a:latin typeface="楷体_GB2312" pitchFamily="49" charset="-122"/>
                <a:ea typeface="楷体_GB2312" pitchFamily="49" charset="-122"/>
              </a:rPr>
              <a:t>什么是抖动和漂移？它们的存在对数字通信系统有何影响？</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64515" name="Rectangle 3"/>
          <p:cNvSpPr>
            <a:spLocks noGrp="1" noChangeArrowheads="1"/>
          </p:cNvSpPr>
          <p:nvPr>
            <p:ph type="body" sz="half" idx="1"/>
          </p:nvPr>
        </p:nvSpPr>
        <p:spPr>
          <a:xfrm>
            <a:off x="635000" y="1371600"/>
            <a:ext cx="7608888" cy="4724400"/>
          </a:xfrm>
        </p:spPr>
        <p:txBody>
          <a:bodyPr/>
          <a:lstStyle/>
          <a:p>
            <a:pPr marL="508000" indent="-508000">
              <a:lnSpc>
                <a:spcPct val="110000"/>
              </a:lnSpc>
              <a:buFontTx/>
              <a:buNone/>
            </a:pPr>
            <a:r>
              <a:rPr lang="zh-CN" altLang="en-US" sz="2800" b="1" smtClean="0">
                <a:ea typeface="楷体_GB2312" pitchFamily="49" charset="-122"/>
              </a:rPr>
              <a:t>五、数字同步网节点时钟</a:t>
            </a:r>
          </a:p>
          <a:p>
            <a:pPr marL="508000" indent="-508000" algn="just">
              <a:lnSpc>
                <a:spcPct val="110000"/>
              </a:lnSpc>
              <a:spcBef>
                <a:spcPct val="30000"/>
              </a:spcBef>
              <a:buFontTx/>
              <a:buNone/>
            </a:pPr>
            <a:r>
              <a:rPr lang="zh-CN" altLang="en-US" b="1" smtClean="0">
                <a:latin typeface="楷体_GB2312" pitchFamily="49" charset="-122"/>
                <a:ea typeface="楷体_GB2312" pitchFamily="49" charset="-122"/>
              </a:rPr>
              <a:t>        </a:t>
            </a:r>
            <a:r>
              <a:rPr lang="zh-CN" altLang="en-US" sz="2400" b="1" smtClean="0">
                <a:latin typeface="楷体_GB2312" pitchFamily="49" charset="-122"/>
                <a:ea typeface="楷体_GB2312" pitchFamily="49" charset="-122"/>
              </a:rPr>
              <a:t>同步网节点是同步网上设置各级时钟的地方，一般是在各个通信中心或通信楼内。一个物理地点为一个同步网节点，在一个同步网节点上可以有多套同步网设备。 </a:t>
            </a:r>
          </a:p>
          <a:p>
            <a:pPr marL="508000" indent="-508000" algn="just">
              <a:lnSpc>
                <a:spcPct val="110000"/>
              </a:lnSpc>
              <a:spcBef>
                <a:spcPct val="30000"/>
              </a:spcBef>
              <a:buFontTx/>
              <a:buNone/>
            </a:pPr>
            <a:r>
              <a:rPr lang="zh-CN" altLang="en-US" sz="2400" b="1" smtClean="0">
                <a:latin typeface="楷体_GB2312" pitchFamily="49" charset="-122"/>
                <a:ea typeface="楷体_GB2312" pitchFamily="49" charset="-122"/>
              </a:rPr>
              <a:t>       数字同步网节点时钟设备包括两种：</a:t>
            </a:r>
          </a:p>
          <a:p>
            <a:pPr marL="508000" indent="-508000" algn="just">
              <a:lnSpc>
                <a:spcPct val="110000"/>
              </a:lnSpc>
              <a:spcBef>
                <a:spcPct val="30000"/>
              </a:spcBef>
            </a:pPr>
            <a:r>
              <a:rPr lang="zh-CN" altLang="en-US" sz="2400" b="1" smtClean="0">
                <a:latin typeface="楷体_GB2312" pitchFamily="49" charset="-122"/>
                <a:ea typeface="楷体_GB2312" pitchFamily="49" charset="-122"/>
              </a:rPr>
              <a:t>独立型定时供给单元：数字同步网专用设备。</a:t>
            </a:r>
          </a:p>
          <a:p>
            <a:pPr marL="508000" indent="-508000" algn="just">
              <a:lnSpc>
                <a:spcPct val="110000"/>
              </a:lnSpc>
              <a:spcBef>
                <a:spcPct val="30000"/>
              </a:spcBef>
            </a:pPr>
            <a:r>
              <a:rPr lang="zh-CN" altLang="en-US" sz="2400" b="1" smtClean="0">
                <a:latin typeface="楷体_GB2312" pitchFamily="49" charset="-122"/>
                <a:ea typeface="楷体_GB2312" pitchFamily="49" charset="-122"/>
              </a:rPr>
              <a:t>混合型定时供给单元：指通信设备中的时钟单元，其性能可以满足同步网设备的指标要求（即</a:t>
            </a:r>
            <a:r>
              <a:rPr lang="en-US" altLang="zh-CN" sz="2400" b="1" smtClean="0">
                <a:latin typeface="楷体_GB2312" pitchFamily="49" charset="-122"/>
                <a:ea typeface="楷体_GB2312" pitchFamily="49" charset="-122"/>
              </a:rPr>
              <a:t>ITU-T</a:t>
            </a:r>
            <a:r>
              <a:rPr lang="zh-CN" altLang="en-US" sz="2400" b="1" smtClean="0">
                <a:latin typeface="楷体_GB2312" pitchFamily="49" charset="-122"/>
                <a:ea typeface="楷体_GB2312" pitchFamily="49" charset="-122"/>
              </a:rPr>
              <a:t> </a:t>
            </a:r>
            <a:r>
              <a:rPr lang="en-US" altLang="zh-CN" sz="2400" b="1" smtClean="0">
                <a:latin typeface="楷体_GB2312" pitchFamily="49" charset="-122"/>
                <a:ea typeface="楷体_GB2312" pitchFamily="49" charset="-122"/>
              </a:rPr>
              <a:t>G.812</a:t>
            </a:r>
            <a:r>
              <a:rPr lang="zh-CN" altLang="en-US" sz="2400" b="1" smtClean="0">
                <a:latin typeface="楷体_GB2312" pitchFamily="49" charset="-122"/>
                <a:ea typeface="楷体_GB2312" pitchFamily="49" charset="-122"/>
              </a:rPr>
              <a:t>中规定的指标），可以承担定时分配的任务。</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243715" name="Rectangle 3"/>
          <p:cNvSpPr>
            <a:spLocks noGrp="1" noChangeArrowheads="1"/>
          </p:cNvSpPr>
          <p:nvPr>
            <p:ph type="body" sz="half" idx="1"/>
          </p:nvPr>
        </p:nvSpPr>
        <p:spPr>
          <a:xfrm>
            <a:off x="323850" y="1125538"/>
            <a:ext cx="7920038" cy="4970462"/>
          </a:xfrm>
        </p:spPr>
        <p:txBody>
          <a:bodyPr rtlCol="0">
            <a:normAutofit fontScale="92500" lnSpcReduction="10000"/>
          </a:bodyPr>
          <a:lstStyle/>
          <a:p>
            <a:pPr marL="508000" indent="-508000" algn="just">
              <a:lnSpc>
                <a:spcPct val="120000"/>
              </a:lnSpc>
              <a:spcBef>
                <a:spcPts val="600"/>
              </a:spcBef>
              <a:buFontTx/>
              <a:buNone/>
              <a:defRPr/>
            </a:pPr>
            <a:r>
              <a:rPr lang="zh-CN" altLang="en-US" sz="2800" b="1" dirty="0" smtClean="0">
                <a:latin typeface="楷体_GB2312" pitchFamily="49" charset="-122"/>
                <a:ea typeface="楷体_GB2312" pitchFamily="49" charset="-122"/>
              </a:rPr>
              <a:t>      </a:t>
            </a:r>
            <a:r>
              <a:rPr lang="zh-CN" altLang="en-US" sz="2400" b="1" dirty="0" smtClean="0">
                <a:latin typeface="楷体_GB2312" pitchFamily="49" charset="-122"/>
                <a:ea typeface="楷体_GB2312" pitchFamily="49" charset="-122"/>
              </a:rPr>
              <a:t>在全同步网内和混合同步网的子网内，节点时钟采用主从同步方法。</a:t>
            </a:r>
            <a:endParaRPr lang="en-US" altLang="zh-CN" sz="2400" b="1" dirty="0" smtClean="0">
              <a:latin typeface="楷体_GB2312" pitchFamily="49" charset="-122"/>
              <a:ea typeface="楷体_GB2312" pitchFamily="49" charset="-122"/>
            </a:endParaRPr>
          </a:p>
          <a:p>
            <a:pPr algn="just">
              <a:lnSpc>
                <a:spcPct val="120000"/>
              </a:lnSpc>
              <a:spcBef>
                <a:spcPts val="600"/>
              </a:spcBef>
              <a:defRPr/>
            </a:pPr>
            <a:r>
              <a:rPr lang="zh-CN" altLang="en-US" sz="2400" b="1" dirty="0" smtClean="0">
                <a:latin typeface="楷体_GB2312" pitchFamily="49" charset="-122"/>
                <a:ea typeface="楷体_GB2312" pitchFamily="49" charset="-122"/>
              </a:rPr>
              <a:t>同步网节点分为三级：</a:t>
            </a:r>
            <a:r>
              <a:rPr lang="zh-CN" altLang="en-US" sz="2000" dirty="0" smtClean="0"/>
              <a:t> </a:t>
            </a:r>
            <a:endParaRPr lang="zh-CN" altLang="en-US" sz="3200" b="1" dirty="0" smtClean="0">
              <a:latin typeface="楷体_GB2312" pitchFamily="49" charset="-122"/>
              <a:ea typeface="楷体_GB2312" pitchFamily="49" charset="-122"/>
            </a:endParaRPr>
          </a:p>
          <a:p>
            <a:pPr marL="908050" lvl="1" indent="-508000" algn="just">
              <a:lnSpc>
                <a:spcPct val="120000"/>
              </a:lnSpc>
              <a:spcBef>
                <a:spcPts val="600"/>
              </a:spcBef>
              <a:defRPr/>
            </a:pPr>
            <a:r>
              <a:rPr lang="zh-CN" altLang="en-US" sz="2400" b="1" dirty="0" smtClean="0">
                <a:latin typeface="楷体_GB2312" pitchFamily="49" charset="-122"/>
                <a:ea typeface="楷体_GB2312" pitchFamily="49" charset="-122"/>
              </a:rPr>
              <a:t>一级同步网节点</a:t>
            </a:r>
            <a:r>
              <a:rPr lang="en-US" altLang="zh-CN" sz="2400" b="1" dirty="0" smtClean="0">
                <a:latin typeface="Times New Roman"/>
                <a:ea typeface="楷体_GB2312" pitchFamily="49" charset="-122"/>
              </a:rPr>
              <a:t>——</a:t>
            </a:r>
            <a:r>
              <a:rPr lang="zh-CN" altLang="en-US" sz="2400" b="1" dirty="0" smtClean="0">
                <a:latin typeface="楷体_GB2312" pitchFamily="49" charset="-122"/>
                <a:ea typeface="楷体_GB2312" pitchFamily="49" charset="-122"/>
              </a:rPr>
              <a:t>设置一级时钟（即基准时钟）</a:t>
            </a:r>
          </a:p>
          <a:p>
            <a:pPr marL="508000" indent="-508000" algn="just">
              <a:lnSpc>
                <a:spcPct val="120000"/>
              </a:lnSpc>
              <a:spcBef>
                <a:spcPts val="600"/>
              </a:spcBef>
              <a:buFontTx/>
              <a:buNone/>
              <a:defRPr/>
            </a:pPr>
            <a:r>
              <a:rPr lang="zh-CN" altLang="en-US" sz="2400" b="1" dirty="0" smtClean="0">
                <a:latin typeface="楷体_GB2312" pitchFamily="49" charset="-122"/>
                <a:ea typeface="楷体_GB2312" pitchFamily="49" charset="-122"/>
              </a:rPr>
              <a:t>       基准时钟有两类：由铯原子钟组成的</a:t>
            </a:r>
            <a:r>
              <a:rPr lang="en-US" altLang="zh-CN" sz="2400" b="1" dirty="0" smtClean="0">
                <a:latin typeface="楷体_GB2312" pitchFamily="49" charset="-122"/>
                <a:ea typeface="楷体_GB2312" pitchFamily="49" charset="-122"/>
              </a:rPr>
              <a:t>PRC</a:t>
            </a:r>
            <a:r>
              <a:rPr lang="zh-CN" altLang="en-US" sz="2400" b="1" dirty="0" smtClean="0">
                <a:latin typeface="楷体_GB2312" pitchFamily="49" charset="-122"/>
                <a:ea typeface="楷体_GB2312" pitchFamily="49" charset="-122"/>
              </a:rPr>
              <a:t>（主参考时钟）和由</a:t>
            </a:r>
            <a:r>
              <a:rPr lang="en-US" altLang="zh-CN" sz="2400" b="1" dirty="0" smtClean="0">
                <a:latin typeface="楷体_GB2312" pitchFamily="49" charset="-122"/>
                <a:ea typeface="楷体_GB2312" pitchFamily="49" charset="-122"/>
              </a:rPr>
              <a:t>GPS</a:t>
            </a:r>
            <a:r>
              <a:rPr lang="zh-CN" altLang="en-US" sz="2400" b="1" dirty="0" smtClean="0">
                <a:latin typeface="楷体_GB2312" pitchFamily="49" charset="-122"/>
                <a:ea typeface="楷体_GB2312" pitchFamily="49" charset="-122"/>
              </a:rPr>
              <a:t>配铷钟（或精选优质晶体振荡器时钟）组成的</a:t>
            </a:r>
            <a:r>
              <a:rPr lang="en-US" altLang="zh-CN" sz="2400" b="1" dirty="0" smtClean="0">
                <a:latin typeface="楷体_GB2312" pitchFamily="49" charset="-122"/>
                <a:ea typeface="楷体_GB2312" pitchFamily="49" charset="-122"/>
              </a:rPr>
              <a:t>PRS(</a:t>
            </a:r>
            <a:r>
              <a:rPr lang="zh-CN" altLang="en-US" sz="2400" b="1" dirty="0" smtClean="0">
                <a:latin typeface="楷体_GB2312" pitchFamily="49" charset="-122"/>
                <a:ea typeface="楷体_GB2312" pitchFamily="49" charset="-122"/>
              </a:rPr>
              <a:t>基准源</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a:t>
            </a:r>
            <a:endParaRPr lang="en-US" altLang="zh-CN" sz="2400" b="1" dirty="0" smtClean="0">
              <a:latin typeface="楷体_GB2312" pitchFamily="49" charset="-122"/>
              <a:ea typeface="楷体_GB2312" pitchFamily="49" charset="-122"/>
            </a:endParaRPr>
          </a:p>
          <a:p>
            <a:pPr marL="508000" indent="-508000" algn="just">
              <a:lnSpc>
                <a:spcPct val="120000"/>
              </a:lnSpc>
              <a:spcBef>
                <a:spcPts val="600"/>
              </a:spcBef>
              <a:buFontTx/>
              <a:buNone/>
              <a:defRPr/>
            </a:pPr>
            <a:r>
              <a:rPr lang="en-US" altLang="zh-CN" sz="2400" b="1" dirty="0" smtClean="0">
                <a:latin typeface="楷体_GB2312" pitchFamily="49" charset="-122"/>
                <a:ea typeface="楷体_GB2312" pitchFamily="49" charset="-122"/>
              </a:rPr>
              <a:t>PRC</a:t>
            </a:r>
            <a:r>
              <a:rPr lang="zh-CN" altLang="en-US" sz="2400" b="1" dirty="0" smtClean="0">
                <a:latin typeface="楷体_GB2312" pitchFamily="49" charset="-122"/>
                <a:ea typeface="楷体_GB2312" pitchFamily="49" charset="-122"/>
              </a:rPr>
              <a:t>一般由三个铯钟构成。在我国</a:t>
            </a:r>
            <a:r>
              <a:rPr lang="en-US" altLang="zh-CN" sz="2400" b="1" dirty="0" smtClean="0">
                <a:latin typeface="楷体_GB2312" pitchFamily="49" charset="-122"/>
                <a:ea typeface="楷体_GB2312" pitchFamily="49" charset="-122"/>
              </a:rPr>
              <a:t>PRS</a:t>
            </a:r>
            <a:r>
              <a:rPr lang="zh-CN" altLang="en-US" sz="2400" b="1" dirty="0" smtClean="0">
                <a:latin typeface="楷体_GB2312" pitchFamily="49" charset="-122"/>
                <a:ea typeface="楷体_GB2312" pitchFamily="49" charset="-122"/>
              </a:rPr>
              <a:t>又称为</a:t>
            </a:r>
            <a:r>
              <a:rPr lang="en-US" altLang="zh-CN" sz="2400" b="1" dirty="0" smtClean="0">
                <a:latin typeface="楷体_GB2312" pitchFamily="49" charset="-122"/>
                <a:ea typeface="楷体_GB2312" pitchFamily="49" charset="-122"/>
              </a:rPr>
              <a:t>LPR</a:t>
            </a:r>
            <a:r>
              <a:rPr lang="zh-CN" altLang="en-US" sz="2400" b="1" dirty="0" smtClean="0">
                <a:latin typeface="楷体_GB2312" pitchFamily="49" charset="-122"/>
                <a:ea typeface="楷体_GB2312" pitchFamily="49" charset="-122"/>
              </a:rPr>
              <a:t>（</a:t>
            </a:r>
            <a:r>
              <a:rPr lang="en-US" altLang="zh-CN" sz="2400" b="1" dirty="0" smtClean="0">
                <a:latin typeface="楷体_GB2312" pitchFamily="49" charset="-122"/>
                <a:ea typeface="楷体_GB2312" pitchFamily="49" charset="-122"/>
              </a:rPr>
              <a:t>Local Primary Reference</a:t>
            </a:r>
            <a:r>
              <a:rPr lang="zh-CN" altLang="en-US" sz="2400" b="1" dirty="0" smtClean="0">
                <a:latin typeface="楷体_GB2312" pitchFamily="49" charset="-122"/>
                <a:ea typeface="楷体_GB2312" pitchFamily="49" charset="-122"/>
              </a:rPr>
              <a:t>，区域基准）。 </a:t>
            </a:r>
          </a:p>
          <a:p>
            <a:pPr marL="508000" indent="-508000" algn="just">
              <a:lnSpc>
                <a:spcPct val="120000"/>
              </a:lnSpc>
              <a:spcBef>
                <a:spcPts val="600"/>
              </a:spcBef>
              <a:buFontTx/>
              <a:buNone/>
              <a:defRPr/>
            </a:pPr>
            <a:r>
              <a:rPr lang="zh-CN" altLang="en-US" sz="2400" b="1" dirty="0" smtClean="0">
                <a:latin typeface="楷体_GB2312" pitchFamily="49" charset="-122"/>
                <a:ea typeface="楷体_GB2312" pitchFamily="49" charset="-122"/>
              </a:rPr>
              <a:t>       基准时钟一般设置在国家的首府或地域中心。区域基准一般设置在各省、自治区、直辖市的通信中心局内。</a:t>
            </a:r>
          </a:p>
          <a:p>
            <a:pPr marL="508000" indent="-508000" algn="just">
              <a:lnSpc>
                <a:spcPct val="120000"/>
              </a:lnSpc>
              <a:spcBef>
                <a:spcPct val="35000"/>
              </a:spcBef>
              <a:buFontTx/>
              <a:buNone/>
              <a:defRPr/>
            </a:pPr>
            <a:endParaRPr lang="zh-CN" altLang="en-US" sz="2800" b="1" dirty="0"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63491" name="Rectangle 3"/>
          <p:cNvSpPr>
            <a:spLocks noGrp="1" noChangeArrowheads="1"/>
          </p:cNvSpPr>
          <p:nvPr>
            <p:ph type="body" sz="half" idx="1"/>
          </p:nvPr>
        </p:nvSpPr>
        <p:spPr>
          <a:xfrm>
            <a:off x="635000" y="1371600"/>
            <a:ext cx="7608888" cy="4724400"/>
          </a:xfrm>
        </p:spPr>
        <p:txBody>
          <a:bodyPr rtlCol="0">
            <a:normAutofit fontScale="92500"/>
          </a:bodyPr>
          <a:lstStyle/>
          <a:p>
            <a:pPr marL="508000" indent="-508000" algn="just">
              <a:lnSpc>
                <a:spcPct val="120000"/>
              </a:lnSpc>
              <a:spcBef>
                <a:spcPct val="35000"/>
              </a:spcBef>
              <a:defRPr/>
            </a:pPr>
            <a:r>
              <a:rPr lang="zh-CN" altLang="en-US" sz="2400" b="1" smtClean="0">
                <a:latin typeface="楷体_GB2312" pitchFamily="49" charset="-122"/>
                <a:ea typeface="楷体_GB2312" pitchFamily="49" charset="-122"/>
              </a:rPr>
              <a:t>二级同步网节点</a:t>
            </a:r>
            <a:r>
              <a:rPr lang="en-US" altLang="zh-CN" sz="2400" b="1" smtClean="0">
                <a:latin typeface="Times New Roman" panose="02020603050405020304" pitchFamily="18" charset="0"/>
                <a:ea typeface="楷体_GB2312" pitchFamily="49" charset="-122"/>
              </a:rPr>
              <a:t>——</a:t>
            </a:r>
            <a:r>
              <a:rPr lang="zh-CN" altLang="en-US" sz="2400" b="1" smtClean="0">
                <a:latin typeface="楷体_GB2312" pitchFamily="49" charset="-122"/>
                <a:ea typeface="楷体_GB2312" pitchFamily="49" charset="-122"/>
              </a:rPr>
              <a:t>设置二级时钟</a:t>
            </a:r>
          </a:p>
          <a:p>
            <a:pPr marL="508000" indent="-508000" algn="just">
              <a:lnSpc>
                <a:spcPct val="120000"/>
              </a:lnSpc>
              <a:spcBef>
                <a:spcPct val="35000"/>
              </a:spcBef>
              <a:buFontTx/>
              <a:buNone/>
              <a:defRPr/>
            </a:pPr>
            <a:r>
              <a:rPr lang="zh-CN" altLang="en-US" sz="2400" b="1" smtClean="0">
                <a:latin typeface="楷体_GB2312" pitchFamily="49" charset="-122"/>
                <a:ea typeface="楷体_GB2312" pitchFamily="49" charset="-122"/>
              </a:rPr>
              <a:t>       二级时钟有两类：由铷钟构成的二级钟和由晶体振荡器组成</a:t>
            </a:r>
          </a:p>
          <a:p>
            <a:pPr marL="508000" indent="-508000" algn="just">
              <a:lnSpc>
                <a:spcPct val="120000"/>
              </a:lnSpc>
              <a:spcBef>
                <a:spcPct val="35000"/>
              </a:spcBef>
              <a:buFontTx/>
              <a:buNone/>
              <a:defRPr/>
            </a:pPr>
            <a:r>
              <a:rPr lang="zh-CN" altLang="en-US" sz="2400" b="1" smtClean="0">
                <a:latin typeface="楷体_GB2312" pitchFamily="49" charset="-122"/>
                <a:ea typeface="楷体_GB2312" pitchFamily="49" charset="-122"/>
              </a:rPr>
              <a:t>       一般设置在各省、自治区、直辖市的长途通信楼内，或者，在地、市级长途通信楼以及一些重要的汇接局内。</a:t>
            </a:r>
            <a:endParaRPr lang="en-US" altLang="zh-CN" sz="2400" b="1" smtClean="0">
              <a:latin typeface="楷体_GB2312" pitchFamily="49" charset="-122"/>
              <a:ea typeface="楷体_GB2312" pitchFamily="49" charset="-122"/>
            </a:endParaRPr>
          </a:p>
          <a:p>
            <a:pPr marL="508000" indent="-508000" algn="just">
              <a:lnSpc>
                <a:spcPct val="120000"/>
              </a:lnSpc>
              <a:spcBef>
                <a:spcPct val="35000"/>
              </a:spcBef>
              <a:defRPr/>
            </a:pPr>
            <a:r>
              <a:rPr lang="zh-CN" altLang="en-US" sz="2400" b="1" smtClean="0">
                <a:latin typeface="楷体_GB2312" pitchFamily="49" charset="-122"/>
                <a:ea typeface="楷体_GB2312" pitchFamily="49" charset="-122"/>
              </a:rPr>
              <a:t>三级同步网节点</a:t>
            </a:r>
            <a:r>
              <a:rPr lang="en-US" altLang="zh-CN" sz="2400" b="1" smtClean="0">
                <a:latin typeface="Times New Roman" panose="02020603050405020304" pitchFamily="18" charset="0"/>
                <a:ea typeface="楷体_GB2312" pitchFamily="49" charset="-122"/>
              </a:rPr>
              <a:t>——</a:t>
            </a:r>
            <a:r>
              <a:rPr lang="zh-CN" altLang="en-US" sz="2400" b="1" smtClean="0">
                <a:latin typeface="楷体_GB2312" pitchFamily="49" charset="-122"/>
                <a:ea typeface="楷体_GB2312" pitchFamily="49" charset="-122"/>
              </a:rPr>
              <a:t>设置三级时钟</a:t>
            </a:r>
          </a:p>
          <a:p>
            <a:pPr marL="508000" indent="-508000">
              <a:lnSpc>
                <a:spcPct val="120000"/>
              </a:lnSpc>
              <a:spcBef>
                <a:spcPct val="35000"/>
              </a:spcBef>
              <a:buFontTx/>
              <a:buNone/>
              <a:defRPr/>
            </a:pPr>
            <a:r>
              <a:rPr lang="zh-CN" altLang="en-US" sz="2400" b="1" smtClean="0">
                <a:latin typeface="楷体_GB2312" pitchFamily="49" charset="-122"/>
                <a:ea typeface="楷体_GB2312" pitchFamily="49" charset="-122"/>
              </a:rPr>
              <a:t>       一般由晶体振荡器组成，满足三级时钟的性能指标。</a:t>
            </a:r>
          </a:p>
          <a:p>
            <a:pPr marL="508000" indent="-508000">
              <a:lnSpc>
                <a:spcPct val="120000"/>
              </a:lnSpc>
              <a:spcBef>
                <a:spcPct val="35000"/>
              </a:spcBef>
              <a:buFontTx/>
              <a:buNone/>
              <a:defRPr/>
            </a:pPr>
            <a:r>
              <a:rPr lang="zh-CN" altLang="en-US" sz="2400" b="1" smtClean="0">
                <a:latin typeface="楷体_GB2312" pitchFamily="49" charset="-122"/>
                <a:ea typeface="楷体_GB2312" pitchFamily="49" charset="-122"/>
              </a:rPr>
              <a:t>       三级时钟一般设置在本地网内的汇接局或端局。</a:t>
            </a:r>
          </a:p>
          <a:p>
            <a:pPr marL="508000" indent="-508000" algn="just">
              <a:lnSpc>
                <a:spcPct val="120000"/>
              </a:lnSpc>
              <a:spcBef>
                <a:spcPct val="35000"/>
              </a:spcBef>
              <a:buFontTx/>
              <a:buNone/>
              <a:defRPr/>
            </a:pPr>
            <a:endParaRPr lang="zh-CN" altLang="en-US" sz="2400" b="1" smtClean="0">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67587" name="Rectangle 3"/>
          <p:cNvSpPr>
            <a:spLocks noGrp="1" noChangeArrowheads="1"/>
          </p:cNvSpPr>
          <p:nvPr>
            <p:ph type="body" sz="half" idx="1"/>
          </p:nvPr>
        </p:nvSpPr>
        <p:spPr>
          <a:xfrm>
            <a:off x="635000" y="1371600"/>
            <a:ext cx="7608888" cy="4724400"/>
          </a:xfrm>
        </p:spPr>
        <p:txBody>
          <a:bodyPr/>
          <a:lstStyle/>
          <a:p>
            <a:pPr marL="457200" indent="-457200" algn="just">
              <a:lnSpc>
                <a:spcPct val="110000"/>
              </a:lnSpc>
              <a:spcBef>
                <a:spcPct val="40000"/>
              </a:spcBef>
              <a:buFontTx/>
              <a:buNone/>
            </a:pPr>
            <a:r>
              <a:rPr lang="en-US" altLang="zh-CN" sz="2400" b="1" smtClean="0">
                <a:latin typeface="楷体_GB2312" pitchFamily="49" charset="-122"/>
                <a:ea typeface="楷体_GB2312" pitchFamily="49" charset="-122"/>
              </a:rPr>
              <a:t>②SDH</a:t>
            </a:r>
            <a:r>
              <a:rPr lang="zh-CN" altLang="en-US" sz="2400" b="1" smtClean="0">
                <a:latin typeface="楷体_GB2312" pitchFamily="49" charset="-122"/>
                <a:ea typeface="楷体_GB2312" pitchFamily="49" charset="-122"/>
              </a:rPr>
              <a:t>网传送同步网定时的特点</a:t>
            </a:r>
          </a:p>
          <a:p>
            <a:pPr marL="457200" indent="-457200" algn="just">
              <a:lnSpc>
                <a:spcPct val="110000"/>
              </a:lnSpc>
              <a:spcBef>
                <a:spcPct val="40000"/>
              </a:spcBef>
            </a:pPr>
            <a:r>
              <a:rPr lang="zh-CN" altLang="en-US" sz="2400" b="1" smtClean="0">
                <a:latin typeface="楷体_GB2312" pitchFamily="49" charset="-122"/>
                <a:ea typeface="楷体_GB2312" pitchFamily="49" charset="-122"/>
              </a:rPr>
              <a:t>低级时钟同步高级时钟：定时链路故障时，会出现低级时钟同步高级时钟的现象。</a:t>
            </a:r>
            <a:r>
              <a:rPr lang="zh-CN" altLang="en-US" sz="2400" smtClean="0"/>
              <a:t>  </a:t>
            </a:r>
          </a:p>
          <a:p>
            <a:pPr marL="457200" indent="-457200" algn="just">
              <a:lnSpc>
                <a:spcPct val="110000"/>
              </a:lnSpc>
              <a:spcBef>
                <a:spcPct val="40000"/>
              </a:spcBef>
            </a:pPr>
            <a:r>
              <a:rPr lang="zh-CN" altLang="en-US" sz="2400" b="1" smtClean="0">
                <a:latin typeface="楷体_GB2312" pitchFamily="49" charset="-122"/>
                <a:ea typeface="楷体_GB2312" pitchFamily="49" charset="-122"/>
              </a:rPr>
              <a:t>会产生定时环路：当主用定时参考失效，</a:t>
            </a:r>
            <a:r>
              <a:rPr lang="en-US" altLang="zh-CN" sz="2400" b="1" smtClean="0">
                <a:latin typeface="楷体_GB2312" pitchFamily="49" charset="-122"/>
                <a:ea typeface="楷体_GB2312" pitchFamily="49" charset="-122"/>
              </a:rPr>
              <a:t>SDH</a:t>
            </a:r>
            <a:r>
              <a:rPr lang="zh-CN" altLang="en-US" sz="2400" b="1" smtClean="0">
                <a:latin typeface="楷体_GB2312" pitchFamily="49" charset="-122"/>
                <a:ea typeface="楷体_GB2312" pitchFamily="49" charset="-122"/>
              </a:rPr>
              <a:t>网元时钟自动倒换时，或者当同步网定时链路规划不合理时，会在同步网内形成定时环。</a:t>
            </a:r>
          </a:p>
          <a:p>
            <a:pPr marL="457200" indent="-457200" algn="just">
              <a:lnSpc>
                <a:spcPct val="110000"/>
              </a:lnSpc>
              <a:spcBef>
                <a:spcPct val="40000"/>
              </a:spcBef>
            </a:pPr>
            <a:r>
              <a:rPr lang="zh-CN" altLang="en-US" sz="2400" b="1" smtClean="0">
                <a:latin typeface="楷体_GB2312" pitchFamily="49" charset="-122"/>
                <a:ea typeface="楷体_GB2312" pitchFamily="49" charset="-122"/>
              </a:rPr>
              <a:t>定时传递距离受限：</a:t>
            </a:r>
            <a:r>
              <a:rPr lang="en-US" altLang="zh-CN" sz="2400" b="1" smtClean="0">
                <a:latin typeface="楷体_GB2312" pitchFamily="49" charset="-122"/>
                <a:ea typeface="楷体_GB2312" pitchFamily="49" charset="-122"/>
              </a:rPr>
              <a:t>SDH</a:t>
            </a:r>
            <a:r>
              <a:rPr lang="zh-CN" altLang="en-US" sz="2400" b="1" smtClean="0">
                <a:latin typeface="楷体_GB2312" pitchFamily="49" charset="-122"/>
                <a:ea typeface="楷体_GB2312" pitchFamily="49" charset="-122"/>
              </a:rPr>
              <a:t>定时链路上的</a:t>
            </a:r>
            <a:r>
              <a:rPr lang="en-US" altLang="zh-CN" sz="2400" b="1" smtClean="0">
                <a:latin typeface="楷体_GB2312" pitchFamily="49" charset="-122"/>
                <a:ea typeface="楷体_GB2312" pitchFamily="49" charset="-122"/>
              </a:rPr>
              <a:t>SDH</a:t>
            </a:r>
            <a:r>
              <a:rPr lang="zh-CN" altLang="en-US" sz="2400" b="1" smtClean="0">
                <a:latin typeface="楷体_GB2312" pitchFamily="49" charset="-122"/>
                <a:ea typeface="楷体_GB2312" pitchFamily="49" charset="-122"/>
              </a:rPr>
              <a:t>时钟存在漂移</a:t>
            </a:r>
            <a:r>
              <a:rPr lang="zh-CN" altLang="en-US" sz="2400" b="1" smtClean="0">
                <a:solidFill>
                  <a:srgbClr val="FF0000"/>
                </a:solidFill>
                <a:latin typeface="楷体_GB2312" pitchFamily="49" charset="-122"/>
                <a:ea typeface="楷体_GB2312" pitchFamily="49" charset="-122"/>
              </a:rPr>
              <a:t>？</a:t>
            </a:r>
            <a:r>
              <a:rPr lang="zh-CN" altLang="en-US" sz="2400" b="1" smtClean="0">
                <a:latin typeface="楷体_GB2312" pitchFamily="49" charset="-122"/>
                <a:ea typeface="楷体_GB2312" pitchFamily="49" charset="-122"/>
              </a:rPr>
              <a:t>，随着传递距离的增加，漂移将不断累计。</a:t>
            </a:r>
            <a:r>
              <a:rPr lang="en-US" altLang="zh-CN" sz="2400" b="1" smtClean="0">
                <a:latin typeface="楷体_GB2312" pitchFamily="49" charset="-122"/>
                <a:ea typeface="楷体_GB2312" pitchFamily="49" charset="-122"/>
              </a:rPr>
              <a:t>ITU-T G.803</a:t>
            </a:r>
            <a:r>
              <a:rPr lang="zh-CN" altLang="en-US" sz="2400" b="1" smtClean="0">
                <a:latin typeface="楷体_GB2312" pitchFamily="49" charset="-122"/>
                <a:ea typeface="楷体_GB2312" pitchFamily="49" charset="-122"/>
              </a:rPr>
              <a:t>规定，基准定时链路上</a:t>
            </a:r>
            <a:r>
              <a:rPr lang="en-US" altLang="zh-CN" sz="2400" b="1" smtClean="0">
                <a:latin typeface="楷体_GB2312" pitchFamily="49" charset="-122"/>
                <a:ea typeface="楷体_GB2312" pitchFamily="49" charset="-122"/>
              </a:rPr>
              <a:t>SDH</a:t>
            </a:r>
            <a:r>
              <a:rPr lang="zh-CN" altLang="en-US" sz="2400" b="1" smtClean="0">
                <a:latin typeface="楷体_GB2312" pitchFamily="49" charset="-122"/>
                <a:ea typeface="楷体_GB2312" pitchFamily="49" charset="-122"/>
              </a:rPr>
              <a:t>网元时钟个数不能超过</a:t>
            </a:r>
            <a:r>
              <a:rPr lang="en-US" altLang="zh-CN" sz="2400" b="1" smtClean="0">
                <a:latin typeface="楷体_GB2312" pitchFamily="49" charset="-122"/>
                <a:ea typeface="楷体_GB2312" pitchFamily="49" charset="-122"/>
              </a:rPr>
              <a:t>60</a:t>
            </a:r>
            <a:r>
              <a:rPr lang="zh-CN" altLang="en-US" sz="2400" b="1" smtClean="0">
                <a:latin typeface="楷体_GB2312" pitchFamily="49" charset="-122"/>
                <a:ea typeface="楷体_GB2312" pitchFamily="49" charset="-122"/>
              </a:rPr>
              <a:t>个。</a:t>
            </a:r>
            <a:r>
              <a:rPr lang="zh-CN" altLang="en-US" sz="2000" smtClean="0"/>
              <a:t>  </a:t>
            </a:r>
            <a:r>
              <a:rPr lang="zh-CN" altLang="en-US" sz="2400" b="1" smtClean="0">
                <a:latin typeface="楷体_GB2312" pitchFamily="49" charset="-122"/>
                <a:ea typeface="楷体_GB2312" pitchFamily="49" charset="-122"/>
              </a:rPr>
              <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48131" name="Rectangle 3"/>
          <p:cNvSpPr>
            <a:spLocks noGrp="1" noChangeArrowheads="1"/>
          </p:cNvSpPr>
          <p:nvPr>
            <p:ph type="body" sz="half" idx="1"/>
          </p:nvPr>
        </p:nvSpPr>
        <p:spPr>
          <a:xfrm>
            <a:off x="635000" y="1371600"/>
            <a:ext cx="7608888" cy="4724400"/>
          </a:xfrm>
        </p:spPr>
        <p:txBody>
          <a:bodyPr rtlCol="0">
            <a:normAutofit/>
          </a:bodyPr>
          <a:lstStyle/>
          <a:p>
            <a:pPr algn="just">
              <a:lnSpc>
                <a:spcPct val="120000"/>
              </a:lnSpc>
              <a:spcBef>
                <a:spcPct val="50000"/>
              </a:spcBef>
              <a:defRPr/>
            </a:pPr>
            <a:r>
              <a:rPr lang="zh-CN" altLang="en-US" sz="2600" b="1" dirty="0" smtClean="0">
                <a:latin typeface="楷体_GB2312" pitchFamily="49" charset="-122"/>
                <a:ea typeface="楷体_GB2312" pitchFamily="49" charset="-122"/>
              </a:rPr>
              <a:t>同步区：同步网的子网，可作为独立实体对待。</a:t>
            </a:r>
          </a:p>
          <a:p>
            <a:pPr algn="just">
              <a:lnSpc>
                <a:spcPct val="120000"/>
              </a:lnSpc>
              <a:spcBef>
                <a:spcPct val="50000"/>
              </a:spcBef>
              <a:defRPr/>
            </a:pPr>
            <a:r>
              <a:rPr lang="zh-CN" altLang="en-US" sz="2600" b="1" dirty="0" smtClean="0">
                <a:latin typeface="楷体_GB2312" pitchFamily="49" charset="-122"/>
                <a:ea typeface="楷体_GB2312" pitchFamily="49" charset="-122"/>
              </a:rPr>
              <a:t>目前我国同步区以省和自治区划分：各省和自治</a:t>
            </a:r>
          </a:p>
          <a:p>
            <a:pPr marL="508000" indent="-508000" algn="just">
              <a:lnSpc>
                <a:spcPct val="120000"/>
              </a:lnSpc>
              <a:spcBef>
                <a:spcPct val="50000"/>
              </a:spcBef>
              <a:buFontTx/>
              <a:buNone/>
              <a:defRPr/>
            </a:pPr>
            <a:r>
              <a:rPr lang="zh-CN" altLang="en-US" sz="2600" b="1" dirty="0" smtClean="0">
                <a:latin typeface="楷体_GB2312" pitchFamily="49" charset="-122"/>
                <a:ea typeface="楷体_GB2312" pitchFamily="49" charset="-122"/>
              </a:rPr>
              <a:t>区中心设二级基准时钟作为省内和自治区内的</a:t>
            </a:r>
          </a:p>
          <a:p>
            <a:pPr marL="508000" indent="-508000" algn="just">
              <a:lnSpc>
                <a:spcPct val="120000"/>
              </a:lnSpc>
              <a:spcBef>
                <a:spcPct val="50000"/>
              </a:spcBef>
              <a:buFontTx/>
              <a:buNone/>
              <a:defRPr/>
            </a:pPr>
            <a:r>
              <a:rPr lang="zh-CN" altLang="en-US" sz="2600" b="1" dirty="0" smtClean="0">
                <a:latin typeface="楷体_GB2312" pitchFamily="49" charset="-122"/>
                <a:ea typeface="楷体_GB2312" pitchFamily="49" charset="-122"/>
              </a:rPr>
              <a:t>基准时钟源，组成省内和自治区内的数字同步网。</a:t>
            </a:r>
          </a:p>
          <a:p>
            <a:pPr algn="just">
              <a:lnSpc>
                <a:spcPct val="120000"/>
              </a:lnSpc>
              <a:spcBef>
                <a:spcPct val="50000"/>
              </a:spcBef>
              <a:defRPr/>
            </a:pPr>
            <a:endParaRPr lang="en-US" altLang="zh-CN" sz="2600" b="1" dirty="0" smtClean="0">
              <a:solidFill>
                <a:srgbClr val="FF0000"/>
              </a:solidFill>
              <a:latin typeface="楷体_GB2312" pitchFamily="49" charset="-122"/>
              <a:ea typeface="楷体_GB2312"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10243" name="Rectangle 3"/>
          <p:cNvSpPr>
            <a:spLocks noGrp="1" noChangeArrowheads="1"/>
          </p:cNvSpPr>
          <p:nvPr>
            <p:ph type="body" sz="half" idx="1"/>
          </p:nvPr>
        </p:nvSpPr>
        <p:spPr>
          <a:xfrm>
            <a:off x="635000" y="1371600"/>
            <a:ext cx="7608888" cy="4724400"/>
          </a:xfrm>
        </p:spPr>
        <p:txBody>
          <a:bodyPr rtlCol="0">
            <a:normAutofit lnSpcReduction="10000"/>
          </a:bodyPr>
          <a:lstStyle/>
          <a:p>
            <a:pPr marL="457200" indent="-457200">
              <a:lnSpc>
                <a:spcPct val="110000"/>
              </a:lnSpc>
              <a:defRPr/>
            </a:pPr>
            <a:r>
              <a:rPr lang="zh-CN" altLang="en-US" sz="2800" b="1" dirty="0" smtClean="0">
                <a:latin typeface="楷体_GB2312" pitchFamily="49" charset="-122"/>
                <a:ea typeface="楷体_GB2312" pitchFamily="49" charset="-122"/>
              </a:rPr>
              <a:t>同步类型：</a:t>
            </a:r>
            <a:endParaRPr lang="en-US" altLang="zh-CN" sz="2800" b="1" dirty="0" smtClean="0">
              <a:latin typeface="楷体_GB2312" pitchFamily="49" charset="-122"/>
              <a:ea typeface="楷体_GB2312" pitchFamily="49" charset="-122"/>
            </a:endParaRPr>
          </a:p>
          <a:p>
            <a:pPr marL="857250" lvl="1" indent="-457200">
              <a:lnSpc>
                <a:spcPct val="110000"/>
              </a:lnSpc>
              <a:defRPr/>
            </a:pPr>
            <a:r>
              <a:rPr lang="zh-CN" altLang="en-US" sz="2400" b="1" dirty="0" smtClean="0">
                <a:latin typeface="楷体_GB2312" pitchFamily="49" charset="-122"/>
                <a:ea typeface="楷体_GB2312" pitchFamily="49" charset="-122"/>
              </a:rPr>
              <a:t>载波同步：收发终端机的载波频率应该相等或基本相等，并保持稳定。  </a:t>
            </a:r>
          </a:p>
          <a:p>
            <a:pPr marL="857250" lvl="1" indent="-457200" algn="just">
              <a:lnSpc>
                <a:spcPct val="120000"/>
              </a:lnSpc>
              <a:spcBef>
                <a:spcPct val="40000"/>
              </a:spcBef>
              <a:defRPr/>
            </a:pPr>
            <a:r>
              <a:rPr lang="zh-CN" altLang="en-US" sz="2400" b="1" dirty="0" smtClean="0">
                <a:latin typeface="楷体_GB2312" pitchFamily="49" charset="-122"/>
                <a:ea typeface="楷体_GB2312" pitchFamily="49" charset="-122"/>
              </a:rPr>
              <a:t>位同步：又称码元同步或时钟同步，使接收端的定时脉冲重复频率和发送端的码元速率相同，并且抽样判决时刻对准最佳判决位置。</a:t>
            </a:r>
          </a:p>
          <a:p>
            <a:pPr marL="857250" lvl="1" indent="-457200" algn="just">
              <a:lnSpc>
                <a:spcPct val="120000"/>
              </a:lnSpc>
              <a:spcBef>
                <a:spcPct val="40000"/>
              </a:spcBef>
              <a:defRPr/>
            </a:pPr>
            <a:r>
              <a:rPr lang="zh-CN" altLang="en-US" sz="2400" b="1" dirty="0" smtClean="0">
                <a:latin typeface="楷体_GB2312" pitchFamily="49" charset="-122"/>
                <a:ea typeface="楷体_GB2312" pitchFamily="49" charset="-122"/>
              </a:rPr>
              <a:t>帧同步：又称群同步，要求在接收端产生与</a:t>
            </a:r>
            <a:r>
              <a:rPr lang="zh-CN" altLang="en-US" sz="2400" b="1" dirty="0" smtClean="0">
                <a:latin typeface="Times New Roman" panose="02020603050405020304" pitchFamily="18" charset="0"/>
                <a:ea typeface="楷体_GB2312" pitchFamily="49" charset="-122"/>
              </a:rPr>
              <a:t>“</a:t>
            </a:r>
            <a:r>
              <a:rPr lang="zh-CN" altLang="en-US" sz="2400" b="1" dirty="0" smtClean="0">
                <a:latin typeface="楷体_GB2312" pitchFamily="49" charset="-122"/>
                <a:ea typeface="楷体_GB2312" pitchFamily="49" charset="-122"/>
              </a:rPr>
              <a:t>字</a:t>
            </a:r>
            <a:r>
              <a:rPr lang="zh-CN" altLang="en-US" sz="2400" b="1" dirty="0" smtClean="0">
                <a:latin typeface="Times New Roman" panose="02020603050405020304" pitchFamily="18" charset="0"/>
                <a:ea typeface="楷体_GB2312" pitchFamily="49" charset="-122"/>
              </a:rPr>
              <a:t>”</a:t>
            </a:r>
            <a:r>
              <a:rPr lang="zh-CN" altLang="en-US" sz="2400" b="1" dirty="0" smtClean="0">
                <a:latin typeface="楷体_GB2312" pitchFamily="49" charset="-122"/>
                <a:ea typeface="楷体_GB2312" pitchFamily="49" charset="-122"/>
              </a:rPr>
              <a:t>、</a:t>
            </a:r>
            <a:r>
              <a:rPr lang="zh-CN" altLang="en-US" sz="2400" b="1" dirty="0" smtClean="0">
                <a:latin typeface="Times New Roman" panose="02020603050405020304" pitchFamily="18" charset="0"/>
                <a:ea typeface="楷体_GB2312" pitchFamily="49" charset="-122"/>
              </a:rPr>
              <a:t>“</a:t>
            </a:r>
            <a:r>
              <a:rPr lang="zh-CN" altLang="en-US" sz="2400" b="1" dirty="0" smtClean="0">
                <a:latin typeface="楷体_GB2312" pitchFamily="49" charset="-122"/>
                <a:ea typeface="楷体_GB2312" pitchFamily="49" charset="-122"/>
              </a:rPr>
              <a:t>句</a:t>
            </a:r>
            <a:r>
              <a:rPr lang="zh-CN" altLang="en-US" sz="2400" b="1" dirty="0" smtClean="0">
                <a:latin typeface="Times New Roman" panose="02020603050405020304" pitchFamily="18" charset="0"/>
                <a:ea typeface="楷体_GB2312" pitchFamily="49" charset="-122"/>
              </a:rPr>
              <a:t>”</a:t>
            </a:r>
            <a:r>
              <a:rPr lang="zh-CN" altLang="en-US" sz="2400" b="1" dirty="0" smtClean="0">
                <a:latin typeface="楷体_GB2312" pitchFamily="49" charset="-122"/>
                <a:ea typeface="楷体_GB2312" pitchFamily="49" charset="-122"/>
              </a:rPr>
              <a:t>起止时刻相一致的定时脉冲序列。 </a:t>
            </a:r>
          </a:p>
          <a:p>
            <a:pPr marL="857250" lvl="1" indent="-457200" algn="just">
              <a:lnSpc>
                <a:spcPct val="120000"/>
              </a:lnSpc>
              <a:spcBef>
                <a:spcPct val="40000"/>
              </a:spcBef>
              <a:defRPr/>
            </a:pPr>
            <a:r>
              <a:rPr lang="zh-CN" altLang="en-US" sz="2400" b="1" dirty="0" smtClean="0">
                <a:latin typeface="楷体_GB2312" pitchFamily="49" charset="-122"/>
                <a:ea typeface="楷体_GB2312" pitchFamily="49" charset="-122"/>
              </a:rPr>
              <a:t>网同步：保证在整个通信网内有一个统一的时间节拍标准。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15363" name="Rectangle 3"/>
          <p:cNvSpPr>
            <a:spLocks noGrp="1" noChangeArrowheads="1"/>
          </p:cNvSpPr>
          <p:nvPr>
            <p:ph type="body" sz="half" idx="1"/>
          </p:nvPr>
        </p:nvSpPr>
        <p:spPr>
          <a:xfrm>
            <a:off x="635000" y="1371600"/>
            <a:ext cx="7608888" cy="4724400"/>
          </a:xfrm>
        </p:spPr>
        <p:txBody>
          <a:bodyPr/>
          <a:lstStyle/>
          <a:p>
            <a:pPr marL="457200" indent="-457200">
              <a:lnSpc>
                <a:spcPct val="110000"/>
              </a:lnSpc>
              <a:buFontTx/>
              <a:buNone/>
            </a:pPr>
            <a:r>
              <a:rPr lang="zh-CN" altLang="en-US" sz="2400" b="1" smtClean="0">
                <a:latin typeface="楷体_GB2312" pitchFamily="49" charset="-122"/>
                <a:ea typeface="楷体_GB2312" pitchFamily="49" charset="-122"/>
              </a:rPr>
              <a:t>数字网中的同步技术： </a:t>
            </a:r>
          </a:p>
          <a:p>
            <a:pPr marL="457200" indent="-457200" algn="just">
              <a:lnSpc>
                <a:spcPct val="120000"/>
              </a:lnSpc>
              <a:spcBef>
                <a:spcPct val="40000"/>
              </a:spcBef>
            </a:pPr>
            <a:r>
              <a:rPr lang="zh-CN" altLang="en-US" sz="2400" b="1" smtClean="0">
                <a:latin typeface="楷体_GB2312" pitchFamily="49" charset="-122"/>
                <a:ea typeface="楷体_GB2312" pitchFamily="49" charset="-122"/>
              </a:rPr>
              <a:t>接收同步：接收端从接收信码中提取时钟信息，使其与接收信码在相位上同步。</a:t>
            </a:r>
          </a:p>
          <a:p>
            <a:pPr marL="457200" indent="-457200" algn="just">
              <a:lnSpc>
                <a:spcPct val="120000"/>
              </a:lnSpc>
              <a:spcBef>
                <a:spcPct val="40000"/>
              </a:spcBef>
            </a:pPr>
            <a:r>
              <a:rPr lang="zh-CN" altLang="en-US" sz="2400" b="1" smtClean="0">
                <a:latin typeface="楷体_GB2312" pitchFamily="49" charset="-122"/>
                <a:ea typeface="楷体_GB2312" pitchFamily="49" charset="-122"/>
              </a:rPr>
              <a:t>复用同步：使复用的各支路信号在群路信道上同步运行，以便在群路信道上正确地进行合路。 </a:t>
            </a:r>
          </a:p>
          <a:p>
            <a:pPr marL="457200" indent="-457200" algn="just">
              <a:lnSpc>
                <a:spcPct val="120000"/>
              </a:lnSpc>
              <a:spcBef>
                <a:spcPct val="40000"/>
              </a:spcBef>
            </a:pPr>
            <a:r>
              <a:rPr lang="zh-CN" altLang="en-US" sz="2400" b="1" smtClean="0">
                <a:latin typeface="楷体_GB2312" pitchFamily="49" charset="-122"/>
                <a:ea typeface="楷体_GB2312" pitchFamily="49" charset="-122"/>
              </a:rPr>
              <a:t>交换同步：即网同步。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endParaRPr lang="zh-CN" altLang="en-US" smtClean="0"/>
          </a:p>
        </p:txBody>
      </p:sp>
      <p:pic>
        <p:nvPicPr>
          <p:cNvPr id="16387" name="Picture 2" descr="http://b.hiphotos.baidu.com/baike/c0%3Dbaike80%2C5%2C5%2C80%2C26/sign=0817cff75f6034a83defb0d3aa7a2231/4b90f603738da977a820c0ddb351f8198618e33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177925"/>
            <a:ext cx="4321175"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矩形 4"/>
          <p:cNvSpPr>
            <a:spLocks noChangeArrowheads="1"/>
          </p:cNvSpPr>
          <p:nvPr/>
        </p:nvSpPr>
        <p:spPr bwMode="auto">
          <a:xfrm>
            <a:off x="15875" y="1196975"/>
            <a:ext cx="4051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맑은 고딕" panose="020B0503020000020004" pitchFamily="34" charset="-127"/>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맑은 고딕" panose="020B0503020000020004" pitchFamily="34" charset="-127"/>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맑은 고딕" panose="020B0503020000020004" pitchFamily="34" charset="-127"/>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9pPr>
          </a:lstStyle>
          <a:p>
            <a:pPr eaLnBrk="1" latinLnBrk="1" hangingPunct="1">
              <a:lnSpc>
                <a:spcPct val="110000"/>
              </a:lnSpc>
              <a:spcBef>
                <a:spcPct val="0"/>
              </a:spcBef>
              <a:buFontTx/>
              <a:buNone/>
            </a:pPr>
            <a:r>
              <a:rPr lang="zh-CN" altLang="en-US" sz="2400" b="1">
                <a:latin typeface="굴림" panose="020B0600000101010101" pitchFamily="34" charset="-127"/>
                <a:ea typeface="楷体_GB2312" pitchFamily="49" charset="-122"/>
              </a:rPr>
              <a:t>二、数字同步网的同步方式</a:t>
            </a:r>
            <a:endParaRPr lang="en-US" altLang="zh-CN" sz="2400" b="1">
              <a:latin typeface="굴림" panose="020B0600000101010101" pitchFamily="34" charset="-127"/>
              <a:ea typeface="楷体_GB2312" pitchFamily="49" charset="-122"/>
            </a:endParaRPr>
          </a:p>
        </p:txBody>
      </p:sp>
      <p:sp>
        <p:nvSpPr>
          <p:cNvPr id="16389" name="矩形 5"/>
          <p:cNvSpPr>
            <a:spLocks noChangeArrowheads="1"/>
          </p:cNvSpPr>
          <p:nvPr/>
        </p:nvSpPr>
        <p:spPr bwMode="auto">
          <a:xfrm>
            <a:off x="250825" y="2205038"/>
            <a:ext cx="3673475"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맑은 고딕" panose="020B0503020000020004" pitchFamily="34" charset="-127"/>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맑은 고딕" panose="020B0503020000020004" pitchFamily="34" charset="-127"/>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맑은 고딕" panose="020B0503020000020004" pitchFamily="34" charset="-127"/>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맑은 고딕" panose="020B0503020000020004" pitchFamily="34" charset="-127"/>
              </a:defRPr>
            </a:lvl9pPr>
          </a:lstStyle>
          <a:p>
            <a:pPr eaLnBrk="1" latinLnBrk="1" hangingPunct="1">
              <a:lnSpc>
                <a:spcPct val="120000"/>
              </a:lnSpc>
              <a:spcBef>
                <a:spcPct val="40000"/>
              </a:spcBef>
              <a:buFontTx/>
              <a:buChar char="•"/>
            </a:pPr>
            <a:r>
              <a:rPr lang="zh-CN" altLang="en-US" sz="2800" b="1">
                <a:latin typeface="楷体_GB2312" pitchFamily="49" charset="-122"/>
                <a:ea typeface="楷体_GB2312" pitchFamily="49" charset="-122"/>
              </a:rPr>
              <a:t>两大类：</a:t>
            </a:r>
            <a:endParaRPr lang="en-US" altLang="zh-CN" sz="2800" b="1">
              <a:latin typeface="楷体_GB2312" pitchFamily="49" charset="-122"/>
              <a:ea typeface="楷体_GB2312" pitchFamily="49" charset="-122"/>
            </a:endParaRPr>
          </a:p>
          <a:p>
            <a:pPr lvl="1" eaLnBrk="1" latinLnBrk="1" hangingPunct="1">
              <a:lnSpc>
                <a:spcPct val="120000"/>
              </a:lnSpc>
              <a:spcBef>
                <a:spcPct val="40000"/>
              </a:spcBef>
              <a:buFontTx/>
              <a:buChar char="•"/>
            </a:pPr>
            <a:r>
              <a:rPr lang="zh-CN" altLang="en-US" sz="2800" b="1">
                <a:latin typeface="楷体_GB2312" pitchFamily="49" charset="-122"/>
                <a:ea typeface="楷体_GB2312" pitchFamily="49" charset="-122"/>
              </a:rPr>
              <a:t>准同步方式</a:t>
            </a:r>
            <a:endParaRPr lang="en-US" altLang="zh-CN" sz="2800" b="1">
              <a:latin typeface="楷体_GB2312" pitchFamily="49" charset="-122"/>
              <a:ea typeface="楷体_GB2312" pitchFamily="49" charset="-122"/>
            </a:endParaRPr>
          </a:p>
          <a:p>
            <a:pPr lvl="1" eaLnBrk="1" latinLnBrk="1" hangingPunct="1">
              <a:lnSpc>
                <a:spcPct val="120000"/>
              </a:lnSpc>
              <a:spcBef>
                <a:spcPct val="40000"/>
              </a:spcBef>
              <a:buFontTx/>
              <a:buChar char="•"/>
            </a:pPr>
            <a:r>
              <a:rPr lang="zh-CN" altLang="en-US" sz="2800" b="1">
                <a:latin typeface="楷体_GB2312" pitchFamily="49" charset="-122"/>
                <a:ea typeface="楷体_GB2312" pitchFamily="49" charset="-122"/>
              </a:rPr>
              <a:t>同步方式</a:t>
            </a:r>
            <a:endParaRPr lang="en-US" altLang="zh-CN" sz="2800" b="1">
              <a:latin typeface="楷体_GB2312" pitchFamily="49" charset="-122"/>
              <a:ea typeface="楷体_GB2312" pitchFamily="49" charset="-122"/>
            </a:endParaRPr>
          </a:p>
          <a:p>
            <a:pPr lvl="2" eaLnBrk="1" latinLnBrk="1" hangingPunct="1">
              <a:lnSpc>
                <a:spcPct val="120000"/>
              </a:lnSpc>
              <a:spcBef>
                <a:spcPct val="40000"/>
              </a:spcBef>
              <a:buFontTx/>
              <a:buChar char="•"/>
            </a:pPr>
            <a:r>
              <a:rPr lang="zh-CN" altLang="en-US" sz="2800" b="1">
                <a:latin typeface="楷体_GB2312" pitchFamily="49" charset="-122"/>
                <a:ea typeface="楷体_GB2312" pitchFamily="49" charset="-122"/>
              </a:rPr>
              <a:t>主从同步</a:t>
            </a:r>
            <a:endParaRPr lang="en-US" altLang="zh-CN" sz="2800" b="1">
              <a:latin typeface="楷体_GB2312" pitchFamily="49" charset="-122"/>
              <a:ea typeface="楷体_GB2312" pitchFamily="49" charset="-122"/>
            </a:endParaRPr>
          </a:p>
          <a:p>
            <a:pPr lvl="2" eaLnBrk="1" latinLnBrk="1" hangingPunct="1">
              <a:lnSpc>
                <a:spcPct val="120000"/>
              </a:lnSpc>
              <a:spcBef>
                <a:spcPct val="40000"/>
              </a:spcBef>
              <a:buFontTx/>
              <a:buChar char="•"/>
            </a:pPr>
            <a:r>
              <a:rPr lang="zh-CN" altLang="en-US" sz="2800" b="1">
                <a:latin typeface="楷体_GB2312" pitchFamily="49" charset="-122"/>
                <a:ea typeface="楷体_GB2312" pitchFamily="49" charset="-122"/>
              </a:rPr>
              <a:t>互同步</a:t>
            </a:r>
            <a:endParaRPr lang="en-US" altLang="zh-CN" sz="2800" b="1">
              <a:latin typeface="楷体_GB2312" pitchFamily="49" charset="-122"/>
              <a:ea typeface="楷体_GB2312" pitchFamily="49" charset="-122"/>
            </a:endParaRPr>
          </a:p>
          <a:p>
            <a:pPr lvl="2" eaLnBrk="1" latinLnBrk="1" hangingPunct="1">
              <a:lnSpc>
                <a:spcPct val="120000"/>
              </a:lnSpc>
              <a:spcBef>
                <a:spcPct val="40000"/>
              </a:spcBef>
              <a:buFontTx/>
              <a:buChar char="•"/>
            </a:pPr>
            <a:r>
              <a:rPr lang="zh-CN" altLang="en-US" sz="2800" b="1">
                <a:latin typeface="楷体_GB2312" pitchFamily="49" charset="-122"/>
                <a:ea typeface="楷体_GB2312" pitchFamily="49" charset="-122"/>
              </a:rPr>
              <a:t>外基准同步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zh-CN" altLang="en-US" b="1" smtClean="0">
                <a:latin typeface="楷体_GB2312" pitchFamily="49" charset="-122"/>
                <a:ea typeface="楷体_GB2312" pitchFamily="49" charset="-122"/>
              </a:rPr>
              <a:t>第</a:t>
            </a:r>
            <a:r>
              <a:rPr lang="en-US" altLang="zh-CN" b="1" smtClean="0">
                <a:latin typeface="楷体_GB2312" pitchFamily="49" charset="-122"/>
                <a:ea typeface="楷体_GB2312" pitchFamily="49" charset="-122"/>
              </a:rPr>
              <a:t>4</a:t>
            </a:r>
            <a:r>
              <a:rPr lang="zh-CN" altLang="en-US" b="1" smtClean="0">
                <a:latin typeface="楷体_GB2312" pitchFamily="49" charset="-122"/>
                <a:ea typeface="楷体_GB2312" pitchFamily="49" charset="-122"/>
              </a:rPr>
              <a:t>章</a:t>
            </a:r>
            <a:r>
              <a:rPr lang="zh-CN" altLang="en-US" b="1" smtClean="0">
                <a:ea typeface="楷体_GB2312" pitchFamily="49" charset="-122"/>
              </a:rPr>
              <a:t> 同步网</a:t>
            </a:r>
          </a:p>
        </p:txBody>
      </p:sp>
      <p:sp>
        <p:nvSpPr>
          <p:cNvPr id="7171" name="Rectangle 3"/>
          <p:cNvSpPr>
            <a:spLocks noGrp="1" noChangeArrowheads="1"/>
          </p:cNvSpPr>
          <p:nvPr>
            <p:ph type="body" sz="half" idx="1"/>
          </p:nvPr>
        </p:nvSpPr>
        <p:spPr>
          <a:xfrm>
            <a:off x="635000" y="1371600"/>
            <a:ext cx="7608888" cy="4724400"/>
          </a:xfrm>
        </p:spPr>
        <p:txBody>
          <a:bodyPr rtlCol="0">
            <a:noAutofit/>
          </a:bodyPr>
          <a:lstStyle/>
          <a:p>
            <a:pPr marL="457200" indent="-457200">
              <a:lnSpc>
                <a:spcPct val="110000"/>
              </a:lnSpc>
              <a:buFontTx/>
              <a:buNone/>
              <a:defRPr/>
            </a:pPr>
            <a:r>
              <a:rPr lang="zh-CN" altLang="en-US" sz="3600" b="1" dirty="0" smtClean="0">
                <a:ea typeface="楷体_GB2312" pitchFamily="49" charset="-122"/>
              </a:rPr>
              <a:t>二、数字同步网的同步方式</a:t>
            </a:r>
            <a:r>
              <a:rPr lang="en-US" altLang="zh-CN" sz="3600" b="1" dirty="0" smtClean="0">
                <a:ea typeface="楷体_GB2312" pitchFamily="49" charset="-122"/>
              </a:rPr>
              <a:t>P82-</a:t>
            </a:r>
          </a:p>
          <a:p>
            <a:pPr marL="457200" indent="-457200" algn="just">
              <a:lnSpc>
                <a:spcPct val="120000"/>
              </a:lnSpc>
              <a:spcBef>
                <a:spcPct val="40000"/>
              </a:spcBef>
              <a:buFontTx/>
              <a:buAutoNum type="arabicPeriod"/>
              <a:defRPr/>
            </a:pPr>
            <a:r>
              <a:rPr lang="zh-CN" altLang="en-US" sz="3200" b="1" dirty="0" smtClean="0">
                <a:latin typeface="楷体_GB2312" pitchFamily="49" charset="-122"/>
                <a:ea typeface="楷体_GB2312" pitchFamily="49" charset="-122"/>
              </a:rPr>
              <a:t>准同步方式：在数字通信网中</a:t>
            </a:r>
            <a:r>
              <a:rPr lang="en-US" altLang="zh-CN" sz="3200" b="1" dirty="0" smtClean="0">
                <a:latin typeface="楷体_GB2312" pitchFamily="49" charset="-122"/>
                <a:ea typeface="楷体_GB2312" pitchFamily="49" charset="-122"/>
              </a:rPr>
              <a:t>,</a:t>
            </a:r>
            <a:r>
              <a:rPr lang="zh-CN" altLang="en-US" sz="3200" b="1" dirty="0" smtClean="0">
                <a:latin typeface="楷体_GB2312" pitchFamily="49" charset="-122"/>
                <a:ea typeface="楷体_GB2312" pitchFamily="49" charset="-122"/>
              </a:rPr>
              <a:t>各节点处都使用高精度和高稳定度的时钟。</a:t>
            </a:r>
          </a:p>
          <a:p>
            <a:pPr algn="just">
              <a:lnSpc>
                <a:spcPct val="120000"/>
              </a:lnSpc>
              <a:spcBef>
                <a:spcPct val="40000"/>
              </a:spcBef>
              <a:defRPr/>
            </a:pPr>
            <a:r>
              <a:rPr lang="zh-CN" altLang="en-US" sz="3200" b="1" dirty="0" smtClean="0">
                <a:latin typeface="楷体_GB2312" pitchFamily="49" charset="-122"/>
                <a:ea typeface="楷体_GB2312" pitchFamily="49" charset="-122"/>
              </a:rPr>
              <a:t>优缺点</a:t>
            </a:r>
          </a:p>
          <a:p>
            <a:pPr lvl="1" algn="just">
              <a:lnSpc>
                <a:spcPct val="120000"/>
              </a:lnSpc>
              <a:spcBef>
                <a:spcPct val="40000"/>
              </a:spcBef>
              <a:defRPr/>
            </a:pPr>
            <a:r>
              <a:rPr lang="zh-CN" altLang="en-US" sz="2400" b="1" dirty="0" smtClean="0">
                <a:latin typeface="楷体_GB2312" pitchFamily="49" charset="-122"/>
                <a:ea typeface="楷体_GB2312" pitchFamily="49" charset="-122"/>
              </a:rPr>
              <a:t>易实现，方法简单，灵活，故障不影响全网等；</a:t>
            </a:r>
          </a:p>
          <a:p>
            <a:pPr lvl="1" algn="just">
              <a:lnSpc>
                <a:spcPct val="120000"/>
              </a:lnSpc>
              <a:spcBef>
                <a:spcPct val="40000"/>
              </a:spcBef>
              <a:defRPr/>
            </a:pPr>
            <a:r>
              <a:rPr lang="zh-CN" altLang="en-US" sz="2400" b="1" dirty="0" smtClean="0">
                <a:latin typeface="楷体_GB2312" pitchFamily="49" charset="-122"/>
                <a:ea typeface="楷体_GB2312" pitchFamily="49" charset="-122"/>
              </a:rPr>
              <a:t>费用较高；</a:t>
            </a:r>
          </a:p>
          <a:p>
            <a:pPr lvl="1" algn="just">
              <a:lnSpc>
                <a:spcPct val="120000"/>
              </a:lnSpc>
              <a:spcBef>
                <a:spcPct val="40000"/>
              </a:spcBef>
              <a:defRPr/>
            </a:pPr>
            <a:r>
              <a:rPr lang="zh-CN" altLang="en-US" sz="2400" b="1" dirty="0" smtClean="0">
                <a:latin typeface="楷体_GB2312" pitchFamily="49" charset="-122"/>
                <a:ea typeface="楷体_GB2312" pitchFamily="49" charset="-122"/>
              </a:rPr>
              <a:t>总会发生滑动</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周期性滑动</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a:t>
            </a:r>
            <a:endParaRPr lang="en-US" altLang="zh-CN" sz="2400" b="1" dirty="0" smtClean="0">
              <a:latin typeface="楷体_GB2312" pitchFamily="49" charset="-122"/>
              <a:ea typeface="楷体_GB2312" pitchFamily="49" charset="-122"/>
            </a:endParaRPr>
          </a:p>
          <a:p>
            <a:pPr algn="just">
              <a:lnSpc>
                <a:spcPct val="120000"/>
              </a:lnSpc>
              <a:spcBef>
                <a:spcPct val="40000"/>
              </a:spcBef>
              <a:defRPr/>
            </a:pPr>
            <a:r>
              <a:rPr lang="zh-CN" altLang="en-US" sz="3200" b="1" dirty="0" smtClean="0">
                <a:latin typeface="楷体_GB2312" pitchFamily="49" charset="-122"/>
                <a:ea typeface="楷体_GB2312" pitchFamily="49" charset="-122"/>
              </a:rPr>
              <a:t>如军用战术移动通信网</a:t>
            </a:r>
            <a:endParaRPr lang="zh-CN" altLang="en-US"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主题1computer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主题1computer blue" id="{0C02F5FC-0E4F-44CD-9A11-F64D4A7F6B02}" vid="{38DEF1BE-C24B-4F1B-8BB1-880D04EAE797}"/>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主题1computer blue</Template>
  <TotalTime>3419</TotalTime>
  <Words>3986</Words>
  <Application>Microsoft Office PowerPoint</Application>
  <PresentationFormat>全屏显示(4:3)</PresentationFormat>
  <Paragraphs>307</Paragraphs>
  <Slides>55</Slides>
  <Notes>6</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3</vt:i4>
      </vt:variant>
      <vt:variant>
        <vt:lpstr>幻灯片标题</vt:lpstr>
      </vt:variant>
      <vt:variant>
        <vt:i4>55</vt:i4>
      </vt:variant>
    </vt:vector>
  </HeadingPairs>
  <TitlesOfParts>
    <vt:vector size="70" baseType="lpstr">
      <vt:lpstr>Calibri</vt:lpstr>
      <vt:lpstr>Times New Roman</vt:lpstr>
      <vt:lpstr>굴림</vt:lpstr>
      <vt:lpstr>Arial</vt:lpstr>
      <vt:lpstr>华文楷体</vt:lpstr>
      <vt:lpstr>Calibri Light</vt:lpstr>
      <vt:lpstr>Tahoma</vt:lpstr>
      <vt:lpstr>宋体</vt:lpstr>
      <vt:lpstr>楷体_GB2312</vt:lpstr>
      <vt:lpstr>-보람M</vt:lpstr>
      <vt:lpstr>맑은 고딕</vt:lpstr>
      <vt:lpstr>主题1computer blue</vt:lpstr>
      <vt:lpstr>Microsoft Visio 绘图</vt:lpstr>
      <vt:lpstr>Microsoft 公式 3.0</vt:lpstr>
      <vt:lpstr>VISIO 4 Drawing</vt:lpstr>
      <vt:lpstr>PowerPoint 演示文稿</vt:lpstr>
      <vt:lpstr>PowerPoint 演示文稿</vt:lpstr>
      <vt:lpstr>第4章 同步网</vt:lpstr>
      <vt:lpstr>第4章 同步网</vt:lpstr>
      <vt:lpstr>PowerPoint 演示文稿</vt:lpstr>
      <vt:lpstr>第4章 同步网</vt:lpstr>
      <vt:lpstr>第4章 同步网</vt:lpstr>
      <vt:lpstr>第4章 同步网</vt:lpstr>
      <vt:lpstr>第4章 同步网</vt:lpstr>
      <vt:lpstr>第4章 同步网</vt:lpstr>
      <vt:lpstr>第4章 同步网</vt:lpstr>
      <vt:lpstr>第4章 同步网</vt:lpstr>
      <vt:lpstr>第4章 同步网</vt:lpstr>
      <vt:lpstr>第4章 同步网</vt:lpstr>
      <vt:lpstr>第4章 同步网</vt:lpstr>
      <vt:lpstr>扩展：GPS系统概述</vt:lpstr>
      <vt:lpstr>PowerPoint 演示文稿</vt:lpstr>
      <vt:lpstr>第4章 同步网</vt:lpstr>
      <vt:lpstr>第4章 同步网</vt:lpstr>
      <vt:lpstr>第4章 同步网</vt:lpstr>
      <vt:lpstr>第4章 同步网</vt:lpstr>
      <vt:lpstr>第4章 同步网</vt:lpstr>
      <vt:lpstr>第4章 同步网</vt:lpstr>
      <vt:lpstr>第4章 同步网</vt:lpstr>
      <vt:lpstr>第4章 同步网</vt:lpstr>
      <vt:lpstr>第4章 同步网</vt:lpstr>
      <vt:lpstr>PowerPoint 演示文稿</vt:lpstr>
      <vt:lpstr>第4章 同步网</vt:lpstr>
      <vt:lpstr>第4章 同步网</vt:lpstr>
      <vt:lpstr>第4章 同步网</vt:lpstr>
      <vt:lpstr>PowerPoint 演示文稿</vt:lpstr>
      <vt:lpstr>滑码</vt:lpstr>
      <vt:lpstr>滑帧</vt:lpstr>
      <vt:lpstr>PowerPoint 演示文稿</vt:lpstr>
      <vt:lpstr>第4章 同步网</vt:lpstr>
      <vt:lpstr>第4章 同步网</vt:lpstr>
      <vt:lpstr>PowerPoint 演示文稿</vt:lpstr>
      <vt:lpstr>第4章 同步网</vt:lpstr>
      <vt:lpstr>第4章 同步网</vt:lpstr>
      <vt:lpstr>第4章 同步网</vt:lpstr>
      <vt:lpstr>第4章 同步网</vt:lpstr>
      <vt:lpstr>第4章 同步网</vt:lpstr>
      <vt:lpstr>第4章 同步网</vt:lpstr>
      <vt:lpstr>第4章 同步网</vt:lpstr>
      <vt:lpstr>第4章 同步网</vt:lpstr>
      <vt:lpstr>第4章 同步网</vt:lpstr>
      <vt:lpstr>第4章 同步网</vt:lpstr>
      <vt:lpstr>新闻链接-史上最精准原子钟:150亿年只差一秒 </vt:lpstr>
      <vt:lpstr>PowerPoint 演示文稿</vt:lpstr>
      <vt:lpstr>习题</vt:lpstr>
      <vt:lpstr>第4章 同步网</vt:lpstr>
      <vt:lpstr>第4章 同步网</vt:lpstr>
      <vt:lpstr>第4章 同步网</vt:lpstr>
      <vt:lpstr>第4章 同步网</vt:lpstr>
      <vt:lpstr>第4章 同步网</vt:lpstr>
    </vt:vector>
  </TitlesOfParts>
  <Company>(주)윤디자인연구소</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信息网技术B课件</dc:title>
  <dc:creator>shiyy</dc:creator>
  <cp:lastModifiedBy>shen</cp:lastModifiedBy>
  <cp:revision>205</cp:revision>
  <dcterms:created xsi:type="dcterms:W3CDTF">2001-07-24T02:41:22Z</dcterms:created>
  <dcterms:modified xsi:type="dcterms:W3CDTF">2018-04-11T00:19:15Z</dcterms:modified>
</cp:coreProperties>
</file>