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6"/>
  </p:notesMasterIdLst>
  <p:handoutMasterIdLst>
    <p:handoutMasterId r:id="rId17"/>
  </p:handoutMasterIdLst>
  <p:sldIdLst>
    <p:sldId id="295" r:id="rId2"/>
    <p:sldId id="369" r:id="rId3"/>
    <p:sldId id="294" r:id="rId4"/>
    <p:sldId id="296" r:id="rId5"/>
    <p:sldId id="364" r:id="rId6"/>
    <p:sldId id="365" r:id="rId7"/>
    <p:sldId id="366" r:id="rId8"/>
    <p:sldId id="372" r:id="rId9"/>
    <p:sldId id="373" r:id="rId10"/>
    <p:sldId id="374" r:id="rId11"/>
    <p:sldId id="375" r:id="rId12"/>
    <p:sldId id="368" r:id="rId13"/>
    <p:sldId id="376" r:id="rId14"/>
    <p:sldId id="371" r:id="rId15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71437" y="54012"/>
            <a:ext cx="4176588" cy="52387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指针变量与函数</a:t>
            </a:r>
            <a:endParaRPr lang="en-US" altLang="zh-CN" sz="3600" kern="10" dirty="0" smtClean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  <a:p>
            <a:pPr>
              <a:defRPr/>
            </a:pP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1953292" y="1423776"/>
            <a:ext cx="453650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指针变量与函数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504726" y="1366837"/>
            <a:ext cx="3940502" cy="5262979"/>
          </a:xfrm>
          <a:prstGeom prst="rect">
            <a:avLst/>
          </a:prstGeom>
          <a:solidFill>
            <a:srgbClr val="E1FFF7"/>
          </a:solidFill>
          <a:ln w="38100">
            <a:solidFill>
              <a:srgbClr val="008000"/>
            </a:solidFill>
            <a:miter lim="800000"/>
            <a:headEnd type="none" w="lg" len="lg"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void swap(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 *p1,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 *p2)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p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p=*p1;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*p1=*p2;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*p2=p;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  <a:p>
            <a:pPr algn="l"/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main()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*pa,*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scanf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("%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d,%d",&amp;a,&amp;b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pa=&amp;a;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=&amp;b;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swap(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pa,pb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printf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("\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n%d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,%d\n",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</p:txBody>
      </p:sp>
      <p:grpSp>
        <p:nvGrpSpPr>
          <p:cNvPr id="88" name="Group 3"/>
          <p:cNvGrpSpPr>
            <a:grpSpLocks/>
          </p:cNvGrpSpPr>
          <p:nvPr/>
        </p:nvGrpSpPr>
        <p:grpSpPr bwMode="auto">
          <a:xfrm>
            <a:off x="5102126" y="1446212"/>
            <a:ext cx="2609850" cy="4625975"/>
            <a:chOff x="2896" y="554"/>
            <a:chExt cx="1644" cy="2914"/>
          </a:xfrm>
        </p:grpSpPr>
        <p:grpSp>
          <p:nvGrpSpPr>
            <p:cNvPr id="89" name="Group 4"/>
            <p:cNvGrpSpPr>
              <a:grpSpLocks/>
            </p:cNvGrpSpPr>
            <p:nvPr/>
          </p:nvGrpSpPr>
          <p:grpSpPr bwMode="auto">
            <a:xfrm>
              <a:off x="2896" y="554"/>
              <a:ext cx="1644" cy="2914"/>
              <a:chOff x="3161" y="806"/>
              <a:chExt cx="1644" cy="2914"/>
            </a:xfrm>
          </p:grpSpPr>
          <p:sp>
            <p:nvSpPr>
              <p:cNvPr id="91" name="Freeform 5"/>
              <p:cNvSpPr>
                <a:spLocks/>
              </p:cNvSpPr>
              <p:nvPr/>
            </p:nvSpPr>
            <p:spPr bwMode="auto">
              <a:xfrm>
                <a:off x="3582" y="3364"/>
                <a:ext cx="1211" cy="356"/>
              </a:xfrm>
              <a:custGeom>
                <a:avLst/>
                <a:gdLst>
                  <a:gd name="T0" fmla="*/ 0 w 1211"/>
                  <a:gd name="T1" fmla="*/ 23 h 456"/>
                  <a:gd name="T2" fmla="*/ 500 w 1211"/>
                  <a:gd name="T3" fmla="*/ 5 h 456"/>
                  <a:gd name="T4" fmla="*/ 1089 w 1211"/>
                  <a:gd name="T5" fmla="*/ 56 h 456"/>
                  <a:gd name="T6" fmla="*/ 1211 w 1211"/>
                  <a:gd name="T7" fmla="*/ 46 h 4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1"/>
                  <a:gd name="T13" fmla="*/ 0 h 456"/>
                  <a:gd name="T14" fmla="*/ 1211 w 1211"/>
                  <a:gd name="T15" fmla="*/ 456 h 4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1" h="456">
                    <a:moveTo>
                      <a:pt x="0" y="163"/>
                    </a:moveTo>
                    <a:cubicBezTo>
                      <a:pt x="159" y="81"/>
                      <a:pt x="318" y="0"/>
                      <a:pt x="500" y="41"/>
                    </a:cubicBezTo>
                    <a:cubicBezTo>
                      <a:pt x="682" y="82"/>
                      <a:pt x="970" y="360"/>
                      <a:pt x="1089" y="408"/>
                    </a:cubicBezTo>
                    <a:cubicBezTo>
                      <a:pt x="1208" y="456"/>
                      <a:pt x="1191" y="345"/>
                      <a:pt x="1211" y="33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2" name="Freeform 6"/>
              <p:cNvSpPr>
                <a:spLocks/>
              </p:cNvSpPr>
              <p:nvPr/>
            </p:nvSpPr>
            <p:spPr bwMode="auto">
              <a:xfrm>
                <a:off x="3583" y="3018"/>
                <a:ext cx="1212" cy="672"/>
              </a:xfrm>
              <a:custGeom>
                <a:avLst/>
                <a:gdLst>
                  <a:gd name="T0" fmla="*/ 12 w 1212"/>
                  <a:gd name="T1" fmla="*/ 0 h 672"/>
                  <a:gd name="T2" fmla="*/ 1212 w 1212"/>
                  <a:gd name="T3" fmla="*/ 0 h 672"/>
                  <a:gd name="T4" fmla="*/ 1212 w 1212"/>
                  <a:gd name="T5" fmla="*/ 624 h 672"/>
                  <a:gd name="T6" fmla="*/ 1140 w 1212"/>
                  <a:gd name="T7" fmla="*/ 672 h 672"/>
                  <a:gd name="T8" fmla="*/ 720 w 1212"/>
                  <a:gd name="T9" fmla="*/ 468 h 672"/>
                  <a:gd name="T10" fmla="*/ 540 w 1212"/>
                  <a:gd name="T11" fmla="*/ 384 h 672"/>
                  <a:gd name="T12" fmla="*/ 360 w 1212"/>
                  <a:gd name="T13" fmla="*/ 372 h 672"/>
                  <a:gd name="T14" fmla="*/ 216 w 1212"/>
                  <a:gd name="T15" fmla="*/ 408 h 672"/>
                  <a:gd name="T16" fmla="*/ 0 w 1212"/>
                  <a:gd name="T17" fmla="*/ 468 h 672"/>
                  <a:gd name="T18" fmla="*/ 12 w 1212"/>
                  <a:gd name="T19" fmla="*/ 0 h 6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2"/>
                  <a:gd name="T31" fmla="*/ 0 h 672"/>
                  <a:gd name="T32" fmla="*/ 1212 w 1212"/>
                  <a:gd name="T33" fmla="*/ 672 h 6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2" h="672">
                    <a:moveTo>
                      <a:pt x="12" y="0"/>
                    </a:moveTo>
                    <a:lnTo>
                      <a:pt x="1212" y="0"/>
                    </a:lnTo>
                    <a:lnTo>
                      <a:pt x="1212" y="624"/>
                    </a:lnTo>
                    <a:lnTo>
                      <a:pt x="1140" y="672"/>
                    </a:lnTo>
                    <a:lnTo>
                      <a:pt x="720" y="468"/>
                    </a:lnTo>
                    <a:lnTo>
                      <a:pt x="540" y="384"/>
                    </a:lnTo>
                    <a:lnTo>
                      <a:pt x="360" y="372"/>
                    </a:lnTo>
                    <a:lnTo>
                      <a:pt x="216" y="408"/>
                    </a:lnTo>
                    <a:lnTo>
                      <a:pt x="0" y="468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DDDDD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Rectangle 7"/>
              <p:cNvSpPr>
                <a:spLocks noChangeArrowheads="1"/>
              </p:cNvSpPr>
              <p:nvPr/>
            </p:nvSpPr>
            <p:spPr bwMode="auto">
              <a:xfrm>
                <a:off x="3582" y="806"/>
                <a:ext cx="1211" cy="2212"/>
              </a:xfrm>
              <a:prstGeom prst="rect">
                <a:avLst/>
              </a:prstGeom>
              <a:solidFill>
                <a:srgbClr val="DDDDDD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endParaRPr kumimoji="1" lang="zh-CN" altLang="en-US" sz="2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" name="Line 8"/>
              <p:cNvSpPr>
                <a:spLocks noChangeShapeType="1"/>
              </p:cNvSpPr>
              <p:nvPr/>
            </p:nvSpPr>
            <p:spPr bwMode="auto">
              <a:xfrm>
                <a:off x="3594" y="1244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5" name="Line 9"/>
              <p:cNvSpPr>
                <a:spLocks noChangeShapeType="1"/>
              </p:cNvSpPr>
              <p:nvPr/>
            </p:nvSpPr>
            <p:spPr bwMode="auto">
              <a:xfrm>
                <a:off x="3594" y="1500"/>
                <a:ext cx="1211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6" name="Line 10"/>
              <p:cNvSpPr>
                <a:spLocks noChangeShapeType="1"/>
              </p:cNvSpPr>
              <p:nvPr/>
            </p:nvSpPr>
            <p:spPr bwMode="auto">
              <a:xfrm>
                <a:off x="3594" y="1733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3594" y="1988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Line 12"/>
              <p:cNvSpPr>
                <a:spLocks noChangeShapeType="1"/>
              </p:cNvSpPr>
              <p:nvPr/>
            </p:nvSpPr>
            <p:spPr bwMode="auto">
              <a:xfrm>
                <a:off x="3582" y="2246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9" name="Line 13"/>
              <p:cNvSpPr>
                <a:spLocks noChangeShapeType="1"/>
              </p:cNvSpPr>
              <p:nvPr/>
            </p:nvSpPr>
            <p:spPr bwMode="auto">
              <a:xfrm>
                <a:off x="3594" y="2788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0" name="Line 14"/>
              <p:cNvSpPr>
                <a:spLocks noChangeShapeType="1"/>
              </p:cNvSpPr>
              <p:nvPr/>
            </p:nvSpPr>
            <p:spPr bwMode="auto">
              <a:xfrm>
                <a:off x="3582" y="3027"/>
                <a:ext cx="0" cy="4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1" name="Line 15"/>
              <p:cNvSpPr>
                <a:spLocks noChangeShapeType="1"/>
              </p:cNvSpPr>
              <p:nvPr/>
            </p:nvSpPr>
            <p:spPr bwMode="auto">
              <a:xfrm>
                <a:off x="4793" y="3027"/>
                <a:ext cx="1" cy="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2" name="Text Box 16"/>
              <p:cNvSpPr txBox="1">
                <a:spLocks noChangeArrowheads="1"/>
              </p:cNvSpPr>
              <p:nvPr/>
            </p:nvSpPr>
            <p:spPr bwMode="auto">
              <a:xfrm>
                <a:off x="4073" y="864"/>
                <a:ext cx="308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…...</a:t>
                </a:r>
              </a:p>
            </p:txBody>
          </p:sp>
          <p:sp>
            <p:nvSpPr>
              <p:cNvPr id="103" name="Line 17"/>
              <p:cNvSpPr>
                <a:spLocks noChangeShapeType="1"/>
              </p:cNvSpPr>
              <p:nvPr/>
            </p:nvSpPr>
            <p:spPr bwMode="auto">
              <a:xfrm>
                <a:off x="3594" y="2510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4" name="Text Box 18"/>
              <p:cNvSpPr txBox="1">
                <a:spLocks noChangeArrowheads="1"/>
              </p:cNvSpPr>
              <p:nvPr/>
            </p:nvSpPr>
            <p:spPr bwMode="auto">
              <a:xfrm>
                <a:off x="3174" y="1134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2000</a:t>
                </a:r>
              </a:p>
            </p:txBody>
          </p:sp>
          <p:sp>
            <p:nvSpPr>
              <p:cNvPr id="105" name="Text Box 19"/>
              <p:cNvSpPr txBox="1">
                <a:spLocks noChangeArrowheads="1"/>
              </p:cNvSpPr>
              <p:nvPr/>
            </p:nvSpPr>
            <p:spPr bwMode="auto">
              <a:xfrm>
                <a:off x="3175" y="2105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2016</a:t>
                </a:r>
                <a:endParaRPr kumimoji="1" lang="en-US" altLang="zh-CN" sz="2000">
                  <a:solidFill>
                    <a:srgbClr val="3366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6" name="Text Box 20"/>
              <p:cNvSpPr txBox="1">
                <a:spLocks noChangeArrowheads="1"/>
              </p:cNvSpPr>
              <p:nvPr/>
            </p:nvSpPr>
            <p:spPr bwMode="auto">
              <a:xfrm>
                <a:off x="3174" y="2372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2020</a:t>
                </a:r>
              </a:p>
            </p:txBody>
          </p:sp>
          <p:sp>
            <p:nvSpPr>
              <p:cNvPr id="107" name="Text Box 21"/>
              <p:cNvSpPr txBox="1">
                <a:spLocks noChangeArrowheads="1"/>
              </p:cNvSpPr>
              <p:nvPr/>
            </p:nvSpPr>
            <p:spPr bwMode="auto">
              <a:xfrm>
                <a:off x="3174" y="1377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2004</a:t>
                </a:r>
              </a:p>
            </p:txBody>
          </p:sp>
          <p:sp>
            <p:nvSpPr>
              <p:cNvPr id="108" name="Text Box 22"/>
              <p:cNvSpPr txBox="1">
                <a:spLocks noChangeArrowheads="1"/>
              </p:cNvSpPr>
              <p:nvPr/>
            </p:nvSpPr>
            <p:spPr bwMode="auto">
              <a:xfrm>
                <a:off x="3174" y="1620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2008</a:t>
                </a:r>
              </a:p>
            </p:txBody>
          </p:sp>
          <p:sp>
            <p:nvSpPr>
              <p:cNvPr id="109" name="Text Box 23"/>
              <p:cNvSpPr txBox="1">
                <a:spLocks noChangeArrowheads="1"/>
              </p:cNvSpPr>
              <p:nvPr/>
            </p:nvSpPr>
            <p:spPr bwMode="auto">
              <a:xfrm>
                <a:off x="3174" y="1862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2012</a:t>
                </a:r>
              </a:p>
            </p:txBody>
          </p:sp>
          <p:grpSp>
            <p:nvGrpSpPr>
              <p:cNvPr id="110" name="Group 24"/>
              <p:cNvGrpSpPr>
                <a:grpSpLocks/>
              </p:cNvGrpSpPr>
              <p:nvPr/>
            </p:nvGrpSpPr>
            <p:grpSpPr bwMode="auto">
              <a:xfrm>
                <a:off x="3597" y="1380"/>
                <a:ext cx="60" cy="1548"/>
                <a:chOff x="3960" y="1560"/>
                <a:chExt cx="60" cy="1548"/>
              </a:xfrm>
            </p:grpSpPr>
            <p:sp>
              <p:nvSpPr>
                <p:cNvPr id="125" name="Line 25"/>
                <p:cNvSpPr>
                  <a:spLocks noChangeShapeType="1"/>
                </p:cNvSpPr>
                <p:nvPr/>
              </p:nvSpPr>
              <p:spPr bwMode="auto">
                <a:xfrm>
                  <a:off x="3960" y="156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6" name="Line 26"/>
                <p:cNvSpPr>
                  <a:spLocks noChangeShapeType="1"/>
                </p:cNvSpPr>
                <p:nvPr/>
              </p:nvSpPr>
              <p:spPr bwMode="auto">
                <a:xfrm>
                  <a:off x="3960" y="2076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1" name="Line 27"/>
                <p:cNvSpPr>
                  <a:spLocks noChangeShapeType="1"/>
                </p:cNvSpPr>
                <p:nvPr/>
              </p:nvSpPr>
              <p:spPr bwMode="auto">
                <a:xfrm>
                  <a:off x="3960" y="2334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2" name="Line 28"/>
                <p:cNvSpPr>
                  <a:spLocks noChangeShapeType="1"/>
                </p:cNvSpPr>
                <p:nvPr/>
              </p:nvSpPr>
              <p:spPr bwMode="auto">
                <a:xfrm>
                  <a:off x="3960" y="2592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3" name="Line 29"/>
                <p:cNvSpPr>
                  <a:spLocks noChangeShapeType="1"/>
                </p:cNvSpPr>
                <p:nvPr/>
              </p:nvSpPr>
              <p:spPr bwMode="auto">
                <a:xfrm>
                  <a:off x="3960" y="285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4" name="Line 30"/>
                <p:cNvSpPr>
                  <a:spLocks noChangeShapeType="1"/>
                </p:cNvSpPr>
                <p:nvPr/>
              </p:nvSpPr>
              <p:spPr bwMode="auto">
                <a:xfrm>
                  <a:off x="3960" y="310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5" name="Line 31"/>
                <p:cNvSpPr>
                  <a:spLocks noChangeShapeType="1"/>
                </p:cNvSpPr>
                <p:nvPr/>
              </p:nvSpPr>
              <p:spPr bwMode="auto">
                <a:xfrm>
                  <a:off x="3960" y="181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11" name="Group 32"/>
              <p:cNvGrpSpPr>
                <a:grpSpLocks/>
              </p:cNvGrpSpPr>
              <p:nvPr/>
            </p:nvGrpSpPr>
            <p:grpSpPr bwMode="auto">
              <a:xfrm>
                <a:off x="4725" y="1368"/>
                <a:ext cx="60" cy="1548"/>
                <a:chOff x="3960" y="1560"/>
                <a:chExt cx="60" cy="1548"/>
              </a:xfrm>
            </p:grpSpPr>
            <p:sp>
              <p:nvSpPr>
                <p:cNvPr id="118" name="Line 33"/>
                <p:cNvSpPr>
                  <a:spLocks noChangeShapeType="1"/>
                </p:cNvSpPr>
                <p:nvPr/>
              </p:nvSpPr>
              <p:spPr bwMode="auto">
                <a:xfrm>
                  <a:off x="3960" y="156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19" name="Line 34"/>
                <p:cNvSpPr>
                  <a:spLocks noChangeShapeType="1"/>
                </p:cNvSpPr>
                <p:nvPr/>
              </p:nvSpPr>
              <p:spPr bwMode="auto">
                <a:xfrm>
                  <a:off x="3960" y="2076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0" name="Line 35"/>
                <p:cNvSpPr>
                  <a:spLocks noChangeShapeType="1"/>
                </p:cNvSpPr>
                <p:nvPr/>
              </p:nvSpPr>
              <p:spPr bwMode="auto">
                <a:xfrm>
                  <a:off x="3960" y="2334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1" name="Line 36"/>
                <p:cNvSpPr>
                  <a:spLocks noChangeShapeType="1"/>
                </p:cNvSpPr>
                <p:nvPr/>
              </p:nvSpPr>
              <p:spPr bwMode="auto">
                <a:xfrm>
                  <a:off x="3960" y="2592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2" name="Line 37"/>
                <p:cNvSpPr>
                  <a:spLocks noChangeShapeType="1"/>
                </p:cNvSpPr>
                <p:nvPr/>
              </p:nvSpPr>
              <p:spPr bwMode="auto">
                <a:xfrm>
                  <a:off x="3960" y="285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3" name="Line 38"/>
                <p:cNvSpPr>
                  <a:spLocks noChangeShapeType="1"/>
                </p:cNvSpPr>
                <p:nvPr/>
              </p:nvSpPr>
              <p:spPr bwMode="auto">
                <a:xfrm>
                  <a:off x="3960" y="310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4" name="Line 39"/>
                <p:cNvSpPr>
                  <a:spLocks noChangeShapeType="1"/>
                </p:cNvSpPr>
                <p:nvPr/>
              </p:nvSpPr>
              <p:spPr bwMode="auto">
                <a:xfrm>
                  <a:off x="3960" y="181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112" name="Line 40"/>
              <p:cNvSpPr>
                <a:spLocks noChangeShapeType="1"/>
              </p:cNvSpPr>
              <p:nvPr/>
            </p:nvSpPr>
            <p:spPr bwMode="auto">
              <a:xfrm>
                <a:off x="3588" y="3252"/>
                <a:ext cx="1200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3" name="Line 41"/>
              <p:cNvSpPr>
                <a:spLocks noChangeShapeType="1"/>
              </p:cNvSpPr>
              <p:nvPr/>
            </p:nvSpPr>
            <p:spPr bwMode="auto">
              <a:xfrm flipV="1">
                <a:off x="3588" y="3144"/>
                <a:ext cx="60" cy="1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4" name="Line 42"/>
              <p:cNvSpPr>
                <a:spLocks noChangeShapeType="1"/>
              </p:cNvSpPr>
              <p:nvPr/>
            </p:nvSpPr>
            <p:spPr bwMode="auto">
              <a:xfrm flipH="1" flipV="1">
                <a:off x="4740" y="3132"/>
                <a:ext cx="48" cy="1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5" name="Text Box 43"/>
              <p:cNvSpPr txBox="1">
                <a:spLocks noChangeArrowheads="1"/>
              </p:cNvSpPr>
              <p:nvPr/>
            </p:nvSpPr>
            <p:spPr bwMode="auto">
              <a:xfrm>
                <a:off x="3161" y="2660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2024</a:t>
                </a:r>
              </a:p>
            </p:txBody>
          </p:sp>
          <p:sp>
            <p:nvSpPr>
              <p:cNvPr id="116" name="Text Box 44"/>
              <p:cNvSpPr txBox="1">
                <a:spLocks noChangeArrowheads="1"/>
              </p:cNvSpPr>
              <p:nvPr/>
            </p:nvSpPr>
            <p:spPr bwMode="auto">
              <a:xfrm>
                <a:off x="3162" y="2900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2028</a:t>
                </a:r>
              </a:p>
            </p:txBody>
          </p:sp>
          <p:sp>
            <p:nvSpPr>
              <p:cNvPr id="117" name="Text Box 45"/>
              <p:cNvSpPr txBox="1">
                <a:spLocks noChangeArrowheads="1"/>
              </p:cNvSpPr>
              <p:nvPr/>
            </p:nvSpPr>
            <p:spPr bwMode="auto">
              <a:xfrm>
                <a:off x="3174" y="3128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2032</a:t>
                </a:r>
              </a:p>
            </p:txBody>
          </p:sp>
        </p:grpSp>
        <p:sp>
          <p:nvSpPr>
            <p:cNvPr id="90" name="Text Box 46"/>
            <p:cNvSpPr txBox="1">
              <a:spLocks noChangeArrowheads="1"/>
            </p:cNvSpPr>
            <p:nvPr/>
          </p:nvSpPr>
          <p:spPr bwMode="auto">
            <a:xfrm>
              <a:off x="3819" y="2993"/>
              <a:ext cx="308" cy="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...</a:t>
              </a:r>
            </a:p>
          </p:txBody>
        </p:sp>
      </p:grpSp>
      <p:sp>
        <p:nvSpPr>
          <p:cNvPr id="196" name="Text Box 47"/>
          <p:cNvSpPr txBox="1">
            <a:spLocks noChangeArrowheads="1"/>
          </p:cNvSpPr>
          <p:nvPr/>
        </p:nvSpPr>
        <p:spPr bwMode="auto">
          <a:xfrm>
            <a:off x="6559451" y="2170112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97" name="Text Box 48"/>
          <p:cNvSpPr txBox="1">
            <a:spLocks noChangeArrowheads="1"/>
          </p:cNvSpPr>
          <p:nvPr/>
        </p:nvSpPr>
        <p:spPr bwMode="auto">
          <a:xfrm>
            <a:off x="6578501" y="2532062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9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98" name="Group 49"/>
          <p:cNvGrpSpPr>
            <a:grpSpLocks/>
          </p:cNvGrpSpPr>
          <p:nvPr/>
        </p:nvGrpSpPr>
        <p:grpSpPr bwMode="auto">
          <a:xfrm>
            <a:off x="6280051" y="1719262"/>
            <a:ext cx="3030538" cy="1814513"/>
            <a:chOff x="3903" y="978"/>
            <a:chExt cx="1909" cy="1143"/>
          </a:xfrm>
        </p:grpSpPr>
        <p:grpSp>
          <p:nvGrpSpPr>
            <p:cNvPr id="199" name="Group 50"/>
            <p:cNvGrpSpPr>
              <a:grpSpLocks/>
            </p:cNvGrpSpPr>
            <p:nvPr/>
          </p:nvGrpSpPr>
          <p:grpSpPr bwMode="auto">
            <a:xfrm>
              <a:off x="4783" y="1125"/>
              <a:ext cx="1009" cy="250"/>
              <a:chOff x="4402" y="1437"/>
              <a:chExt cx="1009" cy="250"/>
            </a:xfrm>
          </p:grpSpPr>
          <p:sp>
            <p:nvSpPr>
              <p:cNvPr id="210" name="Line 51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11" name="Text Box 52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8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整型变量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a</a:t>
                </a:r>
              </a:p>
            </p:txBody>
          </p:sp>
        </p:grpSp>
        <p:grpSp>
          <p:nvGrpSpPr>
            <p:cNvPr id="200" name="Group 53"/>
            <p:cNvGrpSpPr>
              <a:grpSpLocks/>
            </p:cNvGrpSpPr>
            <p:nvPr/>
          </p:nvGrpSpPr>
          <p:grpSpPr bwMode="auto">
            <a:xfrm>
              <a:off x="4783" y="1334"/>
              <a:ext cx="1029" cy="288"/>
              <a:chOff x="4426" y="1886"/>
              <a:chExt cx="1029" cy="288"/>
            </a:xfrm>
          </p:grpSpPr>
          <p:sp>
            <p:nvSpPr>
              <p:cNvPr id="208" name="Line 54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9" name="Text Box 55"/>
              <p:cNvSpPr txBox="1">
                <a:spLocks noChangeArrowheads="1"/>
              </p:cNvSpPr>
              <p:nvPr/>
            </p:nvSpPr>
            <p:spPr bwMode="auto">
              <a:xfrm>
                <a:off x="4523" y="1886"/>
                <a:ext cx="9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  整型变量</a:t>
                </a:r>
                <a:r>
                  <a:rPr kumimoji="1" lang="en-US" altLang="zh-CN" sz="2400">
                    <a:latin typeface="Times New Roman" panose="02020603050405020304" pitchFamily="18" charset="0"/>
                  </a:rPr>
                  <a:t>b</a:t>
                </a:r>
                <a:endParaRPr kumimoji="1" lang="en-US" altLang="zh-CN" sz="20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1" name="Text Box 56"/>
            <p:cNvSpPr txBox="1">
              <a:spLocks noChangeArrowheads="1"/>
            </p:cNvSpPr>
            <p:nvPr/>
          </p:nvSpPr>
          <p:spPr bwMode="auto">
            <a:xfrm>
              <a:off x="3903" y="978"/>
              <a:ext cx="54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solidFill>
                    <a:srgbClr val="FF3300"/>
                  </a:solidFill>
                  <a:latin typeface="Times New Roman" panose="02020603050405020304" pitchFamily="18" charset="0"/>
                </a:rPr>
                <a:t>(main)</a:t>
              </a:r>
              <a:endParaRPr kumimoji="1" lang="en-US" altLang="zh-CN" sz="20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202" name="Group 57"/>
            <p:cNvGrpSpPr>
              <a:grpSpLocks/>
            </p:cNvGrpSpPr>
            <p:nvPr/>
          </p:nvGrpSpPr>
          <p:grpSpPr bwMode="auto">
            <a:xfrm>
              <a:off x="4783" y="1605"/>
              <a:ext cx="774" cy="252"/>
              <a:chOff x="4402" y="1437"/>
              <a:chExt cx="774" cy="252"/>
            </a:xfrm>
          </p:grpSpPr>
          <p:sp>
            <p:nvSpPr>
              <p:cNvPr id="206" name="Line 58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7" name="Text Box 59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指针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pa</a:t>
                </a:r>
              </a:p>
            </p:txBody>
          </p:sp>
        </p:grpSp>
        <p:grpSp>
          <p:nvGrpSpPr>
            <p:cNvPr id="203" name="Group 60"/>
            <p:cNvGrpSpPr>
              <a:grpSpLocks/>
            </p:cNvGrpSpPr>
            <p:nvPr/>
          </p:nvGrpSpPr>
          <p:grpSpPr bwMode="auto">
            <a:xfrm>
              <a:off x="4795" y="1869"/>
              <a:ext cx="783" cy="252"/>
              <a:chOff x="4402" y="1437"/>
              <a:chExt cx="783" cy="252"/>
            </a:xfrm>
          </p:grpSpPr>
          <p:sp>
            <p:nvSpPr>
              <p:cNvPr id="204" name="Line 61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5" name="Text Box 62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6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指针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pb</a:t>
                </a:r>
              </a:p>
            </p:txBody>
          </p:sp>
        </p:grpSp>
      </p:grpSp>
      <p:sp>
        <p:nvSpPr>
          <p:cNvPr id="212" name="Text Box 63"/>
          <p:cNvSpPr txBox="1">
            <a:spLocks noChangeArrowheads="1"/>
          </p:cNvSpPr>
          <p:nvPr/>
        </p:nvSpPr>
        <p:spPr bwMode="auto">
          <a:xfrm>
            <a:off x="6311801" y="2913062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2000</a:t>
            </a:r>
          </a:p>
        </p:txBody>
      </p:sp>
      <p:sp>
        <p:nvSpPr>
          <p:cNvPr id="213" name="Text Box 64"/>
          <p:cNvSpPr txBox="1">
            <a:spLocks noChangeArrowheads="1"/>
          </p:cNvSpPr>
          <p:nvPr/>
        </p:nvSpPr>
        <p:spPr bwMode="auto">
          <a:xfrm>
            <a:off x="6311801" y="3313112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2004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4" name="Text Box 65"/>
          <p:cNvSpPr txBox="1">
            <a:spLocks noChangeArrowheads="1"/>
          </p:cNvSpPr>
          <p:nvPr/>
        </p:nvSpPr>
        <p:spPr bwMode="auto">
          <a:xfrm>
            <a:off x="6559451" y="2493962"/>
            <a:ext cx="336550" cy="4572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215" name="Text Box 66"/>
          <p:cNvSpPr txBox="1">
            <a:spLocks noChangeArrowheads="1"/>
          </p:cNvSpPr>
          <p:nvPr/>
        </p:nvSpPr>
        <p:spPr bwMode="auto">
          <a:xfrm>
            <a:off x="6540401" y="2112962"/>
            <a:ext cx="336550" cy="4572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9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6" name="Text Box 67"/>
          <p:cNvSpPr txBox="1">
            <a:spLocks noChangeArrowheads="1"/>
          </p:cNvSpPr>
          <p:nvPr/>
        </p:nvSpPr>
        <p:spPr bwMode="auto">
          <a:xfrm>
            <a:off x="504726" y="749598"/>
            <a:ext cx="55739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指针变量作为参数</a:t>
            </a:r>
            <a:r>
              <a:rPr kumimoji="1"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将两个数交换后输出</a:t>
            </a:r>
            <a:endParaRPr kumimoji="1" lang="zh-CN" altLang="en-US" sz="2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7" name="Text Box 68"/>
          <p:cNvSpPr txBox="1">
            <a:spLocks noChangeArrowheads="1"/>
          </p:cNvSpPr>
          <p:nvPr/>
        </p:nvSpPr>
        <p:spPr bwMode="auto">
          <a:xfrm>
            <a:off x="4254424" y="6245225"/>
            <a:ext cx="1962150" cy="396875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运行结果：</a:t>
            </a:r>
            <a:r>
              <a:rPr kumimoji="1"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kumimoji="1"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kumimoji="1"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</a:p>
        </p:txBody>
      </p:sp>
      <p:sp>
        <p:nvSpPr>
          <p:cNvPr id="218" name="AutoShape 69"/>
          <p:cNvSpPr>
            <a:spLocks noChangeArrowheads="1"/>
          </p:cNvSpPr>
          <p:nvPr/>
        </p:nvSpPr>
        <p:spPr bwMode="auto">
          <a:xfrm>
            <a:off x="2755801" y="2970212"/>
            <a:ext cx="2401888" cy="1166813"/>
          </a:xfrm>
          <a:prstGeom prst="irregularSeal1">
            <a:avLst/>
          </a:prstGeom>
          <a:solidFill>
            <a:schemeClr val="bg1"/>
          </a:solidFill>
          <a:ln w="38100">
            <a:solidFill>
              <a:srgbClr val="339966"/>
            </a:solidFill>
            <a:miter lim="800000"/>
            <a:headEnd type="none" w="lg" len="lg"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zh-CN" altLang="en-US" sz="240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地址传递</a:t>
            </a:r>
          </a:p>
        </p:txBody>
      </p:sp>
    </p:spTree>
    <p:extLst>
      <p:ext uri="{BB962C8B-B14F-4D97-AF65-F5344CB8AC3E}">
        <p14:creationId xmlns:p14="http://schemas.microsoft.com/office/powerpoint/2010/main" val="383910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 animBg="1" autoUpdateAnimBg="0"/>
      <p:bldP spid="21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四、</a:t>
            </a:r>
            <a:r>
              <a:rPr lang="zh-CN" altLang="en-US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将指针作为函数值返回</a:t>
            </a:r>
            <a:endParaRPr lang="zh-CN" altLang="en-US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800" b="1" dirty="0">
                <a:latin typeface="+mn-ea"/>
              </a:rPr>
              <a:t>函数可以返回整型、实型、字符型等类型的数据，还可以返回地址值</a:t>
            </a:r>
            <a:r>
              <a:rPr lang="en-US" altLang="zh-CN" sz="2800" b="1" dirty="0">
                <a:latin typeface="+mn-ea"/>
              </a:rPr>
              <a:t>-</a:t>
            </a:r>
            <a:r>
              <a:rPr lang="zh-CN" altLang="zh-CN" sz="2800" b="1" dirty="0">
                <a:latin typeface="+mn-ea"/>
              </a:rPr>
              <a:t>即返回指针值。返回指针值的函数定义：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1" dirty="0" smtClean="0">
                <a:solidFill>
                  <a:srgbClr val="C00000"/>
                </a:solidFill>
                <a:latin typeface="+mn-ea"/>
              </a:rPr>
              <a:t>			</a:t>
            </a:r>
            <a:r>
              <a:rPr lang="zh-CN" altLang="zh-CN" sz="2800" b="1" dirty="0" smtClean="0">
                <a:solidFill>
                  <a:srgbClr val="C00000"/>
                </a:solidFill>
                <a:latin typeface="+mn-ea"/>
              </a:rPr>
              <a:t>类型</a:t>
            </a:r>
            <a:r>
              <a:rPr lang="zh-CN" altLang="zh-CN" sz="2800" b="1" dirty="0">
                <a:solidFill>
                  <a:srgbClr val="C00000"/>
                </a:solidFill>
                <a:latin typeface="+mn-ea"/>
              </a:rPr>
              <a:t>名</a:t>
            </a:r>
            <a:r>
              <a:rPr lang="en-US" altLang="zh-CN" sz="2800" b="1" dirty="0">
                <a:solidFill>
                  <a:srgbClr val="C00000"/>
                </a:solidFill>
                <a:latin typeface="+mn-ea"/>
              </a:rPr>
              <a:t> * </a:t>
            </a:r>
            <a:r>
              <a:rPr lang="zh-CN" altLang="zh-CN" sz="2800" b="1" dirty="0">
                <a:solidFill>
                  <a:srgbClr val="C00000"/>
                </a:solidFill>
                <a:latin typeface="+mn-ea"/>
              </a:rPr>
              <a:t>函数名</a:t>
            </a:r>
            <a:r>
              <a:rPr lang="en-US" altLang="zh-CN" sz="2800" b="1" dirty="0">
                <a:solidFill>
                  <a:srgbClr val="C00000"/>
                </a:solidFill>
                <a:latin typeface="+mn-ea"/>
              </a:rPr>
              <a:t>(</a:t>
            </a:r>
            <a:r>
              <a:rPr lang="zh-CN" altLang="zh-CN" sz="2800" b="1" dirty="0">
                <a:solidFill>
                  <a:srgbClr val="C00000"/>
                </a:solidFill>
                <a:latin typeface="+mn-ea"/>
              </a:rPr>
              <a:t>参数表</a:t>
            </a:r>
            <a:r>
              <a:rPr lang="en-US" altLang="zh-CN" sz="2800" b="1" dirty="0">
                <a:solidFill>
                  <a:srgbClr val="C00000"/>
                </a:solidFill>
                <a:latin typeface="+mn-ea"/>
              </a:rPr>
              <a:t>);</a:t>
            </a:r>
            <a:endParaRPr lang="zh-CN" altLang="zh-CN" sz="2800" b="1" dirty="0">
              <a:solidFill>
                <a:srgbClr val="C00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zh-CN" altLang="zh-CN" sz="2800" b="1" dirty="0" smtClean="0">
                <a:latin typeface="+mn-ea"/>
              </a:rPr>
              <a:t>例如</a:t>
            </a:r>
            <a:r>
              <a:rPr lang="zh-CN" altLang="zh-CN" sz="2800" b="1" dirty="0">
                <a:latin typeface="+mn-ea"/>
              </a:rPr>
              <a:t>：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+mn-ea"/>
              </a:rPr>
              <a:t>       </a:t>
            </a:r>
            <a:r>
              <a:rPr lang="en-US" altLang="zh-CN" sz="2800" b="1" dirty="0" err="1" smtClean="0">
                <a:solidFill>
                  <a:srgbClr val="0000FF"/>
                </a:solidFill>
                <a:latin typeface="+mn-ea"/>
              </a:rPr>
              <a:t>int</a:t>
            </a:r>
            <a:r>
              <a:rPr lang="en-US" altLang="zh-CN" sz="28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zh-CN" sz="2800" b="1" dirty="0">
                <a:solidFill>
                  <a:srgbClr val="0000FF"/>
                </a:solidFill>
                <a:latin typeface="+mn-ea"/>
              </a:rPr>
              <a:t>*fun(</a:t>
            </a:r>
            <a:r>
              <a:rPr lang="en-US" altLang="zh-CN" sz="2800" b="1" dirty="0" err="1">
                <a:solidFill>
                  <a:srgbClr val="0000FF"/>
                </a:solidFill>
                <a:latin typeface="+mn-ea"/>
              </a:rPr>
              <a:t>int</a:t>
            </a:r>
            <a:r>
              <a:rPr lang="en-US" altLang="zh-CN" sz="2800" b="1" dirty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zh-CN" sz="2800" b="1" dirty="0" err="1">
                <a:solidFill>
                  <a:srgbClr val="0000FF"/>
                </a:solidFill>
                <a:latin typeface="+mn-ea"/>
              </a:rPr>
              <a:t>x,int</a:t>
            </a:r>
            <a:r>
              <a:rPr lang="en-US" altLang="zh-CN" sz="2800" b="1" dirty="0">
                <a:solidFill>
                  <a:srgbClr val="0000FF"/>
                </a:solidFill>
                <a:latin typeface="+mn-ea"/>
              </a:rPr>
              <a:t> y);</a:t>
            </a:r>
            <a:endParaRPr lang="zh-CN" altLang="zh-CN" sz="2800" b="1" dirty="0">
              <a:solidFill>
                <a:srgbClr val="0000FF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+mn-ea"/>
              </a:rPr>
              <a:t> </a:t>
            </a:r>
            <a:r>
              <a:rPr lang="zh-CN" altLang="zh-CN" sz="2800" b="1" dirty="0" smtClean="0">
                <a:latin typeface="+mn-ea"/>
              </a:rPr>
              <a:t>表示</a:t>
            </a:r>
            <a:r>
              <a:rPr lang="en-US" altLang="zh-CN" sz="2800" b="1" dirty="0">
                <a:latin typeface="+mn-ea"/>
              </a:rPr>
              <a:t>fun</a:t>
            </a:r>
            <a:r>
              <a:rPr lang="zh-CN" altLang="zh-CN" sz="2800" b="1" dirty="0">
                <a:latin typeface="+mn-ea"/>
              </a:rPr>
              <a:t>是返回整型指针的函数，返回的指针值指向一个整型</a:t>
            </a:r>
            <a:r>
              <a:rPr lang="zh-CN" altLang="zh-CN" sz="2800" b="1" dirty="0" smtClean="0">
                <a:latin typeface="+mn-ea"/>
              </a:rPr>
              <a:t>数据</a:t>
            </a:r>
            <a:r>
              <a:rPr lang="zh-CN" altLang="en-US" sz="2800" b="1" dirty="0" smtClean="0">
                <a:latin typeface="+mn-ea"/>
              </a:rPr>
              <a:t>。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546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指针作为返回值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40768"/>
            <a:ext cx="7886700" cy="5256584"/>
          </a:xfrm>
        </p:spPr>
        <p:txBody>
          <a:bodyPr rtlCol="0">
            <a:normAutofit fontScale="92500" lnSpcReduction="2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/>
              <a:t>#include&lt;</a:t>
            </a:r>
            <a:r>
              <a:rPr lang="en-US" altLang="zh-CN" sz="2400" b="1" dirty="0" err="1"/>
              <a:t>stdio.h</a:t>
            </a:r>
            <a:r>
              <a:rPr lang="en-US" altLang="zh-CN" sz="2400" b="1" dirty="0"/>
              <a:t>&gt;</a:t>
            </a:r>
            <a:endParaRPr lang="en-US" altLang="zh-CN" sz="2400" b="1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 err="1"/>
              <a:t>int</a:t>
            </a:r>
            <a:r>
              <a:rPr lang="en-US" altLang="zh-CN" sz="2400" b="1" dirty="0"/>
              <a:t>  *max(</a:t>
            </a:r>
            <a:r>
              <a:rPr lang="en-US" altLang="zh-CN" sz="2400" b="1" dirty="0" err="1"/>
              <a:t>int</a:t>
            </a:r>
            <a:r>
              <a:rPr lang="en-US" altLang="zh-CN" sz="2400" b="1" dirty="0"/>
              <a:t> *p1,int *p2)   </a:t>
            </a:r>
            <a:endParaRPr lang="en-US" altLang="zh-CN" sz="2400" b="1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/>
              <a:t>{  </a:t>
            </a:r>
            <a:r>
              <a:rPr lang="en-US" altLang="zh-CN" sz="2400" b="1" dirty="0" err="1"/>
              <a:t>int</a:t>
            </a:r>
            <a:r>
              <a:rPr lang="en-US" altLang="zh-CN" sz="2400" b="1" dirty="0"/>
              <a:t> *r;</a:t>
            </a:r>
            <a:endParaRPr lang="en-US" altLang="zh-CN" sz="2400" b="1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/>
              <a:t>   </a:t>
            </a:r>
            <a:r>
              <a:rPr lang="en-US" altLang="zh-CN" sz="2400" b="1" dirty="0">
                <a:solidFill>
                  <a:schemeClr val="tx2"/>
                </a:solidFill>
              </a:rPr>
              <a:t>if</a:t>
            </a:r>
            <a:r>
              <a:rPr lang="en-US" altLang="zh-CN" sz="2400" b="1" dirty="0"/>
              <a:t>(*p1&gt; *p2)  </a:t>
            </a:r>
            <a:r>
              <a:rPr lang="en-US" altLang="zh-CN" sz="2400" b="1" dirty="0">
                <a:solidFill>
                  <a:schemeClr val="hlink"/>
                </a:solidFill>
              </a:rPr>
              <a:t>r = p1</a:t>
            </a:r>
            <a:r>
              <a:rPr lang="en-US" altLang="zh-CN" sz="2400" b="1" dirty="0"/>
              <a:t>; </a:t>
            </a:r>
            <a:endParaRPr lang="en-US" altLang="zh-CN" sz="2400" b="1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/>
              <a:t>   </a:t>
            </a:r>
            <a:r>
              <a:rPr lang="en-US" altLang="zh-CN" sz="2400" b="1" dirty="0">
                <a:solidFill>
                  <a:schemeClr val="tx2"/>
                </a:solidFill>
              </a:rPr>
              <a:t>else</a:t>
            </a:r>
            <a:r>
              <a:rPr lang="en-US" altLang="zh-CN" sz="2400" b="1" dirty="0"/>
              <a:t>   </a:t>
            </a:r>
            <a:r>
              <a:rPr lang="en-US" altLang="zh-CN" sz="2400" b="1" dirty="0">
                <a:solidFill>
                  <a:schemeClr val="hlink"/>
                </a:solidFill>
              </a:rPr>
              <a:t>r = p2</a:t>
            </a:r>
            <a:r>
              <a:rPr lang="en-US" altLang="zh-CN" sz="2400" b="1" dirty="0"/>
              <a:t>; </a:t>
            </a:r>
            <a:endParaRPr lang="en-US" altLang="zh-CN" sz="2400" b="1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/>
              <a:t>   return </a:t>
            </a:r>
            <a:r>
              <a:rPr lang="en-US" altLang="zh-CN" sz="2400" b="1" dirty="0">
                <a:solidFill>
                  <a:schemeClr val="hlink"/>
                </a:solidFill>
              </a:rPr>
              <a:t>r</a:t>
            </a:r>
            <a:r>
              <a:rPr lang="en-US" altLang="zh-CN" sz="2400" b="1" dirty="0"/>
              <a:t>;</a:t>
            </a:r>
            <a:endParaRPr lang="en-US" altLang="zh-CN" sz="2400" b="1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400" b="1" dirty="0"/>
              <a:t> }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void main()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{  </a:t>
            </a:r>
            <a:r>
              <a:rPr lang="en-US" altLang="zh-CN" sz="2400" b="1" dirty="0" err="1">
                <a:latin typeface="Arial" panose="020B0604020202020204" pitchFamily="34" charset="0"/>
              </a:rPr>
              <a:t>int</a:t>
            </a:r>
            <a:r>
              <a:rPr lang="en-US" altLang="zh-CN" sz="2400" b="1" dirty="0">
                <a:latin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</a:rPr>
              <a:t>a,b</a:t>
            </a:r>
            <a:r>
              <a:rPr lang="zh-CN" altLang="en-US" sz="2400" b="1" dirty="0">
                <a:latin typeface="Arial" panose="020B0604020202020204" pitchFamily="34" charset="0"/>
              </a:rPr>
              <a:t>，*</a:t>
            </a:r>
            <a:r>
              <a:rPr lang="en-US" altLang="zh-CN" sz="2400" b="1" dirty="0">
                <a:latin typeface="Arial" panose="020B0604020202020204" pitchFamily="34" charset="0"/>
              </a:rPr>
              <a:t>p;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   </a:t>
            </a:r>
            <a:r>
              <a:rPr lang="en-US" altLang="zh-CN" sz="2400" b="1" dirty="0" err="1">
                <a:latin typeface="Arial" panose="020B0604020202020204" pitchFamily="34" charset="0"/>
              </a:rPr>
              <a:t>printf</a:t>
            </a:r>
            <a:r>
              <a:rPr lang="en-US" altLang="zh-CN" sz="2400" b="1" dirty="0">
                <a:latin typeface="Arial" panose="020B0604020202020204" pitchFamily="34" charset="0"/>
              </a:rPr>
              <a:t>("</a:t>
            </a:r>
            <a:r>
              <a:rPr lang="zh-CN" altLang="en-US" sz="2400" b="1" dirty="0">
                <a:latin typeface="Arial" panose="020B0604020202020204" pitchFamily="34" charset="0"/>
              </a:rPr>
              <a:t>输入</a:t>
            </a:r>
            <a:r>
              <a:rPr lang="en-US" altLang="zh-CN" sz="2400" b="1" dirty="0">
                <a:latin typeface="Arial" panose="020B0604020202020204" pitchFamily="34" charset="0"/>
              </a:rPr>
              <a:t>a </a:t>
            </a:r>
            <a:r>
              <a:rPr lang="zh-CN" altLang="en-US" sz="2400" b="1" dirty="0">
                <a:latin typeface="Arial" panose="020B0604020202020204" pitchFamily="34" charset="0"/>
              </a:rPr>
              <a:t>和 </a:t>
            </a:r>
            <a:r>
              <a:rPr lang="en-US" altLang="zh-CN" sz="2400" b="1" dirty="0">
                <a:latin typeface="Arial" panose="020B0604020202020204" pitchFamily="34" charset="0"/>
              </a:rPr>
              <a:t>b:\n");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   </a:t>
            </a:r>
            <a:r>
              <a:rPr lang="en-US" altLang="zh-CN" sz="2400" b="1" dirty="0" err="1">
                <a:latin typeface="Arial" panose="020B0604020202020204" pitchFamily="34" charset="0"/>
              </a:rPr>
              <a:t>scanf</a:t>
            </a:r>
            <a:r>
              <a:rPr lang="en-US" altLang="zh-CN" sz="2400" b="1" dirty="0">
                <a:latin typeface="Arial" panose="020B0604020202020204" pitchFamily="34" charset="0"/>
              </a:rPr>
              <a:t>("%</a:t>
            </a:r>
            <a:r>
              <a:rPr lang="en-US" altLang="zh-CN" sz="2400" b="1" dirty="0" err="1">
                <a:latin typeface="Arial" panose="020B0604020202020204" pitchFamily="34" charset="0"/>
              </a:rPr>
              <a:t>d,%d",&amp;a,&amp;b</a:t>
            </a:r>
            <a:r>
              <a:rPr lang="en-US" altLang="zh-CN" sz="2400" b="1" dirty="0">
                <a:latin typeface="Arial" panose="020B0604020202020204" pitchFamily="34" charset="0"/>
              </a:rPr>
              <a:t>);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   p=max(&amp;</a:t>
            </a:r>
            <a:r>
              <a:rPr lang="en-US" altLang="zh-CN" sz="2400" b="1" dirty="0" err="1">
                <a:latin typeface="Arial" panose="020B0604020202020204" pitchFamily="34" charset="0"/>
              </a:rPr>
              <a:t>a,&amp;b</a:t>
            </a:r>
            <a:r>
              <a:rPr lang="en-US" altLang="zh-CN" sz="2400" b="1" dirty="0">
                <a:latin typeface="Arial" panose="020B0604020202020204" pitchFamily="34" charset="0"/>
              </a:rPr>
              <a:t>); 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   </a:t>
            </a:r>
            <a:r>
              <a:rPr lang="en-US" altLang="zh-CN" sz="2400" b="1" dirty="0" err="1">
                <a:latin typeface="Arial" panose="020B0604020202020204" pitchFamily="34" charset="0"/>
              </a:rPr>
              <a:t>printf</a:t>
            </a:r>
            <a:r>
              <a:rPr lang="en-US" altLang="zh-CN" sz="2400" b="1" dirty="0">
                <a:latin typeface="Arial" panose="020B0604020202020204" pitchFamily="34" charset="0"/>
              </a:rPr>
              <a:t>("max = %d",*p); </a:t>
            </a:r>
          </a:p>
          <a:p>
            <a:pPr algn="just">
              <a:lnSpc>
                <a:spcPct val="11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Arial" panose="020B0604020202020204" pitchFamily="34" charset="0"/>
              </a:rPr>
              <a:t>}</a:t>
            </a:r>
          </a:p>
          <a:p>
            <a:pPr marL="514350" indent="-514350">
              <a:lnSpc>
                <a:spcPct val="150000"/>
              </a:lnSpc>
              <a:buFont typeface="Wingdings 2"/>
              <a:buNone/>
              <a:defRPr/>
            </a:pPr>
            <a:endParaRPr lang="zh-CN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五、归纳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48088" y="908720"/>
            <a:ext cx="7993063" cy="518447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600" b="1" dirty="0" smtClean="0">
                <a:solidFill>
                  <a:srgbClr val="FF0000"/>
                </a:solidFill>
              </a:rPr>
              <a:t>1.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指针变量作为函数参数，对比普通变量和指针变量作为参数交换两个数值的不同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600" b="1" dirty="0" smtClean="0">
                <a:solidFill>
                  <a:srgbClr val="0000FF"/>
                </a:solidFill>
              </a:rPr>
              <a:t>2.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指针变量作为函数返回值的用法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13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8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指针变量与函数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三、指针变量作为函数参数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、指针变量作为函数返回值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、总结归纳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48088" y="908720"/>
            <a:ext cx="7993063" cy="518447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掌握指针作为函数参数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掌握指针作为返回值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CN" altLang="en-US" sz="2600" dirty="0" smtClean="0">
                <a:solidFill>
                  <a:srgbClr val="FF0000"/>
                </a:solidFill>
              </a:rPr>
              <a:t>问题：</a:t>
            </a:r>
            <a:r>
              <a:rPr lang="zh-CN" altLang="en-US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考虑下列代码，能实现参数值的互换吗？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Courier New" pitchFamily="49" charset="0"/>
            </a:endParaRPr>
          </a:p>
          <a:p>
            <a:pPr marL="0" indent="0">
              <a:buNone/>
              <a:defRPr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void swap0( </a:t>
            </a:r>
            <a:r>
              <a:rPr lang="en-US" altLang="zh-CN" sz="2400" dirty="0" err="1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int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x, </a:t>
            </a:r>
            <a:r>
              <a:rPr lang="en-US" altLang="zh-CN" sz="2400" dirty="0" err="1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int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y ){ 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宋体" pitchFamily="2" charset="-122"/>
            </a:endParaRPr>
          </a:p>
          <a:p>
            <a:pPr marL="0" indent="0" eaLnBrk="0" hangingPunct="0">
              <a:buNone/>
              <a:defRPr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    </a:t>
            </a:r>
            <a:r>
              <a:rPr lang="en-US" altLang="zh-CN" sz="2400" dirty="0" err="1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int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t = x; 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宋体" pitchFamily="2" charset="-122"/>
            </a:endParaRPr>
          </a:p>
          <a:p>
            <a:pPr marL="0" indent="0" eaLnBrk="0" hangingPunct="0">
              <a:buNone/>
              <a:defRPr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          x = y; 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宋体" pitchFamily="2" charset="-122"/>
            </a:endParaRPr>
          </a:p>
          <a:p>
            <a:pPr marL="0" indent="0" eaLnBrk="0" hangingPunct="0">
              <a:buNone/>
              <a:defRPr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          y = t; 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宋体" pitchFamily="2" charset="-122"/>
            </a:endParaRPr>
          </a:p>
          <a:p>
            <a:pPr marL="0" indent="0" eaLnBrk="0" hangingPunct="0">
              <a:buNone/>
              <a:defRPr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    return;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宋体" pitchFamily="2" charset="-122"/>
            </a:endParaRPr>
          </a:p>
          <a:p>
            <a:pPr marL="0" indent="0" eaLnBrk="0" hangingPunct="0">
              <a:buNone/>
              <a:defRPr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Courier New" pitchFamily="49" charset="0"/>
              </a:rPr>
              <a:t>  }</a:t>
            </a:r>
            <a:endParaRPr lang="en-US" altLang="zh-CN" sz="2400" dirty="0">
              <a:solidFill>
                <a:srgbClr val="FF0000"/>
              </a:solidFill>
              <a:latin typeface="Cambria" pitchFamily="18" charset="0"/>
              <a:cs typeface="宋体" pitchFamily="2" charset="-122"/>
            </a:endParaRPr>
          </a:p>
          <a:p>
            <a:pPr>
              <a:lnSpc>
                <a:spcPct val="110000"/>
              </a:lnSpc>
            </a:pPr>
            <a:endParaRPr lang="en-US" altLang="zh-CN" sz="26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kumimoji="1" lang="zh-CN" altLang="en-US" sz="2800" dirty="0" smtClean="0">
                <a:solidFill>
                  <a:srgbClr val="0000FF"/>
                </a:solidFill>
                <a:latin typeface="Times New Roman" pitchFamily="18" charset="0"/>
              </a:rPr>
              <a:t>答案：不能</a:t>
            </a:r>
            <a:r>
              <a:rPr kumimoji="1" lang="zh-CN" altLang="en-US" sz="2800" dirty="0">
                <a:solidFill>
                  <a:srgbClr val="0000FF"/>
                </a:solidFill>
                <a:latin typeface="Times New Roman" pitchFamily="18" charset="0"/>
              </a:rPr>
              <a:t>，如何做才能将参数的值交换？</a:t>
            </a:r>
          </a:p>
          <a:p>
            <a:pPr>
              <a:lnSpc>
                <a:spcPct val="110000"/>
              </a:lnSpc>
            </a:pPr>
            <a:endParaRPr lang="en-US" altLang="zh-CN" sz="2600" dirty="0" smtClean="0"/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46084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en-US" sz="2800" b="1" dirty="0" smtClean="0">
                <a:solidFill>
                  <a:srgbClr val="0000FF"/>
                </a:solidFill>
              </a:rPr>
              <a:t>解决办法</a:t>
            </a:r>
            <a:endParaRPr lang="en-US" altLang="zh-CN" sz="2800" b="1" dirty="0" smtClean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endParaRPr lang="en-US" altLang="zh-CN" sz="2800" b="1" dirty="0">
              <a:solidFill>
                <a:srgbClr val="0000FF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6000" b="1" dirty="0" smtClean="0">
                <a:solidFill>
                  <a:srgbClr val="FF0000"/>
                </a:solidFill>
              </a:rPr>
              <a:t>指针变量作为函数参数</a:t>
            </a:r>
            <a:endParaRPr lang="en-US" altLang="zh-CN" sz="6000" b="1" dirty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5</a:t>
            </a:fld>
            <a:endParaRPr lang="en-US" altLang="zh-CN" b="0"/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三、指针变量作为参数</a:t>
            </a:r>
            <a:endParaRPr lang="zh-CN" altLang="en-US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5256584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zh-CN" altLang="zh-CN" sz="3200" dirty="0"/>
              <a:t>指针变量作函数的参数</a:t>
            </a:r>
            <a:r>
              <a:rPr lang="zh-CN" altLang="en-US" sz="3200" dirty="0"/>
              <a:t>的实质：</a:t>
            </a:r>
            <a:endParaRPr lang="en-US" altLang="zh-CN" sz="32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3200" dirty="0">
                <a:solidFill>
                  <a:srgbClr val="FF3300"/>
                </a:solidFill>
                <a:latin typeface="+mn-ea"/>
              </a:rPr>
              <a:t>          </a:t>
            </a:r>
            <a:r>
              <a:rPr lang="zh-CN" altLang="en-US" sz="3200" dirty="0" smtClean="0">
                <a:solidFill>
                  <a:srgbClr val="FF3300"/>
                </a:solidFill>
                <a:latin typeface="+mn-ea"/>
              </a:rPr>
              <a:t>地址</a:t>
            </a:r>
            <a:r>
              <a:rPr lang="zh-CN" altLang="en-US" sz="3200" dirty="0">
                <a:solidFill>
                  <a:srgbClr val="FF3300"/>
                </a:solidFill>
                <a:latin typeface="+mn-ea"/>
              </a:rPr>
              <a:t>传递</a:t>
            </a:r>
            <a:endParaRPr lang="en-US" altLang="zh-CN" sz="3200" dirty="0">
              <a:solidFill>
                <a:srgbClr val="FF3300"/>
              </a:solidFill>
              <a:latin typeface="+mn-ea"/>
            </a:endParaRPr>
          </a:p>
          <a:p>
            <a:pPr>
              <a:defRPr/>
            </a:pPr>
            <a:r>
              <a:rPr lang="zh-CN" altLang="en-US" sz="3200" dirty="0"/>
              <a:t>核心特点：</a:t>
            </a:r>
            <a:endParaRPr lang="en-US" altLang="zh-CN" sz="32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zh-CN" sz="3200" dirty="0">
                <a:solidFill>
                  <a:srgbClr val="FF0000"/>
                </a:solidFill>
              </a:rPr>
              <a:t>                       </a:t>
            </a:r>
            <a:r>
              <a:rPr lang="zh-CN" altLang="en-US" sz="3200" dirty="0">
                <a:solidFill>
                  <a:srgbClr val="FF0000"/>
                </a:solidFill>
              </a:rPr>
              <a:t>共享</a:t>
            </a:r>
            <a:r>
              <a:rPr lang="zh-CN" altLang="en-US" sz="3200" dirty="0" smtClean="0">
                <a:solidFill>
                  <a:srgbClr val="FF0000"/>
                </a:solidFill>
              </a:rPr>
              <a:t>内存，“双向”传递</a:t>
            </a:r>
            <a:endParaRPr lang="zh-CN" altLang="en-US" sz="3200" dirty="0">
              <a:solidFill>
                <a:srgbClr val="FF0000"/>
              </a:solidFill>
            </a:endParaRPr>
          </a:p>
          <a:p>
            <a:pPr marL="514350" indent="-51435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endParaRPr lang="zh-CN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1400175"/>
            <a:ext cx="3874269" cy="5262979"/>
          </a:xfrm>
          <a:prstGeom prst="rect">
            <a:avLst/>
          </a:prstGeom>
          <a:solidFill>
            <a:srgbClr val="E1FFF7"/>
          </a:solidFill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void swap(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x,int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y)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 temp;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temp=x;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x=y;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y=temp;</a:t>
            </a:r>
          </a:p>
          <a:p>
            <a:pPr algn="l"/>
            <a:r>
              <a:rPr kumimoji="1" lang="en-US" altLang="zh-CN" sz="2400" dirty="0" smtClean="0">
                <a:latin typeface="Times New Roman" panose="02020603050405020304" pitchFamily="18" charset="0"/>
              </a:rPr>
              <a:t>}</a:t>
            </a:r>
          </a:p>
          <a:p>
            <a:pPr algn="l"/>
            <a:r>
              <a:rPr kumimoji="1" lang="en-US" altLang="zh-CN" sz="2400" dirty="0" err="1" smtClean="0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 smtClean="0">
                <a:latin typeface="Times New Roman" panose="02020603050405020304" pitchFamily="18" charset="0"/>
              </a:rPr>
              <a:t> 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main()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</a:t>
            </a:r>
            <a:endParaRPr kumimoji="1" lang="en-US" altLang="zh-CN" sz="2400" dirty="0" smtClean="0">
              <a:latin typeface="Times New Roman" panose="02020603050405020304" pitchFamily="18" charset="0"/>
            </a:endParaRPr>
          </a:p>
          <a:p>
            <a:pPr algn="l"/>
            <a:r>
              <a:rPr kumimoji="1" lang="en-US" altLang="zh-CN" sz="2400" dirty="0" err="1" smtClean="0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 smtClean="0">
                <a:latin typeface="Times New Roman" panose="02020603050405020304" pitchFamily="18" charset="0"/>
              </a:rPr>
              <a:t> </a:t>
            </a:r>
            <a:r>
              <a:rPr kumimoji="1" lang="en-US" altLang="zh-CN" sz="2400" dirty="0" err="1" smtClean="0">
                <a:latin typeface="Times New Roman" panose="02020603050405020304" pitchFamily="18" charset="0"/>
              </a:rPr>
              <a:t>a,b</a:t>
            </a:r>
            <a:r>
              <a:rPr kumimoji="1" lang="zh-CN" altLang="en-US" sz="2400" dirty="0">
                <a:latin typeface="Times New Roman" panose="02020603050405020304" pitchFamily="18" charset="0"/>
              </a:rPr>
              <a:t>；</a:t>
            </a:r>
            <a:r>
              <a:rPr kumimoji="1" lang="en-US" altLang="zh-CN" sz="2400" dirty="0" smtClean="0">
                <a:latin typeface="Times New Roman" panose="02020603050405020304" pitchFamily="18" charset="0"/>
              </a:rPr>
              <a:t>           </a:t>
            </a:r>
            <a:r>
              <a:rPr kumimoji="1" lang="en-US" altLang="zh-CN" sz="2400" dirty="0" err="1" smtClean="0">
                <a:latin typeface="Times New Roman" panose="02020603050405020304" pitchFamily="18" charset="0"/>
              </a:rPr>
              <a:t>scanf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("%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d,%d",&amp;a,&amp;b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 smtClean="0">
                <a:latin typeface="Times New Roman" panose="02020603050405020304" pitchFamily="18" charset="0"/>
              </a:rPr>
              <a:t>swap(</a:t>
            </a:r>
            <a:r>
              <a:rPr kumimoji="1" lang="en-US" altLang="zh-CN" sz="2400" dirty="0" err="1" smtClean="0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 smtClean="0">
                <a:latin typeface="Times New Roman" panose="02020603050405020304" pitchFamily="18" charset="0"/>
              </a:rPr>
              <a:t>);         </a:t>
            </a:r>
            <a:r>
              <a:rPr kumimoji="1" lang="en-US" altLang="zh-CN" sz="2400" dirty="0" err="1" smtClean="0">
                <a:latin typeface="Times New Roman" panose="02020603050405020304" pitchFamily="18" charset="0"/>
              </a:rPr>
              <a:t>printf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("\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n%d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,%d\n",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 smtClean="0">
                <a:latin typeface="Times New Roman" panose="02020603050405020304" pitchFamily="18" charset="0"/>
              </a:rPr>
              <a:t>return 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0;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0535" y="686098"/>
            <a:ext cx="51347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普通变量作为参数，交换两个数的值</a:t>
            </a:r>
            <a:endParaRPr kumimoji="1" lang="zh-CN" altLang="en-US" sz="24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75275" y="4111625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endParaRPr kumimoji="1" lang="zh-CN" altLang="en-US" sz="2000">
              <a:latin typeface="Times New Roman" panose="02020603050405020304" pitchFamily="18" charset="0"/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055595" y="1400175"/>
            <a:ext cx="2589212" cy="4625975"/>
            <a:chOff x="3021" y="806"/>
            <a:chExt cx="1631" cy="2914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429" y="3364"/>
              <a:ext cx="1211" cy="356"/>
            </a:xfrm>
            <a:custGeom>
              <a:avLst/>
              <a:gdLst>
                <a:gd name="T0" fmla="*/ 0 w 1211"/>
                <a:gd name="T1" fmla="*/ 23 h 456"/>
                <a:gd name="T2" fmla="*/ 500 w 1211"/>
                <a:gd name="T3" fmla="*/ 5 h 456"/>
                <a:gd name="T4" fmla="*/ 1089 w 1211"/>
                <a:gd name="T5" fmla="*/ 56 h 456"/>
                <a:gd name="T6" fmla="*/ 1211 w 1211"/>
                <a:gd name="T7" fmla="*/ 46 h 4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1"/>
                <a:gd name="T13" fmla="*/ 0 h 456"/>
                <a:gd name="T14" fmla="*/ 1211 w 1211"/>
                <a:gd name="T15" fmla="*/ 456 h 4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1" h="456">
                  <a:moveTo>
                    <a:pt x="0" y="163"/>
                  </a:moveTo>
                  <a:cubicBezTo>
                    <a:pt x="159" y="81"/>
                    <a:pt x="318" y="0"/>
                    <a:pt x="500" y="41"/>
                  </a:cubicBezTo>
                  <a:cubicBezTo>
                    <a:pt x="682" y="82"/>
                    <a:pt x="970" y="360"/>
                    <a:pt x="1089" y="408"/>
                  </a:cubicBezTo>
                  <a:cubicBezTo>
                    <a:pt x="1208" y="456"/>
                    <a:pt x="1191" y="345"/>
                    <a:pt x="1211" y="33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3430" y="3018"/>
              <a:ext cx="1212" cy="672"/>
            </a:xfrm>
            <a:custGeom>
              <a:avLst/>
              <a:gdLst>
                <a:gd name="T0" fmla="*/ 12 w 1212"/>
                <a:gd name="T1" fmla="*/ 0 h 672"/>
                <a:gd name="T2" fmla="*/ 1212 w 1212"/>
                <a:gd name="T3" fmla="*/ 0 h 672"/>
                <a:gd name="T4" fmla="*/ 1212 w 1212"/>
                <a:gd name="T5" fmla="*/ 624 h 672"/>
                <a:gd name="T6" fmla="*/ 1140 w 1212"/>
                <a:gd name="T7" fmla="*/ 672 h 672"/>
                <a:gd name="T8" fmla="*/ 720 w 1212"/>
                <a:gd name="T9" fmla="*/ 468 h 672"/>
                <a:gd name="T10" fmla="*/ 540 w 1212"/>
                <a:gd name="T11" fmla="*/ 384 h 672"/>
                <a:gd name="T12" fmla="*/ 360 w 1212"/>
                <a:gd name="T13" fmla="*/ 372 h 672"/>
                <a:gd name="T14" fmla="*/ 216 w 1212"/>
                <a:gd name="T15" fmla="*/ 408 h 672"/>
                <a:gd name="T16" fmla="*/ 0 w 1212"/>
                <a:gd name="T17" fmla="*/ 468 h 672"/>
                <a:gd name="T18" fmla="*/ 12 w 1212"/>
                <a:gd name="T19" fmla="*/ 0 h 6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12"/>
                <a:gd name="T31" fmla="*/ 0 h 672"/>
                <a:gd name="T32" fmla="*/ 1212 w 1212"/>
                <a:gd name="T33" fmla="*/ 672 h 6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12" h="672">
                  <a:moveTo>
                    <a:pt x="12" y="0"/>
                  </a:moveTo>
                  <a:lnTo>
                    <a:pt x="1212" y="0"/>
                  </a:lnTo>
                  <a:lnTo>
                    <a:pt x="1212" y="624"/>
                  </a:lnTo>
                  <a:lnTo>
                    <a:pt x="1140" y="672"/>
                  </a:lnTo>
                  <a:lnTo>
                    <a:pt x="720" y="468"/>
                  </a:lnTo>
                  <a:lnTo>
                    <a:pt x="540" y="384"/>
                  </a:lnTo>
                  <a:lnTo>
                    <a:pt x="360" y="372"/>
                  </a:lnTo>
                  <a:lnTo>
                    <a:pt x="216" y="408"/>
                  </a:lnTo>
                  <a:lnTo>
                    <a:pt x="0" y="46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DDDDDD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429" y="806"/>
              <a:ext cx="1211" cy="2212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endParaRPr kumimoji="1" lang="zh-CN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441" y="1244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441" y="1500"/>
              <a:ext cx="1211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441" y="1733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441" y="1988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429" y="2246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3441" y="2788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3429" y="3027"/>
              <a:ext cx="0" cy="4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4640" y="3027"/>
              <a:ext cx="1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3920" y="864"/>
              <a:ext cx="30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…...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3919" y="3069"/>
              <a:ext cx="30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…...</a:t>
              </a: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3441" y="2510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3021" y="1134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2000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3022" y="2105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2016</a:t>
              </a:r>
              <a:endParaRPr kumimoji="1" lang="en-US" altLang="zh-CN" sz="2000">
                <a:solidFill>
                  <a:srgbClr val="3366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3021" y="2348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2020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3021" y="1377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2004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3021" y="1620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2008</a:t>
              </a:r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3021" y="1862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2012</a:t>
              </a:r>
            </a:p>
          </p:txBody>
        </p:sp>
        <p:grpSp>
          <p:nvGrpSpPr>
            <p:cNvPr id="28" name="Group 27"/>
            <p:cNvGrpSpPr>
              <a:grpSpLocks/>
            </p:cNvGrpSpPr>
            <p:nvPr/>
          </p:nvGrpSpPr>
          <p:grpSpPr bwMode="auto">
            <a:xfrm>
              <a:off x="3444" y="1380"/>
              <a:ext cx="60" cy="1548"/>
              <a:chOff x="3960" y="1560"/>
              <a:chExt cx="60" cy="1548"/>
            </a:xfrm>
          </p:grpSpPr>
          <p:sp>
            <p:nvSpPr>
              <p:cNvPr id="37" name="Line 28"/>
              <p:cNvSpPr>
                <a:spLocks noChangeShapeType="1"/>
              </p:cNvSpPr>
              <p:nvPr/>
            </p:nvSpPr>
            <p:spPr bwMode="auto">
              <a:xfrm>
                <a:off x="3960" y="156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8" name="Line 29"/>
              <p:cNvSpPr>
                <a:spLocks noChangeShapeType="1"/>
              </p:cNvSpPr>
              <p:nvPr/>
            </p:nvSpPr>
            <p:spPr bwMode="auto">
              <a:xfrm>
                <a:off x="3960" y="2076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9" name="Line 30"/>
              <p:cNvSpPr>
                <a:spLocks noChangeShapeType="1"/>
              </p:cNvSpPr>
              <p:nvPr/>
            </p:nvSpPr>
            <p:spPr bwMode="auto">
              <a:xfrm>
                <a:off x="3960" y="2334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0" name="Line 31"/>
              <p:cNvSpPr>
                <a:spLocks noChangeShapeType="1"/>
              </p:cNvSpPr>
              <p:nvPr/>
            </p:nvSpPr>
            <p:spPr bwMode="auto">
              <a:xfrm>
                <a:off x="3960" y="2592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1" name="Line 32"/>
              <p:cNvSpPr>
                <a:spLocks noChangeShapeType="1"/>
              </p:cNvSpPr>
              <p:nvPr/>
            </p:nvSpPr>
            <p:spPr bwMode="auto">
              <a:xfrm>
                <a:off x="3960" y="285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2" name="Line 33"/>
              <p:cNvSpPr>
                <a:spLocks noChangeShapeType="1"/>
              </p:cNvSpPr>
              <p:nvPr/>
            </p:nvSpPr>
            <p:spPr bwMode="auto">
              <a:xfrm>
                <a:off x="3960" y="310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43" name="Line 34"/>
              <p:cNvSpPr>
                <a:spLocks noChangeShapeType="1"/>
              </p:cNvSpPr>
              <p:nvPr/>
            </p:nvSpPr>
            <p:spPr bwMode="auto">
              <a:xfrm>
                <a:off x="3960" y="181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29" name="Group 35"/>
            <p:cNvGrpSpPr>
              <a:grpSpLocks/>
            </p:cNvGrpSpPr>
            <p:nvPr/>
          </p:nvGrpSpPr>
          <p:grpSpPr bwMode="auto">
            <a:xfrm>
              <a:off x="4572" y="1368"/>
              <a:ext cx="60" cy="1548"/>
              <a:chOff x="3960" y="1560"/>
              <a:chExt cx="60" cy="1548"/>
            </a:xfrm>
          </p:grpSpPr>
          <p:sp>
            <p:nvSpPr>
              <p:cNvPr id="30" name="Line 36"/>
              <p:cNvSpPr>
                <a:spLocks noChangeShapeType="1"/>
              </p:cNvSpPr>
              <p:nvPr/>
            </p:nvSpPr>
            <p:spPr bwMode="auto">
              <a:xfrm>
                <a:off x="3960" y="156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Line 37"/>
              <p:cNvSpPr>
                <a:spLocks noChangeShapeType="1"/>
              </p:cNvSpPr>
              <p:nvPr/>
            </p:nvSpPr>
            <p:spPr bwMode="auto">
              <a:xfrm>
                <a:off x="3960" y="2076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2" name="Line 38"/>
              <p:cNvSpPr>
                <a:spLocks noChangeShapeType="1"/>
              </p:cNvSpPr>
              <p:nvPr/>
            </p:nvSpPr>
            <p:spPr bwMode="auto">
              <a:xfrm>
                <a:off x="3960" y="2334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3" name="Line 39"/>
              <p:cNvSpPr>
                <a:spLocks noChangeShapeType="1"/>
              </p:cNvSpPr>
              <p:nvPr/>
            </p:nvSpPr>
            <p:spPr bwMode="auto">
              <a:xfrm>
                <a:off x="3960" y="2592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4" name="Line 40"/>
              <p:cNvSpPr>
                <a:spLocks noChangeShapeType="1"/>
              </p:cNvSpPr>
              <p:nvPr/>
            </p:nvSpPr>
            <p:spPr bwMode="auto">
              <a:xfrm>
                <a:off x="3960" y="285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5" name="Line 41"/>
              <p:cNvSpPr>
                <a:spLocks noChangeShapeType="1"/>
              </p:cNvSpPr>
              <p:nvPr/>
            </p:nvSpPr>
            <p:spPr bwMode="auto">
              <a:xfrm>
                <a:off x="3960" y="310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6" name="Line 42"/>
              <p:cNvSpPr>
                <a:spLocks noChangeShapeType="1"/>
              </p:cNvSpPr>
              <p:nvPr/>
            </p:nvSpPr>
            <p:spPr bwMode="auto">
              <a:xfrm>
                <a:off x="3960" y="181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556375" y="193284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6277107" y="1665229"/>
            <a:ext cx="2533651" cy="1225109"/>
            <a:chOff x="3743" y="911"/>
            <a:chExt cx="1596" cy="711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4630" y="1125"/>
              <a:ext cx="689" cy="250"/>
              <a:chOff x="4402" y="1437"/>
              <a:chExt cx="689" cy="250"/>
            </a:xfrm>
          </p:grpSpPr>
          <p:sp>
            <p:nvSpPr>
              <p:cNvPr id="51" name="Line 46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2" name="Text Box 47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0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 dirty="0">
                    <a:latin typeface="Times New Roman" panose="02020603050405020304" pitchFamily="18" charset="0"/>
                  </a:rPr>
                  <a:t>变量</a:t>
                </a:r>
                <a:r>
                  <a:rPr kumimoji="1" lang="en-US" altLang="zh-CN" sz="2000" dirty="0">
                    <a:latin typeface="Times New Roman" panose="02020603050405020304" pitchFamily="18" charset="0"/>
                  </a:rPr>
                  <a:t>a</a:t>
                </a:r>
              </a:p>
            </p:txBody>
          </p:sp>
        </p:grpSp>
        <p:grpSp>
          <p:nvGrpSpPr>
            <p:cNvPr id="47" name="Group 48"/>
            <p:cNvGrpSpPr>
              <a:grpSpLocks/>
            </p:cNvGrpSpPr>
            <p:nvPr/>
          </p:nvGrpSpPr>
          <p:grpSpPr bwMode="auto">
            <a:xfrm>
              <a:off x="4630" y="1334"/>
              <a:ext cx="709" cy="288"/>
              <a:chOff x="4426" y="1886"/>
              <a:chExt cx="709" cy="288"/>
            </a:xfrm>
          </p:grpSpPr>
          <p:sp>
            <p:nvSpPr>
              <p:cNvPr id="49" name="Line 49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0" name="Text Box 50"/>
              <p:cNvSpPr txBox="1">
                <a:spLocks noChangeArrowheads="1"/>
              </p:cNvSpPr>
              <p:nvPr/>
            </p:nvSpPr>
            <p:spPr bwMode="auto">
              <a:xfrm>
                <a:off x="4523" y="1886"/>
                <a:ext cx="6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  变量</a:t>
                </a:r>
                <a:r>
                  <a:rPr kumimoji="1" lang="en-US" altLang="zh-CN" sz="2400">
                    <a:latin typeface="Times New Roman" panose="02020603050405020304" pitchFamily="18" charset="0"/>
                  </a:rPr>
                  <a:t>b</a:t>
                </a:r>
                <a:endParaRPr kumimoji="1" lang="en-US" altLang="zh-CN" sz="20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" name="Text Box 51"/>
            <p:cNvSpPr txBox="1">
              <a:spLocks noChangeArrowheads="1"/>
            </p:cNvSpPr>
            <p:nvPr/>
          </p:nvSpPr>
          <p:spPr bwMode="auto">
            <a:xfrm>
              <a:off x="3743" y="911"/>
              <a:ext cx="54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(main)</a:t>
              </a:r>
              <a:endPara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575425" y="23653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 dirty="0">
                <a:solidFill>
                  <a:srgbClr val="FF3300"/>
                </a:solidFill>
                <a:latin typeface="Times New Roman" panose="02020603050405020304" pitchFamily="18" charset="0"/>
              </a:rPr>
              <a:t>9</a:t>
            </a:r>
            <a:endParaRPr kumimoji="1" lang="en-US" altLang="zh-C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6331353" y="2811463"/>
            <a:ext cx="2887663" cy="1754188"/>
            <a:chOff x="3788" y="1525"/>
            <a:chExt cx="1819" cy="1105"/>
          </a:xfrm>
        </p:grpSpPr>
        <p:grpSp>
          <p:nvGrpSpPr>
            <p:cNvPr id="55" name="Group 54"/>
            <p:cNvGrpSpPr>
              <a:grpSpLocks/>
            </p:cNvGrpSpPr>
            <p:nvPr/>
          </p:nvGrpSpPr>
          <p:grpSpPr bwMode="auto">
            <a:xfrm>
              <a:off x="4659" y="2342"/>
              <a:ext cx="948" cy="288"/>
              <a:chOff x="4426" y="1886"/>
              <a:chExt cx="948" cy="288"/>
            </a:xfrm>
          </p:grpSpPr>
          <p:sp>
            <p:nvSpPr>
              <p:cNvPr id="63" name="Line 55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4" name="Text Box 56"/>
              <p:cNvSpPr txBox="1">
                <a:spLocks noChangeArrowheads="1"/>
              </p:cNvSpPr>
              <p:nvPr/>
            </p:nvSpPr>
            <p:spPr bwMode="auto">
              <a:xfrm>
                <a:off x="4523" y="1886"/>
                <a:ext cx="85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 dirty="0">
                    <a:latin typeface="Times New Roman" panose="02020603050405020304" pitchFamily="18" charset="0"/>
                  </a:rPr>
                  <a:t>  变量</a:t>
                </a:r>
                <a:r>
                  <a:rPr kumimoji="1" lang="en-US" altLang="zh-CN" sz="2000" dirty="0">
                    <a:latin typeface="Times New Roman" panose="02020603050405020304" pitchFamily="18" charset="0"/>
                  </a:rPr>
                  <a:t>tem</a:t>
                </a:r>
                <a:r>
                  <a:rPr kumimoji="1" lang="en-US" altLang="zh-CN" sz="2400" dirty="0">
                    <a:latin typeface="Times New Roman" panose="02020603050405020304" pitchFamily="18" charset="0"/>
                  </a:rPr>
                  <a:t>p</a:t>
                </a:r>
                <a:endParaRPr kumimoji="1" lang="en-US" altLang="zh-CN" sz="20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56" name="Group 57"/>
            <p:cNvGrpSpPr>
              <a:grpSpLocks/>
            </p:cNvGrpSpPr>
            <p:nvPr/>
          </p:nvGrpSpPr>
          <p:grpSpPr bwMode="auto">
            <a:xfrm>
              <a:off x="4642" y="2121"/>
              <a:ext cx="693" cy="250"/>
              <a:chOff x="4426" y="1917"/>
              <a:chExt cx="693" cy="250"/>
            </a:xfrm>
          </p:grpSpPr>
          <p:sp>
            <p:nvSpPr>
              <p:cNvPr id="61" name="Line 58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2" name="Text Box 59"/>
              <p:cNvSpPr txBox="1">
                <a:spLocks noChangeArrowheads="1"/>
              </p:cNvSpPr>
              <p:nvPr/>
            </p:nvSpPr>
            <p:spPr bwMode="auto">
              <a:xfrm>
                <a:off x="4523" y="1917"/>
                <a:ext cx="59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  变量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y</a:t>
                </a:r>
              </a:p>
            </p:txBody>
          </p:sp>
        </p:grp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642" y="1869"/>
              <a:ext cx="693" cy="250"/>
              <a:chOff x="4426" y="1917"/>
              <a:chExt cx="693" cy="250"/>
            </a:xfrm>
          </p:grpSpPr>
          <p:sp>
            <p:nvSpPr>
              <p:cNvPr id="59" name="Line 61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Text Box 62"/>
              <p:cNvSpPr txBox="1">
                <a:spLocks noChangeArrowheads="1"/>
              </p:cNvSpPr>
              <p:nvPr/>
            </p:nvSpPr>
            <p:spPr bwMode="auto">
              <a:xfrm>
                <a:off x="4523" y="1917"/>
                <a:ext cx="59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  变量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x</a:t>
                </a:r>
              </a:p>
            </p:txBody>
          </p:sp>
        </p:grpSp>
        <p:sp>
          <p:nvSpPr>
            <p:cNvPr id="58" name="Text Box 63"/>
            <p:cNvSpPr txBox="1">
              <a:spLocks noChangeArrowheads="1"/>
            </p:cNvSpPr>
            <p:nvPr/>
          </p:nvSpPr>
          <p:spPr bwMode="auto">
            <a:xfrm>
              <a:off x="3788" y="1525"/>
              <a:ext cx="5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 dirty="0">
                  <a:solidFill>
                    <a:srgbClr val="336600"/>
                  </a:solidFill>
                  <a:latin typeface="Times New Roman" panose="02020603050405020304" pitchFamily="18" charset="0"/>
                </a:rPr>
                <a:t>(swap)</a:t>
              </a:r>
              <a:endParaRPr kumimoji="1" lang="en-US" altLang="zh-CN" sz="2000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6630988" y="39608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endParaRPr kumimoji="1" lang="en-US" altLang="zh-CN" sz="20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6" name="Group 65"/>
          <p:cNvGrpSpPr>
            <a:grpSpLocks/>
          </p:cNvGrpSpPr>
          <p:nvPr/>
        </p:nvGrpSpPr>
        <p:grpSpPr bwMode="auto">
          <a:xfrm>
            <a:off x="5019675" y="2209800"/>
            <a:ext cx="1892300" cy="1374775"/>
            <a:chOff x="2958" y="1392"/>
            <a:chExt cx="1192" cy="866"/>
          </a:xfrm>
        </p:grpSpPr>
        <p:sp>
          <p:nvSpPr>
            <p:cNvPr id="67" name="Text Box 66"/>
            <p:cNvSpPr txBox="1">
              <a:spLocks noChangeArrowheads="1"/>
            </p:cNvSpPr>
            <p:nvPr/>
          </p:nvSpPr>
          <p:spPr bwMode="auto">
            <a:xfrm>
              <a:off x="3938" y="197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2958" y="1392"/>
              <a:ext cx="150" cy="744"/>
            </a:xfrm>
            <a:custGeom>
              <a:avLst/>
              <a:gdLst>
                <a:gd name="T0" fmla="*/ 114 w 150"/>
                <a:gd name="T1" fmla="*/ 0 h 744"/>
                <a:gd name="T2" fmla="*/ 6 w 150"/>
                <a:gd name="T3" fmla="*/ 312 h 744"/>
                <a:gd name="T4" fmla="*/ 150 w 150"/>
                <a:gd name="T5" fmla="*/ 744 h 744"/>
                <a:gd name="T6" fmla="*/ 0 60000 65536"/>
                <a:gd name="T7" fmla="*/ 0 60000 65536"/>
                <a:gd name="T8" fmla="*/ 0 60000 65536"/>
                <a:gd name="T9" fmla="*/ 0 w 150"/>
                <a:gd name="T10" fmla="*/ 0 h 744"/>
                <a:gd name="T11" fmla="*/ 150 w 150"/>
                <a:gd name="T12" fmla="*/ 744 h 7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744">
                  <a:moveTo>
                    <a:pt x="114" y="0"/>
                  </a:moveTo>
                  <a:cubicBezTo>
                    <a:pt x="57" y="94"/>
                    <a:pt x="0" y="188"/>
                    <a:pt x="6" y="312"/>
                  </a:cubicBezTo>
                  <a:cubicBezTo>
                    <a:pt x="12" y="436"/>
                    <a:pt x="128" y="672"/>
                    <a:pt x="150" y="744"/>
                  </a:cubicBezTo>
                </a:path>
              </a:pathLst>
            </a:custGeom>
            <a:noFill/>
            <a:ln w="38100">
              <a:solidFill>
                <a:srgbClr val="3399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69" name="Group 68"/>
          <p:cNvGrpSpPr>
            <a:grpSpLocks/>
          </p:cNvGrpSpPr>
          <p:nvPr/>
        </p:nvGrpSpPr>
        <p:grpSpPr bwMode="auto">
          <a:xfrm>
            <a:off x="4968875" y="2590800"/>
            <a:ext cx="1924050" cy="1431925"/>
            <a:chOff x="2926" y="1632"/>
            <a:chExt cx="1212" cy="902"/>
          </a:xfrm>
        </p:grpSpPr>
        <p:sp>
          <p:nvSpPr>
            <p:cNvPr id="70" name="Text Box 69"/>
            <p:cNvSpPr txBox="1">
              <a:spLocks noChangeArrowheads="1"/>
            </p:cNvSpPr>
            <p:nvPr/>
          </p:nvSpPr>
          <p:spPr bwMode="auto">
            <a:xfrm>
              <a:off x="3926" y="224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400">
                  <a:solidFill>
                    <a:srgbClr val="FF3300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2926" y="1632"/>
              <a:ext cx="182" cy="756"/>
            </a:xfrm>
            <a:custGeom>
              <a:avLst/>
              <a:gdLst>
                <a:gd name="T0" fmla="*/ 182 w 182"/>
                <a:gd name="T1" fmla="*/ 0 h 756"/>
                <a:gd name="T2" fmla="*/ 2 w 182"/>
                <a:gd name="T3" fmla="*/ 468 h 756"/>
                <a:gd name="T4" fmla="*/ 170 w 182"/>
                <a:gd name="T5" fmla="*/ 756 h 756"/>
                <a:gd name="T6" fmla="*/ 0 60000 65536"/>
                <a:gd name="T7" fmla="*/ 0 60000 65536"/>
                <a:gd name="T8" fmla="*/ 0 60000 65536"/>
                <a:gd name="T9" fmla="*/ 0 w 182"/>
                <a:gd name="T10" fmla="*/ 0 h 756"/>
                <a:gd name="T11" fmla="*/ 182 w 182"/>
                <a:gd name="T12" fmla="*/ 756 h 7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2" h="756">
                  <a:moveTo>
                    <a:pt x="182" y="0"/>
                  </a:moveTo>
                  <a:cubicBezTo>
                    <a:pt x="93" y="171"/>
                    <a:pt x="4" y="342"/>
                    <a:pt x="2" y="468"/>
                  </a:cubicBezTo>
                  <a:cubicBezTo>
                    <a:pt x="0" y="594"/>
                    <a:pt x="142" y="710"/>
                    <a:pt x="170" y="756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 type="none" w="lg" len="lg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72" name="Text Box 71"/>
          <p:cNvSpPr txBox="1">
            <a:spLocks noChangeArrowheads="1"/>
          </p:cNvSpPr>
          <p:nvPr/>
        </p:nvSpPr>
        <p:spPr bwMode="auto">
          <a:xfrm>
            <a:off x="6634163" y="3562350"/>
            <a:ext cx="333375" cy="4572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5</a:t>
            </a:r>
            <a:endParaRPr kumimoji="1" lang="en-US" altLang="zh-CN" sz="240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73" name="Text Box 72"/>
          <p:cNvSpPr txBox="1">
            <a:spLocks noChangeArrowheads="1"/>
          </p:cNvSpPr>
          <p:nvPr/>
        </p:nvSpPr>
        <p:spPr bwMode="auto">
          <a:xfrm>
            <a:off x="6653213" y="3162300"/>
            <a:ext cx="333375" cy="4572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9</a:t>
            </a:r>
            <a:endParaRPr kumimoji="1" lang="en-US" altLang="zh-CN" sz="240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74" name="Text Box 73"/>
          <p:cNvSpPr txBox="1">
            <a:spLocks noChangeArrowheads="1"/>
          </p:cNvSpPr>
          <p:nvPr/>
        </p:nvSpPr>
        <p:spPr bwMode="auto">
          <a:xfrm>
            <a:off x="4095750" y="2838450"/>
            <a:ext cx="995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COPY</a:t>
            </a:r>
            <a:endParaRPr kumimoji="1" lang="en-US" altLang="zh-CN" sz="240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44" grpId="0" build="p" autoUpdateAnimBg="0"/>
      <p:bldP spid="53" grpId="0" build="p" autoUpdateAnimBg="0"/>
      <p:bldP spid="65" grpId="0" build="p" autoUpdateAnimBg="0"/>
      <p:bldP spid="72" grpId="0" animBg="1" autoUpdateAnimBg="0"/>
      <p:bldP spid="73" grpId="0" animBg="1" autoUpdateAnimBg="0"/>
      <p:bldP spid="74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3"/>
          <p:cNvSpPr txBox="1">
            <a:spLocks noChangeArrowheads="1"/>
          </p:cNvSpPr>
          <p:nvPr/>
        </p:nvSpPr>
        <p:spPr bwMode="auto">
          <a:xfrm>
            <a:off x="395288" y="1354931"/>
            <a:ext cx="4094391" cy="5262979"/>
          </a:xfrm>
          <a:prstGeom prst="rect">
            <a:avLst/>
          </a:prstGeom>
          <a:solidFill>
            <a:srgbClr val="E1FFF7"/>
          </a:solidFill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void swap(</a:t>
            </a:r>
            <a:r>
              <a:rPr kumimoji="1"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kumimoji="1"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x,int</a:t>
            </a:r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y)</a:t>
            </a:r>
            <a:endParaRPr kumimoji="1" lang="en-US" altLang="zh-CN" sz="2400" dirty="0">
              <a:latin typeface="Times New Roman" panose="02020603050405020304" pitchFamily="18" charset="0"/>
            </a:endParaRP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 temp;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temp=x;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x=y;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y=temp;</a:t>
            </a:r>
          </a:p>
          <a:p>
            <a:pPr algn="l"/>
            <a:endParaRPr kumimoji="1" lang="en-US" altLang="zh-CN" sz="2400" dirty="0">
              <a:latin typeface="Times New Roman" panose="02020603050405020304" pitchFamily="18" charset="0"/>
            </a:endParaRP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  <a:p>
            <a:pPr algn="l"/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main()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scanf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("%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d,%d",&amp;a,&amp;b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swap(</a:t>
            </a:r>
            <a:r>
              <a:rPr kumimoji="1"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printf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("\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n%d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,%d\n",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 return 0;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76" name="Text Box 4"/>
          <p:cNvSpPr txBox="1">
            <a:spLocks noChangeArrowheads="1"/>
          </p:cNvSpPr>
          <p:nvPr/>
        </p:nvSpPr>
        <p:spPr bwMode="auto">
          <a:xfrm>
            <a:off x="35618" y="687387"/>
            <a:ext cx="52902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普通变量作为参数，交换两个数的值</a:t>
            </a:r>
          </a:p>
        </p:txBody>
      </p:sp>
      <p:sp>
        <p:nvSpPr>
          <p:cNvPr id="77" name="AutoShape 5"/>
          <p:cNvSpPr>
            <a:spLocks noChangeArrowheads="1"/>
          </p:cNvSpPr>
          <p:nvPr/>
        </p:nvSpPr>
        <p:spPr bwMode="auto">
          <a:xfrm>
            <a:off x="2654300" y="2992438"/>
            <a:ext cx="1855788" cy="1166812"/>
          </a:xfrm>
          <a:prstGeom prst="irregularSeal1">
            <a:avLst/>
          </a:prstGeom>
          <a:solidFill>
            <a:schemeClr val="bg1"/>
          </a:solidFill>
          <a:ln w="38100">
            <a:solidFill>
              <a:srgbClr val="339966"/>
            </a:solidFill>
            <a:miter lim="800000"/>
            <a:headEnd type="none" w="lg" len="lg"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zh-CN" altLang="en-US" sz="240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值传递</a:t>
            </a: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5294313" y="4111625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endParaRPr kumimoji="1" lang="zh-CN" altLang="en-US" sz="2000">
              <a:latin typeface="Times New Roman" panose="02020603050405020304" pitchFamily="18" charset="0"/>
            </a:endParaRPr>
          </a:p>
        </p:txBody>
      </p:sp>
      <p:grpSp>
        <p:nvGrpSpPr>
          <p:cNvPr id="79" name="Group 7"/>
          <p:cNvGrpSpPr>
            <a:grpSpLocks/>
          </p:cNvGrpSpPr>
          <p:nvPr/>
        </p:nvGrpSpPr>
        <p:grpSpPr bwMode="auto">
          <a:xfrm>
            <a:off x="5052218" y="1262856"/>
            <a:ext cx="2589213" cy="4625975"/>
            <a:chOff x="3021" y="806"/>
            <a:chExt cx="1631" cy="2914"/>
          </a:xfrm>
        </p:grpSpPr>
        <p:sp>
          <p:nvSpPr>
            <p:cNvPr id="80" name="Freeform 8"/>
            <p:cNvSpPr>
              <a:spLocks/>
            </p:cNvSpPr>
            <p:nvPr/>
          </p:nvSpPr>
          <p:spPr bwMode="auto">
            <a:xfrm>
              <a:off x="3429" y="3364"/>
              <a:ext cx="1211" cy="356"/>
            </a:xfrm>
            <a:custGeom>
              <a:avLst/>
              <a:gdLst>
                <a:gd name="T0" fmla="*/ 0 w 1211"/>
                <a:gd name="T1" fmla="*/ 23 h 456"/>
                <a:gd name="T2" fmla="*/ 500 w 1211"/>
                <a:gd name="T3" fmla="*/ 5 h 456"/>
                <a:gd name="T4" fmla="*/ 1089 w 1211"/>
                <a:gd name="T5" fmla="*/ 56 h 456"/>
                <a:gd name="T6" fmla="*/ 1211 w 1211"/>
                <a:gd name="T7" fmla="*/ 46 h 4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1"/>
                <a:gd name="T13" fmla="*/ 0 h 456"/>
                <a:gd name="T14" fmla="*/ 1211 w 1211"/>
                <a:gd name="T15" fmla="*/ 456 h 4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1" h="456">
                  <a:moveTo>
                    <a:pt x="0" y="163"/>
                  </a:moveTo>
                  <a:cubicBezTo>
                    <a:pt x="159" y="81"/>
                    <a:pt x="318" y="0"/>
                    <a:pt x="500" y="41"/>
                  </a:cubicBezTo>
                  <a:cubicBezTo>
                    <a:pt x="682" y="82"/>
                    <a:pt x="970" y="360"/>
                    <a:pt x="1089" y="408"/>
                  </a:cubicBezTo>
                  <a:cubicBezTo>
                    <a:pt x="1208" y="456"/>
                    <a:pt x="1191" y="345"/>
                    <a:pt x="1211" y="33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Freeform 9"/>
            <p:cNvSpPr>
              <a:spLocks/>
            </p:cNvSpPr>
            <p:nvPr/>
          </p:nvSpPr>
          <p:spPr bwMode="auto">
            <a:xfrm>
              <a:off x="3430" y="3018"/>
              <a:ext cx="1212" cy="672"/>
            </a:xfrm>
            <a:custGeom>
              <a:avLst/>
              <a:gdLst>
                <a:gd name="T0" fmla="*/ 12 w 1212"/>
                <a:gd name="T1" fmla="*/ 0 h 672"/>
                <a:gd name="T2" fmla="*/ 1212 w 1212"/>
                <a:gd name="T3" fmla="*/ 0 h 672"/>
                <a:gd name="T4" fmla="*/ 1212 w 1212"/>
                <a:gd name="T5" fmla="*/ 624 h 672"/>
                <a:gd name="T6" fmla="*/ 1140 w 1212"/>
                <a:gd name="T7" fmla="*/ 672 h 672"/>
                <a:gd name="T8" fmla="*/ 720 w 1212"/>
                <a:gd name="T9" fmla="*/ 468 h 672"/>
                <a:gd name="T10" fmla="*/ 540 w 1212"/>
                <a:gd name="T11" fmla="*/ 384 h 672"/>
                <a:gd name="T12" fmla="*/ 360 w 1212"/>
                <a:gd name="T13" fmla="*/ 372 h 672"/>
                <a:gd name="T14" fmla="*/ 216 w 1212"/>
                <a:gd name="T15" fmla="*/ 408 h 672"/>
                <a:gd name="T16" fmla="*/ 0 w 1212"/>
                <a:gd name="T17" fmla="*/ 468 h 672"/>
                <a:gd name="T18" fmla="*/ 12 w 1212"/>
                <a:gd name="T19" fmla="*/ 0 h 6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12"/>
                <a:gd name="T31" fmla="*/ 0 h 672"/>
                <a:gd name="T32" fmla="*/ 1212 w 1212"/>
                <a:gd name="T33" fmla="*/ 672 h 6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12" h="672">
                  <a:moveTo>
                    <a:pt x="12" y="0"/>
                  </a:moveTo>
                  <a:lnTo>
                    <a:pt x="1212" y="0"/>
                  </a:lnTo>
                  <a:lnTo>
                    <a:pt x="1212" y="624"/>
                  </a:lnTo>
                  <a:lnTo>
                    <a:pt x="1140" y="672"/>
                  </a:lnTo>
                  <a:lnTo>
                    <a:pt x="720" y="468"/>
                  </a:lnTo>
                  <a:lnTo>
                    <a:pt x="540" y="384"/>
                  </a:lnTo>
                  <a:lnTo>
                    <a:pt x="360" y="372"/>
                  </a:lnTo>
                  <a:lnTo>
                    <a:pt x="216" y="408"/>
                  </a:lnTo>
                  <a:lnTo>
                    <a:pt x="0" y="46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DDDDDD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Rectangle 10"/>
            <p:cNvSpPr>
              <a:spLocks noChangeArrowheads="1"/>
            </p:cNvSpPr>
            <p:nvPr/>
          </p:nvSpPr>
          <p:spPr bwMode="auto">
            <a:xfrm>
              <a:off x="3429" y="806"/>
              <a:ext cx="1211" cy="2212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endParaRPr kumimoji="1" lang="zh-CN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83" name="Line 11"/>
            <p:cNvSpPr>
              <a:spLocks noChangeShapeType="1"/>
            </p:cNvSpPr>
            <p:nvPr/>
          </p:nvSpPr>
          <p:spPr bwMode="auto">
            <a:xfrm>
              <a:off x="3441" y="1244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12"/>
            <p:cNvSpPr>
              <a:spLocks noChangeShapeType="1"/>
            </p:cNvSpPr>
            <p:nvPr/>
          </p:nvSpPr>
          <p:spPr bwMode="auto">
            <a:xfrm>
              <a:off x="3441" y="1500"/>
              <a:ext cx="1211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Line 13"/>
            <p:cNvSpPr>
              <a:spLocks noChangeShapeType="1"/>
            </p:cNvSpPr>
            <p:nvPr/>
          </p:nvSpPr>
          <p:spPr bwMode="auto">
            <a:xfrm>
              <a:off x="3441" y="1733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14"/>
            <p:cNvSpPr>
              <a:spLocks noChangeShapeType="1"/>
            </p:cNvSpPr>
            <p:nvPr/>
          </p:nvSpPr>
          <p:spPr bwMode="auto">
            <a:xfrm>
              <a:off x="3441" y="1988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15"/>
            <p:cNvSpPr>
              <a:spLocks noChangeShapeType="1"/>
            </p:cNvSpPr>
            <p:nvPr/>
          </p:nvSpPr>
          <p:spPr bwMode="auto">
            <a:xfrm>
              <a:off x="3429" y="2246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16"/>
            <p:cNvSpPr>
              <a:spLocks noChangeShapeType="1"/>
            </p:cNvSpPr>
            <p:nvPr/>
          </p:nvSpPr>
          <p:spPr bwMode="auto">
            <a:xfrm>
              <a:off x="3441" y="2788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17"/>
            <p:cNvSpPr>
              <a:spLocks noChangeShapeType="1"/>
            </p:cNvSpPr>
            <p:nvPr/>
          </p:nvSpPr>
          <p:spPr bwMode="auto">
            <a:xfrm>
              <a:off x="3429" y="3027"/>
              <a:ext cx="0" cy="4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18"/>
            <p:cNvSpPr>
              <a:spLocks noChangeShapeType="1"/>
            </p:cNvSpPr>
            <p:nvPr/>
          </p:nvSpPr>
          <p:spPr bwMode="auto">
            <a:xfrm>
              <a:off x="4640" y="3027"/>
              <a:ext cx="1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Text Box 19"/>
            <p:cNvSpPr txBox="1">
              <a:spLocks noChangeArrowheads="1"/>
            </p:cNvSpPr>
            <p:nvPr/>
          </p:nvSpPr>
          <p:spPr bwMode="auto">
            <a:xfrm>
              <a:off x="3920" y="864"/>
              <a:ext cx="30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…...</a:t>
              </a:r>
            </a:p>
          </p:txBody>
        </p:sp>
        <p:sp>
          <p:nvSpPr>
            <p:cNvPr id="92" name="Text Box 20"/>
            <p:cNvSpPr txBox="1">
              <a:spLocks noChangeArrowheads="1"/>
            </p:cNvSpPr>
            <p:nvPr/>
          </p:nvSpPr>
          <p:spPr bwMode="auto">
            <a:xfrm>
              <a:off x="3919" y="3069"/>
              <a:ext cx="30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…...</a:t>
              </a:r>
            </a:p>
          </p:txBody>
        </p:sp>
        <p:sp>
          <p:nvSpPr>
            <p:cNvPr id="93" name="Line 21"/>
            <p:cNvSpPr>
              <a:spLocks noChangeShapeType="1"/>
            </p:cNvSpPr>
            <p:nvPr/>
          </p:nvSpPr>
          <p:spPr bwMode="auto">
            <a:xfrm>
              <a:off x="3441" y="2510"/>
              <a:ext cx="12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Text Box 22"/>
            <p:cNvSpPr txBox="1">
              <a:spLocks noChangeArrowheads="1"/>
            </p:cNvSpPr>
            <p:nvPr/>
          </p:nvSpPr>
          <p:spPr bwMode="auto">
            <a:xfrm>
              <a:off x="3021" y="1134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2000</a:t>
              </a:r>
            </a:p>
          </p:txBody>
        </p:sp>
        <p:sp>
          <p:nvSpPr>
            <p:cNvPr id="95" name="Text Box 23"/>
            <p:cNvSpPr txBox="1">
              <a:spLocks noChangeArrowheads="1"/>
            </p:cNvSpPr>
            <p:nvPr/>
          </p:nvSpPr>
          <p:spPr bwMode="auto">
            <a:xfrm>
              <a:off x="3022" y="2105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2016</a:t>
              </a:r>
              <a:endParaRPr kumimoji="1" lang="en-US" altLang="zh-CN" sz="2000">
                <a:solidFill>
                  <a:srgbClr val="3366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6" name="Text Box 24"/>
            <p:cNvSpPr txBox="1">
              <a:spLocks noChangeArrowheads="1"/>
            </p:cNvSpPr>
            <p:nvPr/>
          </p:nvSpPr>
          <p:spPr bwMode="auto">
            <a:xfrm>
              <a:off x="3021" y="2348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2020</a:t>
              </a:r>
            </a:p>
          </p:txBody>
        </p:sp>
        <p:sp>
          <p:nvSpPr>
            <p:cNvPr id="97" name="Text Box 25"/>
            <p:cNvSpPr txBox="1">
              <a:spLocks noChangeArrowheads="1"/>
            </p:cNvSpPr>
            <p:nvPr/>
          </p:nvSpPr>
          <p:spPr bwMode="auto">
            <a:xfrm>
              <a:off x="3021" y="1377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2004</a:t>
              </a:r>
            </a:p>
          </p:txBody>
        </p:sp>
        <p:sp>
          <p:nvSpPr>
            <p:cNvPr id="98" name="Text Box 26"/>
            <p:cNvSpPr txBox="1">
              <a:spLocks noChangeArrowheads="1"/>
            </p:cNvSpPr>
            <p:nvPr/>
          </p:nvSpPr>
          <p:spPr bwMode="auto">
            <a:xfrm>
              <a:off x="3021" y="1620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2008</a:t>
              </a:r>
            </a:p>
          </p:txBody>
        </p:sp>
        <p:sp>
          <p:nvSpPr>
            <p:cNvPr id="99" name="Text Box 27"/>
            <p:cNvSpPr txBox="1">
              <a:spLocks noChangeArrowheads="1"/>
            </p:cNvSpPr>
            <p:nvPr/>
          </p:nvSpPr>
          <p:spPr bwMode="auto">
            <a:xfrm>
              <a:off x="3021" y="1862"/>
              <a:ext cx="4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2012</a:t>
              </a:r>
            </a:p>
          </p:txBody>
        </p:sp>
        <p:grpSp>
          <p:nvGrpSpPr>
            <p:cNvPr id="100" name="Group 28"/>
            <p:cNvGrpSpPr>
              <a:grpSpLocks/>
            </p:cNvGrpSpPr>
            <p:nvPr/>
          </p:nvGrpSpPr>
          <p:grpSpPr bwMode="auto">
            <a:xfrm>
              <a:off x="3444" y="1380"/>
              <a:ext cx="60" cy="1548"/>
              <a:chOff x="3960" y="1560"/>
              <a:chExt cx="60" cy="1548"/>
            </a:xfrm>
          </p:grpSpPr>
          <p:sp>
            <p:nvSpPr>
              <p:cNvPr id="109" name="Line 29"/>
              <p:cNvSpPr>
                <a:spLocks noChangeShapeType="1"/>
              </p:cNvSpPr>
              <p:nvPr/>
            </p:nvSpPr>
            <p:spPr bwMode="auto">
              <a:xfrm>
                <a:off x="3960" y="156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0" name="Line 30"/>
              <p:cNvSpPr>
                <a:spLocks noChangeShapeType="1"/>
              </p:cNvSpPr>
              <p:nvPr/>
            </p:nvSpPr>
            <p:spPr bwMode="auto">
              <a:xfrm>
                <a:off x="3960" y="2076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1" name="Line 31"/>
              <p:cNvSpPr>
                <a:spLocks noChangeShapeType="1"/>
              </p:cNvSpPr>
              <p:nvPr/>
            </p:nvSpPr>
            <p:spPr bwMode="auto">
              <a:xfrm>
                <a:off x="3960" y="2334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2" name="Line 32"/>
              <p:cNvSpPr>
                <a:spLocks noChangeShapeType="1"/>
              </p:cNvSpPr>
              <p:nvPr/>
            </p:nvSpPr>
            <p:spPr bwMode="auto">
              <a:xfrm>
                <a:off x="3960" y="2592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3" name="Line 33"/>
              <p:cNvSpPr>
                <a:spLocks noChangeShapeType="1"/>
              </p:cNvSpPr>
              <p:nvPr/>
            </p:nvSpPr>
            <p:spPr bwMode="auto">
              <a:xfrm>
                <a:off x="3960" y="285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4" name="Line 34"/>
              <p:cNvSpPr>
                <a:spLocks noChangeShapeType="1"/>
              </p:cNvSpPr>
              <p:nvPr/>
            </p:nvSpPr>
            <p:spPr bwMode="auto">
              <a:xfrm>
                <a:off x="3960" y="310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5" name="Line 35"/>
              <p:cNvSpPr>
                <a:spLocks noChangeShapeType="1"/>
              </p:cNvSpPr>
              <p:nvPr/>
            </p:nvSpPr>
            <p:spPr bwMode="auto">
              <a:xfrm>
                <a:off x="3960" y="181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01" name="Group 36"/>
            <p:cNvGrpSpPr>
              <a:grpSpLocks/>
            </p:cNvGrpSpPr>
            <p:nvPr/>
          </p:nvGrpSpPr>
          <p:grpSpPr bwMode="auto">
            <a:xfrm>
              <a:off x="4572" y="1368"/>
              <a:ext cx="60" cy="1548"/>
              <a:chOff x="3960" y="1560"/>
              <a:chExt cx="60" cy="1548"/>
            </a:xfrm>
          </p:grpSpPr>
          <p:sp>
            <p:nvSpPr>
              <p:cNvPr id="102" name="Line 37"/>
              <p:cNvSpPr>
                <a:spLocks noChangeShapeType="1"/>
              </p:cNvSpPr>
              <p:nvPr/>
            </p:nvSpPr>
            <p:spPr bwMode="auto">
              <a:xfrm>
                <a:off x="3960" y="156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03" name="Line 38"/>
              <p:cNvSpPr>
                <a:spLocks noChangeShapeType="1"/>
              </p:cNvSpPr>
              <p:nvPr/>
            </p:nvSpPr>
            <p:spPr bwMode="auto">
              <a:xfrm>
                <a:off x="3960" y="2076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04" name="Line 39"/>
              <p:cNvSpPr>
                <a:spLocks noChangeShapeType="1"/>
              </p:cNvSpPr>
              <p:nvPr/>
            </p:nvSpPr>
            <p:spPr bwMode="auto">
              <a:xfrm>
                <a:off x="3960" y="2334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05" name="Line 40"/>
              <p:cNvSpPr>
                <a:spLocks noChangeShapeType="1"/>
              </p:cNvSpPr>
              <p:nvPr/>
            </p:nvSpPr>
            <p:spPr bwMode="auto">
              <a:xfrm>
                <a:off x="3960" y="2592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06" name="Line 41"/>
              <p:cNvSpPr>
                <a:spLocks noChangeShapeType="1"/>
              </p:cNvSpPr>
              <p:nvPr/>
            </p:nvSpPr>
            <p:spPr bwMode="auto">
              <a:xfrm>
                <a:off x="3960" y="2850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07" name="Line 42"/>
              <p:cNvSpPr>
                <a:spLocks noChangeShapeType="1"/>
              </p:cNvSpPr>
              <p:nvPr/>
            </p:nvSpPr>
            <p:spPr bwMode="auto">
              <a:xfrm>
                <a:off x="3960" y="310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08" name="Line 43"/>
              <p:cNvSpPr>
                <a:spLocks noChangeShapeType="1"/>
              </p:cNvSpPr>
              <p:nvPr/>
            </p:nvSpPr>
            <p:spPr bwMode="auto">
              <a:xfrm>
                <a:off x="3960" y="1818"/>
                <a:ext cx="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116" name="Text Box 44"/>
          <p:cNvSpPr txBox="1">
            <a:spLocks noChangeArrowheads="1"/>
          </p:cNvSpPr>
          <p:nvPr/>
        </p:nvSpPr>
        <p:spPr bwMode="auto">
          <a:xfrm>
            <a:off x="6475413" y="20034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grpSp>
        <p:nvGrpSpPr>
          <p:cNvPr id="117" name="Group 45"/>
          <p:cNvGrpSpPr>
            <a:grpSpLocks/>
          </p:cNvGrpSpPr>
          <p:nvPr/>
        </p:nvGrpSpPr>
        <p:grpSpPr bwMode="auto">
          <a:xfrm>
            <a:off x="6196013" y="1552575"/>
            <a:ext cx="2522537" cy="1022350"/>
            <a:chOff x="3750" y="978"/>
            <a:chExt cx="1589" cy="644"/>
          </a:xfrm>
        </p:grpSpPr>
        <p:grpSp>
          <p:nvGrpSpPr>
            <p:cNvPr id="118" name="Group 46"/>
            <p:cNvGrpSpPr>
              <a:grpSpLocks/>
            </p:cNvGrpSpPr>
            <p:nvPr/>
          </p:nvGrpSpPr>
          <p:grpSpPr bwMode="auto">
            <a:xfrm>
              <a:off x="4630" y="1125"/>
              <a:ext cx="689" cy="250"/>
              <a:chOff x="4402" y="1437"/>
              <a:chExt cx="689" cy="250"/>
            </a:xfrm>
          </p:grpSpPr>
          <p:sp>
            <p:nvSpPr>
              <p:cNvPr id="123" name="Line 47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4" name="Text Box 48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0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变量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a</a:t>
                </a:r>
              </a:p>
            </p:txBody>
          </p:sp>
        </p:grpSp>
        <p:grpSp>
          <p:nvGrpSpPr>
            <p:cNvPr id="119" name="Group 49"/>
            <p:cNvGrpSpPr>
              <a:grpSpLocks/>
            </p:cNvGrpSpPr>
            <p:nvPr/>
          </p:nvGrpSpPr>
          <p:grpSpPr bwMode="auto">
            <a:xfrm>
              <a:off x="4630" y="1334"/>
              <a:ext cx="709" cy="288"/>
              <a:chOff x="4426" y="1886"/>
              <a:chExt cx="709" cy="288"/>
            </a:xfrm>
          </p:grpSpPr>
          <p:sp>
            <p:nvSpPr>
              <p:cNvPr id="121" name="Line 50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2" name="Text Box 51"/>
              <p:cNvSpPr txBox="1">
                <a:spLocks noChangeArrowheads="1"/>
              </p:cNvSpPr>
              <p:nvPr/>
            </p:nvSpPr>
            <p:spPr bwMode="auto">
              <a:xfrm>
                <a:off x="4523" y="1886"/>
                <a:ext cx="6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  变量</a:t>
                </a:r>
                <a:r>
                  <a:rPr kumimoji="1" lang="en-US" altLang="zh-CN" sz="2400">
                    <a:latin typeface="Times New Roman" panose="02020603050405020304" pitchFamily="18" charset="0"/>
                  </a:rPr>
                  <a:t>b</a:t>
                </a:r>
                <a:endParaRPr kumimoji="1" lang="en-US" altLang="zh-CN" sz="20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20" name="Text Box 52"/>
            <p:cNvSpPr txBox="1">
              <a:spLocks noChangeArrowheads="1"/>
            </p:cNvSpPr>
            <p:nvPr/>
          </p:nvSpPr>
          <p:spPr bwMode="auto">
            <a:xfrm>
              <a:off x="3750" y="978"/>
              <a:ext cx="54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solidFill>
                    <a:srgbClr val="FF3300"/>
                  </a:solidFill>
                  <a:latin typeface="Times New Roman" panose="02020603050405020304" pitchFamily="18" charset="0"/>
                </a:rPr>
                <a:t>(main)</a:t>
              </a:r>
              <a:endParaRPr kumimoji="1" lang="en-US" altLang="zh-CN" sz="20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25" name="Text Box 53"/>
          <p:cNvSpPr txBox="1">
            <a:spLocks noChangeArrowheads="1"/>
          </p:cNvSpPr>
          <p:nvPr/>
        </p:nvSpPr>
        <p:spPr bwMode="auto">
          <a:xfrm>
            <a:off x="6494463" y="23653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9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6" name="Text Box 54"/>
          <p:cNvSpPr txBox="1">
            <a:spLocks noChangeArrowheads="1"/>
          </p:cNvSpPr>
          <p:nvPr/>
        </p:nvSpPr>
        <p:spPr bwMode="auto">
          <a:xfrm>
            <a:off x="4148138" y="5975350"/>
            <a:ext cx="1835150" cy="396875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000">
                <a:latin typeface="Times New Roman" panose="02020603050405020304" pitchFamily="18" charset="0"/>
              </a:rPr>
              <a:t>运行结果：</a:t>
            </a:r>
            <a:r>
              <a:rPr kumimoji="1" lang="en-US" altLang="zh-CN" sz="2000">
                <a:latin typeface="Times New Roman" panose="02020603050405020304" pitchFamily="18" charset="0"/>
              </a:rPr>
              <a:t>5, 9</a:t>
            </a:r>
          </a:p>
        </p:txBody>
      </p:sp>
    </p:spTree>
    <p:extLst>
      <p:ext uri="{BB962C8B-B14F-4D97-AF65-F5344CB8AC3E}">
        <p14:creationId xmlns:p14="http://schemas.microsoft.com/office/powerpoint/2010/main" val="212690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 autoUpdateAnimBg="0"/>
      <p:bldP spid="12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2"/>
          <p:cNvSpPr>
            <a:spLocks noChangeArrowheads="1"/>
          </p:cNvSpPr>
          <p:nvPr/>
        </p:nvSpPr>
        <p:spPr bwMode="auto">
          <a:xfrm>
            <a:off x="539552" y="1245996"/>
            <a:ext cx="3940502" cy="5632311"/>
          </a:xfrm>
          <a:prstGeom prst="rect">
            <a:avLst/>
          </a:prstGeom>
          <a:solidFill>
            <a:srgbClr val="E1FFF7"/>
          </a:solidFill>
          <a:ln w="38100">
            <a:solidFill>
              <a:srgbClr val="008000"/>
            </a:solidFill>
            <a:miter lim="800000"/>
            <a:headEnd type="none" w="lg" len="lg"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void swap(</a:t>
            </a:r>
            <a:r>
              <a:rPr kumimoji="1"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*p1, </a:t>
            </a:r>
            <a:r>
              <a:rPr kumimoji="1"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*p2)</a:t>
            </a:r>
            <a:endParaRPr kumimoji="1" lang="en-US" altLang="zh-CN" sz="2400" dirty="0">
              <a:latin typeface="Times New Roman" panose="02020603050405020304" pitchFamily="18" charset="0"/>
            </a:endParaRP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p;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p=*p1;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*p1=*p2;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*p2=p;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  <a:p>
            <a:pPr algn="l"/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main()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{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 *pa,*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scanf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("%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d,%d",&amp;a,&amp;b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pa=&amp;a;  </a:t>
            </a:r>
            <a:r>
              <a:rPr kumimoji="1"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pb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=&amp;b;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swap(</a:t>
            </a:r>
            <a:r>
              <a:rPr kumimoji="1"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pa,pb</a:t>
            </a:r>
            <a:r>
              <a:rPr kumimoji="1"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);</a:t>
            </a:r>
            <a:endParaRPr kumimoji="1" lang="en-US" altLang="zh-CN" sz="2400" dirty="0">
              <a:latin typeface="Times New Roman" panose="02020603050405020304" pitchFamily="18" charset="0"/>
            </a:endParaRP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printf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("\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n%d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,%d\n",</a:t>
            </a:r>
            <a:r>
              <a:rPr kumimoji="1" lang="en-US" altLang="zh-CN" sz="2400" dirty="0" err="1">
                <a:latin typeface="Times New Roman" panose="02020603050405020304" pitchFamily="18" charset="0"/>
              </a:rPr>
              <a:t>a,b</a:t>
            </a:r>
            <a:r>
              <a:rPr kumimoji="1" lang="en-US" altLang="zh-CN" sz="2400" dirty="0">
                <a:latin typeface="Times New Roman" panose="02020603050405020304" pitchFamily="18" charset="0"/>
              </a:rPr>
              <a:t>);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   return 0;</a:t>
            </a:r>
          </a:p>
          <a:p>
            <a:pPr algn="l"/>
            <a:r>
              <a:rPr kumimoji="1" lang="en-US" altLang="zh-CN" sz="2400" dirty="0">
                <a:latin typeface="Times New Roman" panose="02020603050405020304" pitchFamily="18" charset="0"/>
              </a:rPr>
              <a:t>}</a:t>
            </a:r>
          </a:p>
        </p:txBody>
      </p:sp>
      <p:grpSp>
        <p:nvGrpSpPr>
          <p:cNvPr id="55" name="Group 3"/>
          <p:cNvGrpSpPr>
            <a:grpSpLocks/>
          </p:cNvGrpSpPr>
          <p:nvPr/>
        </p:nvGrpSpPr>
        <p:grpSpPr bwMode="auto">
          <a:xfrm>
            <a:off x="5167114" y="1441258"/>
            <a:ext cx="2609850" cy="4625975"/>
            <a:chOff x="2896" y="554"/>
            <a:chExt cx="1644" cy="2914"/>
          </a:xfrm>
        </p:grpSpPr>
        <p:grpSp>
          <p:nvGrpSpPr>
            <p:cNvPr id="56" name="Group 4"/>
            <p:cNvGrpSpPr>
              <a:grpSpLocks/>
            </p:cNvGrpSpPr>
            <p:nvPr/>
          </p:nvGrpSpPr>
          <p:grpSpPr bwMode="auto">
            <a:xfrm>
              <a:off x="2896" y="554"/>
              <a:ext cx="1644" cy="2914"/>
              <a:chOff x="3161" y="806"/>
              <a:chExt cx="1644" cy="2914"/>
            </a:xfrm>
          </p:grpSpPr>
          <p:sp>
            <p:nvSpPr>
              <p:cNvPr id="58" name="Freeform 5"/>
              <p:cNvSpPr>
                <a:spLocks/>
              </p:cNvSpPr>
              <p:nvPr/>
            </p:nvSpPr>
            <p:spPr bwMode="auto">
              <a:xfrm>
                <a:off x="3582" y="3364"/>
                <a:ext cx="1211" cy="356"/>
              </a:xfrm>
              <a:custGeom>
                <a:avLst/>
                <a:gdLst>
                  <a:gd name="T0" fmla="*/ 0 w 1211"/>
                  <a:gd name="T1" fmla="*/ 23 h 456"/>
                  <a:gd name="T2" fmla="*/ 500 w 1211"/>
                  <a:gd name="T3" fmla="*/ 5 h 456"/>
                  <a:gd name="T4" fmla="*/ 1089 w 1211"/>
                  <a:gd name="T5" fmla="*/ 56 h 456"/>
                  <a:gd name="T6" fmla="*/ 1211 w 1211"/>
                  <a:gd name="T7" fmla="*/ 46 h 4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1"/>
                  <a:gd name="T13" fmla="*/ 0 h 456"/>
                  <a:gd name="T14" fmla="*/ 1211 w 1211"/>
                  <a:gd name="T15" fmla="*/ 456 h 4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1" h="456">
                    <a:moveTo>
                      <a:pt x="0" y="163"/>
                    </a:moveTo>
                    <a:cubicBezTo>
                      <a:pt x="159" y="81"/>
                      <a:pt x="318" y="0"/>
                      <a:pt x="500" y="41"/>
                    </a:cubicBezTo>
                    <a:cubicBezTo>
                      <a:pt x="682" y="82"/>
                      <a:pt x="970" y="360"/>
                      <a:pt x="1089" y="408"/>
                    </a:cubicBezTo>
                    <a:cubicBezTo>
                      <a:pt x="1208" y="456"/>
                      <a:pt x="1191" y="345"/>
                      <a:pt x="1211" y="33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" name="Freeform 6"/>
              <p:cNvSpPr>
                <a:spLocks/>
              </p:cNvSpPr>
              <p:nvPr/>
            </p:nvSpPr>
            <p:spPr bwMode="auto">
              <a:xfrm>
                <a:off x="3583" y="3018"/>
                <a:ext cx="1212" cy="672"/>
              </a:xfrm>
              <a:custGeom>
                <a:avLst/>
                <a:gdLst>
                  <a:gd name="T0" fmla="*/ 12 w 1212"/>
                  <a:gd name="T1" fmla="*/ 0 h 672"/>
                  <a:gd name="T2" fmla="*/ 1212 w 1212"/>
                  <a:gd name="T3" fmla="*/ 0 h 672"/>
                  <a:gd name="T4" fmla="*/ 1212 w 1212"/>
                  <a:gd name="T5" fmla="*/ 624 h 672"/>
                  <a:gd name="T6" fmla="*/ 1140 w 1212"/>
                  <a:gd name="T7" fmla="*/ 672 h 672"/>
                  <a:gd name="T8" fmla="*/ 720 w 1212"/>
                  <a:gd name="T9" fmla="*/ 468 h 672"/>
                  <a:gd name="T10" fmla="*/ 540 w 1212"/>
                  <a:gd name="T11" fmla="*/ 384 h 672"/>
                  <a:gd name="T12" fmla="*/ 360 w 1212"/>
                  <a:gd name="T13" fmla="*/ 372 h 672"/>
                  <a:gd name="T14" fmla="*/ 216 w 1212"/>
                  <a:gd name="T15" fmla="*/ 408 h 672"/>
                  <a:gd name="T16" fmla="*/ 0 w 1212"/>
                  <a:gd name="T17" fmla="*/ 468 h 672"/>
                  <a:gd name="T18" fmla="*/ 12 w 1212"/>
                  <a:gd name="T19" fmla="*/ 0 h 6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2"/>
                  <a:gd name="T31" fmla="*/ 0 h 672"/>
                  <a:gd name="T32" fmla="*/ 1212 w 1212"/>
                  <a:gd name="T33" fmla="*/ 672 h 6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2" h="672">
                    <a:moveTo>
                      <a:pt x="12" y="0"/>
                    </a:moveTo>
                    <a:lnTo>
                      <a:pt x="1212" y="0"/>
                    </a:lnTo>
                    <a:lnTo>
                      <a:pt x="1212" y="624"/>
                    </a:lnTo>
                    <a:lnTo>
                      <a:pt x="1140" y="672"/>
                    </a:lnTo>
                    <a:lnTo>
                      <a:pt x="720" y="468"/>
                    </a:lnTo>
                    <a:lnTo>
                      <a:pt x="540" y="384"/>
                    </a:lnTo>
                    <a:lnTo>
                      <a:pt x="360" y="372"/>
                    </a:lnTo>
                    <a:lnTo>
                      <a:pt x="216" y="408"/>
                    </a:lnTo>
                    <a:lnTo>
                      <a:pt x="0" y="468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DDDDD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Rectangle 7"/>
              <p:cNvSpPr>
                <a:spLocks noChangeArrowheads="1"/>
              </p:cNvSpPr>
              <p:nvPr/>
            </p:nvSpPr>
            <p:spPr bwMode="auto">
              <a:xfrm>
                <a:off x="3582" y="806"/>
                <a:ext cx="1211" cy="2212"/>
              </a:xfrm>
              <a:prstGeom prst="rect">
                <a:avLst/>
              </a:prstGeom>
              <a:solidFill>
                <a:srgbClr val="DDDDDD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endParaRPr kumimoji="1" lang="zh-CN" altLang="en-US" sz="2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" name="Line 8"/>
              <p:cNvSpPr>
                <a:spLocks noChangeShapeType="1"/>
              </p:cNvSpPr>
              <p:nvPr/>
            </p:nvSpPr>
            <p:spPr bwMode="auto">
              <a:xfrm>
                <a:off x="3594" y="1244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2" name="Line 9"/>
              <p:cNvSpPr>
                <a:spLocks noChangeShapeType="1"/>
              </p:cNvSpPr>
              <p:nvPr/>
            </p:nvSpPr>
            <p:spPr bwMode="auto">
              <a:xfrm>
                <a:off x="3594" y="1500"/>
                <a:ext cx="1211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3" name="Line 10"/>
              <p:cNvSpPr>
                <a:spLocks noChangeShapeType="1"/>
              </p:cNvSpPr>
              <p:nvPr/>
            </p:nvSpPr>
            <p:spPr bwMode="auto">
              <a:xfrm>
                <a:off x="3594" y="1733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4" name="Line 11"/>
              <p:cNvSpPr>
                <a:spLocks noChangeShapeType="1"/>
              </p:cNvSpPr>
              <p:nvPr/>
            </p:nvSpPr>
            <p:spPr bwMode="auto">
              <a:xfrm>
                <a:off x="3594" y="1988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Line 12"/>
              <p:cNvSpPr>
                <a:spLocks noChangeShapeType="1"/>
              </p:cNvSpPr>
              <p:nvPr/>
            </p:nvSpPr>
            <p:spPr bwMode="auto">
              <a:xfrm>
                <a:off x="3582" y="2246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6" name="Line 13"/>
              <p:cNvSpPr>
                <a:spLocks noChangeShapeType="1"/>
              </p:cNvSpPr>
              <p:nvPr/>
            </p:nvSpPr>
            <p:spPr bwMode="auto">
              <a:xfrm>
                <a:off x="3594" y="2788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7" name="Line 14"/>
              <p:cNvSpPr>
                <a:spLocks noChangeShapeType="1"/>
              </p:cNvSpPr>
              <p:nvPr/>
            </p:nvSpPr>
            <p:spPr bwMode="auto">
              <a:xfrm>
                <a:off x="3582" y="3027"/>
                <a:ext cx="0" cy="4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8" name="Line 15"/>
              <p:cNvSpPr>
                <a:spLocks noChangeShapeType="1"/>
              </p:cNvSpPr>
              <p:nvPr/>
            </p:nvSpPr>
            <p:spPr bwMode="auto">
              <a:xfrm>
                <a:off x="4793" y="3027"/>
                <a:ext cx="1" cy="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9" name="Text Box 16"/>
              <p:cNvSpPr txBox="1">
                <a:spLocks noChangeArrowheads="1"/>
              </p:cNvSpPr>
              <p:nvPr/>
            </p:nvSpPr>
            <p:spPr bwMode="auto">
              <a:xfrm>
                <a:off x="4073" y="864"/>
                <a:ext cx="308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…...</a:t>
                </a:r>
              </a:p>
            </p:txBody>
          </p:sp>
          <p:sp>
            <p:nvSpPr>
              <p:cNvPr id="70" name="Line 17"/>
              <p:cNvSpPr>
                <a:spLocks noChangeShapeType="1"/>
              </p:cNvSpPr>
              <p:nvPr/>
            </p:nvSpPr>
            <p:spPr bwMode="auto">
              <a:xfrm>
                <a:off x="3594" y="2510"/>
                <a:ext cx="121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1" name="Text Box 18"/>
              <p:cNvSpPr txBox="1">
                <a:spLocks noChangeArrowheads="1"/>
              </p:cNvSpPr>
              <p:nvPr/>
            </p:nvSpPr>
            <p:spPr bwMode="auto">
              <a:xfrm>
                <a:off x="3174" y="1134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2000</a:t>
                </a:r>
              </a:p>
            </p:txBody>
          </p:sp>
          <p:sp>
            <p:nvSpPr>
              <p:cNvPr id="72" name="Text Box 19"/>
              <p:cNvSpPr txBox="1">
                <a:spLocks noChangeArrowheads="1"/>
              </p:cNvSpPr>
              <p:nvPr/>
            </p:nvSpPr>
            <p:spPr bwMode="auto">
              <a:xfrm>
                <a:off x="3175" y="2105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2016</a:t>
                </a:r>
                <a:endParaRPr kumimoji="1" lang="en-US" altLang="zh-CN" sz="2000">
                  <a:solidFill>
                    <a:srgbClr val="3366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3" name="Text Box 20"/>
              <p:cNvSpPr txBox="1">
                <a:spLocks noChangeArrowheads="1"/>
              </p:cNvSpPr>
              <p:nvPr/>
            </p:nvSpPr>
            <p:spPr bwMode="auto">
              <a:xfrm>
                <a:off x="3174" y="2372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2020</a:t>
                </a:r>
              </a:p>
            </p:txBody>
          </p:sp>
          <p:sp>
            <p:nvSpPr>
              <p:cNvPr id="74" name="Text Box 21"/>
              <p:cNvSpPr txBox="1">
                <a:spLocks noChangeArrowheads="1"/>
              </p:cNvSpPr>
              <p:nvPr/>
            </p:nvSpPr>
            <p:spPr bwMode="auto">
              <a:xfrm>
                <a:off x="3174" y="1377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2004</a:t>
                </a:r>
              </a:p>
            </p:txBody>
          </p:sp>
          <p:sp>
            <p:nvSpPr>
              <p:cNvPr id="127" name="Text Box 22"/>
              <p:cNvSpPr txBox="1">
                <a:spLocks noChangeArrowheads="1"/>
              </p:cNvSpPr>
              <p:nvPr/>
            </p:nvSpPr>
            <p:spPr bwMode="auto">
              <a:xfrm>
                <a:off x="3174" y="1620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2008</a:t>
                </a:r>
              </a:p>
            </p:txBody>
          </p:sp>
          <p:sp>
            <p:nvSpPr>
              <p:cNvPr id="128" name="Text Box 23"/>
              <p:cNvSpPr txBox="1">
                <a:spLocks noChangeArrowheads="1"/>
              </p:cNvSpPr>
              <p:nvPr/>
            </p:nvSpPr>
            <p:spPr bwMode="auto">
              <a:xfrm>
                <a:off x="3174" y="1862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2012</a:t>
                </a:r>
              </a:p>
            </p:txBody>
          </p:sp>
          <p:grpSp>
            <p:nvGrpSpPr>
              <p:cNvPr id="129" name="Group 24"/>
              <p:cNvGrpSpPr>
                <a:grpSpLocks/>
              </p:cNvGrpSpPr>
              <p:nvPr/>
            </p:nvGrpSpPr>
            <p:grpSpPr bwMode="auto">
              <a:xfrm>
                <a:off x="3597" y="1380"/>
                <a:ext cx="60" cy="1548"/>
                <a:chOff x="3960" y="1560"/>
                <a:chExt cx="60" cy="1548"/>
              </a:xfrm>
            </p:grpSpPr>
            <p:sp>
              <p:nvSpPr>
                <p:cNvPr id="144" name="Line 25"/>
                <p:cNvSpPr>
                  <a:spLocks noChangeShapeType="1"/>
                </p:cNvSpPr>
                <p:nvPr/>
              </p:nvSpPr>
              <p:spPr bwMode="auto">
                <a:xfrm>
                  <a:off x="3960" y="156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5" name="Line 26"/>
                <p:cNvSpPr>
                  <a:spLocks noChangeShapeType="1"/>
                </p:cNvSpPr>
                <p:nvPr/>
              </p:nvSpPr>
              <p:spPr bwMode="auto">
                <a:xfrm>
                  <a:off x="3960" y="2076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6" name="Line 27"/>
                <p:cNvSpPr>
                  <a:spLocks noChangeShapeType="1"/>
                </p:cNvSpPr>
                <p:nvPr/>
              </p:nvSpPr>
              <p:spPr bwMode="auto">
                <a:xfrm>
                  <a:off x="3960" y="2334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7" name="Line 28"/>
                <p:cNvSpPr>
                  <a:spLocks noChangeShapeType="1"/>
                </p:cNvSpPr>
                <p:nvPr/>
              </p:nvSpPr>
              <p:spPr bwMode="auto">
                <a:xfrm>
                  <a:off x="3960" y="2592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8" name="Line 29"/>
                <p:cNvSpPr>
                  <a:spLocks noChangeShapeType="1"/>
                </p:cNvSpPr>
                <p:nvPr/>
              </p:nvSpPr>
              <p:spPr bwMode="auto">
                <a:xfrm>
                  <a:off x="3960" y="285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9" name="Line 30"/>
                <p:cNvSpPr>
                  <a:spLocks noChangeShapeType="1"/>
                </p:cNvSpPr>
                <p:nvPr/>
              </p:nvSpPr>
              <p:spPr bwMode="auto">
                <a:xfrm>
                  <a:off x="3960" y="310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0" name="Line 31"/>
                <p:cNvSpPr>
                  <a:spLocks noChangeShapeType="1"/>
                </p:cNvSpPr>
                <p:nvPr/>
              </p:nvSpPr>
              <p:spPr bwMode="auto">
                <a:xfrm>
                  <a:off x="3960" y="181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30" name="Group 32"/>
              <p:cNvGrpSpPr>
                <a:grpSpLocks/>
              </p:cNvGrpSpPr>
              <p:nvPr/>
            </p:nvGrpSpPr>
            <p:grpSpPr bwMode="auto">
              <a:xfrm>
                <a:off x="4725" y="1368"/>
                <a:ext cx="60" cy="1548"/>
                <a:chOff x="3960" y="1560"/>
                <a:chExt cx="60" cy="1548"/>
              </a:xfrm>
            </p:grpSpPr>
            <p:sp>
              <p:nvSpPr>
                <p:cNvPr id="137" name="Line 33"/>
                <p:cNvSpPr>
                  <a:spLocks noChangeShapeType="1"/>
                </p:cNvSpPr>
                <p:nvPr/>
              </p:nvSpPr>
              <p:spPr bwMode="auto">
                <a:xfrm>
                  <a:off x="3960" y="156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38" name="Line 34"/>
                <p:cNvSpPr>
                  <a:spLocks noChangeShapeType="1"/>
                </p:cNvSpPr>
                <p:nvPr/>
              </p:nvSpPr>
              <p:spPr bwMode="auto">
                <a:xfrm>
                  <a:off x="3960" y="2076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39" name="Line 35"/>
                <p:cNvSpPr>
                  <a:spLocks noChangeShapeType="1"/>
                </p:cNvSpPr>
                <p:nvPr/>
              </p:nvSpPr>
              <p:spPr bwMode="auto">
                <a:xfrm>
                  <a:off x="3960" y="2334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0" name="Line 36"/>
                <p:cNvSpPr>
                  <a:spLocks noChangeShapeType="1"/>
                </p:cNvSpPr>
                <p:nvPr/>
              </p:nvSpPr>
              <p:spPr bwMode="auto">
                <a:xfrm>
                  <a:off x="3960" y="2592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1" name="Line 37"/>
                <p:cNvSpPr>
                  <a:spLocks noChangeShapeType="1"/>
                </p:cNvSpPr>
                <p:nvPr/>
              </p:nvSpPr>
              <p:spPr bwMode="auto">
                <a:xfrm>
                  <a:off x="3960" y="2850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2" name="Line 38"/>
                <p:cNvSpPr>
                  <a:spLocks noChangeShapeType="1"/>
                </p:cNvSpPr>
                <p:nvPr/>
              </p:nvSpPr>
              <p:spPr bwMode="auto">
                <a:xfrm>
                  <a:off x="3960" y="310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3" name="Line 39"/>
                <p:cNvSpPr>
                  <a:spLocks noChangeShapeType="1"/>
                </p:cNvSpPr>
                <p:nvPr/>
              </p:nvSpPr>
              <p:spPr bwMode="auto">
                <a:xfrm>
                  <a:off x="3960" y="1818"/>
                  <a:ext cx="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lg" len="lg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131" name="Line 40"/>
              <p:cNvSpPr>
                <a:spLocks noChangeShapeType="1"/>
              </p:cNvSpPr>
              <p:nvPr/>
            </p:nvSpPr>
            <p:spPr bwMode="auto">
              <a:xfrm>
                <a:off x="3588" y="3252"/>
                <a:ext cx="1200" cy="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32" name="Line 41"/>
              <p:cNvSpPr>
                <a:spLocks noChangeShapeType="1"/>
              </p:cNvSpPr>
              <p:nvPr/>
            </p:nvSpPr>
            <p:spPr bwMode="auto">
              <a:xfrm flipV="1">
                <a:off x="3588" y="3144"/>
                <a:ext cx="60" cy="1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33" name="Line 42"/>
              <p:cNvSpPr>
                <a:spLocks noChangeShapeType="1"/>
              </p:cNvSpPr>
              <p:nvPr/>
            </p:nvSpPr>
            <p:spPr bwMode="auto">
              <a:xfrm flipH="1" flipV="1">
                <a:off x="4740" y="3132"/>
                <a:ext cx="48" cy="1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34" name="Text Box 43"/>
              <p:cNvSpPr txBox="1">
                <a:spLocks noChangeArrowheads="1"/>
              </p:cNvSpPr>
              <p:nvPr/>
            </p:nvSpPr>
            <p:spPr bwMode="auto">
              <a:xfrm>
                <a:off x="3161" y="2660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2024</a:t>
                </a:r>
              </a:p>
            </p:txBody>
          </p:sp>
          <p:sp>
            <p:nvSpPr>
              <p:cNvPr id="135" name="Text Box 44"/>
              <p:cNvSpPr txBox="1">
                <a:spLocks noChangeArrowheads="1"/>
              </p:cNvSpPr>
              <p:nvPr/>
            </p:nvSpPr>
            <p:spPr bwMode="auto">
              <a:xfrm>
                <a:off x="3162" y="2900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2028</a:t>
                </a:r>
              </a:p>
            </p:txBody>
          </p:sp>
          <p:sp>
            <p:nvSpPr>
              <p:cNvPr id="136" name="Text Box 45"/>
              <p:cNvSpPr txBox="1">
                <a:spLocks noChangeArrowheads="1"/>
              </p:cNvSpPr>
              <p:nvPr/>
            </p:nvSpPr>
            <p:spPr bwMode="auto">
              <a:xfrm>
                <a:off x="3174" y="3128"/>
                <a:ext cx="4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kumimoji="1" lang="en-US" altLang="zh-CN" sz="2000">
                    <a:latin typeface="Times New Roman" panose="02020603050405020304" pitchFamily="18" charset="0"/>
                  </a:rPr>
                  <a:t>2032</a:t>
                </a:r>
              </a:p>
            </p:txBody>
          </p:sp>
        </p:grpSp>
        <p:sp>
          <p:nvSpPr>
            <p:cNvPr id="57" name="Text Box 46"/>
            <p:cNvSpPr txBox="1">
              <a:spLocks noChangeArrowheads="1"/>
            </p:cNvSpPr>
            <p:nvPr/>
          </p:nvSpPr>
          <p:spPr bwMode="auto">
            <a:xfrm>
              <a:off x="3819" y="2993"/>
              <a:ext cx="308" cy="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latin typeface="Times New Roman" panose="02020603050405020304" pitchFamily="18" charset="0"/>
                </a:rPr>
                <a:t>...</a:t>
              </a:r>
            </a:p>
          </p:txBody>
        </p:sp>
      </p:grpSp>
      <p:sp>
        <p:nvSpPr>
          <p:cNvPr id="151" name="Text Box 47"/>
          <p:cNvSpPr txBox="1">
            <a:spLocks noChangeArrowheads="1"/>
          </p:cNvSpPr>
          <p:nvPr/>
        </p:nvSpPr>
        <p:spPr bwMode="auto">
          <a:xfrm>
            <a:off x="6594277" y="195243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52" name="Text Box 48"/>
          <p:cNvSpPr txBox="1">
            <a:spLocks noChangeArrowheads="1"/>
          </p:cNvSpPr>
          <p:nvPr/>
        </p:nvSpPr>
        <p:spPr bwMode="auto">
          <a:xfrm>
            <a:off x="6613327" y="231438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9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53" name="Group 49"/>
          <p:cNvGrpSpPr>
            <a:grpSpLocks/>
          </p:cNvGrpSpPr>
          <p:nvPr/>
        </p:nvGrpSpPr>
        <p:grpSpPr bwMode="auto">
          <a:xfrm>
            <a:off x="6314877" y="1690496"/>
            <a:ext cx="3030538" cy="1814512"/>
            <a:chOff x="3903" y="978"/>
            <a:chExt cx="1909" cy="1143"/>
          </a:xfrm>
        </p:grpSpPr>
        <p:grpSp>
          <p:nvGrpSpPr>
            <p:cNvPr id="154" name="Group 50"/>
            <p:cNvGrpSpPr>
              <a:grpSpLocks/>
            </p:cNvGrpSpPr>
            <p:nvPr/>
          </p:nvGrpSpPr>
          <p:grpSpPr bwMode="auto">
            <a:xfrm>
              <a:off x="4783" y="1125"/>
              <a:ext cx="1009" cy="250"/>
              <a:chOff x="4402" y="1437"/>
              <a:chExt cx="1009" cy="250"/>
            </a:xfrm>
          </p:grpSpPr>
          <p:sp>
            <p:nvSpPr>
              <p:cNvPr id="165" name="Line 51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6" name="Text Box 52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82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整型变量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a</a:t>
                </a:r>
              </a:p>
            </p:txBody>
          </p:sp>
        </p:grpSp>
        <p:grpSp>
          <p:nvGrpSpPr>
            <p:cNvPr id="155" name="Group 53"/>
            <p:cNvGrpSpPr>
              <a:grpSpLocks/>
            </p:cNvGrpSpPr>
            <p:nvPr/>
          </p:nvGrpSpPr>
          <p:grpSpPr bwMode="auto">
            <a:xfrm>
              <a:off x="4783" y="1334"/>
              <a:ext cx="1029" cy="288"/>
              <a:chOff x="4426" y="1886"/>
              <a:chExt cx="1029" cy="288"/>
            </a:xfrm>
          </p:grpSpPr>
          <p:sp>
            <p:nvSpPr>
              <p:cNvPr id="163" name="Line 54"/>
              <p:cNvSpPr>
                <a:spLocks noChangeShapeType="1"/>
              </p:cNvSpPr>
              <p:nvPr/>
            </p:nvSpPr>
            <p:spPr bwMode="auto">
              <a:xfrm flipH="1">
                <a:off x="4426" y="204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4" name="Text Box 55"/>
              <p:cNvSpPr txBox="1">
                <a:spLocks noChangeArrowheads="1"/>
              </p:cNvSpPr>
              <p:nvPr/>
            </p:nvSpPr>
            <p:spPr bwMode="auto">
              <a:xfrm>
                <a:off x="4523" y="1886"/>
                <a:ext cx="9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  整型变量</a:t>
                </a:r>
                <a:r>
                  <a:rPr kumimoji="1" lang="en-US" altLang="zh-CN" sz="2400">
                    <a:latin typeface="Times New Roman" panose="02020603050405020304" pitchFamily="18" charset="0"/>
                  </a:rPr>
                  <a:t>b</a:t>
                </a:r>
                <a:endParaRPr kumimoji="1" lang="en-US" altLang="zh-CN" sz="20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6" name="Text Box 56"/>
            <p:cNvSpPr txBox="1">
              <a:spLocks noChangeArrowheads="1"/>
            </p:cNvSpPr>
            <p:nvPr/>
          </p:nvSpPr>
          <p:spPr bwMode="auto">
            <a:xfrm>
              <a:off x="3903" y="978"/>
              <a:ext cx="54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solidFill>
                    <a:srgbClr val="FF3300"/>
                  </a:solidFill>
                  <a:latin typeface="Times New Roman" panose="02020603050405020304" pitchFamily="18" charset="0"/>
                </a:rPr>
                <a:t>(main)</a:t>
              </a:r>
              <a:endParaRPr kumimoji="1" lang="en-US" altLang="zh-CN" sz="20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57" name="Group 57"/>
            <p:cNvGrpSpPr>
              <a:grpSpLocks/>
            </p:cNvGrpSpPr>
            <p:nvPr/>
          </p:nvGrpSpPr>
          <p:grpSpPr bwMode="auto">
            <a:xfrm>
              <a:off x="4783" y="1605"/>
              <a:ext cx="774" cy="252"/>
              <a:chOff x="4402" y="1437"/>
              <a:chExt cx="774" cy="252"/>
            </a:xfrm>
          </p:grpSpPr>
          <p:sp>
            <p:nvSpPr>
              <p:cNvPr id="161" name="Line 58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2" name="Text Box 59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9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指针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pa</a:t>
                </a:r>
              </a:p>
            </p:txBody>
          </p:sp>
        </p:grpSp>
        <p:grpSp>
          <p:nvGrpSpPr>
            <p:cNvPr id="158" name="Group 60"/>
            <p:cNvGrpSpPr>
              <a:grpSpLocks/>
            </p:cNvGrpSpPr>
            <p:nvPr/>
          </p:nvGrpSpPr>
          <p:grpSpPr bwMode="auto">
            <a:xfrm>
              <a:off x="4795" y="1869"/>
              <a:ext cx="783" cy="252"/>
              <a:chOff x="4402" y="1437"/>
              <a:chExt cx="783" cy="252"/>
            </a:xfrm>
          </p:grpSpPr>
          <p:sp>
            <p:nvSpPr>
              <p:cNvPr id="159" name="Line 61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0" name="Text Box 62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6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指针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pb</a:t>
                </a:r>
              </a:p>
            </p:txBody>
          </p:sp>
        </p:grpSp>
      </p:grpSp>
      <p:sp>
        <p:nvSpPr>
          <p:cNvPr id="167" name="Text Box 63"/>
          <p:cNvSpPr txBox="1">
            <a:spLocks noChangeArrowheads="1"/>
          </p:cNvSpPr>
          <p:nvPr/>
        </p:nvSpPr>
        <p:spPr bwMode="auto">
          <a:xfrm>
            <a:off x="6335515" y="2769996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2000</a:t>
            </a:r>
          </a:p>
        </p:txBody>
      </p:sp>
      <p:sp>
        <p:nvSpPr>
          <p:cNvPr id="168" name="Text Box 64"/>
          <p:cNvSpPr txBox="1">
            <a:spLocks noChangeArrowheads="1"/>
          </p:cNvSpPr>
          <p:nvPr/>
        </p:nvSpPr>
        <p:spPr bwMode="auto">
          <a:xfrm>
            <a:off x="6335515" y="3201796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2004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69" name="Group 65"/>
          <p:cNvGrpSpPr>
            <a:grpSpLocks/>
          </p:cNvGrpSpPr>
          <p:nvPr/>
        </p:nvGrpSpPr>
        <p:grpSpPr bwMode="auto">
          <a:xfrm>
            <a:off x="6325990" y="3558983"/>
            <a:ext cx="2640012" cy="1373188"/>
            <a:chOff x="3910" y="2274"/>
            <a:chExt cx="1663" cy="865"/>
          </a:xfrm>
        </p:grpSpPr>
        <p:sp>
          <p:nvSpPr>
            <p:cNvPr id="170" name="Text Box 66"/>
            <p:cNvSpPr txBox="1">
              <a:spLocks noChangeArrowheads="1"/>
            </p:cNvSpPr>
            <p:nvPr/>
          </p:nvSpPr>
          <p:spPr bwMode="auto">
            <a:xfrm>
              <a:off x="3910" y="2274"/>
              <a:ext cx="5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000">
                  <a:solidFill>
                    <a:srgbClr val="336600"/>
                  </a:solidFill>
                  <a:latin typeface="Times New Roman" panose="02020603050405020304" pitchFamily="18" charset="0"/>
                </a:rPr>
                <a:t>(swap)</a:t>
              </a:r>
            </a:p>
          </p:txBody>
        </p:sp>
        <p:grpSp>
          <p:nvGrpSpPr>
            <p:cNvPr id="171" name="Group 67"/>
            <p:cNvGrpSpPr>
              <a:grpSpLocks/>
            </p:cNvGrpSpPr>
            <p:nvPr/>
          </p:nvGrpSpPr>
          <p:grpSpPr bwMode="auto">
            <a:xfrm>
              <a:off x="4795" y="2397"/>
              <a:ext cx="778" cy="250"/>
              <a:chOff x="4402" y="1437"/>
              <a:chExt cx="778" cy="250"/>
            </a:xfrm>
          </p:grpSpPr>
          <p:sp>
            <p:nvSpPr>
              <p:cNvPr id="178" name="Line 68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9" name="Text Box 69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9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zh-CN" sz="2000">
                    <a:latin typeface="Times New Roman" panose="02020603050405020304" pitchFamily="18" charset="0"/>
                  </a:rPr>
                  <a:t>指针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p1</a:t>
                </a:r>
              </a:p>
            </p:txBody>
          </p:sp>
        </p:grpSp>
        <p:grpSp>
          <p:nvGrpSpPr>
            <p:cNvPr id="172" name="Group 70"/>
            <p:cNvGrpSpPr>
              <a:grpSpLocks/>
            </p:cNvGrpSpPr>
            <p:nvPr/>
          </p:nvGrpSpPr>
          <p:grpSpPr bwMode="auto">
            <a:xfrm>
              <a:off x="4795" y="2637"/>
              <a:ext cx="778" cy="250"/>
              <a:chOff x="4402" y="1437"/>
              <a:chExt cx="778" cy="250"/>
            </a:xfrm>
          </p:grpSpPr>
          <p:sp>
            <p:nvSpPr>
              <p:cNvPr id="176" name="Line 71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7" name="Text Box 72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9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指针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p2</a:t>
                </a:r>
              </a:p>
            </p:txBody>
          </p:sp>
        </p:grpSp>
        <p:grpSp>
          <p:nvGrpSpPr>
            <p:cNvPr id="173" name="Group 73"/>
            <p:cNvGrpSpPr>
              <a:grpSpLocks/>
            </p:cNvGrpSpPr>
            <p:nvPr/>
          </p:nvGrpSpPr>
          <p:grpSpPr bwMode="auto">
            <a:xfrm>
              <a:off x="4795" y="2889"/>
              <a:ext cx="698" cy="250"/>
              <a:chOff x="4402" y="1437"/>
              <a:chExt cx="698" cy="250"/>
            </a:xfrm>
          </p:grpSpPr>
          <p:sp>
            <p:nvSpPr>
              <p:cNvPr id="174" name="Line 74"/>
              <p:cNvSpPr>
                <a:spLocks noChangeShapeType="1"/>
              </p:cNvSpPr>
              <p:nvPr/>
            </p:nvSpPr>
            <p:spPr bwMode="auto">
              <a:xfrm flipH="1">
                <a:off x="4402" y="1560"/>
                <a:ext cx="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lg" len="lg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5" name="Text Box 75"/>
              <p:cNvSpPr txBox="1">
                <a:spLocks noChangeArrowheads="1"/>
              </p:cNvSpPr>
              <p:nvPr/>
            </p:nvSpPr>
            <p:spPr bwMode="auto">
              <a:xfrm>
                <a:off x="4584" y="1437"/>
                <a:ext cx="5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 type="none" w="lg" len="lg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2000">
                    <a:latin typeface="Times New Roman" panose="02020603050405020304" pitchFamily="18" charset="0"/>
                  </a:rPr>
                  <a:t>整型</a:t>
                </a:r>
                <a:r>
                  <a:rPr kumimoji="1" lang="en-US" altLang="zh-CN" sz="2000">
                    <a:latin typeface="Times New Roman" panose="02020603050405020304" pitchFamily="18" charset="0"/>
                  </a:rPr>
                  <a:t>p</a:t>
                </a:r>
              </a:p>
            </p:txBody>
          </p:sp>
        </p:grpSp>
      </p:grpSp>
      <p:sp>
        <p:nvSpPr>
          <p:cNvPr id="180" name="Text Box 76"/>
          <p:cNvSpPr txBox="1">
            <a:spLocks noChangeArrowheads="1"/>
          </p:cNvSpPr>
          <p:nvPr/>
        </p:nvSpPr>
        <p:spPr bwMode="auto">
          <a:xfrm>
            <a:off x="6551415" y="2338196"/>
            <a:ext cx="336550" cy="4572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81" name="Text Box 77"/>
          <p:cNvSpPr txBox="1">
            <a:spLocks noChangeArrowheads="1"/>
          </p:cNvSpPr>
          <p:nvPr/>
        </p:nvSpPr>
        <p:spPr bwMode="auto">
          <a:xfrm>
            <a:off x="6551415" y="1977833"/>
            <a:ext cx="336550" cy="4572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FF3300"/>
                </a:solidFill>
                <a:latin typeface="Times New Roman" panose="02020603050405020304" pitchFamily="18" charset="0"/>
              </a:rPr>
              <a:t>9</a:t>
            </a:r>
            <a:endParaRPr kumimoji="1" lang="en-US" altLang="zh-CN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82" name="Group 78"/>
          <p:cNvGrpSpPr>
            <a:grpSpLocks/>
          </p:cNvGrpSpPr>
          <p:nvPr/>
        </p:nvGrpSpPr>
        <p:grpSpPr bwMode="auto">
          <a:xfrm>
            <a:off x="5182990" y="2122296"/>
            <a:ext cx="2005012" cy="1947862"/>
            <a:chOff x="2958" y="1392"/>
            <a:chExt cx="1354" cy="818"/>
          </a:xfrm>
        </p:grpSpPr>
        <p:sp>
          <p:nvSpPr>
            <p:cNvPr id="183" name="Text Box 79"/>
            <p:cNvSpPr txBox="1">
              <a:spLocks noChangeArrowheads="1"/>
            </p:cNvSpPr>
            <p:nvPr/>
          </p:nvSpPr>
          <p:spPr bwMode="auto">
            <a:xfrm>
              <a:off x="3776" y="2018"/>
              <a:ext cx="5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2000</a:t>
              </a:r>
            </a:p>
          </p:txBody>
        </p:sp>
        <p:sp>
          <p:nvSpPr>
            <p:cNvPr id="184" name="Freeform 80"/>
            <p:cNvSpPr>
              <a:spLocks/>
            </p:cNvSpPr>
            <p:nvPr/>
          </p:nvSpPr>
          <p:spPr bwMode="auto">
            <a:xfrm>
              <a:off x="2958" y="1392"/>
              <a:ext cx="150" cy="744"/>
            </a:xfrm>
            <a:custGeom>
              <a:avLst/>
              <a:gdLst>
                <a:gd name="T0" fmla="*/ 114 w 150"/>
                <a:gd name="T1" fmla="*/ 0 h 744"/>
                <a:gd name="T2" fmla="*/ 6 w 150"/>
                <a:gd name="T3" fmla="*/ 312 h 744"/>
                <a:gd name="T4" fmla="*/ 150 w 150"/>
                <a:gd name="T5" fmla="*/ 744 h 744"/>
                <a:gd name="T6" fmla="*/ 0 60000 65536"/>
                <a:gd name="T7" fmla="*/ 0 60000 65536"/>
                <a:gd name="T8" fmla="*/ 0 60000 65536"/>
                <a:gd name="T9" fmla="*/ 0 w 150"/>
                <a:gd name="T10" fmla="*/ 0 h 744"/>
                <a:gd name="T11" fmla="*/ 150 w 150"/>
                <a:gd name="T12" fmla="*/ 744 h 7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744">
                  <a:moveTo>
                    <a:pt x="114" y="0"/>
                  </a:moveTo>
                  <a:cubicBezTo>
                    <a:pt x="57" y="94"/>
                    <a:pt x="0" y="188"/>
                    <a:pt x="6" y="312"/>
                  </a:cubicBezTo>
                  <a:cubicBezTo>
                    <a:pt x="12" y="436"/>
                    <a:pt x="128" y="672"/>
                    <a:pt x="150" y="744"/>
                  </a:cubicBezTo>
                </a:path>
              </a:pathLst>
            </a:custGeom>
            <a:noFill/>
            <a:ln w="38100">
              <a:solidFill>
                <a:srgbClr val="339966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185" name="Group 81"/>
          <p:cNvGrpSpPr>
            <a:grpSpLocks/>
          </p:cNvGrpSpPr>
          <p:nvPr/>
        </p:nvGrpSpPr>
        <p:grpSpPr bwMode="auto">
          <a:xfrm>
            <a:off x="4967090" y="2625533"/>
            <a:ext cx="2211387" cy="1855788"/>
            <a:chOff x="2926" y="1632"/>
            <a:chExt cx="1347" cy="864"/>
          </a:xfrm>
        </p:grpSpPr>
        <p:sp>
          <p:nvSpPr>
            <p:cNvPr id="186" name="Text Box 82"/>
            <p:cNvSpPr txBox="1">
              <a:spLocks noChangeArrowheads="1"/>
            </p:cNvSpPr>
            <p:nvPr/>
          </p:nvSpPr>
          <p:spPr bwMode="auto">
            <a:xfrm>
              <a:off x="3790" y="2283"/>
              <a:ext cx="48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kumimoji="1" lang="en-US" altLang="zh-CN" sz="2400">
                  <a:solidFill>
                    <a:srgbClr val="FF3300"/>
                  </a:solidFill>
                  <a:latin typeface="Times New Roman" panose="02020603050405020304" pitchFamily="18" charset="0"/>
                </a:rPr>
                <a:t>2004</a:t>
              </a:r>
            </a:p>
          </p:txBody>
        </p:sp>
        <p:sp>
          <p:nvSpPr>
            <p:cNvPr id="187" name="Freeform 83"/>
            <p:cNvSpPr>
              <a:spLocks/>
            </p:cNvSpPr>
            <p:nvPr/>
          </p:nvSpPr>
          <p:spPr bwMode="auto">
            <a:xfrm>
              <a:off x="2926" y="1632"/>
              <a:ext cx="182" cy="756"/>
            </a:xfrm>
            <a:custGeom>
              <a:avLst/>
              <a:gdLst>
                <a:gd name="T0" fmla="*/ 182 w 182"/>
                <a:gd name="T1" fmla="*/ 0 h 756"/>
                <a:gd name="T2" fmla="*/ 2 w 182"/>
                <a:gd name="T3" fmla="*/ 468 h 756"/>
                <a:gd name="T4" fmla="*/ 170 w 182"/>
                <a:gd name="T5" fmla="*/ 756 h 756"/>
                <a:gd name="T6" fmla="*/ 0 60000 65536"/>
                <a:gd name="T7" fmla="*/ 0 60000 65536"/>
                <a:gd name="T8" fmla="*/ 0 60000 65536"/>
                <a:gd name="T9" fmla="*/ 0 w 182"/>
                <a:gd name="T10" fmla="*/ 0 h 756"/>
                <a:gd name="T11" fmla="*/ 182 w 182"/>
                <a:gd name="T12" fmla="*/ 756 h 7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2" h="756">
                  <a:moveTo>
                    <a:pt x="182" y="0"/>
                  </a:moveTo>
                  <a:cubicBezTo>
                    <a:pt x="93" y="171"/>
                    <a:pt x="4" y="342"/>
                    <a:pt x="2" y="468"/>
                  </a:cubicBezTo>
                  <a:cubicBezTo>
                    <a:pt x="0" y="594"/>
                    <a:pt x="142" y="710"/>
                    <a:pt x="170" y="756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 type="none" w="lg" len="lg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188" name="Text Box 84"/>
          <p:cNvSpPr txBox="1">
            <a:spLocks noChangeArrowheads="1"/>
          </p:cNvSpPr>
          <p:nvPr/>
        </p:nvSpPr>
        <p:spPr bwMode="auto">
          <a:xfrm>
            <a:off x="4024115" y="3549458"/>
            <a:ext cx="995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COPY</a:t>
            </a:r>
            <a:endParaRPr kumimoji="1" lang="en-US" altLang="zh-CN" sz="240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189" name="Text Box 85"/>
          <p:cNvSpPr txBox="1">
            <a:spLocks noChangeArrowheads="1"/>
          </p:cNvSpPr>
          <p:nvPr/>
        </p:nvSpPr>
        <p:spPr bwMode="auto">
          <a:xfrm>
            <a:off x="6624440" y="449878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kumimoji="1" lang="en-US" altLang="zh-CN" sz="24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90" name="Text Box 86"/>
          <p:cNvSpPr txBox="1">
            <a:spLocks noChangeArrowheads="1"/>
          </p:cNvSpPr>
          <p:nvPr/>
        </p:nvSpPr>
        <p:spPr bwMode="auto">
          <a:xfrm>
            <a:off x="539552" y="733177"/>
            <a:ext cx="55739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zh-CN" altLang="en-US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指针变量作为参数</a:t>
            </a:r>
            <a:r>
              <a:rPr kumimoji="1" lang="zh-CN" altLang="en-US" sz="2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将两个数交换后输出</a:t>
            </a:r>
            <a:endParaRPr kumimoji="1" lang="zh-CN" altLang="en-US" sz="2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848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 autoUpdateAnimBg="0"/>
      <p:bldP spid="151" grpId="0" build="p" autoUpdateAnimBg="0"/>
      <p:bldP spid="152" grpId="0" build="p" autoUpdateAnimBg="0"/>
      <p:bldP spid="167" grpId="0" build="p" autoUpdateAnimBg="0"/>
      <p:bldP spid="168" grpId="0" build="p" autoUpdateAnimBg="0"/>
      <p:bldP spid="180" grpId="0" animBg="1" autoUpdateAnimBg="0"/>
      <p:bldP spid="181" grpId="0" animBg="1" autoUpdateAnimBg="0"/>
      <p:bldP spid="188" grpId="0" build="p" autoUpdateAnimBg="0" advAuto="0"/>
      <p:bldP spid="189" grpId="0" build="p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3314</TotalTime>
  <Words>773</Words>
  <Application>Microsoft Office PowerPoint</Application>
  <PresentationFormat>全屏显示(4:3)</PresentationFormat>
  <Paragraphs>216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1" baseType="lpstr">
      <vt:lpstr>黑体</vt:lpstr>
      <vt:lpstr>华文行楷</vt:lpstr>
      <vt:lpstr>华文楷体</vt:lpstr>
      <vt:lpstr>华文新魏</vt:lpstr>
      <vt:lpstr>楷体_GB2312</vt:lpstr>
      <vt:lpstr>隶书</vt:lpstr>
      <vt:lpstr>宋体</vt:lpstr>
      <vt:lpstr>Arial</vt:lpstr>
      <vt:lpstr>Calibri</vt:lpstr>
      <vt:lpstr>Calibri Light</vt:lpstr>
      <vt:lpstr>Cambria</vt:lpstr>
      <vt:lpstr>Courier New</vt:lpstr>
      <vt:lpstr>Times New Roman</vt:lpstr>
      <vt:lpstr>Verdana</vt:lpstr>
      <vt:lpstr>Wingdings</vt:lpstr>
      <vt:lpstr>Wingdings 2</vt:lpstr>
      <vt:lpstr>Office 主题</vt:lpstr>
      <vt:lpstr>PowerPoint 演示文稿</vt:lpstr>
      <vt:lpstr>《指针变量与函数》提纲</vt:lpstr>
      <vt:lpstr>一、教学目标</vt:lpstr>
      <vt:lpstr>二、问题引导</vt:lpstr>
      <vt:lpstr>PowerPoint 演示文稿</vt:lpstr>
      <vt:lpstr>三、指针变量作为参数</vt:lpstr>
      <vt:lpstr>PowerPoint 演示文稿</vt:lpstr>
      <vt:lpstr>PowerPoint 演示文稿</vt:lpstr>
      <vt:lpstr>PowerPoint 演示文稿</vt:lpstr>
      <vt:lpstr>PowerPoint 演示文稿</vt:lpstr>
      <vt:lpstr>四、将指针作为函数值返回</vt:lpstr>
      <vt:lpstr>指针作为返回值</vt:lpstr>
      <vt:lpstr>五、归纳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周才东</cp:lastModifiedBy>
  <cp:revision>199</cp:revision>
  <dcterms:created xsi:type="dcterms:W3CDTF">2004-11-26T05:12:32Z</dcterms:created>
  <dcterms:modified xsi:type="dcterms:W3CDTF">2016-12-12T11:23:27Z</dcterms:modified>
</cp:coreProperties>
</file>