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73" r:id="rId2"/>
    <p:sldMasterId id="2147483829" r:id="rId3"/>
  </p:sldMasterIdLst>
  <p:notesMasterIdLst>
    <p:notesMasterId r:id="rId30"/>
  </p:notesMasterIdLst>
  <p:handoutMasterIdLst>
    <p:handoutMasterId r:id="rId31"/>
  </p:handoutMasterIdLst>
  <p:sldIdLst>
    <p:sldId id="303" r:id="rId4"/>
    <p:sldId id="258" r:id="rId5"/>
    <p:sldId id="259" r:id="rId6"/>
    <p:sldId id="260" r:id="rId7"/>
    <p:sldId id="274" r:id="rId8"/>
    <p:sldId id="275" r:id="rId9"/>
    <p:sldId id="276" r:id="rId10"/>
    <p:sldId id="261" r:id="rId11"/>
    <p:sldId id="279" r:id="rId12"/>
    <p:sldId id="281" r:id="rId13"/>
    <p:sldId id="294" r:id="rId14"/>
    <p:sldId id="262" r:id="rId15"/>
    <p:sldId id="263" r:id="rId16"/>
    <p:sldId id="284" r:id="rId17"/>
    <p:sldId id="265" r:id="rId18"/>
    <p:sldId id="266" r:id="rId19"/>
    <p:sldId id="269" r:id="rId20"/>
    <p:sldId id="270" r:id="rId21"/>
    <p:sldId id="302" r:id="rId22"/>
    <p:sldId id="307" r:id="rId23"/>
    <p:sldId id="304" r:id="rId24"/>
    <p:sldId id="271" r:id="rId25"/>
    <p:sldId id="305" r:id="rId26"/>
    <p:sldId id="285" r:id="rId27"/>
    <p:sldId id="301" r:id="rId28"/>
    <p:sldId id="296" r:id="rId29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pos="2880">
          <p15:clr>
            <a:srgbClr val="A4A3A4"/>
          </p15:clr>
        </p15:guide>
        <p15:guide id="5" pos="288">
          <p15:clr>
            <a:srgbClr val="A4A3A4"/>
          </p15:clr>
        </p15:guide>
        <p15:guide id="6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60"/>
      </p:cViewPr>
      <p:guideLst>
        <p:guide orient="horz" pos="2208"/>
        <p:guide orient="horz" pos="4176"/>
        <p:guide orient="horz" pos="1008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4"/>
    </p:cViewPr>
  </p:sorterViewPr>
  <p:notesViewPr>
    <p:cSldViewPr>
      <p:cViewPr varScale="1">
        <p:scale>
          <a:sx n="109" d="100"/>
          <a:sy n="109" d="100"/>
        </p:scale>
        <p:origin x="-2120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E27201-2567-42CC-AE41-6C839DBC18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20660-C7C1-464B-B830-9BAF9EB79B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C85FF5-3F1C-40CF-992E-A0BD4B750F76}" type="datetimeFigureOut">
              <a:rPr lang="en-US" altLang="zh-CN"/>
              <a:pPr/>
              <a:t>12/25/2018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CC309-68C1-4785-A345-FDDF6CE0A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3E54E-0A66-467F-85F4-04D0B9EA4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24D38E-DBDE-4007-BCE1-2355EBB6CA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4A163E4-6B9A-4FF5-A34C-8EC9B9A34A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9308E8-24B4-4AFB-9899-A3F31293FF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6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BBC7E1DC-0AA2-43C2-A2C6-776E0D337C3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71471E3-DAB9-4792-9D5C-BF4572876D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48175"/>
            <a:ext cx="51911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834C46B-4A27-431A-9AFA-EAC3C0214B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3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562D7A9-1BC0-4881-B205-4B1F8CCAC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4763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C4117D90-E9F4-4DBC-917A-706BA2E9B3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4745C2B4-9713-4449-8381-E05E2562FA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F8210470-BD78-4578-AE08-CA8C36D8E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9DCCAA5B-A0CD-4717-B0E9-3A932FCF6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1B41D4-E15C-468E-B28F-99D9963851DC}" type="slidenum">
              <a:rPr lang="en-US" altLang="zh-CN" sz="1200">
                <a:latin typeface="Times" panose="02020603050405020304" pitchFamily="18" charset="0"/>
              </a:rPr>
              <a:pPr/>
              <a:t>3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BEAD7BA1-A419-415B-BFB3-248CEC5450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02B46E-F3AA-4DE5-9079-3B7CDA8540F9}" type="slidenum">
              <a:rPr lang="en-US" altLang="zh-CN" sz="1200">
                <a:latin typeface="Times" panose="02020603050405020304" pitchFamily="18" charset="0"/>
              </a:rPr>
              <a:pPr/>
              <a:t>12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1E0439F-AA1B-4C32-BB9E-F35F9F4245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BB2F014-6172-49D7-AB22-10F459BED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DD9B8031-5D7F-429F-B717-727B4513F8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35168D12-1776-4C16-A361-12EFB7FD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3EFE9614-FEBB-471B-B247-52D1236AF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87C5AB-57FD-4535-BB79-F9E4B851945D}" type="slidenum">
              <a:rPr lang="en-US" altLang="zh-CN" sz="1200">
                <a:latin typeface="Times" panose="02020603050405020304" pitchFamily="18" charset="0"/>
              </a:rPr>
              <a:pPr/>
              <a:t>13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1C2E6AEC-6199-470B-B184-0F082460A5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3C4440-A112-4C6E-912E-68B0BB2A5766}" type="slidenum">
              <a:rPr lang="en-US" altLang="zh-CN" sz="1200">
                <a:latin typeface="Times" panose="02020603050405020304" pitchFamily="18" charset="0"/>
              </a:rPr>
              <a:pPr/>
              <a:t>14</a:t>
            </a:fld>
            <a:endParaRPr lang="en-US" altLang="zh-CN" sz="1200">
              <a:latin typeface="Times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E443B855-BF79-451E-BFFD-56D85B14E5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B5BB4FB-97DD-424C-981F-FBA040427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13F5C102-1A72-496A-AA7A-507007855F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53E39BEB-303E-4E23-A994-8B790F057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09B15849-A3DF-4A10-9472-8E26FAA29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4831E1-C88D-48F3-B2C6-CA81EFFCA072}" type="slidenum">
              <a:rPr lang="en-US" altLang="zh-CN" sz="1200">
                <a:latin typeface="Times" panose="02020603050405020304" pitchFamily="18" charset="0"/>
              </a:rPr>
              <a:pPr/>
              <a:t>15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320D9D3A-1067-4E3E-8318-1B65725A0F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CA36408C-F828-4C3C-B109-3DA405BF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C8BE3974-20C5-45D6-A7FA-C21BED81A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55416B-8DCC-4EC8-BC46-77A33AF76439}" type="slidenum">
              <a:rPr lang="en-US" altLang="zh-CN" sz="1200">
                <a:latin typeface="Times" panose="02020603050405020304" pitchFamily="18" charset="0"/>
              </a:rPr>
              <a:pPr/>
              <a:t>16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AAA4200A-4CB5-417F-BD91-B790257B14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F939BA5B-2970-4403-8259-7A73E8943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36B93E71-086B-4698-9E78-2E6091861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80DF02-BEB9-48E3-BEA1-37645BA681D4}" type="slidenum">
              <a:rPr lang="en-US" altLang="zh-CN" sz="1200">
                <a:latin typeface="Times" panose="02020603050405020304" pitchFamily="18" charset="0"/>
              </a:rPr>
              <a:pPr/>
              <a:t>17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6925D551-D82F-49B7-BF96-998FC23870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F772E07A-95C7-45BD-A089-03B0BB699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7BB92827-958A-4803-B488-9C0A0BA5F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9E0B10-8840-4DAB-B71B-F9DC429880EC}" type="slidenum">
              <a:rPr lang="en-US" altLang="zh-CN" sz="1200">
                <a:latin typeface="Times" panose="02020603050405020304" pitchFamily="18" charset="0"/>
              </a:rPr>
              <a:pPr/>
              <a:t>18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57C71417-CA56-46C6-A711-5116209393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4485BB62-9808-4558-A2B1-365AF8144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89E3208A-F182-4C49-A7D0-609D5AA40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C404E9-5079-4000-A0BA-32B66EE4270A}" type="slidenum">
              <a:rPr lang="en-US" altLang="zh-CN" sz="1200">
                <a:latin typeface="Times" panose="02020603050405020304" pitchFamily="18" charset="0"/>
              </a:rPr>
              <a:pPr/>
              <a:t>19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ED9CFC0C-8727-4124-ABDE-869CB95BA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0A38F8-E5FD-4D28-A9CD-EE1E9BDED1C0}" type="slidenum">
              <a:rPr lang="en-US" altLang="zh-CN" sz="1200" b="0">
                <a:latin typeface="Times" panose="02020603050405020304" pitchFamily="18" charset="0"/>
              </a:rPr>
              <a:pPr/>
              <a:t>21</a:t>
            </a:fld>
            <a:endParaRPr lang="en-US" altLang="zh-CN" sz="1200" b="0">
              <a:latin typeface="Times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D5D44C8-A1C6-42B6-94EF-DFAD9DA017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F4C2453-6A81-40AB-B3A3-88F7A9E1E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596454DB-1A08-45F2-A35D-7B5D843F6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E7897F-FCE7-4F20-A1B9-208407312FC8}" type="slidenum">
              <a:rPr lang="en-US" altLang="zh-CN" sz="1200" b="0">
                <a:latin typeface="Times" panose="02020603050405020304" pitchFamily="18" charset="0"/>
              </a:rPr>
              <a:pPr/>
              <a:t>22</a:t>
            </a:fld>
            <a:endParaRPr lang="en-US" altLang="zh-CN" sz="1200" b="0">
              <a:latin typeface="Times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2EA1236-F5ED-47C6-BD8A-3C9E6DA0CE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9845E5E-64CB-41F7-9E8E-9CA196515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FE292F5D-5B3A-4120-880C-E75CB4B472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6914BC64-FE34-475E-AB6C-C3778BE2E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C78C3A60-E92D-4528-ABEB-693D4B13D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DEB399-FC42-4FD1-9C04-DFAE4EDC70F6}" type="slidenum">
              <a:rPr lang="en-US" altLang="zh-CN" sz="1200">
                <a:latin typeface="Times" panose="02020603050405020304" pitchFamily="18" charset="0"/>
              </a:rPr>
              <a:pPr/>
              <a:t>4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0A6D72A4-24E6-463D-B705-CF9A80F71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02134A-4F12-4957-96EB-9FD337BB1F72}" type="slidenum">
              <a:rPr lang="en-US" altLang="zh-CN" sz="1200" b="0">
                <a:latin typeface="Times" panose="02020603050405020304" pitchFamily="18" charset="0"/>
              </a:rPr>
              <a:pPr/>
              <a:t>23</a:t>
            </a:fld>
            <a:endParaRPr lang="en-US" altLang="zh-CN" sz="1200" b="0">
              <a:latin typeface="Times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4C12EE7-E097-49D8-A0EF-D7AAA6F1D7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D4E3E4-9EC4-42EF-9876-41B6B4144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>
            <a:extLst>
              <a:ext uri="{FF2B5EF4-FFF2-40B4-BE49-F238E27FC236}">
                <a16:creationId xmlns:a16="http://schemas.microsoft.com/office/drawing/2014/main" id="{A79C584C-25FF-44AA-9413-0FDB66524D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>
            <a:extLst>
              <a:ext uri="{FF2B5EF4-FFF2-40B4-BE49-F238E27FC236}">
                <a16:creationId xmlns:a16="http://schemas.microsoft.com/office/drawing/2014/main" id="{FA8B0420-7D2C-4E27-9465-92DF3BE1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8307" name="Slide Number Placeholder 3">
            <a:extLst>
              <a:ext uri="{FF2B5EF4-FFF2-40B4-BE49-F238E27FC236}">
                <a16:creationId xmlns:a16="http://schemas.microsoft.com/office/drawing/2014/main" id="{A6617ACD-C8DC-4E4C-BAAD-43164FA9C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B8D8CF-D57E-4102-8A4C-25FB00603ED1}" type="slidenum">
              <a:rPr lang="en-US" altLang="zh-CN" sz="1200">
                <a:latin typeface="Times" panose="02020603050405020304" pitchFamily="18" charset="0"/>
              </a:rPr>
              <a:pPr/>
              <a:t>25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7653ABAF-85BF-419F-B819-9E2378A2F1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14E8A351-5478-4D2A-9D6A-9918AABF6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06C2C6D-A139-4C59-9C59-FA8B322F7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8762F0-33CD-442E-A95B-AC9C21F82F7D}" type="slidenum">
              <a:rPr lang="en-US" altLang="zh-CN" sz="1200">
                <a:latin typeface="Times" panose="02020603050405020304" pitchFamily="18" charset="0"/>
              </a:rPr>
              <a:pPr/>
              <a:t>5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EB40D53D-B2C1-491B-98ED-EFE6DF9C1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AE1C5306-1EE4-4CF3-AA88-28EFB7CD9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0A5BDC7A-38CA-474C-9874-7F3E374F6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911B76-08AF-4FD0-9812-476CC97FFC26}" type="slidenum">
              <a:rPr lang="en-US" altLang="zh-CN" sz="1200">
                <a:latin typeface="Times" panose="02020603050405020304" pitchFamily="18" charset="0"/>
              </a:rPr>
              <a:pPr/>
              <a:t>6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49811312-01A4-4EEE-8861-8AAB294DCC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5C481798-EB44-4C64-8ED3-FA2A603E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44953065-A812-42E2-ADC2-118EEF477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829E9F-2D0D-4194-AA1F-110A4E83031A}" type="slidenum">
              <a:rPr lang="en-US" altLang="zh-CN" sz="1200">
                <a:latin typeface="Times" panose="02020603050405020304" pitchFamily="18" charset="0"/>
              </a:rPr>
              <a:pPr/>
              <a:t>7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47F6F63C-F329-4929-BBD4-5C707B14F3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B3CE128C-4481-4D98-A5F0-55589329A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AE97803-C989-49F4-90E3-4F3039C00A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635C30-7FCF-43A6-B4FB-9525201210E5}" type="slidenum">
              <a:rPr lang="en-US" altLang="zh-CN" sz="1200">
                <a:latin typeface="Times" panose="02020603050405020304" pitchFamily="18" charset="0"/>
              </a:rPr>
              <a:pPr/>
              <a:t>8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00216869-3AE4-4F90-B3AF-1C383776AD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433AA354-895E-4400-829E-1EB7CB395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05F61414-86AA-4024-88D5-40DECD4E8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D36D5B-D35F-4685-A41C-6EC4963768C4}" type="slidenum">
              <a:rPr lang="en-US" altLang="zh-CN" sz="1200">
                <a:latin typeface="Times" panose="02020603050405020304" pitchFamily="18" charset="0"/>
              </a:rPr>
              <a:pPr/>
              <a:t>9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80E77206-9697-413E-B7D9-008DC432ED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51C2D191-0AA7-4B8E-8F61-B62848E3D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F9BFA455-BB69-4C1D-B39F-715EB0755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82915D-73A7-4B2F-A005-38587D05F2C6}" type="slidenum">
              <a:rPr lang="en-US" altLang="zh-CN" sz="1200">
                <a:latin typeface="Times" panose="02020603050405020304" pitchFamily="18" charset="0"/>
              </a:rPr>
              <a:pPr/>
              <a:t>10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0F907817-CF8C-4AE2-B855-C6B6C327BE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51F29C11-58BC-4004-B0AE-9E294A30F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0461C8A6-4657-4894-8F4F-7429D2875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3606CE-3CDF-4B01-997B-C660DB181FE8}" type="slidenum">
              <a:rPr lang="en-US" altLang="zh-CN" sz="1200">
                <a:latin typeface="Times" panose="02020603050405020304" pitchFamily="18" charset="0"/>
              </a:rPr>
              <a:pPr/>
              <a:t>11</a:t>
            </a:fld>
            <a:endParaRPr lang="en-US" altLang="zh-CN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90800"/>
            <a:ext cx="7772400" cy="1470025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97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82F5BD-AB2D-4620-B4B2-ADD99A21DF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A0122-C9B1-442C-9397-192832FE4A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004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2E3C34-A4FC-4A61-8505-737F40756B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270E9-6FE4-49AE-8BA8-BC0BC634D8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24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90800"/>
            <a:ext cx="7772400" cy="1470025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399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B3FE4B-8A70-4F26-9C79-93800A87CE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1F85E-9919-4D37-B305-96D804FFBC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066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E4FC71-0A14-434F-8C99-C39371CAC3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52798-5CCE-4DB4-82D9-366EBBBEFD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7162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E982B-E8A4-4CFC-B0EB-5EC5199A97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91932-5C2B-4563-B233-5ABFCA077D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66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686AF0-AFB3-4F6D-A539-41A15A6D0C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A47A8-1610-40E7-B5D6-FD6D185F14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673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C42EF6-422B-4BDE-B872-5FEF7EB205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5EDE4-CADA-4626-9939-9E8855F986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246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58BADA-408E-4DB8-B312-C6DA32CB33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1141-F481-4F7F-847D-7BC8CD1CEF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51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03B76-C7BD-4043-8E84-DA4E4CCC95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C7A8-B551-4ED1-B3C4-60541AFE674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260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E2E6CC-BD00-43B6-AD2E-92037FD155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A81FD-603F-47D9-BBD4-CB7573F6CC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9746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13CCC-7F63-46EC-B2F6-4AC9690E56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83846-804D-4B65-9DB5-05B4980C43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7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8D9123-642E-4F89-BFB1-78E3B1099D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E2002-44B8-4895-B3D9-9251119D16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901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145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912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362E6F-7D33-4249-ADB1-2588B636FF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8CDF5-CA16-44B0-A114-D4DE9B20BC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035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EB45-6C3B-465F-8A0C-31AF9DC8F27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066841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65129"/>
            <a:ext cx="7219950" cy="93027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EB45-6C3B-465F-8A0C-31AF9DC8F27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302646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3910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EB45-6C3B-465F-8A0C-31AF9DC8F27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180348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365129"/>
            <a:ext cx="7143750" cy="930271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EB45-6C3B-465F-8A0C-31AF9DC8F27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64860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365129"/>
            <a:ext cx="7296150" cy="85407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EB45-6C3B-465F-8A0C-31AF9DC8F27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644996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EB45-6C3B-465F-8A0C-31AF9DC8F273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A9FAADF6-8253-4748-9765-087998C64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1953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8726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EB45-6C3B-465F-8A0C-31AF9DC8F27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40617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5E9AD1-137C-4BA6-90B1-C132794F2D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B7474-E4DD-46F7-BE5F-A06DBB078F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910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E003901-89A6-4C1C-9AC2-268AA49D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B2E447-6479-46B6-91CA-1A3BAF86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E03CC0-09A3-4BC5-8442-41517569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EB45-6C3B-465F-8A0C-31AF9DC8F27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0001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2CDCE-EA87-4EDB-BE7A-A0E3A54472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CBF79-0726-471B-BA88-13EAAAC526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484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3FBC79-95EE-4E69-A23C-25F20A7309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AFD99-4072-477B-9D47-8EC2C46FE1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267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BB572E-846C-4D9D-9D36-97C9D65156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35D6C-81C2-4C28-B053-07BBF96B25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9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623D73-064B-42FF-A1EE-09CCE0E075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F0F07-6996-4818-860D-8F07EE07B4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370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C7A60-EACE-482A-A430-CDCBF443C0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F51F9-5A87-436F-9BF2-4FC3C17951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65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FDFE39-1FF8-4541-BBD7-845A7911FA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C92-5D5C-49B9-B593-84126FD565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795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459BA6-9E40-42BA-A811-80F29EA47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E35A6F-9512-4815-AF20-DFD2E820F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162A47C-93A5-4D6D-A035-B67C099D30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" y="63246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fld id="{D521EB45-6C3B-465F-8A0C-31AF9DC8F27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8294373-DD9D-417B-B8B6-0B206DA04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C16A9D-F53C-486C-9AFA-D15CF7583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81F5FEF-235D-4E11-837C-0BFE6F48DA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" y="63246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</a:defRPr>
            </a:lvl1pPr>
          </a:lstStyle>
          <a:p>
            <a:fld id="{07390468-F7D9-4960-AE48-B265323676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EB45-6C3B-465F-8A0C-31AF9DC8F273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AC1868F9-6745-4918-A9DD-3EF7199B71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1953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5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scnu.edu.cn/index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Introduction to Computer Science and Technology</a:t>
            </a:r>
            <a:endParaRPr lang="zh-CN" altLang="en-US" dirty="0"/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en-US" altLang="zh-CN" sz="2800" dirty="0">
                <a:solidFill>
                  <a:schemeClr val="tx1"/>
                </a:solidFill>
              </a:rPr>
              <a:t>Chapter 15 Communication </a:t>
            </a:r>
          </a:p>
          <a:p>
            <a:pPr>
              <a:buSzPct val="90000"/>
            </a:pPr>
            <a:r>
              <a:rPr lang="en-US" altLang="zh-CN" sz="2800" dirty="0">
                <a:solidFill>
                  <a:schemeClr val="tx1"/>
                </a:solidFill>
              </a:rPr>
              <a:t>--Networking</a:t>
            </a:r>
          </a:p>
          <a:p>
            <a:pPr>
              <a:buSzPct val="90000"/>
            </a:pPr>
            <a:endParaRPr lang="en-US" altLang="zh-CN" sz="2800" dirty="0">
              <a:solidFill>
                <a:schemeClr val="tx1"/>
              </a:solidFill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759263" cy="78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6258"/>
            <a:ext cx="1981200" cy="6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7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3AD127D-D18D-4D87-BA30-40C7F9A2C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Types of Networks</a:t>
            </a:r>
          </a:p>
        </p:txBody>
      </p:sp>
      <p:sp>
        <p:nvSpPr>
          <p:cNvPr id="46081" name="Slide Number Placeholder 2">
            <a:extLst>
              <a:ext uri="{FF2B5EF4-FFF2-40B4-BE49-F238E27FC236}">
                <a16:creationId xmlns:a16="http://schemas.microsoft.com/office/drawing/2014/main" id="{1BE30C52-C9F9-4D1C-B1D5-F2271A4E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4F2523-48F2-4B1F-9DAD-FC81CAD9BAA2}" type="slidenum">
              <a:rPr lang="en-US" altLang="zh-CN" sz="1400"/>
              <a:pPr/>
              <a:t>10</a:t>
            </a:fld>
            <a:endParaRPr lang="en-US" altLang="zh-CN" sz="1400"/>
          </a:p>
        </p:txBody>
      </p:sp>
      <p:pic>
        <p:nvPicPr>
          <p:cNvPr id="46083" name="Picture 4" descr="c15f03">
            <a:extLst>
              <a:ext uri="{FF2B5EF4-FFF2-40B4-BE49-F238E27FC236}">
                <a16:creationId xmlns:a16="http://schemas.microsoft.com/office/drawing/2014/main" id="{2A4198B8-E8FB-487C-A0A5-6EC27C3E49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71600"/>
            <a:ext cx="76962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5">
            <a:extLst>
              <a:ext uri="{FF2B5EF4-FFF2-40B4-BE49-F238E27FC236}">
                <a16:creationId xmlns:a16="http://schemas.microsoft.com/office/drawing/2014/main" id="{112FBF12-784C-4593-B561-7431DE1A4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24538"/>
            <a:ext cx="800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400" b="1">
                <a:solidFill>
                  <a:srgbClr val="327CB8"/>
                </a:solidFill>
              </a:rPr>
              <a:t>Figure 15.1  </a:t>
            </a:r>
            <a:r>
              <a:rPr lang="en-US" altLang="zh-CN" sz="1400" b="1"/>
              <a:t>Local-area networks connected across a distance to create a wide-area network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E1B2829-C63E-4FB4-846F-4B476F15E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ＭＳ Ｐゴシック" panose="020B0600070205080204" pitchFamily="34" charset="-128"/>
              </a:rPr>
              <a:t>Types of Networks</a:t>
            </a:r>
            <a:endParaRPr lang="en-US" altLang="zh-CN" i="1">
              <a:ea typeface="ＭＳ Ｐゴシック" panose="020B0600070205080204" pitchFamily="34" charset="-128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7B9AAD6-ABE8-4D37-98D7-7901BED331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eaLnBrk="1" hangingPunct="1"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Internet</a:t>
            </a:r>
          </a:p>
          <a:p>
            <a:pPr indent="0" eaLnBrk="1" hangingPunct="1"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wide area network that spans the planet</a:t>
            </a:r>
          </a:p>
        </p:txBody>
      </p:sp>
      <p:sp>
        <p:nvSpPr>
          <p:cNvPr id="48129" name="Slide Number Placeholder 3">
            <a:extLst>
              <a:ext uri="{FF2B5EF4-FFF2-40B4-BE49-F238E27FC236}">
                <a16:creationId xmlns:a16="http://schemas.microsoft.com/office/drawing/2014/main" id="{10E25D08-148B-4E5C-B656-73E992F0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BBEC4A-D37B-4AC0-96CC-6875161B7A5F}" type="slidenum">
              <a:rPr lang="en-US" altLang="zh-CN" sz="1400"/>
              <a:pPr/>
              <a:t>11</a:t>
            </a:fld>
            <a:endParaRPr lang="en-US" altLang="zh-CN" sz="1400"/>
          </a:p>
        </p:txBody>
      </p:sp>
      <p:sp>
        <p:nvSpPr>
          <p:cNvPr id="48132" name="TextBox 1">
            <a:extLst>
              <a:ext uri="{FF2B5EF4-FFF2-40B4-BE49-F238E27FC236}">
                <a16:creationId xmlns:a16="http://schemas.microsoft.com/office/drawing/2014/main" id="{B18050A8-C508-480A-82D1-DC4B225AA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29305"/>
            <a:ext cx="5181600" cy="8921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3200" i="1"/>
              <a:t>So, who owns the Internet?</a:t>
            </a:r>
            <a:r>
              <a:rPr lang="en-US" altLang="zh-CN" sz="3200"/>
              <a:t> </a:t>
            </a:r>
            <a:r>
              <a:rPr lang="en-US" altLang="zh-CN"/>
              <a:t>	</a:t>
            </a:r>
            <a:endParaRPr lang="en-US" altLang="zh-CN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610F26-978A-4E2A-93E3-D18C52C37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47" y="2692626"/>
            <a:ext cx="3448050" cy="26343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CA419B-4522-4DFF-91BD-1E1C16636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2819400"/>
            <a:ext cx="5317035" cy="238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0226CA1-D38A-40C1-8F8D-5263BB5A6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Internet Connections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F6D89DF-F2D5-4835-9955-A080474B92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CN" sz="32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Internet backbone</a:t>
            </a:r>
            <a:r>
              <a:rPr lang="en-US" altLang="zh-CN" sz="3200" dirty="0">
                <a:ea typeface="ＭＳ Ｐゴシック" panose="020B0600070205080204" pitchFamily="34" charset="-128"/>
              </a:rPr>
              <a:t>  </a:t>
            </a:r>
          </a:p>
          <a:p>
            <a:pPr marL="0" indent="0" eaLnBrk="1" hangingPunct="1">
              <a:buFontTx/>
              <a:buNone/>
            </a:pPr>
            <a:r>
              <a:rPr lang="en-US" altLang="zh-CN" sz="3200" dirty="0">
                <a:ea typeface="ＭＳ Ｐゴシック" panose="020B0600070205080204" pitchFamily="34" charset="-128"/>
              </a:rPr>
              <a:t>A set of high-speed networks that carry Internet traffic, provided by companies such as AT&amp;T, Verizon, GTE, British Telecom, and IBM</a:t>
            </a:r>
          </a:p>
          <a:p>
            <a:pPr marL="0" indent="0" eaLnBrk="1" hangingPunct="1">
              <a:buFontTx/>
              <a:buNone/>
            </a:pPr>
            <a:r>
              <a:rPr lang="en-US" altLang="zh-CN" sz="32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Internet service provider</a:t>
            </a:r>
            <a:r>
              <a:rPr lang="en-US" altLang="zh-CN" sz="3200" b="1" dirty="0">
                <a:ea typeface="ＭＳ Ｐゴシック" panose="020B0600070205080204" pitchFamily="34" charset="-128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(ISP)</a:t>
            </a:r>
            <a:r>
              <a:rPr lang="en-US" altLang="zh-CN" sz="3200" dirty="0">
                <a:ea typeface="ＭＳ Ｐゴシック" panose="020B0600070205080204" pitchFamily="34" charset="-128"/>
              </a:rPr>
              <a:t>  </a:t>
            </a:r>
          </a:p>
          <a:p>
            <a:pPr marL="0" indent="0" eaLnBrk="1" hangingPunct="1">
              <a:buFontTx/>
              <a:buNone/>
            </a:pPr>
            <a:r>
              <a:rPr lang="en-US" altLang="zh-CN" sz="3200" dirty="0">
                <a:ea typeface="ＭＳ Ｐゴシック" panose="020B0600070205080204" pitchFamily="34" charset="-128"/>
              </a:rPr>
              <a:t>A company that provides other companies or individuals with access to the Internet</a:t>
            </a:r>
          </a:p>
        </p:txBody>
      </p:sp>
      <p:sp>
        <p:nvSpPr>
          <p:cNvPr id="50177" name="Slide Number Placeholder 3">
            <a:extLst>
              <a:ext uri="{FF2B5EF4-FFF2-40B4-BE49-F238E27FC236}">
                <a16:creationId xmlns:a16="http://schemas.microsoft.com/office/drawing/2014/main" id="{5C6F6AB5-7F87-45E1-9839-F332B2D2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3C3AEA-24D4-406E-97F3-CE5BCFBD0A99}" type="slidenum">
              <a:rPr lang="en-US" altLang="zh-CN" sz="1400"/>
              <a:pPr/>
              <a:t>12</a:t>
            </a:fld>
            <a:endParaRPr lang="en-US" altLang="zh-CN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8DE27F8-B5C8-46CD-B7AA-3C497AAD1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Packet Switching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AAEE236-F48F-4E1D-94F4-31155E4C6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" y="1301262"/>
            <a:ext cx="8153400" cy="2661138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Packet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A unit of data sent across a network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Router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A network device that directs a packet between networks toward its final destination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Packet switching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Messages are divided into fixed-sized, numbered packets; packets are individually routed to their destination, then reassembled</a:t>
            </a:r>
          </a:p>
        </p:txBody>
      </p:sp>
      <p:sp>
        <p:nvSpPr>
          <p:cNvPr id="56323" name="Text Box 5">
            <a:extLst>
              <a:ext uri="{FF2B5EF4-FFF2-40B4-BE49-F238E27FC236}">
                <a16:creationId xmlns:a16="http://schemas.microsoft.com/office/drawing/2014/main" id="{67E0FAE8-FB0A-4AE2-A397-BEBC60CA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810000"/>
            <a:ext cx="140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zh-CN" altLang="zh-CN" sz="1400" b="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BEA36B-E825-4362-B0C6-C7D136022B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21265" y="4428337"/>
            <a:ext cx="24266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400" b="1" dirty="0">
                <a:solidFill>
                  <a:srgbClr val="327CB8"/>
                </a:solidFill>
              </a:rPr>
              <a:t>Figure 15.4  </a:t>
            </a:r>
            <a:br>
              <a:rPr lang="en-US" altLang="zh-CN" sz="1400" b="1" dirty="0">
                <a:solidFill>
                  <a:srgbClr val="327CB8"/>
                </a:solidFill>
              </a:rPr>
            </a:br>
            <a:r>
              <a:rPr lang="en-US" altLang="zh-CN" sz="1400" b="1" dirty="0"/>
              <a:t>Messages sent by packet switching</a:t>
            </a:r>
          </a:p>
        </p:txBody>
      </p:sp>
      <p:pic>
        <p:nvPicPr>
          <p:cNvPr id="6" name="Picture 4" descr="17606_02_0258A">
            <a:extLst>
              <a:ext uri="{FF2B5EF4-FFF2-40B4-BE49-F238E27FC236}">
                <a16:creationId xmlns:a16="http://schemas.microsoft.com/office/drawing/2014/main" id="{8531852F-5E6C-4EAE-A9EC-A0932C36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9" y="3962400"/>
            <a:ext cx="5676900" cy="280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75F1DB-A819-4553-9FD0-D4FDCAE8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181600"/>
            <a:ext cx="3048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dirty="0"/>
              <a:t>    Take a message, </a:t>
            </a:r>
          </a:p>
          <a:p>
            <a:pPr algn="ctr"/>
            <a:r>
              <a:rPr lang="en-US" altLang="zh-CN" dirty="0"/>
              <a:t>break it into three packets, </a:t>
            </a:r>
          </a:p>
          <a:p>
            <a:pPr algn="ctr"/>
            <a:r>
              <a:rPr lang="en-US" altLang="zh-CN" dirty="0"/>
              <a:t>and </a:t>
            </a:r>
          </a:p>
          <a:p>
            <a:pPr algn="ctr"/>
            <a:r>
              <a:rPr lang="en-US" altLang="zh-CN" dirty="0"/>
              <a:t>simulate this process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7923F8-47C5-4D0E-90AF-8CDED856D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19" y="358719"/>
            <a:ext cx="3856781" cy="19778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0037495-2265-44D9-AE74-D766ED8AE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Open Systems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56EFCA3-227E-4A0F-98B9-423B43F6C2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10200" y="3140071"/>
            <a:ext cx="3505200" cy="3352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0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Open Systems Interconnection Reference Model</a:t>
            </a:r>
          </a:p>
          <a:p>
            <a:pPr marL="0" indent="0" eaLnBrk="1" hangingPunct="1">
              <a:buFontTx/>
              <a:buNone/>
            </a:pPr>
            <a:r>
              <a:rPr lang="en-US" altLang="zh-CN" sz="2000" dirty="0">
                <a:ea typeface="ＭＳ Ｐゴシック" panose="020B0600070205080204" pitchFamily="34" charset="-128"/>
              </a:rPr>
              <a:t>A seven-layer logical break down of network interaction to facilitate communication standards</a:t>
            </a:r>
            <a:endParaRPr lang="en-US" altLang="zh-CN" sz="20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zh-CN" sz="2000" dirty="0">
                <a:ea typeface="ＭＳ Ｐゴシック" panose="020B0600070205080204" pitchFamily="34" charset="-128"/>
              </a:rPr>
              <a:t>Each layer deals with a particular aspect of network communication</a:t>
            </a:r>
          </a:p>
        </p:txBody>
      </p:sp>
      <p:sp>
        <p:nvSpPr>
          <p:cNvPr id="62465" name="Slide Number Placeholder 3">
            <a:extLst>
              <a:ext uri="{FF2B5EF4-FFF2-40B4-BE49-F238E27FC236}">
                <a16:creationId xmlns:a16="http://schemas.microsoft.com/office/drawing/2014/main" id="{0831B3B6-9D4A-4E0B-9F2F-0E589516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2750" y="6386330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806ABE-5679-4773-94F0-5DAD9C5ADD5B}" type="slidenum">
              <a:rPr lang="en-US" altLang="zh-CN" sz="1400"/>
              <a:pPr/>
              <a:t>14</a:t>
            </a:fld>
            <a:endParaRPr lang="en-US" altLang="zh-CN" sz="1400"/>
          </a:p>
        </p:txBody>
      </p:sp>
      <p:sp>
        <p:nvSpPr>
          <p:cNvPr id="62468" name="Text Box 5">
            <a:extLst>
              <a:ext uri="{FF2B5EF4-FFF2-40B4-BE49-F238E27FC236}">
                <a16:creationId xmlns:a16="http://schemas.microsoft.com/office/drawing/2014/main" id="{09460655-8091-4402-B0B5-07292F26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58" y="6172200"/>
            <a:ext cx="4462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400" b="1">
                <a:solidFill>
                  <a:srgbClr val="327CB8"/>
                </a:solidFill>
              </a:rPr>
              <a:t>Figure 15.5  </a:t>
            </a:r>
            <a:r>
              <a:rPr lang="en-US" altLang="zh-CN" sz="1400" b="1"/>
              <a:t>The layers of the OSI Reference Model</a:t>
            </a:r>
          </a:p>
        </p:txBody>
      </p:sp>
      <p:pic>
        <p:nvPicPr>
          <p:cNvPr id="62469" name="Picture 6" descr="17606_02_0259A">
            <a:extLst>
              <a:ext uri="{FF2B5EF4-FFF2-40B4-BE49-F238E27FC236}">
                <a16:creationId xmlns:a16="http://schemas.microsoft.com/office/drawing/2014/main" id="{7D30A61C-5D21-4F3F-809E-FC1E4E89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0" y="2896602"/>
            <a:ext cx="4462463" cy="31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4991FDC-27B8-4AAD-82F4-CE4E5B040D62}"/>
              </a:ext>
            </a:extLst>
          </p:cNvPr>
          <p:cNvSpPr/>
          <p:nvPr/>
        </p:nvSpPr>
        <p:spPr>
          <a:xfrm>
            <a:off x="123092" y="1264342"/>
            <a:ext cx="8697058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</a:rPr>
              <a:t>A logical progression...</a:t>
            </a:r>
            <a:endParaRPr lang="en-US" altLang="zh-CN" sz="2400" b="1" dirty="0">
              <a:solidFill>
                <a:srgbClr val="3333FF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3333FF"/>
                </a:solidFill>
              </a:rPr>
              <a:t>Open systems</a:t>
            </a:r>
            <a:r>
              <a:rPr lang="en-US" altLang="zh-CN" sz="2400" dirty="0"/>
              <a:t>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/>
              <a:t>Systems based on a common model of network architecture and a suite of protocols used in its implementation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93927D5-D2FD-4E0B-82F9-2C1D2CD6E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Network Protocols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013680F-CD38-4034-9538-0BD3B2AFD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54369"/>
            <a:ext cx="8229600" cy="3048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>
                <a:ea typeface="ＭＳ Ｐゴシック" panose="020B0600070205080204" pitchFamily="34" charset="-128"/>
              </a:rPr>
              <a:t>Network protocols are layered such that each one relies on the protocols that underlie it</a:t>
            </a:r>
          </a:p>
          <a:p>
            <a:pPr eaLnBrk="1" hangingPunct="1"/>
            <a:r>
              <a:rPr lang="en-US" altLang="zh-CN" sz="2800" dirty="0">
                <a:ea typeface="ＭＳ Ｐゴシック" panose="020B0600070205080204" pitchFamily="34" charset="-128"/>
              </a:rPr>
              <a:t>Sometimes referred to as a </a:t>
            </a: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protocol stack</a:t>
            </a:r>
            <a:endParaRPr lang="en-US" altLang="zh-CN" sz="2800" dirty="0">
              <a:solidFill>
                <a:srgbClr val="3333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3" name="Slide Number Placeholder 3">
            <a:extLst>
              <a:ext uri="{FF2B5EF4-FFF2-40B4-BE49-F238E27FC236}">
                <a16:creationId xmlns:a16="http://schemas.microsoft.com/office/drawing/2014/main" id="{7A58160E-3D7F-4B34-84DB-D7FEAB00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C18A32-EEBA-47AD-A617-5330D238AC41}" type="slidenum">
              <a:rPr lang="en-US" altLang="zh-CN" sz="1400"/>
              <a:pPr/>
              <a:t>15</a:t>
            </a:fld>
            <a:endParaRPr lang="en-US" altLang="zh-CN" sz="1400"/>
          </a:p>
        </p:txBody>
      </p:sp>
      <p:pic>
        <p:nvPicPr>
          <p:cNvPr id="64516" name="Picture 4" descr="c15f06">
            <a:extLst>
              <a:ext uri="{FF2B5EF4-FFF2-40B4-BE49-F238E27FC236}">
                <a16:creationId xmlns:a16="http://schemas.microsoft.com/office/drawing/2014/main" id="{6F87F2AE-2797-4DC8-ACAD-16E7201A54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2673350"/>
            <a:ext cx="8229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>
            <a:extLst>
              <a:ext uri="{FF2B5EF4-FFF2-40B4-BE49-F238E27FC236}">
                <a16:creationId xmlns:a16="http://schemas.microsoft.com/office/drawing/2014/main" id="{7BD5C2FC-BCE1-49E4-8297-1A22B112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02369"/>
            <a:ext cx="4116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400" b="1" dirty="0">
                <a:solidFill>
                  <a:srgbClr val="327CB8"/>
                </a:solidFill>
              </a:rPr>
              <a:t>Figure 15.6  </a:t>
            </a:r>
            <a:r>
              <a:rPr lang="en-US" altLang="zh-CN" sz="1400" b="1" dirty="0"/>
              <a:t>Layering of key network protocols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30B7143-84FC-4ACD-BB33-E7D81A890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TCP/IP Protocol</a:t>
            </a:r>
          </a:p>
        </p:txBody>
      </p:sp>
      <p:sp>
        <p:nvSpPr>
          <p:cNvPr id="66561" name="Slide Number Placeholder 3">
            <a:extLst>
              <a:ext uri="{FF2B5EF4-FFF2-40B4-BE49-F238E27FC236}">
                <a16:creationId xmlns:a16="http://schemas.microsoft.com/office/drawing/2014/main" id="{DFC036DB-9FA8-4276-A0B0-E4F49EA0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934774-5597-41C4-9763-49F13A75FC05}" type="slidenum">
              <a:rPr lang="en-US" altLang="zh-CN" sz="1400"/>
              <a:pPr/>
              <a:t>16</a:t>
            </a:fld>
            <a:endParaRPr lang="en-US" altLang="zh-CN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67D5B-4A1C-4029-B9AE-257B33CE13EC}"/>
              </a:ext>
            </a:extLst>
          </p:cNvPr>
          <p:cNvSpPr txBox="1">
            <a:spLocks noChangeArrowheads="1"/>
          </p:cNvSpPr>
          <p:nvPr/>
        </p:nvSpPr>
        <p:spPr>
          <a:xfrm>
            <a:off x="273492" y="1316765"/>
            <a:ext cx="6732146" cy="487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Application:</a:t>
            </a:r>
            <a:r>
              <a:rPr lang="en-US" altLang="zh-CN" sz="28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supporting network applications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FTP, SMTP, HTTP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Transport:</a:t>
            </a:r>
            <a:r>
              <a:rPr lang="en-US" altLang="zh-CN" sz="28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host-host data transfer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TCP, UDP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Network:</a:t>
            </a:r>
            <a:r>
              <a:rPr lang="en-US" altLang="zh-CN" sz="28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routing of datagrams from source to destination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IP, routing protocols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Link:</a:t>
            </a:r>
            <a:r>
              <a:rPr lang="en-US" altLang="zh-CN" sz="28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data transfer between neighboring  network elements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PPP, Ethernet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Physical:</a:t>
            </a:r>
            <a:r>
              <a:rPr lang="en-US" altLang="zh-CN" sz="2800" dirty="0"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bits “on the wire”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89B3F24F-3E60-49D7-AEF9-D767EC70CD5E}"/>
              </a:ext>
            </a:extLst>
          </p:cNvPr>
          <p:cNvGrpSpPr>
            <a:grpSpLocks/>
          </p:cNvGrpSpPr>
          <p:nvPr/>
        </p:nvGrpSpPr>
        <p:grpSpPr bwMode="auto">
          <a:xfrm>
            <a:off x="6904038" y="1714502"/>
            <a:ext cx="1993900" cy="3730722"/>
            <a:chOff x="4138" y="1080"/>
            <a:chExt cx="1256" cy="2267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A496C0E-F962-43D0-8DF4-76ED4DBB1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080"/>
              <a:ext cx="1192" cy="2224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400">
                <a:ea typeface="宋体" pitchFamily="2" charset="-122"/>
              </a:endParaRP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C4439ABA-513E-4AFF-8908-E5E224167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8" y="1123"/>
              <a:ext cx="1196" cy="2224"/>
              <a:chOff x="3076" y="888"/>
              <a:chExt cx="1196" cy="2224"/>
            </a:xfrm>
          </p:grpSpPr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684E6C6B-7F21-441E-9FE0-0CDF60F23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888"/>
                <a:ext cx="1192" cy="222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5698E1F8-EBF1-4691-A613-F81532860D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5" y="949"/>
                <a:ext cx="1080" cy="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/>
                <a:r>
                  <a:rPr lang="en-US" altLang="zh-CN" sz="2400" dirty="0">
                    <a:effectLst/>
                    <a:latin typeface="Comic Sans MS" pitchFamily="66" charset="0"/>
                  </a:rPr>
                  <a:t>application</a:t>
                </a:r>
              </a:p>
              <a:p>
                <a:pPr algn="ctr"/>
                <a:endParaRPr lang="en-US" altLang="zh-CN" sz="2400" dirty="0">
                  <a:effectLst/>
                  <a:latin typeface="Comic Sans MS" pitchFamily="66" charset="0"/>
                </a:endParaRPr>
              </a:p>
              <a:p>
                <a:pPr algn="ctr"/>
                <a:r>
                  <a:rPr lang="en-US" altLang="zh-CN" sz="2400" dirty="0">
                    <a:effectLst/>
                    <a:latin typeface="Comic Sans MS" pitchFamily="66" charset="0"/>
                  </a:rPr>
                  <a:t>transport</a:t>
                </a:r>
              </a:p>
              <a:p>
                <a:pPr algn="ctr"/>
                <a:endParaRPr lang="en-US" altLang="zh-CN" sz="2400" dirty="0">
                  <a:effectLst/>
                  <a:latin typeface="Comic Sans MS" pitchFamily="66" charset="0"/>
                </a:endParaRPr>
              </a:p>
              <a:p>
                <a:pPr algn="ctr"/>
                <a:r>
                  <a:rPr lang="en-US" altLang="zh-CN" sz="2400" dirty="0">
                    <a:effectLst/>
                    <a:latin typeface="Comic Sans MS" pitchFamily="66" charset="0"/>
                  </a:rPr>
                  <a:t>network</a:t>
                </a:r>
              </a:p>
              <a:p>
                <a:pPr algn="ctr"/>
                <a:endParaRPr lang="en-US" altLang="zh-CN" sz="2400" dirty="0">
                  <a:effectLst/>
                  <a:latin typeface="Comic Sans MS" pitchFamily="66" charset="0"/>
                </a:endParaRPr>
              </a:p>
              <a:p>
                <a:pPr algn="ctr"/>
                <a:r>
                  <a:rPr lang="en-US" altLang="zh-CN" sz="2400" dirty="0">
                    <a:effectLst/>
                    <a:latin typeface="Comic Sans MS" pitchFamily="66" charset="0"/>
                  </a:rPr>
                  <a:t>link</a:t>
                </a:r>
              </a:p>
              <a:p>
                <a:pPr algn="ctr"/>
                <a:endParaRPr lang="en-US" altLang="zh-CN" sz="2400" dirty="0">
                  <a:effectLst/>
                  <a:latin typeface="Comic Sans MS" pitchFamily="66" charset="0"/>
                </a:endParaRPr>
              </a:p>
              <a:p>
                <a:pPr algn="ctr"/>
                <a:r>
                  <a:rPr lang="en-US" altLang="zh-CN" sz="2400" dirty="0">
                    <a:effectLst/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4B62966A-2B54-47F1-86C1-015F65EBA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6" y="1324"/>
                <a:ext cx="11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074FE094-63F6-4992-A88F-2689C2AB1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6" y="1768"/>
                <a:ext cx="11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CAD5015A-E472-4FEC-BC24-50E20CD3D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6" y="2216"/>
                <a:ext cx="11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400">
                  <a:ea typeface="宋体" pitchFamily="2" charset="-122"/>
                </a:endParaRPr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0C6D6716-FE13-4F89-8000-BFB377C50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6" y="2664"/>
                <a:ext cx="11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400">
                  <a:ea typeface="宋体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669ECB3-7CB1-466B-9519-380361600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Firewalls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6F8AEB5-9C7E-4709-9B3E-ABEC7A30BA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4805363"/>
          </a:xfrm>
        </p:spPr>
        <p:txBody>
          <a:bodyPr>
            <a:normAutofit/>
          </a:bodyPr>
          <a:lstStyle/>
          <a:p>
            <a:pPr marL="63500" indent="0" eaLnBrk="1" hangingPunct="1">
              <a:buFontTx/>
              <a:buNone/>
            </a:pPr>
            <a:r>
              <a:rPr lang="en-US" altLang="zh-CN" sz="24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Firewall</a:t>
            </a:r>
            <a:r>
              <a:rPr lang="en-US" altLang="zh-CN" sz="2400" dirty="0">
                <a:ea typeface="ＭＳ Ｐゴシック" panose="020B0600070205080204" pitchFamily="34" charset="-128"/>
              </a:rPr>
              <a:t>  </a:t>
            </a:r>
          </a:p>
          <a:p>
            <a:pPr marL="63500" indent="0" eaLnBrk="1" hangingPunct="1"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A gateway machine and its software that protects a network by filtering the traffic it allows</a:t>
            </a:r>
          </a:p>
          <a:p>
            <a:pPr marL="63500" indent="0" eaLnBrk="1" hangingPunct="1">
              <a:buFontTx/>
              <a:buNone/>
            </a:pPr>
            <a:endParaRPr lang="en-US" altLang="zh-CN" sz="2400" dirty="0">
              <a:ea typeface="ＭＳ Ｐゴシック" panose="020B0600070205080204" pitchFamily="34" charset="-128"/>
            </a:endParaRPr>
          </a:p>
        </p:txBody>
      </p:sp>
      <p:sp>
        <p:nvSpPr>
          <p:cNvPr id="76801" name="Slide Number Placeholder 3">
            <a:extLst>
              <a:ext uri="{FF2B5EF4-FFF2-40B4-BE49-F238E27FC236}">
                <a16:creationId xmlns:a16="http://schemas.microsoft.com/office/drawing/2014/main" id="{70A2081C-F123-4284-9D90-90BB9583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2EE21A-57D2-437E-89CF-3436539FC3BC}" type="slidenum">
              <a:rPr lang="en-US" altLang="zh-CN" sz="1400"/>
              <a:pPr/>
              <a:t>17</a:t>
            </a:fld>
            <a:endParaRPr lang="en-US" altLang="zh-CN" sz="1400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7C4CA21B-428A-4C46-8B5D-0DCFCD576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533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i="1"/>
              <a:t>Have your messages ever been</a:t>
            </a:r>
          </a:p>
          <a:p>
            <a:pPr algn="ctr"/>
            <a:r>
              <a:rPr lang="en-US" altLang="zh-CN" i="1"/>
              <a:t>returned undelivered, blocked by a firewall?</a:t>
            </a:r>
            <a:endParaRPr lang="en-US" altLang="zh-CN" sz="2400" i="1"/>
          </a:p>
        </p:txBody>
      </p:sp>
      <p:pic>
        <p:nvPicPr>
          <p:cNvPr id="6" name="Picture 4" descr="c15f08">
            <a:extLst>
              <a:ext uri="{FF2B5EF4-FFF2-40B4-BE49-F238E27FC236}">
                <a16:creationId xmlns:a16="http://schemas.microsoft.com/office/drawing/2014/main" id="{57490D13-016D-49D3-B784-1BF5E805CEB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2478092"/>
            <a:ext cx="86868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E2F51D8-34A7-49C2-A5CE-03A20E20B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57FE0A4-28FC-4705-887A-02F51AB09B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08092"/>
            <a:ext cx="7886700" cy="4805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Hostname</a:t>
            </a:r>
            <a:r>
              <a:rPr lang="en-US" altLang="zh-CN" sz="2800" dirty="0">
                <a:ea typeface="ＭＳ Ｐゴシック" panose="020B0600070205080204" pitchFamily="34" charset="-128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name made up of words separated by dots that uniquely identifies a computer on the Internet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IP address</a:t>
            </a:r>
            <a:endParaRPr lang="en-US" altLang="zh-CN" sz="28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An address made up of four one-byte numeric values separated by dots that uniquely identifies a computer on the Internet</a:t>
            </a:r>
          </a:p>
        </p:txBody>
      </p:sp>
      <p:sp>
        <p:nvSpPr>
          <p:cNvPr id="80897" name="Slide Number Placeholder 3">
            <a:extLst>
              <a:ext uri="{FF2B5EF4-FFF2-40B4-BE49-F238E27FC236}">
                <a16:creationId xmlns:a16="http://schemas.microsoft.com/office/drawing/2014/main" id="{BFD5D885-B7D1-464D-A496-61120D76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1EA8A9-71F9-4591-9AC3-C17386A05656}" type="slidenum">
              <a:rPr lang="en-US" altLang="zh-CN" sz="1400"/>
              <a:pPr/>
              <a:t>18</a:t>
            </a:fld>
            <a:endParaRPr lang="en-US" altLang="zh-CN" sz="1400"/>
          </a:p>
        </p:txBody>
      </p:sp>
      <p:sp>
        <p:nvSpPr>
          <p:cNvPr id="80900" name="TextBox 1">
            <a:extLst>
              <a:ext uri="{FF2B5EF4-FFF2-40B4-BE49-F238E27FC236}">
                <a16:creationId xmlns:a16="http://schemas.microsoft.com/office/drawing/2014/main" id="{AC0F7968-33B5-4765-A4D1-655F42F8B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3455"/>
            <a:ext cx="6248400" cy="708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i="1"/>
              <a:t>Is there a correspondence between the parts of a hostname and an IP address?</a:t>
            </a:r>
            <a:endParaRPr lang="en-US" altLang="zh-CN"/>
          </a:p>
        </p:txBody>
      </p:sp>
      <p:pic>
        <p:nvPicPr>
          <p:cNvPr id="6" name="Picture 4" descr="17606_02_0263A">
            <a:extLst>
              <a:ext uri="{FF2B5EF4-FFF2-40B4-BE49-F238E27FC236}">
                <a16:creationId xmlns:a16="http://schemas.microsoft.com/office/drawing/2014/main" id="{F8561770-61BC-43FE-8C64-30AE4F71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22805"/>
            <a:ext cx="518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B830FA8-EB9A-49B7-8154-5442F819F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F1E77CE-7A5F-4993-B8F3-C9F5730162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zh-CN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zh-CN">
              <a:ea typeface="ＭＳ Ｐゴシック" panose="020B0600070205080204" pitchFamily="34" charset="-128"/>
            </a:endParaRPr>
          </a:p>
        </p:txBody>
      </p:sp>
      <p:sp>
        <p:nvSpPr>
          <p:cNvPr id="84993" name="Slide Number Placeholder 3">
            <a:extLst>
              <a:ext uri="{FF2B5EF4-FFF2-40B4-BE49-F238E27FC236}">
                <a16:creationId xmlns:a16="http://schemas.microsoft.com/office/drawing/2014/main" id="{673B8148-BB99-4FDC-BEC6-A08354EC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AF2C66-47BC-423E-92B8-284BB2305EE7}" type="slidenum">
              <a:rPr lang="en-US" altLang="zh-CN" sz="1400"/>
              <a:pPr/>
              <a:t>19</a:t>
            </a:fld>
            <a:endParaRPr lang="en-US" altLang="zh-CN" sz="1400"/>
          </a:p>
        </p:txBody>
      </p:sp>
      <p:sp>
        <p:nvSpPr>
          <p:cNvPr id="84996" name="TextBox 1">
            <a:extLst>
              <a:ext uri="{FF2B5EF4-FFF2-40B4-BE49-F238E27FC236}">
                <a16:creationId xmlns:a16="http://schemas.microsoft.com/office/drawing/2014/main" id="{C66BC23D-E1C1-438C-A5CB-06C5A5CC2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516062"/>
            <a:ext cx="7391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IPv4 </a:t>
            </a:r>
          </a:p>
          <a:p>
            <a:endParaRPr lang="en-US" altLang="zh-CN" sz="1800" b="1" dirty="0">
              <a:solidFill>
                <a:srgbClr val="0000FF"/>
              </a:solidFill>
            </a:endParaRPr>
          </a:p>
          <a:p>
            <a:r>
              <a:rPr lang="en-US" altLang="zh-CN" sz="2800" dirty="0"/>
              <a:t>The last block </a:t>
            </a:r>
            <a:r>
              <a:rPr lang="en-US" altLang="zh-CN" sz="2800" dirty="0">
                <a:cs typeface="Arial" panose="020B0604020202020204" pitchFamily="34" charset="0"/>
              </a:rPr>
              <a:t>was</a:t>
            </a:r>
            <a:r>
              <a:rPr lang="en-US" altLang="zh-CN" sz="2800" dirty="0"/>
              <a:t> assigned in 2011</a:t>
            </a:r>
          </a:p>
          <a:p>
            <a:endParaRPr lang="en-US" altLang="zh-CN" sz="1800" dirty="0"/>
          </a:p>
          <a:p>
            <a:r>
              <a:rPr lang="en-US" altLang="zh-CN" sz="2800" b="1" dirty="0">
                <a:solidFill>
                  <a:srgbClr val="0000FF"/>
                </a:solidFill>
              </a:rPr>
              <a:t>IPv6</a:t>
            </a:r>
          </a:p>
          <a:p>
            <a:endParaRPr lang="en-US" altLang="zh-CN" sz="1600" b="1" dirty="0">
              <a:solidFill>
                <a:srgbClr val="0000FF"/>
              </a:solidFill>
            </a:endParaRPr>
          </a:p>
          <a:p>
            <a:r>
              <a:rPr lang="en-US" altLang="zh-CN" sz="2800" dirty="0"/>
              <a:t>32 bits organized into 4 groups of 8</a:t>
            </a:r>
          </a:p>
          <a:p>
            <a:endParaRPr lang="en-US" altLang="zh-CN" sz="1800" dirty="0"/>
          </a:p>
          <a:p>
            <a:r>
              <a:rPr lang="en-US" altLang="zh-CN" sz="2400" b="1" dirty="0">
                <a:latin typeface="Courier" charset="0"/>
              </a:rPr>
              <a:t>FE80:0000:0000:0000:0202:B3FF:FE1E:8329</a:t>
            </a:r>
          </a:p>
          <a:p>
            <a:endParaRPr lang="en-US" altLang="zh-CN" sz="1800" b="1" dirty="0">
              <a:latin typeface="Courier" charset="0"/>
            </a:endParaRPr>
          </a:p>
          <a:p>
            <a:r>
              <a:rPr lang="en-US" altLang="zh-CN" sz="2800" dirty="0">
                <a:cs typeface="Arial" panose="020B0604020202020204" pitchFamily="34" charset="0"/>
              </a:rPr>
              <a:t>They work in parallel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49601"/>
            <a:ext cx="7886700" cy="1325563"/>
          </a:xfrm>
        </p:spPr>
        <p:txBody>
          <a:bodyPr/>
          <a:lstStyle/>
          <a:p>
            <a:r>
              <a:rPr lang="en-US" altLang="zh-CN" dirty="0"/>
              <a:t>The Communication Layer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22939" r="6169" b="8160"/>
          <a:stretch>
            <a:fillRect/>
          </a:stretch>
        </p:blipFill>
        <p:spPr bwMode="auto">
          <a:xfrm>
            <a:off x="467544" y="1604798"/>
            <a:ext cx="7875588" cy="48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167882" y="1664065"/>
            <a:ext cx="2519362" cy="708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739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399" y="365129"/>
            <a:ext cx="7646989" cy="930271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ea typeface="宋体" charset="-122"/>
              </a:rPr>
              <a:t>What are some services found on the </a:t>
            </a:r>
            <a:r>
              <a:rPr lang="en-US" altLang="zh-CN" sz="3200" dirty="0">
                <a:solidFill>
                  <a:srgbClr val="D94439"/>
                </a:solidFill>
                <a:ea typeface="宋体" charset="-122"/>
              </a:rPr>
              <a:t>Internet</a:t>
            </a:r>
            <a:r>
              <a:rPr lang="en-US" altLang="zh-CN" sz="3200" dirty="0">
                <a:ea typeface="宋体" charset="-122"/>
              </a:rPr>
              <a:t>?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01614" y="1604797"/>
            <a:ext cx="8740775" cy="4896544"/>
            <a:chOff x="144" y="1152"/>
            <a:chExt cx="5506" cy="2192"/>
          </a:xfrm>
        </p:grpSpPr>
        <p:pic>
          <p:nvPicPr>
            <p:cNvPr id="5" name="Picture 62" descr="fig02_0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2742" cy="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3" descr="fig02_0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52"/>
              <a:ext cx="2770" cy="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262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521A120C-7FFB-46DB-852B-057B224D0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066032-E460-4234-B907-D76611B9579D}" type="slidenum">
              <a:rPr lang="en-US" altLang="zh-CN" sz="1400"/>
              <a:pPr/>
              <a:t>21</a:t>
            </a:fld>
            <a:endParaRPr lang="en-US" altLang="zh-CN" sz="14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9388B26-8998-4821-BD58-3940DE78E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The World Wide Web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4E099A5-0D8C-4064-B054-E44D34F5E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371600"/>
            <a:ext cx="6534150" cy="4805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The Web</a:t>
            </a:r>
            <a:r>
              <a:rPr lang="en-US" altLang="zh-CN" sz="2800" dirty="0">
                <a:ea typeface="ＭＳ Ｐゴシック" panose="020B0600070205080204" pitchFamily="34" charset="-128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An infrastructure of information combined and the network software used to access it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Web page</a:t>
            </a:r>
            <a:r>
              <a:rPr lang="en-US" altLang="zh-CN" sz="2800" dirty="0">
                <a:ea typeface="ＭＳ Ｐゴシック" panose="020B0600070205080204" pitchFamily="34" charset="-128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document that contains or references various kinds of data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Links</a:t>
            </a:r>
            <a:r>
              <a:rPr lang="en-US" altLang="zh-CN" sz="2800" dirty="0">
                <a:ea typeface="ＭＳ Ｐゴシック" panose="020B0600070205080204" pitchFamily="34" charset="-128"/>
              </a:rPr>
              <a:t>  A connection between one web page and another</a:t>
            </a: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B7121429-8C69-4482-8058-D6AE38C45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638800"/>
            <a:ext cx="4114800" cy="461963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b="0" i="1"/>
              <a:t>What are the links used for?</a:t>
            </a:r>
            <a:endParaRPr lang="en-US" altLang="zh-CN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AD40E-5CA6-46E6-B8BA-670D085D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203930"/>
            <a:ext cx="2072254" cy="262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>
            <a:extLst>
              <a:ext uri="{FF2B5EF4-FFF2-40B4-BE49-F238E27FC236}">
                <a16:creationId xmlns:a16="http://schemas.microsoft.com/office/drawing/2014/main" id="{B02FB8E6-945E-44A2-A26E-C21550BB8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B9CADD-CC73-4038-95B4-7532C01DDEF3}" type="slidenum">
              <a:rPr lang="en-US" altLang="zh-CN" sz="1400"/>
              <a:pPr/>
              <a:t>22</a:t>
            </a:fld>
            <a:endParaRPr lang="en-US" altLang="zh-CN" sz="14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D6F29B8-D18E-4756-8F8C-AB13CDCB1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The World Wide Web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6035A37-9729-4E57-85FE-9705F83B1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23196"/>
            <a:ext cx="7886700" cy="48053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Website</a:t>
            </a:r>
            <a:r>
              <a:rPr lang="en-US" altLang="zh-CN" sz="2800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collection of related web pages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Web browser</a:t>
            </a:r>
            <a:endParaRPr lang="en-US" altLang="zh-CN" sz="2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software tool that retrieves and displays eb pages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Web server</a:t>
            </a:r>
            <a:endParaRPr lang="en-US" altLang="zh-CN" sz="2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computer set up to respond to requests for web pages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Uniform Resource Locator (URL)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standard way of specifying the location of a Web page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zh-CN" sz="2800" dirty="0">
              <a:ea typeface="ＭＳ Ｐゴシック" panose="020B0600070205080204" pitchFamily="34" charset="-128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0C5B207-703C-4465-9FF7-0ADA82149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2" y="6059243"/>
            <a:ext cx="5105400" cy="76358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b="0" i="1" dirty="0"/>
              <a:t>What is the relationship between the Internet and the Web?</a:t>
            </a:r>
            <a:endParaRPr lang="en-US" altLang="zh-CN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FB642E7F-596F-46C9-B420-A0D8D6D34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545B70-DB74-4199-9858-85CB3A9DA99E}" type="slidenum">
              <a:rPr lang="en-US" altLang="zh-CN" sz="1400"/>
              <a:pPr/>
              <a:t>23</a:t>
            </a:fld>
            <a:endParaRPr lang="en-US" altLang="zh-CN" sz="14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6EBAF6F-1C9D-48E6-B270-6CA23FEC3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The World Wide Web</a:t>
            </a: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1A111EF7-25D5-486E-B2C1-1309C115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248317"/>
            <a:ext cx="449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400" dirty="0">
                <a:solidFill>
                  <a:srgbClr val="327CB8"/>
                </a:solidFill>
              </a:rPr>
              <a:t>Figure 16.1</a:t>
            </a:r>
            <a:r>
              <a:rPr lang="en-US" altLang="zh-CN" sz="1400" dirty="0"/>
              <a:t> A browser retrieving a Web page</a:t>
            </a:r>
          </a:p>
        </p:txBody>
      </p:sp>
      <p:pic>
        <p:nvPicPr>
          <p:cNvPr id="8" name="Picture 3" descr="c16f01">
            <a:extLst>
              <a:ext uri="{FF2B5EF4-FFF2-40B4-BE49-F238E27FC236}">
                <a16:creationId xmlns:a16="http://schemas.microsoft.com/office/drawing/2014/main" id="{6C5091BC-F1F7-4402-9C0E-97DE10E6541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9" y="1350118"/>
            <a:ext cx="82296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3A5F708-9A47-4AE0-A1E0-326A1FCBC249}"/>
              </a:ext>
            </a:extLst>
          </p:cNvPr>
          <p:cNvSpPr/>
          <p:nvPr/>
        </p:nvSpPr>
        <p:spPr>
          <a:xfrm>
            <a:off x="304800" y="4575753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URL (Uniform Resource Locator, </a:t>
            </a:r>
            <a:r>
              <a:rPr lang="zh-CN" altLang="en-US" sz="2000" dirty="0"/>
              <a:t>统一资源定位符</a:t>
            </a:r>
            <a:r>
              <a:rPr lang="en-US" altLang="zh-CN" sz="2400" dirty="0"/>
              <a:t>):</a:t>
            </a:r>
            <a:r>
              <a:rPr kumimoji="1" lang="en-US" altLang="zh-CN" sz="2400" dirty="0">
                <a:solidFill>
                  <a:srgbClr val="000000"/>
                </a:solidFill>
                <a:ea typeface="宋体" charset="-122"/>
              </a:rPr>
              <a:t> Unique address for a Web page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例：</a:t>
            </a:r>
            <a:r>
              <a:rPr lang="en-US" altLang="zh-CN" sz="2400" dirty="0">
                <a:hlinkClick r:id="rId4"/>
              </a:rPr>
              <a:t>www.scnu.edu.cn/index.html</a:t>
            </a:r>
            <a:endParaRPr lang="en-US" altLang="zh-CN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HTTP (Hyper Text Transfer Protocol)</a:t>
            </a:r>
            <a:r>
              <a:rPr lang="zh-CN" altLang="en-US" sz="2000" dirty="0"/>
              <a:t>超文本传输协议</a:t>
            </a:r>
            <a:endParaRPr lang="en-US" altLang="zh-CN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476251"/>
            <a:ext cx="7419977" cy="674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/>
              <a:t>Design a Web</a:t>
            </a:r>
            <a:endParaRPr lang="zh-CN" altLang="en-US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04813" y="1485900"/>
            <a:ext cx="8343900" cy="49672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+mj-ea"/>
              </a:rPr>
              <a:t>HTML (Hyper Text Make-up Languages,</a:t>
            </a:r>
            <a:r>
              <a:rPr lang="zh-CN" altLang="en-US" sz="2100" dirty="0">
                <a:ea typeface="+mj-ea"/>
              </a:rPr>
              <a:t>超文本标记语言</a:t>
            </a:r>
            <a:r>
              <a:rPr lang="en-US" altLang="zh-CN" dirty="0">
                <a:ea typeface="+mj-ea"/>
              </a:rPr>
              <a:t>)\HTML5</a:t>
            </a:r>
            <a:endParaRPr lang="zh-CN" altLang="en-US" dirty="0">
              <a:ea typeface="+mj-e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ea typeface="+mj-ea"/>
              </a:rPr>
              <a:t>Java Scrip</a:t>
            </a:r>
            <a:endParaRPr lang="zh-CN" altLang="en-US" dirty="0">
              <a:ea typeface="+mj-e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dirty="0"/>
              <a:t>JSP(Java</a:t>
            </a:r>
            <a:r>
              <a:rPr lang="zh-CN" altLang="en-US" dirty="0"/>
              <a:t>服务器页</a:t>
            </a:r>
            <a:r>
              <a:rPr lang="en-US" altLang="zh-CN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/>
              <a:t>XML (Extensible Markup Language,</a:t>
            </a:r>
            <a:r>
              <a:rPr lang="zh-CN" altLang="en-US" sz="2600" dirty="0"/>
              <a:t>可扩展标记语言</a:t>
            </a:r>
            <a:r>
              <a:rPr lang="en-US" altLang="zh-CN" sz="2600" dirty="0"/>
              <a:t>)</a:t>
            </a:r>
            <a:endParaRPr lang="zh-CN" altLang="en-US" dirty="0"/>
          </a:p>
          <a:p>
            <a:pPr lvl="1" eaLnBrk="1" hangingPunct="1"/>
            <a:r>
              <a:rPr lang="en-US" altLang="zh-CN" dirty="0"/>
              <a:t>XSL(</a:t>
            </a:r>
            <a:r>
              <a:rPr lang="en-US" altLang="zh-CN" dirty="0" err="1"/>
              <a:t>eXtensible</a:t>
            </a:r>
            <a:r>
              <a:rPr lang="en-US" altLang="zh-CN" dirty="0"/>
              <a:t> Stylesheet Language,</a:t>
            </a:r>
            <a:r>
              <a:rPr lang="zh-CN" altLang="en-US" sz="2600" dirty="0"/>
              <a:t>可扩展样式表语言</a:t>
            </a:r>
            <a:r>
              <a:rPr lang="en-US" altLang="zh-CN" sz="2600" dirty="0"/>
              <a:t>)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53188"/>
            <a:ext cx="1905000" cy="3921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11D2E7-EE37-40F0-9D7C-F73A5E5178C5}" type="slidenum">
              <a:rPr lang="zh-CN" altLang="en-US"/>
              <a:pPr>
                <a:defRPr/>
              </a:pPr>
              <a:t>24</a:t>
            </a:fld>
            <a:r>
              <a:rPr lang="en-US" altLang="zh-CN"/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05030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F33E866-7044-4620-8A17-FD4D70B12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Cloud Computing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C363C83-26A2-46C2-8BAD-80DF464015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800" b="1">
                <a:solidFill>
                  <a:srgbClr val="0000FF"/>
                </a:solidFill>
                <a:ea typeface="ＭＳ Ｐゴシック" panose="020B0600070205080204" pitchFamily="34" charset="-128"/>
              </a:rPr>
              <a:t>Public clouds</a:t>
            </a:r>
            <a:r>
              <a:rPr lang="en-US" altLang="zh-CN" sz="2400" b="1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zh-CN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are accessible by any subscriber</a:t>
            </a:r>
          </a:p>
          <a:p>
            <a:pPr eaLnBrk="1" hangingPunct="1"/>
            <a:r>
              <a:rPr lang="en-US" altLang="zh-CN" sz="2800" b="1">
                <a:solidFill>
                  <a:srgbClr val="0000FF"/>
                </a:solidFill>
                <a:ea typeface="ＭＳ Ｐゴシック" panose="020B0600070205080204" pitchFamily="34" charset="-128"/>
              </a:rPr>
              <a:t>Private clouds </a:t>
            </a:r>
            <a:r>
              <a:rPr lang="en-US" altLang="zh-CN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are established for a specific group or organization</a:t>
            </a:r>
          </a:p>
          <a:p>
            <a:pPr eaLnBrk="1" hangingPunct="1"/>
            <a:r>
              <a:rPr lang="en-US" altLang="zh-CN" sz="2800" b="1">
                <a:solidFill>
                  <a:srgbClr val="0000FF"/>
                </a:solidFill>
                <a:ea typeface="ＭＳ Ｐゴシック" panose="020B0600070205080204" pitchFamily="34" charset="-128"/>
              </a:rPr>
              <a:t>Community clouds </a:t>
            </a:r>
            <a:r>
              <a:rPr lang="en-US" altLang="zh-CN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are shared among two or more organizations with the same needs</a:t>
            </a:r>
          </a:p>
          <a:p>
            <a:pPr eaLnBrk="1" hangingPunct="1"/>
            <a:r>
              <a:rPr lang="en-US" altLang="zh-CN" sz="2800" b="1">
                <a:solidFill>
                  <a:srgbClr val="0000FF"/>
                </a:solidFill>
                <a:ea typeface="ＭＳ Ｐゴシック" panose="020B0600070205080204" pitchFamily="34" charset="-128"/>
              </a:rPr>
              <a:t>Hybrid clouds </a:t>
            </a:r>
            <a:r>
              <a:rPr lang="en-US" altLang="zh-CN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are some combination of the others</a:t>
            </a:r>
            <a:endParaRPr lang="en-US" altLang="zh-CN" sz="2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7281" name="Slide Number Placeholder 3">
            <a:extLst>
              <a:ext uri="{FF2B5EF4-FFF2-40B4-BE49-F238E27FC236}">
                <a16:creationId xmlns:a16="http://schemas.microsoft.com/office/drawing/2014/main" id="{4FF974C1-FECC-40D8-B535-813D8B94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7E8ED-2ECA-4426-9E17-523410F71077}" type="slidenum">
              <a:rPr lang="en-US" altLang="zh-CN" sz="1400"/>
              <a:pPr/>
              <a:t>25</a:t>
            </a:fld>
            <a:endParaRPr lang="en-US" altLang="zh-CN" sz="1400"/>
          </a:p>
        </p:txBody>
      </p:sp>
      <p:pic>
        <p:nvPicPr>
          <p:cNvPr id="97284" name="Picture 1" descr="65739_CH15_FIG1512.jpg">
            <a:extLst>
              <a:ext uri="{FF2B5EF4-FFF2-40B4-BE49-F238E27FC236}">
                <a16:creationId xmlns:a16="http://schemas.microsoft.com/office/drawing/2014/main" id="{3345D424-2D6B-4026-81B1-9BC901FA7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5105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6227763" y="2203450"/>
            <a:ext cx="1944687" cy="792163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0370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Times New Roman" pitchFamily="18" charset="0"/>
              </a:rPr>
              <a:t>Internet of things</a:t>
            </a:r>
          </a:p>
          <a:p>
            <a:pPr algn="ctr"/>
            <a:r>
              <a:rPr lang="en-US" altLang="zh-CN" b="1">
                <a:solidFill>
                  <a:schemeClr val="bg1"/>
                </a:solidFill>
                <a:latin typeface="Times New Roman" pitchFamily="18" charset="0"/>
              </a:rPr>
              <a:t>Cloud Computing</a:t>
            </a: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6804025" y="3140075"/>
            <a:ext cx="1584325" cy="792163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0370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itchFamily="18" charset="0"/>
              </a:rPr>
              <a:t>Multimedia </a:t>
            </a:r>
          </a:p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itchFamily="18" charset="0"/>
              </a:rPr>
              <a:t>service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539750" y="5064125"/>
            <a:ext cx="3168650" cy="596900"/>
          </a:xfrm>
          <a:prstGeom prst="rect">
            <a:avLst/>
          </a:prstGeom>
          <a:solidFill>
            <a:srgbClr val="660033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0033"/>
            </a:extrusionClr>
          </a:sp3d>
        </p:spPr>
        <p:txBody>
          <a:bodyPr tIns="46800">
            <a:spAutoFit/>
            <a:flatTx/>
          </a:bodyPr>
          <a:lstStyle/>
          <a:p>
            <a:pPr marL="190500" indent="-190500">
              <a:lnSpc>
                <a:spcPct val="90000"/>
              </a:lnSpc>
            </a:pPr>
            <a:r>
              <a:rPr lang="en-US" altLang="zh-CN" b="1">
                <a:solidFill>
                  <a:schemeClr val="bg1"/>
                </a:solidFill>
                <a:latin typeface="Times New Roman" pitchFamily="18" charset="0"/>
              </a:rPr>
              <a:t>  E-mail </a:t>
            </a:r>
            <a:r>
              <a:rPr lang="zh-CN" altLang="en-US" b="1">
                <a:solidFill>
                  <a:schemeClr val="bg1"/>
                </a:solidFill>
                <a:latin typeface="Times New Roman" pitchFamily="18" charset="0"/>
              </a:rPr>
              <a:t>，</a:t>
            </a:r>
            <a:r>
              <a:rPr lang="en-US" altLang="zh-CN" b="1">
                <a:solidFill>
                  <a:schemeClr val="bg1"/>
                </a:solidFill>
                <a:latin typeface="Times New Roman" pitchFamily="18" charset="0"/>
              </a:rPr>
              <a:t>FTP information Intercation</a:t>
            </a:r>
            <a:endParaRPr lang="en-US" altLang="zh-CN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1331913" y="4364038"/>
            <a:ext cx="2519362" cy="596900"/>
          </a:xfrm>
          <a:prstGeom prst="rect">
            <a:avLst/>
          </a:prstGeom>
          <a:solidFill>
            <a:srgbClr val="6600CC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00CC"/>
            </a:extrusionClr>
          </a:sp3d>
        </p:spPr>
        <p:txBody>
          <a:bodyPr tIns="46800">
            <a:spAutoFit/>
            <a:flatTx/>
          </a:bodyPr>
          <a:lstStyle/>
          <a:p>
            <a:pPr marL="190500" indent="-190500" algn="ctr">
              <a:lnSpc>
                <a:spcPct val="90000"/>
              </a:lnSpc>
            </a:pPr>
            <a:r>
              <a:rPr lang="en-US" altLang="zh-CN" b="1">
                <a:solidFill>
                  <a:schemeClr val="bg1"/>
                </a:solidFill>
              </a:rPr>
              <a:t>Static webpage amd information issue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1258888" y="549275"/>
            <a:ext cx="7885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660033"/>
                </a:solidFill>
                <a:latin typeface="Times New Roman" pitchFamily="18" charset="0"/>
              </a:rPr>
              <a:t>The development of Internet Application</a:t>
            </a: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1692275" y="3716338"/>
            <a:ext cx="2665413" cy="596900"/>
          </a:xfrm>
          <a:prstGeom prst="rect">
            <a:avLst/>
          </a:prstGeom>
          <a:solidFill>
            <a:srgbClr val="003399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tIns="46800" bIns="46800">
            <a:spAutoFit/>
            <a:flatTx/>
          </a:bodyPr>
          <a:lstStyle/>
          <a:p>
            <a:pPr marL="190500" indent="-190500" algn="ctr">
              <a:lnSpc>
                <a:spcPct val="90000"/>
              </a:lnSpc>
            </a:pPr>
            <a:r>
              <a:rPr lang="en-US" altLang="zh-CN" b="1">
                <a:solidFill>
                  <a:schemeClr val="bg1"/>
                </a:solidFill>
                <a:latin typeface="Times New Roman" pitchFamily="18" charset="0"/>
              </a:rPr>
              <a:t>Dynamic webpage amd information issue</a:t>
            </a:r>
            <a:endParaRPr lang="en-US" altLang="zh-CN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2124075" y="2924175"/>
            <a:ext cx="2438400" cy="6858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tIns="154800" bIns="154800">
            <a:spAutoFit/>
            <a:flatTx/>
          </a:bodyPr>
          <a:lstStyle/>
          <a:p>
            <a:pPr marL="190500" indent="-190500" algn="ctr">
              <a:spcBef>
                <a:spcPct val="10000"/>
              </a:spcBef>
            </a:pPr>
            <a:r>
              <a:rPr lang="en-US" altLang="zh-CN" sz="2400" b="1">
                <a:solidFill>
                  <a:srgbClr val="FF33CC"/>
                </a:solidFill>
                <a:latin typeface="Times New Roman" pitchFamily="18" charset="0"/>
              </a:rPr>
              <a:t>E-marketing</a:t>
            </a:r>
            <a:endParaRPr lang="en-US" altLang="zh-CN" sz="2400">
              <a:latin typeface="Times New Roman" pitchFamily="18" charset="0"/>
            </a:endParaRP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2484438" y="2060575"/>
            <a:ext cx="3095625" cy="8699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tIns="154800" bIns="154800">
            <a:spAutoFit/>
            <a:flatTx/>
          </a:bodyPr>
          <a:lstStyle/>
          <a:p>
            <a:pPr marL="190500" indent="-190500" algn="ctr">
              <a:spcBef>
                <a:spcPct val="10000"/>
              </a:spcBef>
            </a:pPr>
            <a:r>
              <a:rPr lang="en-US" altLang="zh-CN" b="1">
                <a:solidFill>
                  <a:schemeClr val="bg1"/>
                </a:solidFill>
                <a:latin typeface="Times New Roman" pitchFamily="18" charset="0"/>
              </a:rPr>
              <a:t>E-commercial and E-government</a:t>
            </a:r>
            <a:endParaRPr lang="en-US" altLang="zh-CN" b="1">
              <a:latin typeface="Times New Roman" pitchFamily="18" charset="0"/>
            </a:endParaRP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5219700" y="3140075"/>
            <a:ext cx="1431925" cy="619125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037000" prstMaterial="legacyMatte">
            <a:bevelT w="13500" h="13500" prst="angle"/>
            <a:bevelB w="13500" h="13500" prst="angle"/>
            <a:extrusionClr>
              <a:srgbClr val="FF33CC"/>
            </a:extrusionClr>
          </a:sp3d>
        </p:spPr>
        <p:txBody>
          <a:bodyPr tIns="0" bIns="0">
            <a:spAutoFit/>
            <a:flatTx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itchFamily="18" charset="0"/>
              </a:rPr>
              <a:t>Integrated service</a:t>
            </a:r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5008563" y="4143375"/>
            <a:ext cx="3019425" cy="1209675"/>
          </a:xfrm>
          <a:prstGeom prst="rect">
            <a:avLst/>
          </a:prstGeom>
          <a:solidFill>
            <a:srgbClr val="003399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tIns="154800" bIns="190800">
            <a:spAutoFit/>
            <a:flatTx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itchFamily="18" charset="0"/>
              </a:rPr>
              <a:t>Information interaction</a:t>
            </a:r>
            <a:endParaRPr lang="en-US" altLang="zh-CN" sz="2800" b="1">
              <a:latin typeface="Times New Roman" pitchFamily="18" charset="0"/>
            </a:endParaRP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395288" y="5699125"/>
            <a:ext cx="87487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</a:rPr>
              <a:t> The Internet is not only interconnected technology of computers,but also interconnected system of global unify application.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Times New Roman" pitchFamily="18" charset="0"/>
              </a:rPr>
              <a:t>互联网不仅是计算机</a:t>
            </a:r>
            <a:r>
              <a:rPr lang="zh-CN" altLang="en-US" sz="2000" b="1">
                <a:solidFill>
                  <a:srgbClr val="800000"/>
                </a:solidFill>
                <a:latin typeface="Times New Roman" pitchFamily="18" charset="0"/>
              </a:rPr>
              <a:t>互连</a:t>
            </a:r>
            <a:r>
              <a:rPr lang="zh-CN" altLang="en-US" sz="2000" b="1">
                <a:solidFill>
                  <a:srgbClr val="000000"/>
                </a:solidFill>
                <a:latin typeface="Times New Roman" pitchFamily="18" charset="0"/>
              </a:rPr>
              <a:t>技术，还是全球统一应用</a:t>
            </a:r>
            <a:r>
              <a:rPr lang="zh-CN" altLang="en-US" sz="2000" b="1">
                <a:solidFill>
                  <a:srgbClr val="800000"/>
                </a:solidFill>
                <a:latin typeface="Times New Roman" pitchFamily="18" charset="0"/>
              </a:rPr>
              <a:t>互联</a:t>
            </a:r>
            <a:r>
              <a:rPr lang="zh-CN" altLang="en-US" sz="2000" b="1">
                <a:solidFill>
                  <a:srgbClr val="000000"/>
                </a:solidFill>
                <a:latin typeface="Times New Roman" pitchFamily="18" charset="0"/>
              </a:rPr>
              <a:t>体系。</a:t>
            </a:r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2987675" y="1196975"/>
            <a:ext cx="3095625" cy="869950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tIns="154800" bIns="154800">
            <a:spAutoFit/>
            <a:flatTx/>
          </a:bodyPr>
          <a:lstStyle/>
          <a:p>
            <a:pPr marL="190500" indent="-190500" algn="ctr">
              <a:spcBef>
                <a:spcPct val="10000"/>
              </a:spcBef>
            </a:pPr>
            <a:r>
              <a:rPr lang="en-US" altLang="zh-CN" b="1">
                <a:solidFill>
                  <a:schemeClr val="bg1"/>
                </a:solidFill>
                <a:latin typeface="Times New Roman" pitchFamily="18" charset="0"/>
              </a:rPr>
              <a:t>Mobile Application and Service</a:t>
            </a:r>
          </a:p>
        </p:txBody>
      </p:sp>
    </p:spTree>
    <p:extLst>
      <p:ext uri="{BB962C8B-B14F-4D97-AF65-F5344CB8AC3E}">
        <p14:creationId xmlns:p14="http://schemas.microsoft.com/office/powerpoint/2010/main" val="258139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animBg="1" autoUpdateAnimBg="0"/>
      <p:bldP spid="216069" grpId="0" animBg="1" autoUpdateAnimBg="0"/>
      <p:bldP spid="216070" grpId="0" animBg="1" autoUpdateAnimBg="0"/>
      <p:bldP spid="216071" grpId="0" animBg="1" autoUpdateAnimBg="0"/>
      <p:bldP spid="216073" grpId="0" animBg="1" autoUpdateAnimBg="0"/>
      <p:bldP spid="216074" grpId="0" animBg="1" autoUpdateAnimBg="0"/>
      <p:bldP spid="216075" grpId="0" animBg="1" autoUpdateAnimBg="0"/>
      <p:bldP spid="216076" grpId="0" animBg="1" autoUpdateAnimBg="0"/>
      <p:bldP spid="216077" grpId="0" animBg="1" autoUpdateAnimBg="0"/>
      <p:bldP spid="216078" grpId="0" autoUpdateAnimBg="0"/>
      <p:bldP spid="21607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E1161DB-7D51-4938-862F-45B55E640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43663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Chapter Goals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AFF3FD2-B3E9-47A3-AABB-B98FFA1DEA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50590"/>
            <a:ext cx="8458200" cy="4724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CN" sz="2800" dirty="0">
                <a:ea typeface="ＭＳ Ｐゴシック" panose="020B0600070205080204" pitchFamily="34" charset="-128"/>
              </a:rPr>
              <a:t>Describe the core issues related to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computer networks</a:t>
            </a:r>
          </a:p>
          <a:p>
            <a:pPr eaLnBrk="1" hangingPunct="1"/>
            <a:r>
              <a:rPr lang="en-US" altLang="zh-CN" sz="2800" dirty="0">
                <a:ea typeface="ＭＳ Ｐゴシック" panose="020B0600070205080204" pitchFamily="34" charset="-128"/>
              </a:rPr>
              <a:t>List various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types</a:t>
            </a:r>
            <a:r>
              <a:rPr lang="en-US" altLang="zh-CN" sz="2800" dirty="0">
                <a:ea typeface="ＭＳ Ｐゴシック" panose="020B0600070205080204" pitchFamily="34" charset="-128"/>
              </a:rPr>
              <a:t> of networks and their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characteristics</a:t>
            </a:r>
          </a:p>
          <a:p>
            <a:pPr eaLnBrk="1" hangingPunct="1"/>
            <a:r>
              <a:rPr lang="en-US" altLang="zh-CN" sz="2800" dirty="0">
                <a:ea typeface="ＭＳ Ｐゴシック" panose="020B0600070205080204" pitchFamily="34" charset="-128"/>
              </a:rPr>
              <a:t>Explain various topologies of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local-area networks</a:t>
            </a:r>
          </a:p>
          <a:p>
            <a:pPr eaLnBrk="1" hangingPunct="1"/>
            <a:r>
              <a:rPr lang="en-US" altLang="zh-CN" sz="2800" dirty="0">
                <a:ea typeface="ＭＳ Ｐゴシック" panose="020B0600070205080204" pitchFamily="34" charset="-128"/>
              </a:rPr>
              <a:t>Explain why network technologies are best implemented as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open systems</a:t>
            </a:r>
          </a:p>
          <a:p>
            <a:pPr eaLnBrk="1" hangingPunct="1"/>
            <a:r>
              <a:rPr lang="en-US" altLang="zh-CN" sz="2800" dirty="0">
                <a:ea typeface="ＭＳ Ｐゴシック" panose="020B0600070205080204" pitchFamily="34" charset="-128"/>
              </a:rPr>
              <a:t>Compare and contrast various technologies </a:t>
            </a:r>
            <a:br>
              <a:rPr lang="en-US" altLang="zh-CN" sz="2800" dirty="0">
                <a:ea typeface="ＭＳ Ｐゴシック" panose="020B0600070205080204" pitchFamily="34" charset="-128"/>
              </a:rPr>
            </a:br>
            <a:r>
              <a:rPr lang="en-US" altLang="zh-CN" sz="2800" dirty="0">
                <a:ea typeface="ＭＳ Ｐゴシック" panose="020B0600070205080204" pitchFamily="34" charset="-128"/>
              </a:rPr>
              <a:t>for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home Internet connections</a:t>
            </a:r>
          </a:p>
          <a:p>
            <a:r>
              <a:rPr lang="en-US" altLang="zh-CN" sz="2800" dirty="0">
                <a:ea typeface="ＭＳ Ｐゴシック" panose="020B0600070205080204" pitchFamily="34" charset="-128"/>
              </a:rPr>
              <a:t>Explain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packet</a:t>
            </a:r>
            <a:r>
              <a:rPr lang="en-US" altLang="zh-CN" sz="2800" dirty="0">
                <a:ea typeface="ＭＳ Ｐゴシック" panose="020B0600070205080204" pitchFamily="34" charset="-128"/>
              </a:rPr>
              <a:t> switching</a:t>
            </a:r>
          </a:p>
          <a:p>
            <a:r>
              <a:rPr lang="en-US" altLang="zh-CN" sz="2800" dirty="0">
                <a:ea typeface="ＭＳ Ｐゴシック" panose="020B0600070205080204" pitchFamily="34" charset="-128"/>
              </a:rPr>
              <a:t>Describe the basic roles of various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network protocols</a:t>
            </a:r>
          </a:p>
          <a:p>
            <a:r>
              <a:rPr lang="en-US" altLang="zh-CN" sz="2800" dirty="0">
                <a:ea typeface="ＭＳ Ｐゴシック" panose="020B0600070205080204" pitchFamily="34" charset="-128"/>
              </a:rPr>
              <a:t>Explain the role of a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firewall</a:t>
            </a:r>
          </a:p>
          <a:p>
            <a:r>
              <a:rPr lang="en-US" altLang="zh-CN" sz="2800" dirty="0">
                <a:ea typeface="ＭＳ Ｐゴシック" panose="020B0600070205080204" pitchFamily="34" charset="-128"/>
              </a:rPr>
              <a:t>Compare and contrast network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hostnames</a:t>
            </a:r>
            <a:r>
              <a:rPr lang="en-US" altLang="zh-CN" sz="2800" dirty="0">
                <a:ea typeface="ＭＳ Ｐゴシック" panose="020B0600070205080204" pitchFamily="34" charset="-128"/>
              </a:rPr>
              <a:t> and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IP addresses</a:t>
            </a:r>
          </a:p>
          <a:p>
            <a:r>
              <a:rPr lang="en-US" altLang="zh-CN" sz="2800" dirty="0">
                <a:ea typeface="ＭＳ Ｐゴシック" panose="020B0600070205080204" pitchFamily="34" charset="-128"/>
              </a:rPr>
              <a:t>Explain the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domain name</a:t>
            </a:r>
            <a:r>
              <a:rPr lang="en-US" altLang="zh-CN" sz="2800" dirty="0">
                <a:ea typeface="ＭＳ Ｐゴシック" panose="020B0600070205080204" pitchFamily="34" charset="-128"/>
              </a:rPr>
              <a:t> system</a:t>
            </a:r>
          </a:p>
          <a:p>
            <a:r>
              <a:rPr lang="en-US" altLang="zh-CN" sz="2800" dirty="0">
                <a:ea typeface="ＭＳ Ｐゴシック" panose="020B0600070205080204" pitchFamily="34" charset="-128"/>
              </a:rPr>
              <a:t>Describe </a:t>
            </a:r>
            <a:r>
              <a:rPr lang="en-US" altLang="zh-CN" sz="2800" dirty="0">
                <a:solidFill>
                  <a:srgbClr val="0000CC"/>
                </a:solidFill>
                <a:ea typeface="ＭＳ Ｐゴシック" panose="020B0600070205080204" pitchFamily="34" charset="-128"/>
              </a:rPr>
              <a:t>cloud computing </a:t>
            </a:r>
            <a:r>
              <a:rPr lang="en-US" altLang="zh-CN" sz="2800" dirty="0">
                <a:ea typeface="ＭＳ Ｐゴシック" panose="020B0600070205080204" pitchFamily="34" charset="-128"/>
              </a:rPr>
              <a:t>and its benefits</a:t>
            </a:r>
          </a:p>
          <a:p>
            <a:pPr eaLnBrk="1" hangingPunct="1"/>
            <a:endParaRPr lang="en-US" altLang="zh-CN" sz="28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zh-CN" sz="28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49" name="Slide Number Placeholder 3">
            <a:extLst>
              <a:ext uri="{FF2B5EF4-FFF2-40B4-BE49-F238E27FC236}">
                <a16:creationId xmlns:a16="http://schemas.microsoft.com/office/drawing/2014/main" id="{0D4AC019-23DC-42EA-8F64-BF67E76E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57C2BA-7699-4B1B-8B8A-D86FCA75681B}" type="slidenum">
              <a:rPr lang="en-US" altLang="zh-CN" sz="1400"/>
              <a:pPr/>
              <a:t>3</a:t>
            </a:fld>
            <a:endParaRPr lang="en-US" altLang="zh-CN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1E4B87C-8A4B-402D-8FA5-552E6BD7E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81708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Networking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43F9F2C-E25F-4A0C-9DE1-A8E95051BF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b="1">
                <a:solidFill>
                  <a:srgbClr val="3333FF"/>
                </a:solidFill>
                <a:ea typeface="ＭＳ Ｐゴシック" panose="020B0600070205080204" pitchFamily="34" charset="-128"/>
              </a:rPr>
              <a:t>Computer network</a:t>
            </a:r>
            <a:r>
              <a:rPr lang="en-US" altLang="zh-CN">
                <a:ea typeface="ＭＳ Ｐゴシック" panose="020B0600070205080204" pitchFamily="34" charset="-128"/>
              </a:rPr>
              <a:t>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A collection of computing devices connected in order to communicate and share resources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ea typeface="ＭＳ Ｐゴシック" panose="020B0600070205080204" pitchFamily="34" charset="-128"/>
              </a:rPr>
              <a:t>Connections between computing devices can be physical using wires or cables or wireless using radio waves or infrared signals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zh-CN" sz="2800">
              <a:ea typeface="ＭＳ Ｐゴシック" panose="020B0600070205080204" pitchFamily="34" charset="-128"/>
            </a:endParaRPr>
          </a:p>
        </p:txBody>
      </p:sp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533BB72C-0677-4D12-B8BF-66D60598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DA67C5-5B4F-4982-AE4B-21DEB8380FDB}" type="slidenum">
              <a:rPr lang="en-US" altLang="zh-CN" sz="1400"/>
              <a:pPr/>
              <a:t>4</a:t>
            </a:fld>
            <a:endParaRPr lang="en-US" altLang="zh-CN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97FE4A-B723-4C32-8A43-97EDD5F2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8" y="5181600"/>
            <a:ext cx="5791200" cy="708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i="1" dirty="0">
                <a:solidFill>
                  <a:schemeClr val="dk1"/>
                </a:solidFill>
                <a:latin typeface="+mn-lt"/>
                <a:ea typeface="+mn-ea"/>
              </a:rPr>
              <a:t>Can you name some of the devices in a computer network?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7575A5-74B1-41AB-BD7B-FF99B2405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22" y="3762558"/>
            <a:ext cx="2726303" cy="21810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13472F-2F72-4BAE-A5B0-860CBB613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Networking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6FE4FA6-7273-4201-B79E-72F463225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eaLnBrk="1" hangingPunct="1"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Node</a:t>
            </a:r>
            <a:r>
              <a:rPr lang="en-US" altLang="zh-CN" sz="2800" dirty="0">
                <a:ea typeface="ＭＳ Ｐゴシック" panose="020B0600070205080204" pitchFamily="34" charset="-128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host)</a:t>
            </a:r>
            <a:r>
              <a:rPr lang="en-US" altLang="zh-CN" sz="2800" dirty="0">
                <a:ea typeface="ＭＳ Ｐゴシック" panose="020B0600070205080204" pitchFamily="34" charset="-128"/>
              </a:rPr>
              <a:t> </a:t>
            </a:r>
          </a:p>
          <a:p>
            <a:pPr marL="57150" indent="0" eaLnBrk="1" hangingPunct="1"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Any device on a network</a:t>
            </a:r>
          </a:p>
          <a:p>
            <a:pPr marL="57150" indent="0" eaLnBrk="1" hangingPunct="1"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Data transfer rate (bandwidth)</a:t>
            </a:r>
            <a:endParaRPr lang="en-US" altLang="zh-CN" sz="2800" dirty="0">
              <a:ea typeface="ＭＳ Ｐゴシック" panose="020B0600070205080204" pitchFamily="34" charset="-128"/>
            </a:endParaRPr>
          </a:p>
          <a:p>
            <a:pPr marL="57150" indent="0" eaLnBrk="1" hangingPunct="1"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The speed with which data is moved from one place to another</a:t>
            </a:r>
            <a:r>
              <a:rPr lang="en-US" altLang="zh-CN" sz="2800" b="1" dirty="0">
                <a:ea typeface="ＭＳ Ｐゴシック" panose="020B0600070205080204" pitchFamily="34" charset="-128"/>
              </a:rPr>
              <a:t> </a:t>
            </a:r>
            <a:r>
              <a:rPr lang="en-US" altLang="zh-CN" sz="2800" dirty="0">
                <a:ea typeface="ＭＳ Ｐゴシック" panose="020B0600070205080204" pitchFamily="34" charset="-128"/>
              </a:rPr>
              <a:t>on a network </a:t>
            </a:r>
            <a:endParaRPr lang="en-US" altLang="zh-CN" sz="2800" b="1" dirty="0">
              <a:ea typeface="ＭＳ Ｐゴシック" panose="020B0600070205080204" pitchFamily="34" charset="-128"/>
            </a:endParaRPr>
          </a:p>
        </p:txBody>
      </p:sp>
      <p:sp>
        <p:nvSpPr>
          <p:cNvPr id="33793" name="Slide Number Placeholder 3">
            <a:extLst>
              <a:ext uri="{FF2B5EF4-FFF2-40B4-BE49-F238E27FC236}">
                <a16:creationId xmlns:a16="http://schemas.microsoft.com/office/drawing/2014/main" id="{29B5176B-98A8-4FBF-82B7-D993249F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032519-BF75-4214-B925-51656680C9D5}" type="slidenum">
              <a:rPr lang="en-US" altLang="zh-CN" sz="1400"/>
              <a:pPr/>
              <a:t>5</a:t>
            </a:fld>
            <a:endParaRPr lang="en-US" altLang="zh-CN" sz="1400"/>
          </a:p>
        </p:txBody>
      </p:sp>
      <p:sp>
        <p:nvSpPr>
          <p:cNvPr id="33796" name="TextBox 1">
            <a:extLst>
              <a:ext uri="{FF2B5EF4-FFF2-40B4-BE49-F238E27FC236}">
                <a16:creationId xmlns:a16="http://schemas.microsoft.com/office/drawing/2014/main" id="{5E95859F-40FB-4998-BACA-109735615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56355"/>
            <a:ext cx="35814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i="1" dirty="0"/>
              <a:t>Why is bandwidth so key?</a:t>
            </a:r>
          </a:p>
        </p:txBody>
      </p:sp>
      <p:pic>
        <p:nvPicPr>
          <p:cNvPr id="33798" name="Picture 6" descr="https://timgsa.baidu.com/timg?image&amp;quality=80&amp;size=b9999_10000&amp;sec=1545709544134&amp;di=ecb52c8345171f5ad6b712e16673a75f&amp;imgtype=0&amp;src=http%3A%2F%2F0.rc.xiniu.com%2Fg1%2FM00%2F9D%2FAA%2FCgAGS1iwAKGAd1rVAAJFYsilLD8833.png">
            <a:extLst>
              <a:ext uri="{FF2B5EF4-FFF2-40B4-BE49-F238E27FC236}">
                <a16:creationId xmlns:a16="http://schemas.microsoft.com/office/drawing/2014/main" id="{15F2D69A-C0BE-4C82-9BE8-725AE43D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8165"/>
            <a:ext cx="4348162" cy="31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48A3091-F6EE-4A60-AF3F-FF2340231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Networking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B9ADEDA-55AB-495B-B9F9-DD78AD1B3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87475"/>
            <a:ext cx="8229600" cy="18288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CN" sz="3200" dirty="0">
                <a:ea typeface="ＭＳ Ｐゴシック" panose="020B0600070205080204" pitchFamily="34" charset="-128"/>
              </a:rPr>
              <a:t>Computer networks have opened up an entire frontier in the world of computing called the </a:t>
            </a:r>
            <a:r>
              <a:rPr lang="en-US" altLang="zh-CN" sz="3200" b="1" dirty="0">
                <a:ea typeface="ＭＳ Ｐゴシック" panose="020B0600070205080204" pitchFamily="34" charset="-128"/>
              </a:rPr>
              <a:t>client/server model</a:t>
            </a:r>
            <a:endParaRPr lang="en-US" altLang="zh-CN" sz="3200" dirty="0">
              <a:ea typeface="ＭＳ Ｐゴシック" panose="020B0600070205080204" pitchFamily="34" charset="-128"/>
            </a:endParaRPr>
          </a:p>
        </p:txBody>
      </p:sp>
      <p:sp>
        <p:nvSpPr>
          <p:cNvPr id="35841" name="Slide Number Placeholder 3">
            <a:extLst>
              <a:ext uri="{FF2B5EF4-FFF2-40B4-BE49-F238E27FC236}">
                <a16:creationId xmlns:a16="http://schemas.microsoft.com/office/drawing/2014/main" id="{A7CF2221-60C1-4C51-8592-A26587CC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722A94-FC36-409F-8BB2-65E1657B71CE}" type="slidenum">
              <a:rPr lang="en-US" altLang="zh-CN" sz="1400"/>
              <a:pPr/>
              <a:t>6</a:t>
            </a:fld>
            <a:endParaRPr lang="en-US" altLang="zh-CN" sz="1400"/>
          </a:p>
        </p:txBody>
      </p:sp>
      <p:pic>
        <p:nvPicPr>
          <p:cNvPr id="35844" name="Picture 4" descr="c15f01">
            <a:extLst>
              <a:ext uri="{FF2B5EF4-FFF2-40B4-BE49-F238E27FC236}">
                <a16:creationId xmlns:a16="http://schemas.microsoft.com/office/drawing/2014/main" id="{55203854-9824-4F4F-8CC5-D5590CA2E3B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641725"/>
            <a:ext cx="56769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40A07FAD-C330-42CB-9BA9-038E1E69B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5943600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400" b="1">
                <a:solidFill>
                  <a:srgbClr val="327CB8"/>
                </a:solidFill>
              </a:rPr>
              <a:t>Figure 15.1  </a:t>
            </a:r>
            <a:r>
              <a:rPr lang="en-US" altLang="zh-CN" sz="1400" b="1"/>
              <a:t>Client/Server interaction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D53C5A7-6ECC-4EE5-AEAF-EF4CF0AC1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Networking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7731543-EB66-4C32-8AE5-86563B19FD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Protocol</a:t>
            </a:r>
          </a:p>
          <a:p>
            <a:pPr marL="5715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set of rules that defines how data is formatted and processed on a network; i.e., rules that allow client/server interaction</a:t>
            </a:r>
          </a:p>
          <a:p>
            <a:pPr marL="5715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File server</a:t>
            </a:r>
            <a:r>
              <a:rPr lang="en-US" altLang="zh-CN" sz="2800" dirty="0">
                <a:ea typeface="ＭＳ Ｐゴシック" panose="020B0600070205080204" pitchFamily="34" charset="-128"/>
              </a:rPr>
              <a:t>  </a:t>
            </a:r>
          </a:p>
          <a:p>
            <a:pPr marL="5715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computer that stores and manages files for multiple users on a network</a:t>
            </a:r>
          </a:p>
          <a:p>
            <a:pPr marL="5715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Web server</a:t>
            </a:r>
            <a:r>
              <a:rPr lang="en-US" altLang="zh-CN" sz="2800" dirty="0">
                <a:ea typeface="ＭＳ Ｐゴシック" panose="020B0600070205080204" pitchFamily="34" charset="-128"/>
              </a:rPr>
              <a:t>  </a:t>
            </a:r>
          </a:p>
          <a:p>
            <a:pPr marL="5715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computer dedicated to responding to requests (from the browser client) for web pages</a:t>
            </a:r>
          </a:p>
        </p:txBody>
      </p:sp>
      <p:sp>
        <p:nvSpPr>
          <p:cNvPr id="37889" name="Slide Number Placeholder 3">
            <a:extLst>
              <a:ext uri="{FF2B5EF4-FFF2-40B4-BE49-F238E27FC236}">
                <a16:creationId xmlns:a16="http://schemas.microsoft.com/office/drawing/2014/main" id="{2CE1E51D-6C81-4576-B8CC-D0DE5095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96BA60-3D22-4CAE-93FF-E01F7E5A1BE4}" type="slidenum">
              <a:rPr lang="en-US" altLang="zh-CN" sz="1400"/>
              <a:pPr/>
              <a:t>7</a:t>
            </a:fld>
            <a:endParaRPr lang="en-US" altLang="zh-CN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FD1F950-CE8F-4A1F-AE1D-8DE0F7DCB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357" y="13652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Types of Networks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9F4E330-340B-4B55-9CDD-D49D4F7C9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738" y="1385520"/>
            <a:ext cx="6477000" cy="532007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Local-area network</a:t>
            </a:r>
            <a:r>
              <a:rPr lang="en-US" altLang="zh-CN" sz="2400" b="1" dirty="0">
                <a:ea typeface="ＭＳ Ｐゴシック" panose="020B0600070205080204" pitchFamily="34" charset="-128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(LAN)</a:t>
            </a:r>
            <a:r>
              <a:rPr lang="en-US" altLang="zh-CN" sz="2400" dirty="0">
                <a:ea typeface="ＭＳ Ｐゴシック" panose="020B0600070205080204" pitchFamily="34" charset="-128"/>
              </a:rPr>
              <a:t>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A network that connects a relatively small number of machines in a relatively close geographical area</a:t>
            </a:r>
          </a:p>
          <a:p>
            <a:pPr marL="520700" lvl="1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Ring topology</a:t>
            </a:r>
            <a:r>
              <a:rPr lang="en-US" altLang="zh-CN" sz="2000" dirty="0">
                <a:ea typeface="ＭＳ Ｐゴシック" panose="020B0600070205080204" pitchFamily="34" charset="-128"/>
              </a:rPr>
              <a:t>   connects all nodes in a closed loop on which messages travel in one direction</a:t>
            </a:r>
          </a:p>
          <a:p>
            <a:pPr marL="520700" lvl="1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Star topology</a:t>
            </a:r>
            <a:r>
              <a:rPr lang="en-US" altLang="zh-CN" sz="2000" dirty="0">
                <a:ea typeface="ＭＳ Ｐゴシック" panose="020B0600070205080204" pitchFamily="34" charset="-128"/>
              </a:rPr>
              <a:t>   centers around one node to which all others are connected and through which all messages are sent</a:t>
            </a:r>
          </a:p>
          <a:p>
            <a:pPr marL="520700" lvl="1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Bus topology</a:t>
            </a:r>
            <a:r>
              <a:rPr lang="en-US" altLang="zh-CN" sz="2000" dirty="0">
                <a:ea typeface="ＭＳ Ｐゴシック" panose="020B0600070205080204" pitchFamily="34" charset="-128"/>
              </a:rPr>
              <a:t>    nodes are connected to a single communication line that carries messages in both directions</a:t>
            </a:r>
            <a:endParaRPr lang="en-US" altLang="zh-CN" sz="24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zh-CN" sz="2400" dirty="0">
              <a:ea typeface="ＭＳ Ｐゴシック" panose="020B0600070205080204" pitchFamily="34" charset="-128"/>
            </a:endParaRPr>
          </a:p>
        </p:txBody>
      </p:sp>
      <p:sp>
        <p:nvSpPr>
          <p:cNvPr id="39937" name="Slide Number Placeholder 3">
            <a:extLst>
              <a:ext uri="{FF2B5EF4-FFF2-40B4-BE49-F238E27FC236}">
                <a16:creationId xmlns:a16="http://schemas.microsoft.com/office/drawing/2014/main" id="{99982A61-7B9E-4054-9AD2-8665B1E0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C2947B-DC5A-4BFF-A170-78FE2A00C4EA}" type="slidenum">
              <a:rPr lang="en-US" altLang="zh-CN" sz="1400"/>
              <a:pPr/>
              <a:t>8</a:t>
            </a:fld>
            <a:endParaRPr lang="en-US" altLang="zh-CN" sz="14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A7505C-6F69-4394-B9DB-CAA953F9B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62550"/>
            <a:ext cx="2106857" cy="15430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689321-8413-4C30-A652-79315CB40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04" y="3504280"/>
            <a:ext cx="2106858" cy="16245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89246D8-3EF8-475D-82CD-338E8DA94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1502075"/>
            <a:ext cx="1581150" cy="1968500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B2B6BDC3-484D-4671-95A2-B68175DDA182}"/>
              </a:ext>
            </a:extLst>
          </p:cNvPr>
          <p:cNvSpPr txBox="1">
            <a:spLocks noChangeArrowheads="1"/>
          </p:cNvSpPr>
          <p:nvPr/>
        </p:nvSpPr>
        <p:spPr>
          <a:xfrm>
            <a:off x="2090004" y="5638799"/>
            <a:ext cx="4724400" cy="10668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US" altLang="zh-CN" sz="1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Ethernet</a:t>
            </a:r>
            <a:r>
              <a:rPr lang="en-US" altLang="zh-CN" sz="1800" dirty="0">
                <a:ea typeface="ＭＳ Ｐゴシック" panose="020B0600070205080204" pitchFamily="34" charset="-128"/>
              </a:rPr>
              <a:t> </a:t>
            </a:r>
          </a:p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US" altLang="zh-CN" sz="1800" dirty="0">
                <a:ea typeface="ＭＳ Ｐゴシック" panose="020B0600070205080204" pitchFamily="34" charset="-128"/>
              </a:rPr>
              <a:t>The industry standard bus technology for local-area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CA3D761-E013-4691-97F0-02C48EC6E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Types of Networks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A7008C7-BCE3-443D-BA95-98B0309856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Wide-area network</a:t>
            </a:r>
            <a:r>
              <a:rPr lang="en-US" altLang="zh-CN" sz="2800" b="1" dirty="0">
                <a:ea typeface="ＭＳ Ｐゴシック" panose="020B0600070205080204" pitchFamily="34" charset="-128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(WAN)</a:t>
            </a:r>
            <a:r>
              <a:rPr lang="en-US" altLang="zh-CN" sz="2800" dirty="0">
                <a:ea typeface="ＭＳ Ｐゴシック" panose="020B0600070205080204" pitchFamily="34" charset="-128"/>
              </a:rPr>
              <a:t>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A network that connects local-area networks over a potentially large geographic distance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Metropolitan-area network</a:t>
            </a:r>
            <a:r>
              <a:rPr lang="en-US" altLang="zh-CN" sz="2800" b="1" dirty="0">
                <a:ea typeface="ＭＳ Ｐゴシック" panose="020B0600070205080204" pitchFamily="34" charset="-128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(MAN)</a:t>
            </a:r>
            <a:r>
              <a:rPr lang="en-US" altLang="zh-CN" sz="2800" dirty="0">
                <a:ea typeface="ＭＳ Ｐゴシック" panose="020B0600070205080204" pitchFamily="34" charset="-128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The communication infrastructures that have been developed in and around large cities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Gateway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ＭＳ Ｐゴシック" panose="020B0600070205080204" pitchFamily="34" charset="-128"/>
              </a:rPr>
              <a:t>One particular set up to handle all communication going between that LAN and other networks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44033" name="Slide Number Placeholder 3">
            <a:extLst>
              <a:ext uri="{FF2B5EF4-FFF2-40B4-BE49-F238E27FC236}">
                <a16:creationId xmlns:a16="http://schemas.microsoft.com/office/drawing/2014/main" id="{8A6C9C9F-2BBE-4C13-8EBC-4FBBC543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58C45E-9C3E-4C55-9BFA-D052E5C1C078}" type="slidenum">
              <a:rPr lang="en-US" altLang="zh-CN" sz="1400"/>
              <a:pPr/>
              <a:t>9</a:t>
            </a:fld>
            <a:endParaRPr lang="en-US" altLang="zh-CN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0_design">
  <a:themeElements>
    <a:clrScheme name="cs0_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0_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0_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0_design">
  <a:themeElements>
    <a:clrScheme name="cs0_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0_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0_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0_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0_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s0oqbzx">
      <a:majorFont>
        <a:latin typeface="Arial" panose="020F0302020204030204"/>
        <a:ea typeface="SimSun"/>
        <a:cs typeface=""/>
      </a:majorFont>
      <a:minorFont>
        <a:latin typeface="Arial" panose="020F050202020403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9BBAC12-D643-49E1-8E69-D1D8E7A95AE0}" vid="{18E571F9-5FA2-4DFE-B673-238BD369B118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OS9:Desktop Folder:cs0_design.pot</Template>
  <TotalTime>2253</TotalTime>
  <Words>1155</Words>
  <Application>Microsoft Office PowerPoint</Application>
  <PresentationFormat>全屏显示(4:3)</PresentationFormat>
  <Paragraphs>222</Paragraphs>
  <Slides>26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Times</vt:lpstr>
      <vt:lpstr>Courier</vt:lpstr>
      <vt:lpstr>cs0_design</vt:lpstr>
      <vt:lpstr>1_cs0_design</vt:lpstr>
      <vt:lpstr>主题2</vt:lpstr>
      <vt:lpstr>Introduction to Computer Science and Technology</vt:lpstr>
      <vt:lpstr>The Communication Layer</vt:lpstr>
      <vt:lpstr>Chapter Goals</vt:lpstr>
      <vt:lpstr>Networking</vt:lpstr>
      <vt:lpstr>Networking</vt:lpstr>
      <vt:lpstr>Networking</vt:lpstr>
      <vt:lpstr>Networking</vt:lpstr>
      <vt:lpstr>Types of Networks</vt:lpstr>
      <vt:lpstr>Types of Networks</vt:lpstr>
      <vt:lpstr>Types of Networks</vt:lpstr>
      <vt:lpstr>Types of Networks</vt:lpstr>
      <vt:lpstr>Internet Connections</vt:lpstr>
      <vt:lpstr>Packet Switching</vt:lpstr>
      <vt:lpstr>Open Systems</vt:lpstr>
      <vt:lpstr>Network Protocols</vt:lpstr>
      <vt:lpstr>TCP/IP Protocol</vt:lpstr>
      <vt:lpstr>Firewalls</vt:lpstr>
      <vt:lpstr>Network Addresses</vt:lpstr>
      <vt:lpstr>Network Addresses</vt:lpstr>
      <vt:lpstr>What are some services found on the Internet?</vt:lpstr>
      <vt:lpstr>The World Wide Web</vt:lpstr>
      <vt:lpstr>The World Wide Web</vt:lpstr>
      <vt:lpstr>The World Wide Web</vt:lpstr>
      <vt:lpstr>Design a Web</vt:lpstr>
      <vt:lpstr>Cloud Computing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&amp; Bartlett Publishers</dc:creator>
  <cp:lastModifiedBy>shen ys</cp:lastModifiedBy>
  <cp:revision>51</cp:revision>
  <dcterms:created xsi:type="dcterms:W3CDTF">2002-06-09T19:56:08Z</dcterms:created>
  <dcterms:modified xsi:type="dcterms:W3CDTF">2018-12-25T01:27:04Z</dcterms:modified>
</cp:coreProperties>
</file>