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27"/>
  </p:notesMasterIdLst>
  <p:sldIdLst>
    <p:sldId id="256" r:id="rId2"/>
    <p:sldId id="257" r:id="rId3"/>
    <p:sldId id="258" r:id="rId4"/>
    <p:sldId id="259" r:id="rId5"/>
    <p:sldId id="262" r:id="rId6"/>
    <p:sldId id="263" r:id="rId7"/>
    <p:sldId id="347" r:id="rId8"/>
    <p:sldId id="265" r:id="rId9"/>
    <p:sldId id="267" r:id="rId10"/>
    <p:sldId id="268" r:id="rId11"/>
    <p:sldId id="346" r:id="rId12"/>
    <p:sldId id="269" r:id="rId13"/>
    <p:sldId id="271" r:id="rId14"/>
    <p:sldId id="270" r:id="rId15"/>
    <p:sldId id="277" r:id="rId16"/>
    <p:sldId id="279" r:id="rId17"/>
    <p:sldId id="284" r:id="rId18"/>
    <p:sldId id="287" r:id="rId19"/>
    <p:sldId id="286" r:id="rId20"/>
    <p:sldId id="351" r:id="rId21"/>
    <p:sldId id="291" r:id="rId22"/>
    <p:sldId id="348" r:id="rId23"/>
    <p:sldId id="349" r:id="rId24"/>
    <p:sldId id="350" r:id="rId25"/>
    <p:sldId id="340" r:id="rId26"/>
  </p:sldIdLst>
  <p:sldSz cx="9144000" cy="6858000" type="screen4x3"/>
  <p:notesSz cx="6858000" cy="9144000"/>
  <p:defaultTextStyle>
    <a:defPPr>
      <a:defRPr lang="zh-CN"/>
    </a:defPPr>
    <a:lvl1pPr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sz="2400"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2" autoAdjust="0"/>
    <p:restoredTop sz="94434" autoAdjust="0"/>
  </p:normalViewPr>
  <p:slideViewPr>
    <p:cSldViewPr>
      <p:cViewPr varScale="1">
        <p:scale>
          <a:sx n="105" d="100"/>
          <a:sy n="105" d="100"/>
        </p:scale>
        <p:origin x="1692"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95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kumimoji="1" sz="1200">
                <a:latin typeface="Times New Roman" pitchFamily="18" charset="0"/>
                <a:ea typeface="宋体" charset="-122"/>
              </a:defRPr>
            </a:lvl1pPr>
          </a:lstStyle>
          <a:p>
            <a:pPr>
              <a:defRPr/>
            </a:pPr>
            <a:endParaRPr lang="en-US" altLang="zh-CN"/>
          </a:p>
        </p:txBody>
      </p:sp>
      <p:sp>
        <p:nvSpPr>
          <p:cNvPr id="27955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kumimoji="1" sz="1200">
                <a:latin typeface="Times New Roman" pitchFamily="18" charset="0"/>
                <a:ea typeface="宋体" charset="-122"/>
              </a:defRPr>
            </a:lvl1pPr>
          </a:lstStyle>
          <a:p>
            <a:pPr>
              <a:defRPr/>
            </a:pPr>
            <a:endParaRPr lang="en-US" altLang="zh-CN"/>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955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27955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kumimoji="1" sz="1200">
                <a:latin typeface="Times New Roman" pitchFamily="18" charset="0"/>
                <a:ea typeface="宋体" charset="-122"/>
              </a:defRPr>
            </a:lvl1pPr>
          </a:lstStyle>
          <a:p>
            <a:pPr>
              <a:defRPr/>
            </a:pPr>
            <a:endParaRPr lang="en-US" altLang="zh-CN"/>
          </a:p>
        </p:txBody>
      </p:sp>
      <p:sp>
        <p:nvSpPr>
          <p:cNvPr id="27955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kumimoji="1" sz="1200" smtClean="0">
                <a:latin typeface="Times New Roman" panose="02020603050405020304" pitchFamily="18" charset="0"/>
              </a:defRPr>
            </a:lvl1pPr>
          </a:lstStyle>
          <a:p>
            <a:pPr>
              <a:defRPr/>
            </a:pPr>
            <a:fld id="{BC5D9CB7-F4E4-40AB-80DD-7FA6A780206F}"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2DD4C1B5-B9CC-4E02-9D74-BDCD7F197BC2}" type="slidenum">
              <a:rPr lang="en-US" altLang="zh-CN"/>
              <a:pPr>
                <a:spcBef>
                  <a:spcPct val="0"/>
                </a:spcBef>
              </a:pPr>
              <a:t>2</a:t>
            </a:fld>
            <a:endParaRPr lang="en-US" altLang="zh-CN"/>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r>
              <a:rPr lang="zh-CN" altLang="en-US" b="1" smtClean="0">
                <a:ea typeface="宋体" panose="02010600030101010101" pitchFamily="2" charset="-122"/>
              </a:rPr>
              <a:t>由于，促使</a:t>
            </a:r>
            <a:r>
              <a:rPr lang="en-US" altLang="zh-CN" b="1" smtClean="0">
                <a:ea typeface="宋体" panose="02010600030101010101" pitchFamily="2" charset="-122"/>
              </a:rPr>
              <a:t>20</a:t>
            </a:r>
            <a:r>
              <a:rPr lang="zh-CN" altLang="en-US" b="1" smtClean="0">
                <a:ea typeface="宋体" panose="02010600030101010101" pitchFamily="2" charset="-122"/>
              </a:rPr>
              <a:t>世纪</a:t>
            </a:r>
            <a:r>
              <a:rPr lang="en-US" altLang="zh-CN" b="1" smtClean="0">
                <a:ea typeface="宋体" panose="02010600030101010101" pitchFamily="2" charset="-122"/>
              </a:rPr>
              <a:t>70</a:t>
            </a:r>
            <a:r>
              <a:rPr lang="zh-CN" altLang="en-US" b="1" smtClean="0">
                <a:ea typeface="宋体" panose="02010600030101010101" pitchFamily="2" charset="-122"/>
              </a:rPr>
              <a:t>年代中期以后的数据通信网几乎全部采用这一技术。随着技术的进步，分组交换网的性能也在不断提高，数据分组通过交换机的传输时延从几百毫秒减少到几毫秒。但随着</a:t>
            </a:r>
            <a:r>
              <a:rPr lang="en-US" altLang="zh-CN" b="1" smtClean="0">
                <a:ea typeface="宋体" panose="02010600030101010101" pitchFamily="2" charset="-122"/>
              </a:rPr>
              <a:t>ISDN</a:t>
            </a:r>
            <a:r>
              <a:rPr lang="zh-CN" altLang="en-US" b="1" smtClean="0">
                <a:ea typeface="宋体" panose="02010600030101010101" pitchFamily="2" charset="-122"/>
              </a:rPr>
              <a:t>的提出，</a:t>
            </a:r>
          </a:p>
          <a:p>
            <a:pPr eaLnBrk="1" hangingPunct="1"/>
            <a:r>
              <a:rPr lang="zh-CN" altLang="en-US" b="1" smtClean="0">
                <a:ea typeface="宋体" panose="02010600030101010101" pitchFamily="2" charset="-122"/>
              </a:rPr>
              <a:t>，而原有的建立在模拟通信网上的分组交换网能力几乎已达到极限，因此，人们又研究新的分组交换技术以适应新的传输和交换的要求。</a:t>
            </a:r>
          </a:p>
          <a:p>
            <a:pPr eaLnBrk="1" hangingPunct="1"/>
            <a:endParaRPr lang="en-US" altLang="zh-CN" b="1" smtClean="0">
              <a:ea typeface="宋体" panose="02010600030101010101" pitchFamily="2"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569255DF-E10B-4374-9E25-805715682F7B}" type="slidenum">
              <a:rPr lang="en-US" altLang="zh-CN"/>
              <a:pPr>
                <a:spcBef>
                  <a:spcPct val="0"/>
                </a:spcBef>
              </a:pPr>
              <a:t>19</a:t>
            </a:fld>
            <a:endParaRPr lang="en-US" altLang="zh-CN"/>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r>
              <a:rPr lang="zh-CN" altLang="en-US" b="1" smtClean="0">
                <a:ea typeface="宋体" panose="02010600030101010101" pitchFamily="2" charset="-122"/>
              </a:rPr>
              <a:t>帧中继网络为每个用户分配三个带宽控制参数：</a:t>
            </a:r>
            <a:r>
              <a:rPr lang="en-US" altLang="zh-CN" b="1" smtClean="0">
                <a:ea typeface="宋体" panose="02010600030101010101" pitchFamily="2" charset="-122"/>
              </a:rPr>
              <a:t>Bc</a:t>
            </a:r>
            <a:r>
              <a:rPr lang="zh-CN" altLang="en-US" b="1" smtClean="0">
                <a:ea typeface="宋体" panose="02010600030101010101" pitchFamily="2" charset="-122"/>
              </a:rPr>
              <a:t>、</a:t>
            </a:r>
            <a:r>
              <a:rPr lang="en-US" altLang="zh-CN" b="1" smtClean="0">
                <a:ea typeface="宋体" panose="02010600030101010101" pitchFamily="2" charset="-122"/>
              </a:rPr>
              <a:t>Be</a:t>
            </a:r>
            <a:r>
              <a:rPr lang="zh-CN" altLang="en-US" b="1" smtClean="0">
                <a:ea typeface="宋体" panose="02010600030101010101" pitchFamily="2" charset="-122"/>
              </a:rPr>
              <a:t>和</a:t>
            </a:r>
            <a:r>
              <a:rPr lang="en-US" altLang="zh-CN" b="1" smtClean="0">
                <a:ea typeface="宋体" panose="02010600030101010101" pitchFamily="2" charset="-122"/>
              </a:rPr>
              <a:t>CIR</a:t>
            </a:r>
            <a:r>
              <a:rPr lang="zh-CN" altLang="en-US" b="1" smtClean="0">
                <a:ea typeface="宋体" panose="02010600030101010101" pitchFamily="2" charset="-122"/>
              </a:rPr>
              <a:t>。同时，每隔</a:t>
            </a:r>
            <a:r>
              <a:rPr lang="en-US" altLang="zh-CN" b="1" smtClean="0">
                <a:ea typeface="宋体" panose="02010600030101010101" pitchFamily="2" charset="-122"/>
              </a:rPr>
              <a:t>Tc</a:t>
            </a:r>
            <a:r>
              <a:rPr lang="zh-CN" altLang="en-US" b="1" smtClean="0">
                <a:ea typeface="宋体" panose="02010600030101010101" pitchFamily="2" charset="-122"/>
              </a:rPr>
              <a:t>时间间隔对虚电路上的数据流量进行监视和控制。</a:t>
            </a:r>
            <a:r>
              <a:rPr lang="en-US" altLang="zh-CN" b="1" smtClean="0">
                <a:ea typeface="宋体" panose="02010600030101010101" pitchFamily="2" charset="-122"/>
              </a:rPr>
              <a:t>Tc</a:t>
            </a:r>
            <a:r>
              <a:rPr lang="zh-CN" altLang="en-US" b="1" smtClean="0">
                <a:ea typeface="宋体" panose="02010600030101010101" pitchFamily="2" charset="-122"/>
              </a:rPr>
              <a:t>值是通过计算得到的，</a:t>
            </a:r>
            <a:r>
              <a:rPr lang="en-US" altLang="zh-CN" b="1" smtClean="0">
                <a:ea typeface="宋体" panose="02010600030101010101" pitchFamily="2" charset="-122"/>
              </a:rPr>
              <a:t>Tc=Bc/CIR</a:t>
            </a:r>
            <a:r>
              <a:rPr lang="zh-CN" altLang="en-US" b="1" smtClean="0">
                <a:ea typeface="宋体" panose="02010600030101010101" pitchFamily="2" charset="-122"/>
              </a:rPr>
              <a:t>。</a:t>
            </a:r>
          </a:p>
          <a:p>
            <a:pPr eaLnBrk="1" hangingPunct="1"/>
            <a:r>
              <a:rPr lang="en-US" altLang="zh-CN" b="1" smtClean="0">
                <a:ea typeface="宋体" panose="02010600030101010101" pitchFamily="2" charset="-122"/>
              </a:rPr>
              <a:t>CIR</a:t>
            </a:r>
            <a:r>
              <a:rPr lang="zh-CN" altLang="en-US" b="1" smtClean="0">
                <a:ea typeface="宋体" panose="02010600030101010101" pitchFamily="2" charset="-122"/>
              </a:rPr>
              <a:t>是网络与用户约定的用户信息传送速率。如果用户以小于等于</a:t>
            </a:r>
            <a:r>
              <a:rPr lang="en-US" altLang="zh-CN" b="1" smtClean="0">
                <a:ea typeface="宋体" panose="02010600030101010101" pitchFamily="2" charset="-122"/>
              </a:rPr>
              <a:t>CIR</a:t>
            </a:r>
            <a:r>
              <a:rPr lang="zh-CN" altLang="en-US" b="1" smtClean="0">
                <a:ea typeface="宋体" panose="02010600030101010101" pitchFamily="2" charset="-122"/>
              </a:rPr>
              <a:t>的速率传送信息，正常情况下，应保证这部分信息的传送。</a:t>
            </a:r>
            <a:r>
              <a:rPr lang="en-US" altLang="zh-CN" b="1" smtClean="0">
                <a:ea typeface="宋体" panose="02010600030101010101" pitchFamily="2" charset="-122"/>
              </a:rPr>
              <a:t>Bc</a:t>
            </a:r>
            <a:r>
              <a:rPr lang="zh-CN" altLang="en-US" b="1" smtClean="0">
                <a:ea typeface="宋体" panose="02010600030101010101" pitchFamily="2" charset="-122"/>
              </a:rPr>
              <a:t>是网络允许用户在</a:t>
            </a:r>
            <a:r>
              <a:rPr lang="en-US" altLang="zh-CN" b="1" smtClean="0">
                <a:ea typeface="宋体" panose="02010600030101010101" pitchFamily="2" charset="-122"/>
              </a:rPr>
              <a:t>Tc</a:t>
            </a:r>
            <a:r>
              <a:rPr lang="zh-CN" altLang="en-US" b="1" smtClean="0">
                <a:ea typeface="宋体" panose="02010600030101010101" pitchFamily="2" charset="-122"/>
              </a:rPr>
              <a:t>时间间隔传送的数据量，</a:t>
            </a:r>
            <a:r>
              <a:rPr lang="en-US" altLang="zh-CN" b="1" smtClean="0">
                <a:ea typeface="宋体" panose="02010600030101010101" pitchFamily="2" charset="-122"/>
              </a:rPr>
              <a:t>Bc</a:t>
            </a:r>
            <a:r>
              <a:rPr lang="zh-CN" altLang="en-US" b="1" smtClean="0">
                <a:ea typeface="宋体" panose="02010600030101010101" pitchFamily="2" charset="-122"/>
              </a:rPr>
              <a:t>是网络允许用户在</a:t>
            </a:r>
            <a:r>
              <a:rPr lang="en-US" altLang="zh-CN" b="1" smtClean="0">
                <a:ea typeface="宋体" panose="02010600030101010101" pitchFamily="2" charset="-122"/>
              </a:rPr>
              <a:t>Tc</a:t>
            </a:r>
            <a:r>
              <a:rPr lang="zh-CN" altLang="en-US" b="1" smtClean="0">
                <a:ea typeface="宋体" panose="02010600030101010101" pitchFamily="2" charset="-122"/>
              </a:rPr>
              <a:t>时间间隔内传送的超过</a:t>
            </a:r>
            <a:r>
              <a:rPr lang="en-US" altLang="zh-CN" b="1" smtClean="0">
                <a:ea typeface="宋体" panose="02010600030101010101" pitchFamily="2" charset="-122"/>
              </a:rPr>
              <a:t>Bc</a:t>
            </a:r>
            <a:r>
              <a:rPr lang="zh-CN" altLang="en-US" b="1" smtClean="0">
                <a:ea typeface="宋体" panose="02010600030101010101" pitchFamily="2" charset="-122"/>
              </a:rPr>
              <a:t>的数据量。</a:t>
            </a:r>
          </a:p>
          <a:p>
            <a:pPr eaLnBrk="1" hangingPunct="1"/>
            <a:endParaRPr lang="en-US" altLang="zh-CN" smtClean="0">
              <a:ea typeface="宋体" panose="02010600030101010101" pitchFamily="2"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EB2E5E88-EFB2-4734-AC9C-99F97924B27F}" type="slidenum">
              <a:rPr lang="en-US" altLang="zh-CN"/>
              <a:pPr>
                <a:spcBef>
                  <a:spcPct val="0"/>
                </a:spcBef>
              </a:pPr>
              <a:t>20</a:t>
            </a:fld>
            <a:endParaRPr lang="en-US" altLang="zh-CN"/>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lnSpc>
                <a:spcPct val="150000"/>
              </a:lnSpc>
              <a:spcBef>
                <a:spcPct val="50000"/>
              </a:spcBef>
            </a:pPr>
            <a:r>
              <a:rPr lang="zh-CN" altLang="en-US" smtClean="0">
                <a:ea typeface="宋体" panose="02010600030101010101" pitchFamily="2" charset="-122"/>
              </a:rPr>
              <a:t>当数据量在</a:t>
            </a:r>
            <a:r>
              <a:rPr lang="en-US" altLang="zh-CN" smtClean="0">
                <a:ea typeface="宋体" panose="02010600030101010101" pitchFamily="2" charset="-122"/>
              </a:rPr>
              <a:t>Bc</a:t>
            </a:r>
            <a:r>
              <a:rPr lang="zh-CN" altLang="en-US" smtClean="0">
                <a:ea typeface="宋体" panose="02010600030101010101" pitchFamily="2" charset="-122"/>
              </a:rPr>
              <a:t>至</a:t>
            </a:r>
            <a:r>
              <a:rPr lang="en-US" altLang="zh-CN" smtClean="0">
                <a:ea typeface="宋体" panose="02010600030101010101" pitchFamily="2" charset="-122"/>
              </a:rPr>
              <a:t>Bc + Be</a:t>
            </a:r>
            <a:r>
              <a:rPr lang="zh-CN" altLang="en-US" smtClean="0">
                <a:ea typeface="宋体" panose="02010600030101010101" pitchFamily="2" charset="-122"/>
              </a:rPr>
              <a:t>之间时，就要将帧的</a:t>
            </a:r>
            <a:r>
              <a:rPr lang="en-US" altLang="zh-CN" smtClean="0">
                <a:ea typeface="宋体" panose="02010600030101010101" pitchFamily="2" charset="-122"/>
              </a:rPr>
              <a:t>DE</a:t>
            </a:r>
            <a:r>
              <a:rPr lang="zh-CN" altLang="en-US" smtClean="0">
                <a:ea typeface="宋体" panose="02010600030101010101" pitchFamily="2" charset="-122"/>
              </a:rPr>
              <a:t>比特位置</a:t>
            </a:r>
            <a:r>
              <a:rPr lang="en-US" altLang="zh-CN" smtClean="0">
                <a:ea typeface="宋体" panose="02010600030101010101" pitchFamily="2" charset="-122"/>
              </a:rPr>
              <a:t>1</a:t>
            </a:r>
            <a:r>
              <a:rPr lang="zh-CN" altLang="en-US" smtClean="0">
                <a:ea typeface="宋体" panose="02010600030101010101" pitchFamily="2" charset="-122"/>
              </a:rPr>
              <a:t>。若桶内有足够多的数据量，则每个时间</a:t>
            </a:r>
            <a:r>
              <a:rPr lang="en-US" altLang="zh-CN" smtClean="0">
                <a:ea typeface="宋体" panose="02010600030101010101" pitchFamily="2" charset="-122"/>
              </a:rPr>
              <a:t>T</a:t>
            </a:r>
            <a:r>
              <a:rPr lang="zh-CN" altLang="en-US" smtClean="0">
                <a:ea typeface="宋体" panose="02010600030101010101" pitchFamily="2" charset="-122"/>
              </a:rPr>
              <a:t>数据将不断地被转发，桶内的数据量就减少</a:t>
            </a:r>
            <a:r>
              <a:rPr lang="en-US" altLang="zh-CN" smtClean="0">
                <a:ea typeface="宋体" panose="02010600030101010101" pitchFamily="2" charset="-122"/>
              </a:rPr>
              <a:t>Bc</a:t>
            </a:r>
            <a:r>
              <a:rPr lang="zh-CN" altLang="en-US" smtClean="0">
                <a:ea typeface="宋体" panose="02010600030101010101" pitchFamily="2" charset="-122"/>
              </a:rPr>
              <a:t>。但由于桶内的数据量不能为负值，因此更准确的说法是每个时间</a:t>
            </a:r>
            <a:r>
              <a:rPr lang="en-US" altLang="zh-CN" smtClean="0">
                <a:ea typeface="宋体" panose="02010600030101010101" pitchFamily="2" charset="-122"/>
              </a:rPr>
              <a:t>T</a:t>
            </a:r>
            <a:r>
              <a:rPr lang="zh-CN" altLang="en-US" smtClean="0">
                <a:ea typeface="宋体" panose="02010600030101010101" pitchFamily="2" charset="-122"/>
              </a:rPr>
              <a:t>，桶内的数据量减少的值为</a:t>
            </a:r>
            <a:r>
              <a:rPr lang="en-US" altLang="zh-CN" smtClean="0">
                <a:ea typeface="宋体" panose="02010600030101010101" pitchFamily="2" charset="-122"/>
              </a:rPr>
              <a:t>C</a:t>
            </a:r>
            <a:r>
              <a:rPr lang="zh-CN" altLang="en-US" smtClean="0">
                <a:ea typeface="宋体" panose="02010600030101010101" pitchFamily="2" charset="-122"/>
              </a:rPr>
              <a:t>和</a:t>
            </a:r>
            <a:r>
              <a:rPr lang="en-US" altLang="zh-CN" smtClean="0">
                <a:ea typeface="宋体" panose="02010600030101010101" pitchFamily="2" charset="-122"/>
              </a:rPr>
              <a:t>Bc</a:t>
            </a:r>
            <a:r>
              <a:rPr lang="zh-CN" altLang="en-US" smtClean="0">
                <a:ea typeface="宋体" panose="02010600030101010101" pitchFamily="2" charset="-122"/>
              </a:rPr>
              <a:t>这两个数之中的最小的一个，即数据量减少的值为</a:t>
            </a:r>
            <a:r>
              <a:rPr lang="en-US" altLang="zh-CN" smtClean="0">
                <a:ea typeface="宋体" panose="02010600030101010101" pitchFamily="2" charset="-122"/>
              </a:rPr>
              <a:t>min[C</a:t>
            </a:r>
            <a:r>
              <a:rPr lang="zh-CN" altLang="en-US" smtClean="0">
                <a:ea typeface="宋体" panose="02010600030101010101" pitchFamily="2" charset="-122"/>
              </a:rPr>
              <a:t>，</a:t>
            </a:r>
            <a:r>
              <a:rPr lang="en-US" altLang="zh-CN" smtClean="0">
                <a:ea typeface="宋体" panose="02010600030101010101" pitchFamily="2" charset="-122"/>
              </a:rPr>
              <a:t>Bc]</a:t>
            </a:r>
            <a:r>
              <a:rPr lang="zh-CN" altLang="en-US" smtClean="0">
                <a:ea typeface="宋体" panose="02010600030101010101" pitchFamily="2" charset="-122"/>
              </a:rPr>
              <a:t>。</a:t>
            </a:r>
          </a:p>
          <a:p>
            <a:pPr eaLnBrk="1" hangingPunct="1"/>
            <a:endParaRPr lang="en-US" altLang="zh-CN" smtClean="0">
              <a:ea typeface="宋体" panose="02010600030101010101" pitchFamily="2"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EEB67319-7230-4F2E-A57B-9F383B8FBA0B}" type="slidenum">
              <a:rPr lang="en-US" altLang="zh-CN"/>
              <a:pPr>
                <a:spcBef>
                  <a:spcPct val="0"/>
                </a:spcBef>
              </a:pPr>
              <a:t>21</a:t>
            </a:fld>
            <a:endParaRPr lang="en-US" altLang="zh-CN"/>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lnSpc>
                <a:spcPct val="150000"/>
              </a:lnSpc>
              <a:spcBef>
                <a:spcPct val="50000"/>
              </a:spcBef>
            </a:pPr>
            <a:r>
              <a:rPr lang="en-US" altLang="zh-CN" smtClean="0">
                <a:ea typeface="宋体" panose="02010600030101010101" pitchFamily="2" charset="-122"/>
              </a:rPr>
              <a:t> </a:t>
            </a:r>
            <a:r>
              <a:rPr lang="zh-CN" altLang="en-US" smtClean="0">
                <a:ea typeface="宋体" panose="02010600030101010101" pitchFamily="2" charset="-122"/>
              </a:rPr>
              <a:t>图</a:t>
            </a:r>
            <a:r>
              <a:rPr lang="en-US" altLang="zh-CN" smtClean="0">
                <a:ea typeface="宋体" panose="02010600030101010101" pitchFamily="2" charset="-122"/>
              </a:rPr>
              <a:t>8.8</a:t>
            </a:r>
            <a:r>
              <a:rPr lang="zh-CN" altLang="en-US" smtClean="0">
                <a:ea typeface="宋体" panose="02010600030101010101" pitchFamily="2" charset="-122"/>
              </a:rPr>
              <a:t>是根据</a:t>
            </a:r>
            <a:r>
              <a:rPr lang="en-US" altLang="zh-CN" smtClean="0">
                <a:ea typeface="宋体" panose="02010600030101010101" pitchFamily="2" charset="-122"/>
              </a:rPr>
              <a:t>ITU-T</a:t>
            </a:r>
            <a:r>
              <a:rPr lang="zh-CN" altLang="en-US" smtClean="0">
                <a:ea typeface="宋体" panose="02010600030101010101" pitchFamily="2" charset="-122"/>
              </a:rPr>
              <a:t>的</a:t>
            </a:r>
            <a:r>
              <a:rPr lang="en-US" altLang="zh-CN" smtClean="0">
                <a:ea typeface="宋体" panose="02010600030101010101" pitchFamily="2" charset="-122"/>
              </a:rPr>
              <a:t>I.370</a:t>
            </a:r>
            <a:r>
              <a:rPr lang="zh-CN" altLang="en-US" smtClean="0">
                <a:ea typeface="宋体" panose="02010600030101010101" pitchFamily="2" charset="-122"/>
              </a:rPr>
              <a:t>画出的关于以上几个参数的关系。粗的实线表示在</a:t>
            </a:r>
            <a:r>
              <a:rPr lang="en-US" altLang="zh-CN" smtClean="0">
                <a:ea typeface="宋体" panose="02010600030101010101" pitchFamily="2" charset="-122"/>
              </a:rPr>
              <a:t>t=0</a:t>
            </a:r>
            <a:r>
              <a:rPr lang="zh-CN" altLang="en-US" smtClean="0">
                <a:ea typeface="宋体" panose="02010600030101010101" pitchFamily="2" charset="-122"/>
              </a:rPr>
              <a:t>以后，在一个给定的连接上累计的传送比特数。标有</a:t>
            </a:r>
            <a:r>
              <a:rPr lang="zh-CN" altLang="en-US" smtClean="0">
                <a:latin typeface="Arial" panose="020B0604020202020204" pitchFamily="34" charset="0"/>
                <a:ea typeface="宋体" panose="02010600030101010101" pitchFamily="2" charset="-122"/>
              </a:rPr>
              <a:t>“</a:t>
            </a:r>
            <a:r>
              <a:rPr lang="zh-CN" altLang="en-US" smtClean="0">
                <a:ea typeface="宋体" panose="02010600030101010101" pitchFamily="2" charset="-122"/>
              </a:rPr>
              <a:t>接入速率</a:t>
            </a:r>
            <a:r>
              <a:rPr lang="zh-CN" altLang="en-US" smtClean="0">
                <a:latin typeface="Arial" panose="020B0604020202020204" pitchFamily="34" charset="0"/>
                <a:ea typeface="宋体" panose="02010600030101010101" pitchFamily="2" charset="-122"/>
              </a:rPr>
              <a:t>”</a:t>
            </a:r>
            <a:r>
              <a:rPr lang="zh-CN" altLang="en-US" smtClean="0">
                <a:ea typeface="宋体" panose="02010600030101010101" pitchFamily="2" charset="-122"/>
              </a:rPr>
              <a:t>的虚线表示包含着一连接的信道上的数据率。标有</a:t>
            </a:r>
            <a:r>
              <a:rPr lang="en-US" altLang="zh-CN" smtClean="0">
                <a:ea typeface="宋体" panose="02010600030101010101" pitchFamily="2" charset="-122"/>
              </a:rPr>
              <a:t>CIR</a:t>
            </a:r>
            <a:r>
              <a:rPr lang="zh-CN" altLang="en-US" smtClean="0">
                <a:ea typeface="宋体" panose="02010600030101010101" pitchFamily="2" charset="-122"/>
              </a:rPr>
              <a:t>的虚线表示在测量时间间隔内的许诺的信息速率。我们可以注意到，当一个帧正在发送时，由于整个信道都用来传送这个帧，因此，实线与接入速率线平行。当没有帧发送时，实线是水平的。</a:t>
            </a:r>
          </a:p>
          <a:p>
            <a:pPr eaLnBrk="1" hangingPunct="1">
              <a:lnSpc>
                <a:spcPct val="150000"/>
              </a:lnSpc>
              <a:spcBef>
                <a:spcPct val="50000"/>
              </a:spcBef>
            </a:pPr>
            <a:r>
              <a:rPr lang="zh-CN" altLang="en-US" smtClean="0">
                <a:ea typeface="宋体" panose="02010600030101010101" pitchFamily="2" charset="-122"/>
              </a:rPr>
              <a:t>图</a:t>
            </a:r>
            <a:r>
              <a:rPr lang="en-US" altLang="zh-CN" smtClean="0">
                <a:ea typeface="宋体" panose="02010600030101010101" pitchFamily="2" charset="-122"/>
              </a:rPr>
              <a:t>8.8(a)</a:t>
            </a:r>
            <a:r>
              <a:rPr lang="zh-CN" altLang="en-US" smtClean="0">
                <a:ea typeface="宋体" panose="02010600030101010101" pitchFamily="2" charset="-122"/>
              </a:rPr>
              <a:t>的例子是发送的</a:t>
            </a:r>
            <a:r>
              <a:rPr lang="en-US" altLang="zh-CN" smtClean="0">
                <a:ea typeface="宋体" panose="02010600030101010101" pitchFamily="2" charset="-122"/>
              </a:rPr>
              <a:t>3</a:t>
            </a:r>
            <a:r>
              <a:rPr lang="zh-CN" altLang="en-US" smtClean="0">
                <a:ea typeface="宋体" panose="02010600030101010101" pitchFamily="2" charset="-122"/>
              </a:rPr>
              <a:t>个帧的总比特数在许诺的突发量</a:t>
            </a:r>
            <a:r>
              <a:rPr lang="en-US" altLang="zh-CN" smtClean="0">
                <a:ea typeface="宋体" panose="02010600030101010101" pitchFamily="2" charset="-122"/>
              </a:rPr>
              <a:t>Bc</a:t>
            </a:r>
            <a:r>
              <a:rPr lang="zh-CN" altLang="en-US" smtClean="0">
                <a:ea typeface="宋体" panose="02010600030101010101" pitchFamily="2" charset="-122"/>
              </a:rPr>
              <a:t>以下，因此</a:t>
            </a:r>
            <a:r>
              <a:rPr lang="en-US" altLang="zh-CN" smtClean="0">
                <a:ea typeface="宋体" panose="02010600030101010101" pitchFamily="2" charset="-122"/>
              </a:rPr>
              <a:t>3</a:t>
            </a:r>
            <a:r>
              <a:rPr lang="zh-CN" altLang="en-US" smtClean="0">
                <a:ea typeface="宋体" panose="02010600030101010101" pitchFamily="2" charset="-122"/>
              </a:rPr>
              <a:t>个帧的丢弃指示</a:t>
            </a:r>
            <a:r>
              <a:rPr lang="en-US" altLang="zh-CN" smtClean="0">
                <a:ea typeface="宋体" panose="02010600030101010101" pitchFamily="2" charset="-122"/>
              </a:rPr>
              <a:t>DE</a:t>
            </a:r>
            <a:r>
              <a:rPr lang="zh-CN" altLang="en-US" smtClean="0">
                <a:ea typeface="宋体" panose="02010600030101010101" pitchFamily="2" charset="-122"/>
              </a:rPr>
              <a:t>都是零。虽然在第一帧发送的过程中实际的发送速率暂时超过了</a:t>
            </a:r>
            <a:r>
              <a:rPr lang="en-US" altLang="zh-CN" smtClean="0">
                <a:ea typeface="宋体" panose="02010600030101010101" pitchFamily="2" charset="-122"/>
              </a:rPr>
              <a:t>CIR</a:t>
            </a:r>
            <a:r>
              <a:rPr lang="zh-CN" altLang="en-US" smtClean="0">
                <a:ea typeface="宋体" panose="02010600030101010101" pitchFamily="2" charset="-122"/>
              </a:rPr>
              <a:t>，但这并没有什么影响，因为帧处理模块是检查在整个时间间隔内总的累计数据量是否超过了许诺的突发量</a:t>
            </a:r>
            <a:r>
              <a:rPr lang="en-US" altLang="zh-CN" smtClean="0">
                <a:ea typeface="宋体" panose="02010600030101010101" pitchFamily="2" charset="-122"/>
              </a:rPr>
              <a:t>Bc</a:t>
            </a:r>
            <a:r>
              <a:rPr lang="zh-CN" altLang="en-US" smtClean="0">
                <a:ea typeface="宋体" panose="02010600030101010101" pitchFamily="2" charset="-122"/>
              </a:rPr>
              <a:t>。对于图</a:t>
            </a:r>
            <a:r>
              <a:rPr lang="en-US" altLang="zh-CN" smtClean="0">
                <a:ea typeface="宋体" panose="02010600030101010101" pitchFamily="2" charset="-122"/>
              </a:rPr>
              <a:t>8.8(b)</a:t>
            </a:r>
            <a:r>
              <a:rPr lang="zh-CN" altLang="en-US" smtClean="0">
                <a:ea typeface="宋体" panose="02010600030101010101" pitchFamily="2" charset="-122"/>
              </a:rPr>
              <a:t>的例子，第三帧在发送的过程中累计数据量超过了</a:t>
            </a:r>
            <a:r>
              <a:rPr lang="en-US" altLang="zh-CN" smtClean="0">
                <a:ea typeface="宋体" panose="02010600030101010101" pitchFamily="2" charset="-122"/>
              </a:rPr>
              <a:t>Bc</a:t>
            </a:r>
            <a:r>
              <a:rPr lang="zh-CN" altLang="en-US" smtClean="0">
                <a:ea typeface="宋体" panose="02010600030101010101" pitchFamily="2" charset="-122"/>
              </a:rPr>
              <a:t>。因此帧处理模块就将次帧的</a:t>
            </a:r>
            <a:r>
              <a:rPr lang="en-US" altLang="zh-CN" smtClean="0">
                <a:ea typeface="宋体" panose="02010600030101010101" pitchFamily="2" charset="-122"/>
              </a:rPr>
              <a:t>DE</a:t>
            </a:r>
            <a:r>
              <a:rPr lang="zh-CN" altLang="en-US" smtClean="0">
                <a:ea typeface="宋体" panose="02010600030101010101" pitchFamily="2" charset="-122"/>
              </a:rPr>
              <a:t>比特置</a:t>
            </a:r>
            <a:r>
              <a:rPr lang="en-US" altLang="zh-CN" smtClean="0">
                <a:ea typeface="宋体" panose="02010600030101010101" pitchFamily="2" charset="-122"/>
              </a:rPr>
              <a:t>1</a:t>
            </a:r>
            <a:r>
              <a:rPr lang="zh-CN" altLang="en-US" smtClean="0">
                <a:ea typeface="宋体" panose="02010600030101010101" pitchFamily="2" charset="-122"/>
              </a:rPr>
              <a:t>。对于图</a:t>
            </a:r>
            <a:r>
              <a:rPr lang="en-US" altLang="zh-CN" smtClean="0">
                <a:ea typeface="宋体" panose="02010600030101010101" pitchFamily="2" charset="-122"/>
              </a:rPr>
              <a:t>8.8(c)</a:t>
            </a:r>
            <a:r>
              <a:rPr lang="zh-CN" altLang="en-US" smtClean="0">
                <a:ea typeface="宋体" panose="02010600030101010101" pitchFamily="2" charset="-122"/>
              </a:rPr>
              <a:t>的例子，第三帧的</a:t>
            </a:r>
            <a:r>
              <a:rPr lang="en-US" altLang="zh-CN" smtClean="0">
                <a:ea typeface="宋体" panose="02010600030101010101" pitchFamily="2" charset="-122"/>
              </a:rPr>
              <a:t>DE</a:t>
            </a:r>
            <a:r>
              <a:rPr lang="zh-CN" altLang="en-US" smtClean="0">
                <a:ea typeface="宋体" panose="02010600030101010101" pitchFamily="2" charset="-122"/>
              </a:rPr>
              <a:t>比特应置</a:t>
            </a:r>
            <a:r>
              <a:rPr lang="en-US" altLang="zh-CN" smtClean="0">
                <a:ea typeface="宋体" panose="02010600030101010101" pitchFamily="2" charset="-122"/>
              </a:rPr>
              <a:t>1</a:t>
            </a:r>
            <a:r>
              <a:rPr lang="zh-CN" altLang="en-US" smtClean="0">
                <a:ea typeface="宋体" panose="02010600030101010101" pitchFamily="2" charset="-122"/>
              </a:rPr>
              <a:t>，而第四帧应丢弃。</a:t>
            </a:r>
          </a:p>
          <a:p>
            <a:pPr eaLnBrk="1" hangingPunct="1"/>
            <a:endParaRPr lang="en-US" altLang="zh-CN" smtClean="0">
              <a:ea typeface="宋体" panose="02010600030101010101" pitchFamily="2"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555E11C5-A9B8-4C47-847C-8219DCBE2886}" type="slidenum">
              <a:rPr lang="en-US" altLang="zh-CN"/>
              <a:pPr>
                <a:spcBef>
                  <a:spcPct val="0"/>
                </a:spcBef>
              </a:pPr>
              <a:t>3</a:t>
            </a:fld>
            <a:endParaRPr lang="en-US" altLang="zh-CN"/>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lnSpc>
                <a:spcPct val="130000"/>
              </a:lnSpc>
              <a:spcBef>
                <a:spcPct val="50000"/>
              </a:spcBef>
            </a:pPr>
            <a:r>
              <a:rPr lang="en-US" altLang="zh-CN" b="1" smtClean="0">
                <a:ea typeface="宋体" panose="02010600030101010101" pitchFamily="2" charset="-122"/>
              </a:rPr>
              <a:t>20</a:t>
            </a:r>
            <a:r>
              <a:rPr lang="zh-CN" altLang="en-US" b="1" smtClean="0">
                <a:ea typeface="宋体" panose="02010600030101010101" pitchFamily="2" charset="-122"/>
              </a:rPr>
              <a:t>世纪</a:t>
            </a:r>
            <a:r>
              <a:rPr lang="en-US" altLang="zh-CN" b="1" smtClean="0">
                <a:ea typeface="宋体" panose="02010600030101010101" pitchFamily="2" charset="-122"/>
              </a:rPr>
              <a:t>80</a:t>
            </a:r>
            <a:r>
              <a:rPr lang="zh-CN" altLang="en-US" b="1" smtClean="0">
                <a:ea typeface="宋体" panose="02010600030101010101" pitchFamily="2" charset="-122"/>
              </a:rPr>
              <a:t>年代以来，数字通信、光纤通信以及计算机技术取得了飞速的发展，计算机终端的智能化和处理能力不断提高，使得端系统完全有能力完成原来由分组网络所完成的功能。例如，端系统可以进行差错纠正等。此外，分布在不同地域的局域网</a:t>
            </a:r>
            <a:r>
              <a:rPr lang="en-US" altLang="zh-CN" b="1" smtClean="0">
                <a:ea typeface="宋体" panose="02010600030101010101" pitchFamily="2" charset="-122"/>
              </a:rPr>
              <a:t>(LAN)</a:t>
            </a:r>
            <a:r>
              <a:rPr lang="zh-CN" altLang="en-US" b="1" smtClean="0">
                <a:ea typeface="宋体" panose="02010600030101010101" pitchFamily="2" charset="-122"/>
              </a:rPr>
              <a:t>之间的互连成为实际的需要。针对这些问题以及高性能光纤传输媒体的大量使用的事实，提出了新的快速分组传输处理技术</a:t>
            </a:r>
            <a:r>
              <a:rPr lang="en-US" altLang="zh-CN" b="1" smtClean="0">
                <a:latin typeface="Arial" panose="020B0604020202020204" pitchFamily="34" charset="0"/>
                <a:ea typeface="宋体" panose="02010600030101010101" pitchFamily="2" charset="-122"/>
              </a:rPr>
              <a:t>——</a:t>
            </a:r>
            <a:r>
              <a:rPr lang="zh-CN" altLang="en-US" b="1" smtClean="0">
                <a:solidFill>
                  <a:schemeClr val="accent2"/>
                </a:solidFill>
                <a:ea typeface="宋体" panose="02010600030101010101" pitchFamily="2" charset="-122"/>
              </a:rPr>
              <a:t>帧中继</a:t>
            </a:r>
            <a:r>
              <a:rPr lang="zh-CN" altLang="en-US" b="1" smtClean="0">
                <a:ea typeface="宋体" panose="02010600030101010101" pitchFamily="2" charset="-122"/>
              </a:rPr>
              <a:t>。</a:t>
            </a:r>
          </a:p>
          <a:p>
            <a:pPr eaLnBrk="1" hangingPunct="1"/>
            <a:endParaRPr lang="en-US" altLang="zh-CN" smtClean="0">
              <a:ea typeface="宋体" panose="02010600030101010101" pitchFamily="2"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9548D3FB-71EB-43FF-B586-2F76C242D2D4}" type="slidenum">
              <a:rPr lang="en-US" altLang="zh-CN"/>
              <a:pPr>
                <a:spcBef>
                  <a:spcPct val="0"/>
                </a:spcBef>
              </a:pPr>
              <a:t>4</a:t>
            </a:fld>
            <a:endParaRPr lang="en-US" altLang="zh-CN"/>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p:spPr>
        <p:txBody>
          <a:bodyPr/>
          <a:lstStyle/>
          <a:p>
            <a:pPr eaLnBrk="1" hangingPunct="1"/>
            <a:r>
              <a:rPr lang="zh-CN" altLang="en-US" b="1" smtClean="0">
                <a:ea typeface="宋体" panose="02010600030101010101" pitchFamily="2" charset="-122"/>
              </a:rPr>
              <a:t>以</a:t>
            </a:r>
            <a:r>
              <a:rPr lang="en-US" altLang="zh-CN" b="1" smtClean="0">
                <a:ea typeface="宋体" panose="02010600030101010101" pitchFamily="2" charset="-122"/>
              </a:rPr>
              <a:t>X.25</a:t>
            </a:r>
            <a:r>
              <a:rPr lang="zh-CN" altLang="en-US" b="1" smtClean="0">
                <a:ea typeface="宋体" panose="02010600030101010101" pitchFamily="2" charset="-122"/>
              </a:rPr>
              <a:t>为代表的分组数据转发从源点到终点的每一步都要进行大量的处理，在每一节点都要对数据信息进行存储和处理，建立帧头、帧尾，并检查数据信息是否有误码。</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FEEAB7B1-0C91-48E4-B096-A031D5475FB4}" type="slidenum">
              <a:rPr lang="en-US" altLang="zh-CN"/>
              <a:pPr>
                <a:spcBef>
                  <a:spcPct val="0"/>
                </a:spcBef>
              </a:pPr>
              <a:t>5</a:t>
            </a:fld>
            <a:endParaRPr lang="en-US" altLang="zh-CN"/>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lnSpc>
                <a:spcPct val="120000"/>
              </a:lnSpc>
              <a:spcBef>
                <a:spcPct val="50000"/>
              </a:spcBef>
            </a:pPr>
            <a:r>
              <a:rPr lang="en-US" altLang="zh-CN" smtClean="0">
                <a:ea typeface="宋体" panose="02010600030101010101" pitchFamily="2" charset="-122"/>
              </a:rPr>
              <a:t> </a:t>
            </a:r>
            <a:r>
              <a:rPr lang="en-US" altLang="zh-CN" b="1" smtClean="0">
                <a:ea typeface="宋体" panose="02010600030101010101" pitchFamily="2" charset="-122"/>
              </a:rPr>
              <a:t>X.25</a:t>
            </a:r>
            <a:r>
              <a:rPr lang="zh-CN" altLang="en-US" b="1" smtClean="0">
                <a:ea typeface="宋体" panose="02010600030101010101" pitchFamily="2" charset="-122"/>
              </a:rPr>
              <a:t>协议包括</a:t>
            </a:r>
            <a:r>
              <a:rPr lang="en-US" altLang="zh-CN" b="1" smtClean="0">
                <a:ea typeface="宋体" panose="02010600030101010101" pitchFamily="2" charset="-122"/>
              </a:rPr>
              <a:t>OSI</a:t>
            </a:r>
            <a:r>
              <a:rPr lang="zh-CN" altLang="en-US" b="1" smtClean="0">
                <a:ea typeface="宋体" panose="02010600030101010101" pitchFamily="2" charset="-122"/>
              </a:rPr>
              <a:t>模型的低三层，其</a:t>
            </a:r>
            <a:r>
              <a:rPr lang="zh-CN" altLang="en-US" b="1" smtClean="0">
                <a:solidFill>
                  <a:schemeClr val="accent2"/>
                </a:solidFill>
                <a:ea typeface="宋体" panose="02010600030101010101" pitchFamily="2" charset="-122"/>
              </a:rPr>
              <a:t>数据传送单元为分组</a:t>
            </a:r>
            <a:r>
              <a:rPr lang="zh-CN" altLang="en-US" b="1" smtClean="0">
                <a:ea typeface="宋体" panose="02010600030101010101" pitchFamily="2" charset="-122"/>
              </a:rPr>
              <a:t>，分组的寻址和选路由第三层通过逻辑信道号</a:t>
            </a:r>
            <a:r>
              <a:rPr lang="en-US" altLang="zh-CN" b="1" smtClean="0">
                <a:ea typeface="宋体" panose="02010600030101010101" pitchFamily="2" charset="-122"/>
              </a:rPr>
              <a:t>(LCN)</a:t>
            </a:r>
            <a:r>
              <a:rPr lang="zh-CN" altLang="en-US" b="1" smtClean="0">
                <a:ea typeface="宋体" panose="02010600030101010101" pitchFamily="2" charset="-122"/>
              </a:rPr>
              <a:t>完成。帧中继协议只包含</a:t>
            </a:r>
            <a:r>
              <a:rPr lang="en-US" altLang="zh-CN" b="1" smtClean="0">
                <a:ea typeface="宋体" panose="02010600030101010101" pitchFamily="2" charset="-122"/>
              </a:rPr>
              <a:t>OSI</a:t>
            </a:r>
            <a:r>
              <a:rPr lang="zh-CN" altLang="en-US" b="1" smtClean="0">
                <a:ea typeface="宋体" panose="02010600030101010101" pitchFamily="2" charset="-122"/>
              </a:rPr>
              <a:t>模型的最低二层，而且第二层只保留其核心功能，称为数据链路核心协议。其</a:t>
            </a:r>
            <a:r>
              <a:rPr lang="zh-CN" altLang="en-US" b="1" smtClean="0">
                <a:solidFill>
                  <a:schemeClr val="accent2"/>
                </a:solidFill>
                <a:ea typeface="宋体" panose="02010600030101010101" pitchFamily="2" charset="-122"/>
              </a:rPr>
              <a:t>传送数据单元为帧</a:t>
            </a:r>
            <a:r>
              <a:rPr lang="zh-CN" altLang="en-US" b="1" smtClean="0">
                <a:ea typeface="宋体" panose="02010600030101010101" pitchFamily="2" charset="-122"/>
              </a:rPr>
              <a:t>，帧的寻址和选路由第二层通过数据链路连接标识</a:t>
            </a:r>
            <a:r>
              <a:rPr lang="en-US" altLang="zh-CN" b="1" smtClean="0">
                <a:ea typeface="宋体" panose="02010600030101010101" pitchFamily="2" charset="-122"/>
              </a:rPr>
              <a:t>(DLCI)</a:t>
            </a:r>
            <a:r>
              <a:rPr lang="zh-CN" altLang="en-US" b="1" smtClean="0">
                <a:ea typeface="宋体" panose="02010600030101010101" pitchFamily="2" charset="-122"/>
              </a:rPr>
              <a:t>完成。</a:t>
            </a:r>
          </a:p>
          <a:p>
            <a:pPr eaLnBrk="1" hangingPunct="1"/>
            <a:endParaRPr lang="en-US" altLang="zh-CN" smtClean="0">
              <a:ea typeface="宋体" panose="02010600030101010101" pitchFamily="2"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784AF5BF-6D27-4850-B444-6EF37ECFC609}" type="slidenum">
              <a:rPr lang="en-US" altLang="zh-CN"/>
              <a:pPr>
                <a:spcBef>
                  <a:spcPct val="0"/>
                </a:spcBef>
              </a:pPr>
              <a:t>6</a:t>
            </a:fld>
            <a:endParaRPr lang="en-US" altLang="zh-CN"/>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r>
              <a:rPr lang="en-US" altLang="zh-CN" smtClean="0">
                <a:ea typeface="宋体" panose="02010600030101010101" pitchFamily="2" charset="-122"/>
              </a:rPr>
              <a:t>D</a:t>
            </a:r>
            <a:r>
              <a:rPr lang="zh-CN" altLang="en-US" smtClean="0">
                <a:ea typeface="宋体" panose="02010600030101010101" pitchFamily="2" charset="-122"/>
              </a:rPr>
              <a:t>信道（</a:t>
            </a:r>
            <a:r>
              <a:rPr lang="en-US" altLang="zh-CN" smtClean="0">
                <a:ea typeface="宋体" panose="02010600030101010101" pitchFamily="2" charset="-122"/>
              </a:rPr>
              <a:t>D</a:t>
            </a:r>
            <a:r>
              <a:rPr lang="zh-CN" altLang="en-US" smtClean="0">
                <a:ea typeface="宋体" panose="02010600030101010101" pitchFamily="2" charset="-122"/>
              </a:rPr>
              <a:t>代表</a:t>
            </a:r>
            <a:r>
              <a:rPr lang="en-US" altLang="zh-CN" smtClean="0">
                <a:ea typeface="宋体" panose="02010600030101010101" pitchFamily="2" charset="-122"/>
              </a:rPr>
              <a:t>"delta"</a:t>
            </a:r>
            <a:r>
              <a:rPr lang="zh-CN" altLang="en-US" smtClean="0">
                <a:ea typeface="宋体" panose="02010600030101010101" pitchFamily="2" charset="-122"/>
              </a:rPr>
              <a:t>），一个</a:t>
            </a:r>
            <a:r>
              <a:rPr lang="en-US" altLang="zh-CN" smtClean="0">
                <a:ea typeface="宋体" panose="02010600030101010101" pitchFamily="2" charset="-122"/>
              </a:rPr>
              <a:t>ISDN</a:t>
            </a:r>
            <a:r>
              <a:rPr lang="zh-CN" altLang="en-US" smtClean="0">
                <a:ea typeface="宋体" panose="02010600030101010101" pitchFamily="2" charset="-122"/>
              </a:rPr>
              <a:t>术语，指的是传输控制和发送信号信息的通道。</a:t>
            </a:r>
            <a:r>
              <a:rPr lang="en-US" altLang="zh-CN" smtClean="0">
                <a:ea typeface="宋体" panose="02010600030101010101" pitchFamily="2" charset="-122"/>
              </a:rPr>
              <a:t>B</a:t>
            </a:r>
            <a:r>
              <a:rPr lang="zh-CN" altLang="en-US" smtClean="0">
                <a:ea typeface="宋体" panose="02010600030101010101" pitchFamily="2" charset="-122"/>
              </a:rPr>
              <a:t>通道（</a:t>
            </a:r>
            <a:r>
              <a:rPr lang="en-US" altLang="zh-CN" smtClean="0">
                <a:ea typeface="宋体" panose="02010600030101010101" pitchFamily="2" charset="-122"/>
              </a:rPr>
              <a:t>B</a:t>
            </a:r>
            <a:r>
              <a:rPr lang="zh-CN" altLang="en-US" smtClean="0">
                <a:ea typeface="宋体" panose="02010600030101010101" pitchFamily="2" charset="-122"/>
              </a:rPr>
              <a:t>代表</a:t>
            </a:r>
            <a:r>
              <a:rPr lang="en-US" altLang="zh-CN" smtClean="0">
                <a:ea typeface="宋体" panose="02010600030101010101" pitchFamily="2" charset="-122"/>
              </a:rPr>
              <a:t>"bearer"</a:t>
            </a:r>
            <a:r>
              <a:rPr lang="zh-CN" altLang="en-US" smtClean="0">
                <a:ea typeface="宋体" panose="02010600030101010101" pitchFamily="2" charset="-122"/>
              </a:rPr>
              <a:t>）传输主要数据。</a:t>
            </a:r>
            <a:r>
              <a:rPr lang="en-US" altLang="zh-CN" smtClean="0">
                <a:ea typeface="宋体" panose="02010600030101010101" pitchFamily="2" charset="-122"/>
              </a:rPr>
              <a:t>D</a:t>
            </a:r>
            <a:r>
              <a:rPr lang="zh-CN" altLang="en-US" smtClean="0">
                <a:ea typeface="宋体" panose="02010600030101010101" pitchFamily="2" charset="-122"/>
              </a:rPr>
              <a:t>信道携带控制和信令信息。</a:t>
            </a:r>
            <a:br>
              <a:rPr lang="zh-CN" altLang="en-US" smtClean="0">
                <a:ea typeface="宋体" panose="02010600030101010101" pitchFamily="2" charset="-122"/>
              </a:rPr>
            </a:br>
            <a:endParaRPr lang="zh-CN" altLang="en-US" smtClean="0">
              <a:ea typeface="宋体" panose="02010600030101010101" pitchFamily="2"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E62E0D4F-ED62-47A8-A442-76E4A435FB8E}" type="slidenum">
              <a:rPr lang="en-US" altLang="zh-CN"/>
              <a:pPr>
                <a:spcBef>
                  <a:spcPct val="0"/>
                </a:spcBef>
              </a:pPr>
              <a:t>9</a:t>
            </a:fld>
            <a:endParaRPr lang="en-US" altLang="zh-CN"/>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r>
              <a:rPr lang="en-US" altLang="zh-CN" smtClean="0">
                <a:ea typeface="宋体" panose="02010600030101010101" pitchFamily="2" charset="-122"/>
              </a:rPr>
              <a:t>LAPF(Link Access Procedures to Frame Mode Bearer Services)</a:t>
            </a:r>
            <a:r>
              <a:rPr lang="zh-CN" altLang="en-US" smtClean="0">
                <a:ea typeface="宋体" panose="02010600030101010101" pitchFamily="2" charset="-122"/>
              </a:rPr>
              <a:t>是帧方式承载业务的数据链路层协议和规程，包含在</a:t>
            </a:r>
            <a:r>
              <a:rPr lang="en-US" altLang="zh-CN" smtClean="0">
                <a:ea typeface="宋体" panose="02010600030101010101" pitchFamily="2" charset="-122"/>
              </a:rPr>
              <a:t>ITU-T</a:t>
            </a:r>
            <a:r>
              <a:rPr lang="zh-CN" altLang="en-US" smtClean="0">
                <a:ea typeface="宋体" panose="02010600030101010101" pitchFamily="2" charset="-122"/>
              </a:rPr>
              <a:t>建议</a:t>
            </a:r>
            <a:r>
              <a:rPr lang="en-US" altLang="zh-CN" smtClean="0">
                <a:ea typeface="宋体" panose="02010600030101010101" pitchFamily="2" charset="-122"/>
              </a:rPr>
              <a:t>Q.Array22</a:t>
            </a:r>
            <a:r>
              <a:rPr lang="zh-CN" altLang="en-US" smtClean="0">
                <a:ea typeface="宋体" panose="02010600030101010101" pitchFamily="2" charset="-122"/>
              </a:rPr>
              <a:t>中。</a:t>
            </a:r>
            <a:r>
              <a:rPr lang="en-US" altLang="zh-CN" smtClean="0">
                <a:ea typeface="宋体" panose="02010600030101010101" pitchFamily="2" charset="-122"/>
              </a:rPr>
              <a:t>LAPF</a:t>
            </a:r>
            <a:r>
              <a:rPr lang="zh-CN" altLang="en-US" smtClean="0">
                <a:ea typeface="宋体" panose="02010600030101010101" pitchFamily="2" charset="-122"/>
              </a:rPr>
              <a:t>的作用是再</a:t>
            </a:r>
            <a:r>
              <a:rPr lang="en-US" altLang="zh-CN" smtClean="0">
                <a:ea typeface="宋体" panose="02010600030101010101" pitchFamily="2" charset="-122"/>
              </a:rPr>
              <a:t>ISDN</a:t>
            </a:r>
            <a:r>
              <a:rPr lang="zh-CN" altLang="en-US" smtClean="0">
                <a:ea typeface="宋体" panose="02010600030101010101" pitchFamily="2" charset="-122"/>
              </a:rPr>
              <a:t>用户</a:t>
            </a:r>
            <a:r>
              <a:rPr lang="en-US" altLang="zh-CN" smtClean="0">
                <a:ea typeface="宋体" panose="02010600030101010101" pitchFamily="2" charset="-122"/>
              </a:rPr>
              <a:t>-</a:t>
            </a:r>
            <a:r>
              <a:rPr lang="zh-CN" altLang="en-US" smtClean="0">
                <a:ea typeface="宋体" panose="02010600030101010101" pitchFamily="2" charset="-122"/>
              </a:rPr>
              <a:t>网络接口的</a:t>
            </a:r>
            <a:r>
              <a:rPr lang="en-US" altLang="zh-CN" smtClean="0">
                <a:ea typeface="宋体" panose="02010600030101010101" pitchFamily="2" charset="-122"/>
              </a:rPr>
              <a:t>B</a:t>
            </a:r>
            <a:r>
              <a:rPr lang="zh-CN" altLang="en-US" smtClean="0">
                <a:ea typeface="宋体" panose="02010600030101010101" pitchFamily="2" charset="-122"/>
              </a:rPr>
              <a:t>、</a:t>
            </a:r>
            <a:r>
              <a:rPr lang="en-US" altLang="zh-CN" smtClean="0">
                <a:ea typeface="宋体" panose="02010600030101010101" pitchFamily="2" charset="-122"/>
              </a:rPr>
              <a:t>D</a:t>
            </a:r>
            <a:r>
              <a:rPr lang="zh-CN" altLang="en-US" smtClean="0">
                <a:ea typeface="宋体" panose="02010600030101010101" pitchFamily="2" charset="-122"/>
              </a:rPr>
              <a:t>或</a:t>
            </a:r>
            <a:r>
              <a:rPr lang="en-US" altLang="zh-CN" smtClean="0">
                <a:ea typeface="宋体" panose="02010600030101010101" pitchFamily="2" charset="-122"/>
              </a:rPr>
              <a:t>H</a:t>
            </a:r>
            <a:r>
              <a:rPr lang="zh-CN" altLang="en-US" smtClean="0">
                <a:ea typeface="宋体" panose="02010600030101010101" pitchFamily="2" charset="-122"/>
              </a:rPr>
              <a:t>通路上为帧方式承载业务，在用户平面上的数据链路</a:t>
            </a:r>
            <a:r>
              <a:rPr lang="en-US" altLang="zh-CN" smtClean="0">
                <a:ea typeface="宋体" panose="02010600030101010101" pitchFamily="2" charset="-122"/>
              </a:rPr>
              <a:t>(DL)</a:t>
            </a:r>
            <a:r>
              <a:rPr lang="zh-CN" altLang="en-US" smtClean="0">
                <a:ea typeface="宋体" panose="02010600030101010101" pitchFamily="2" charset="-122"/>
              </a:rPr>
              <a:t>业务用户之间传递数据链路层业务数据单元</a:t>
            </a:r>
            <a:r>
              <a:rPr lang="en-US" altLang="zh-CN" smtClean="0">
                <a:ea typeface="宋体" panose="02010600030101010101" pitchFamily="2" charset="-122"/>
              </a:rPr>
              <a:t>(SDU)</a:t>
            </a:r>
            <a:r>
              <a:rPr lang="zh-CN" altLang="en-US" smtClean="0">
                <a:ea typeface="宋体" panose="02010600030101010101" pitchFamily="2" charset="-122"/>
              </a:rPr>
              <a:t>。　　　　</a:t>
            </a:r>
            <a:r>
              <a:rPr lang="en-US" altLang="zh-CN" smtClean="0">
                <a:ea typeface="宋体" panose="02010600030101010101" pitchFamily="2" charset="-122"/>
              </a:rPr>
              <a:t>LAPF</a:t>
            </a:r>
            <a:r>
              <a:rPr lang="zh-CN" altLang="en-US" smtClean="0">
                <a:ea typeface="宋体" panose="02010600030101010101" pitchFamily="2" charset="-122"/>
              </a:rPr>
              <a:t>使用</a:t>
            </a:r>
            <a:r>
              <a:rPr lang="en-US" altLang="zh-CN" smtClean="0">
                <a:ea typeface="宋体" panose="02010600030101010101" pitchFamily="2" charset="-122"/>
              </a:rPr>
              <a:t>I.430</a:t>
            </a:r>
            <a:r>
              <a:rPr lang="zh-CN" altLang="en-US" smtClean="0">
                <a:ea typeface="宋体" panose="02010600030101010101" pitchFamily="2" charset="-122"/>
              </a:rPr>
              <a:t>和</a:t>
            </a:r>
            <a:r>
              <a:rPr lang="en-US" altLang="zh-CN" smtClean="0">
                <a:ea typeface="宋体" panose="02010600030101010101" pitchFamily="2" charset="-122"/>
              </a:rPr>
              <a:t>I.431</a:t>
            </a:r>
            <a:r>
              <a:rPr lang="zh-CN" altLang="en-US" smtClean="0">
                <a:ea typeface="宋体" panose="02010600030101010101" pitchFamily="2" charset="-122"/>
              </a:rPr>
              <a:t>支持的物理层服务，并允许在</a:t>
            </a:r>
            <a:r>
              <a:rPr lang="en-US" altLang="zh-CN" smtClean="0">
                <a:ea typeface="宋体" panose="02010600030101010101" pitchFamily="2" charset="-122"/>
              </a:rPr>
              <a:t>ISDN B/D/H</a:t>
            </a:r>
            <a:r>
              <a:rPr lang="zh-CN" altLang="en-US" smtClean="0">
                <a:ea typeface="宋体" panose="02010600030101010101" pitchFamily="2" charset="-122"/>
              </a:rPr>
              <a:t>通路上统计复用多个帧方式承载连接。</a:t>
            </a:r>
            <a:r>
              <a:rPr lang="en-US" altLang="zh-CN" smtClean="0">
                <a:ea typeface="宋体" panose="02010600030101010101" pitchFamily="2" charset="-122"/>
              </a:rPr>
              <a:t>LAPF</a:t>
            </a:r>
            <a:r>
              <a:rPr lang="zh-CN" altLang="en-US" smtClean="0">
                <a:ea typeface="宋体" panose="02010600030101010101" pitchFamily="2" charset="-122"/>
              </a:rPr>
              <a:t>也可以使用其它类型接口支持的物理层服务。　　　　</a:t>
            </a:r>
            <a:r>
              <a:rPr lang="en-US" altLang="zh-CN" smtClean="0">
                <a:ea typeface="宋体" panose="02010600030101010101" pitchFamily="2" charset="-122"/>
              </a:rPr>
              <a:t>LAPF</a:t>
            </a:r>
            <a:r>
              <a:rPr lang="zh-CN" altLang="en-US" smtClean="0">
                <a:ea typeface="宋体" panose="02010600030101010101" pitchFamily="2" charset="-122"/>
              </a:rPr>
              <a:t>的一个子集，对应于数据链路层核心子层，用来支持帧中继承载业务。这个子集称为数据链路核心协议</a:t>
            </a:r>
            <a:r>
              <a:rPr lang="en-US" altLang="zh-CN" smtClean="0">
                <a:ea typeface="宋体" panose="02010600030101010101" pitchFamily="2" charset="-122"/>
              </a:rPr>
              <a:t>(DL-CORE)</a:t>
            </a:r>
            <a:r>
              <a:rPr lang="zh-CN" altLang="en-US" smtClean="0">
                <a:ea typeface="宋体" panose="02010600030101010101" pitchFamily="2" charset="-122"/>
              </a:rPr>
              <a:t>。</a:t>
            </a:r>
            <a:r>
              <a:rPr lang="en-US" altLang="zh-CN" smtClean="0">
                <a:ea typeface="宋体" panose="02010600030101010101" pitchFamily="2" charset="-122"/>
              </a:rPr>
              <a:t>LAPF</a:t>
            </a:r>
            <a:r>
              <a:rPr lang="zh-CN" altLang="en-US" smtClean="0">
                <a:ea typeface="宋体" panose="02010600030101010101" pitchFamily="2" charset="-122"/>
              </a:rPr>
              <a:t>的其余部分称为数据链路控制协议</a:t>
            </a:r>
            <a:r>
              <a:rPr lang="en-US" altLang="zh-CN" smtClean="0">
                <a:ea typeface="宋体" panose="02010600030101010101" pitchFamily="2" charset="-122"/>
              </a:rPr>
              <a:t>(DL-CONTROL)</a:t>
            </a:r>
            <a:r>
              <a:rPr lang="zh-CN" altLang="en-US" smtClean="0">
                <a:ea typeface="宋体" panose="02010600030101010101" pitchFamily="2" charset="-122"/>
              </a:rPr>
              <a:t>。　　　　</a:t>
            </a:r>
            <a:r>
              <a:rPr lang="en-US" altLang="zh-CN" smtClean="0">
                <a:ea typeface="宋体" panose="02010600030101010101" pitchFamily="2" charset="-122"/>
              </a:rPr>
              <a:t>LAPF</a:t>
            </a:r>
            <a:r>
              <a:rPr lang="zh-CN" altLang="en-US" smtClean="0">
                <a:ea typeface="宋体" panose="02010600030101010101" pitchFamily="2" charset="-122"/>
              </a:rPr>
              <a:t>提供两种信息传送方式：非确认信息传送方式和确认信息传送方式。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39E3AC7A-81BD-4CAD-87F2-3CE600D35407}" type="slidenum">
              <a:rPr lang="en-US" altLang="zh-CN"/>
              <a:pPr>
                <a:spcBef>
                  <a:spcPct val="0"/>
                </a:spcBef>
              </a:pPr>
              <a:t>10</a:t>
            </a:fld>
            <a:endParaRPr lang="en-US" altLang="zh-CN"/>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r>
              <a:rPr kumimoji="1" lang="zh-CN" altLang="en-US" smtClean="0">
                <a:ea typeface="宋体" panose="02010600030101010101" pitchFamily="2" charset="-122"/>
              </a:rPr>
              <a:t>帧中继的帧结构和</a:t>
            </a:r>
            <a:r>
              <a:rPr kumimoji="1" lang="en-US" altLang="zh-CN" smtClean="0">
                <a:ea typeface="宋体" panose="02010600030101010101" pitchFamily="2" charset="-122"/>
              </a:rPr>
              <a:t>HDLC</a:t>
            </a:r>
            <a:r>
              <a:rPr kumimoji="1" lang="zh-CN" altLang="en-US" smtClean="0">
                <a:ea typeface="宋体" panose="02010600030101010101" pitchFamily="2" charset="-122"/>
              </a:rPr>
              <a:t>（数据链路控制协议）帧有两点重要的不同：一是，帧不带序号，其原因是帧中继不要求接收证实，也就没有链路层的纠错和流量控制功能；二是，没有监视</a:t>
            </a:r>
            <a:r>
              <a:rPr kumimoji="1" lang="en-US" altLang="zh-CN" smtClean="0">
                <a:ea typeface="宋体" panose="02010600030101010101" pitchFamily="2" charset="-122"/>
              </a:rPr>
              <a:t>(S)</a:t>
            </a:r>
            <a:r>
              <a:rPr kumimoji="1" lang="zh-CN" altLang="en-US" smtClean="0">
                <a:ea typeface="宋体" panose="02010600030101010101" pitchFamily="2" charset="-122"/>
              </a:rPr>
              <a:t>帧，因为帧中继的控制信令使用专用通道</a:t>
            </a:r>
            <a:r>
              <a:rPr kumimoji="1" lang="en-US" altLang="zh-CN" smtClean="0">
                <a:ea typeface="宋体" panose="02010600030101010101" pitchFamily="2" charset="-122"/>
              </a:rPr>
              <a:t>(DLCI=0)</a:t>
            </a:r>
            <a:r>
              <a:rPr kumimoji="1" lang="zh-CN" altLang="en-US" smtClean="0">
                <a:ea typeface="宋体" panose="02010600030101010101" pitchFamily="2" charset="-122"/>
              </a:rPr>
              <a:t>传送。</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B96A260E-5CFD-4B86-BE25-0F79538FAFB7}" type="slidenum">
              <a:rPr lang="en-US" altLang="zh-CN"/>
              <a:pPr>
                <a:spcBef>
                  <a:spcPct val="0"/>
                </a:spcBef>
              </a:pPr>
              <a:t>13</a:t>
            </a:fld>
            <a:endParaRPr lang="en-US" altLang="zh-CN"/>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p:spPr>
        <p:txBody>
          <a:bodyPr/>
          <a:lstStyle/>
          <a:p>
            <a:pPr eaLnBrk="1" hangingPunct="1"/>
            <a:r>
              <a:rPr kumimoji="1" lang="zh-CN" altLang="en-US" smtClean="0">
                <a:ea typeface="宋体" panose="02010600030101010101" pitchFamily="2" charset="-122"/>
              </a:rPr>
              <a:t>，类似于以太网中站点和网络间连接脉冲的概念</a:t>
            </a:r>
          </a:p>
          <a:p>
            <a:pPr eaLnBrk="1" hangingPunct="1"/>
            <a:r>
              <a:rPr lang="zh-CN" altLang="en-US" b="1" smtClean="0">
                <a:ea typeface="宋体" panose="02010600030101010101" pitchFamily="2" charset="-122"/>
              </a:rPr>
              <a:t>维护帧中继</a:t>
            </a:r>
            <a:r>
              <a:rPr lang="en-US" altLang="zh-CN" b="1" smtClean="0">
                <a:ea typeface="宋体" panose="02010600030101010101" pitchFamily="2" charset="-122"/>
              </a:rPr>
              <a:t>PVC</a:t>
            </a:r>
            <a:r>
              <a:rPr lang="zh-CN" altLang="en-US" b="1" smtClean="0">
                <a:ea typeface="宋体" panose="02010600030101010101" pitchFamily="2" charset="-122"/>
              </a:rPr>
              <a:t>链路有</a:t>
            </a:r>
            <a:r>
              <a:rPr lang="en-US" altLang="zh-CN" b="1" smtClean="0">
                <a:ea typeface="宋体" panose="02010600030101010101" pitchFamily="2" charset="-122"/>
              </a:rPr>
              <a:t>3</a:t>
            </a:r>
            <a:r>
              <a:rPr lang="zh-CN" altLang="en-US" b="1" smtClean="0">
                <a:ea typeface="宋体" panose="02010600030101010101" pitchFamily="2" charset="-122"/>
              </a:rPr>
              <a:t>个标准：</a:t>
            </a:r>
            <a:r>
              <a:rPr lang="zh-CN" altLang="en-US" smtClean="0">
                <a:ea typeface="宋体" panose="02010600030101010101" pitchFamily="2" charset="-122"/>
              </a:rPr>
              <a:t> </a:t>
            </a:r>
          </a:p>
          <a:p>
            <a:pPr eaLnBrk="1" hangingPunct="1"/>
            <a:r>
              <a:rPr lang="zh-CN" altLang="en-US" smtClean="0">
                <a:ea typeface="宋体" panose="02010600030101010101" pitchFamily="2" charset="-122"/>
              </a:rPr>
              <a:t>　　</a:t>
            </a:r>
            <a:r>
              <a:rPr lang="en-US" altLang="zh-CN" smtClean="0">
                <a:ea typeface="宋体" panose="02010600030101010101" pitchFamily="2" charset="-122"/>
              </a:rPr>
              <a:t>1:ANSI T1 .617 ANNEX D,</a:t>
            </a:r>
            <a:r>
              <a:rPr lang="zh-CN" altLang="en-US" smtClean="0">
                <a:ea typeface="宋体" panose="02010600030101010101" pitchFamily="2" charset="-122"/>
              </a:rPr>
              <a:t>欧洲电信委员会标准</a:t>
            </a:r>
            <a:r>
              <a:rPr lang="en-US" altLang="zh-CN" smtClean="0">
                <a:ea typeface="宋体" panose="02010600030101010101" pitchFamily="2" charset="-122"/>
              </a:rPr>
              <a:t>. </a:t>
            </a:r>
          </a:p>
          <a:p>
            <a:pPr eaLnBrk="1" hangingPunct="1"/>
            <a:r>
              <a:rPr lang="zh-CN" altLang="en-US" smtClean="0">
                <a:ea typeface="宋体" panose="02010600030101010101" pitchFamily="2" charset="-122"/>
              </a:rPr>
              <a:t>　　</a:t>
            </a:r>
            <a:r>
              <a:rPr lang="en-US" altLang="zh-CN" smtClean="0">
                <a:ea typeface="宋体" panose="02010600030101010101" pitchFamily="2" charset="-122"/>
              </a:rPr>
              <a:t>2:ITU-TQ.933 ANNEX A </a:t>
            </a:r>
            <a:r>
              <a:rPr lang="zh-CN" altLang="en-US" smtClean="0">
                <a:ea typeface="宋体" panose="02010600030101010101" pitchFamily="2" charset="-122"/>
              </a:rPr>
              <a:t>国际标准 </a:t>
            </a:r>
          </a:p>
          <a:p>
            <a:pPr eaLnBrk="1" hangingPunct="1"/>
            <a:r>
              <a:rPr lang="zh-CN" altLang="en-US" smtClean="0">
                <a:ea typeface="宋体" panose="02010600030101010101" pitchFamily="2" charset="-122"/>
              </a:rPr>
              <a:t>　　</a:t>
            </a:r>
            <a:r>
              <a:rPr lang="en-US" altLang="zh-CN" smtClean="0">
                <a:ea typeface="宋体" panose="02010600030101010101" pitchFamily="2" charset="-122"/>
              </a:rPr>
              <a:t>3:CISCO </a:t>
            </a:r>
            <a:r>
              <a:rPr lang="zh-CN" altLang="en-US" smtClean="0">
                <a:ea typeface="宋体" panose="02010600030101010101" pitchFamily="2" charset="-122"/>
              </a:rPr>
              <a:t>思科标准</a:t>
            </a:r>
            <a:r>
              <a:rPr lang="en-US" altLang="zh-CN" smtClean="0">
                <a:ea typeface="宋体" panose="02010600030101010101" pitchFamily="2" charset="-122"/>
              </a:rPr>
              <a:t>.LMI</a:t>
            </a:r>
            <a:r>
              <a:rPr lang="zh-CN" altLang="en-US" smtClean="0">
                <a:ea typeface="宋体" panose="02010600030101010101" pitchFamily="2" charset="-122"/>
              </a:rPr>
              <a:t>它可以说是帧中继的信令 </a:t>
            </a:r>
          </a:p>
          <a:p>
            <a:pPr eaLnBrk="1" hangingPunct="1"/>
            <a:r>
              <a:rPr lang="zh-CN" altLang="en-US" smtClean="0">
                <a:ea typeface="宋体" panose="02010600030101010101" pitchFamily="2" charset="-122"/>
              </a:rPr>
              <a:t>　　</a:t>
            </a:r>
            <a:r>
              <a:rPr lang="en-US" altLang="zh-CN" smtClean="0">
                <a:ea typeface="宋体" panose="02010600030101010101" pitchFamily="2" charset="-122"/>
              </a:rPr>
              <a:t>LMI</a:t>
            </a:r>
            <a:r>
              <a:rPr lang="zh-CN" altLang="en-US" smtClean="0">
                <a:ea typeface="宋体" panose="02010600030101010101" pitchFamily="2" charset="-122"/>
              </a:rPr>
              <a:t>存活机制</a:t>
            </a:r>
            <a:r>
              <a:rPr lang="en-US" altLang="zh-CN" smtClean="0">
                <a:ea typeface="宋体" panose="02010600030101010101" pitchFamily="2" charset="-122"/>
              </a:rPr>
              <a:t>,</a:t>
            </a:r>
            <a:r>
              <a:rPr lang="zh-CN" altLang="en-US" smtClean="0">
                <a:ea typeface="宋体" panose="02010600030101010101" pitchFamily="2" charset="-122"/>
              </a:rPr>
              <a:t>检查数据畅通性是否</a:t>
            </a:r>
            <a:r>
              <a:rPr lang="en-US" altLang="zh-CN" smtClean="0">
                <a:ea typeface="宋体" panose="02010600030101010101" pitchFamily="2" charset="-122"/>
              </a:rPr>
              <a:t>OK ,</a:t>
            </a:r>
            <a:r>
              <a:rPr lang="zh-CN" altLang="en-US" smtClean="0">
                <a:ea typeface="宋体" panose="02010600030101010101" pitchFamily="2" charset="-122"/>
              </a:rPr>
              <a:t>多播机制</a:t>
            </a:r>
            <a:r>
              <a:rPr lang="en-US" altLang="zh-CN" smtClean="0">
                <a:ea typeface="宋体" panose="02010600030101010101" pitchFamily="2" charset="-122"/>
              </a:rPr>
              <a:t>,</a:t>
            </a:r>
            <a:r>
              <a:rPr lang="zh-CN" altLang="en-US" smtClean="0">
                <a:ea typeface="宋体" panose="02010600030101010101" pitchFamily="2" charset="-122"/>
              </a:rPr>
              <a:t>给</a:t>
            </a:r>
            <a:r>
              <a:rPr lang="en-US" altLang="zh-CN" smtClean="0">
                <a:ea typeface="宋体" panose="02010600030101010101" pitchFamily="2" charset="-122"/>
              </a:rPr>
              <a:t>DTE</a:t>
            </a:r>
            <a:r>
              <a:rPr lang="zh-CN" altLang="en-US" smtClean="0">
                <a:ea typeface="宋体" panose="02010600030101010101" pitchFamily="2" charset="-122"/>
              </a:rPr>
              <a:t>提供</a:t>
            </a:r>
            <a:r>
              <a:rPr lang="en-US" altLang="zh-CN" smtClean="0">
                <a:ea typeface="宋体" panose="02010600030101010101" pitchFamily="2" charset="-122"/>
              </a:rPr>
              <a:t>LOCAL</a:t>
            </a:r>
            <a:r>
              <a:rPr lang="zh-CN" altLang="en-US" smtClean="0">
                <a:ea typeface="宋体" panose="02010600030101010101" pitchFamily="2" charset="-122"/>
              </a:rPr>
              <a:t>的</a:t>
            </a:r>
            <a:r>
              <a:rPr lang="en-US" altLang="zh-CN" smtClean="0">
                <a:ea typeface="宋体" panose="02010600030101010101" pitchFamily="2" charset="-122"/>
              </a:rPr>
              <a:t>DLCI ,</a:t>
            </a:r>
            <a:r>
              <a:rPr lang="zh-CN" altLang="en-US" smtClean="0">
                <a:ea typeface="宋体" panose="02010600030101010101" pitchFamily="2" charset="-122"/>
              </a:rPr>
              <a:t>全局编址</a:t>
            </a:r>
            <a:r>
              <a:rPr lang="en-US" altLang="zh-CN" smtClean="0">
                <a:ea typeface="宋体" panose="02010600030101010101" pitchFamily="2" charset="-122"/>
              </a:rPr>
              <a:t>,</a:t>
            </a:r>
            <a:r>
              <a:rPr lang="zh-CN" altLang="en-US" smtClean="0">
                <a:ea typeface="宋体" panose="02010600030101010101" pitchFamily="2" charset="-122"/>
              </a:rPr>
              <a:t>给</a:t>
            </a:r>
            <a:r>
              <a:rPr lang="en-US" altLang="zh-CN" smtClean="0">
                <a:ea typeface="宋体" panose="02010600030101010101" pitchFamily="2" charset="-122"/>
              </a:rPr>
              <a:t>DLCI</a:t>
            </a:r>
            <a:r>
              <a:rPr lang="zh-CN" altLang="en-US" smtClean="0">
                <a:ea typeface="宋体" panose="02010600030101010101" pitchFamily="2" charset="-122"/>
              </a:rPr>
              <a:t>赋予全局意义</a:t>
            </a:r>
            <a:r>
              <a:rPr lang="en-US" altLang="zh-CN" smtClean="0">
                <a:ea typeface="宋体" panose="02010600030101010101" pitchFamily="2" charset="-122"/>
              </a:rPr>
              <a:t>,</a:t>
            </a:r>
            <a:r>
              <a:rPr lang="zh-CN" altLang="en-US" smtClean="0">
                <a:ea typeface="宋体" panose="02010600030101010101" pitchFamily="2" charset="-122"/>
              </a:rPr>
              <a:t>并不是</a:t>
            </a:r>
            <a:r>
              <a:rPr lang="en-US" altLang="zh-CN" smtClean="0">
                <a:ea typeface="宋体" panose="02010600030101010101" pitchFamily="2" charset="-122"/>
              </a:rPr>
              <a:t>LOCAL</a:t>
            </a:r>
            <a:r>
              <a:rPr lang="zh-CN" altLang="en-US" smtClean="0">
                <a:ea typeface="宋体" panose="02010600030101010101" pitchFamily="2" charset="-122"/>
              </a:rPr>
              <a:t>意义</a:t>
            </a:r>
            <a:r>
              <a:rPr lang="en-US" altLang="zh-CN" smtClean="0">
                <a:ea typeface="宋体" panose="02010600030101010101" pitchFamily="2" charset="-122"/>
              </a:rPr>
              <a:t>. </a:t>
            </a:r>
            <a:r>
              <a:rPr lang="zh-CN" altLang="en-US" smtClean="0">
                <a:ea typeface="宋体" panose="02010600030101010101" pitchFamily="2" charset="-122"/>
              </a:rPr>
              <a:t>状态机制</a:t>
            </a:r>
            <a:r>
              <a:rPr lang="en-US" altLang="zh-CN" smtClean="0">
                <a:ea typeface="宋体" panose="02010600030101010101" pitchFamily="2" charset="-122"/>
              </a:rPr>
              <a:t>.</a:t>
            </a:r>
            <a:r>
              <a:rPr lang="zh-CN" altLang="en-US" smtClean="0">
                <a:ea typeface="宋体" panose="02010600030101010101" pitchFamily="2" charset="-122"/>
              </a:rPr>
              <a:t>提供</a:t>
            </a:r>
            <a:r>
              <a:rPr lang="en-US" altLang="zh-CN" smtClean="0">
                <a:ea typeface="宋体" panose="02010600030101010101" pitchFamily="2" charset="-122"/>
              </a:rPr>
              <a:t>FRAME-RELAY SWITCH</a:t>
            </a:r>
            <a:r>
              <a:rPr lang="zh-CN" altLang="en-US" smtClean="0">
                <a:ea typeface="宋体" panose="02010600030101010101" pitchFamily="2" charset="-122"/>
              </a:rPr>
              <a:t>当前知道的</a:t>
            </a:r>
            <a:r>
              <a:rPr lang="en-US" altLang="zh-CN" smtClean="0">
                <a:ea typeface="宋体" panose="02010600030101010101" pitchFamily="2" charset="-122"/>
              </a:rPr>
              <a:t>DLCI</a:t>
            </a:r>
            <a:r>
              <a:rPr lang="zh-CN" altLang="en-US" smtClean="0">
                <a:ea typeface="宋体" panose="02010600030101010101" pitchFamily="2" charset="-122"/>
              </a:rPr>
              <a:t>号</a:t>
            </a:r>
            <a:r>
              <a:rPr lang="en-US" altLang="zh-CN" smtClean="0">
                <a:ea typeface="宋体" panose="02010600030101010101" pitchFamily="2" charset="-122"/>
              </a:rPr>
              <a:t>. </a:t>
            </a:r>
          </a:p>
          <a:p>
            <a:pPr eaLnBrk="1" hangingPunct="1"/>
            <a:r>
              <a:rPr lang="zh-CN" altLang="en-US" smtClean="0">
                <a:ea typeface="宋体" panose="02010600030101010101" pitchFamily="2" charset="-122"/>
              </a:rPr>
              <a:t>　　</a:t>
            </a:r>
            <a:r>
              <a:rPr lang="en-US" altLang="zh-CN" smtClean="0">
                <a:ea typeface="宋体" panose="02010600030101010101" pitchFamily="2" charset="-122"/>
              </a:rPr>
              <a:t>LMI</a:t>
            </a:r>
            <a:r>
              <a:rPr lang="zh-CN" altLang="en-US" smtClean="0">
                <a:ea typeface="宋体" panose="02010600030101010101" pitchFamily="2" charset="-122"/>
              </a:rPr>
              <a:t>协议的功能 </a:t>
            </a:r>
          </a:p>
          <a:p>
            <a:pPr eaLnBrk="1" hangingPunct="1"/>
            <a:r>
              <a:rPr lang="zh-CN" altLang="en-US" smtClean="0">
                <a:ea typeface="宋体" panose="02010600030101010101" pitchFamily="2" charset="-122"/>
              </a:rPr>
              <a:t>　　</a:t>
            </a:r>
            <a:r>
              <a:rPr lang="en-US" altLang="zh-CN" smtClean="0">
                <a:ea typeface="宋体" panose="02010600030101010101" pitchFamily="2" charset="-122"/>
              </a:rPr>
              <a:t>A</a:t>
            </a:r>
            <a:r>
              <a:rPr lang="zh-CN" altLang="en-US" smtClean="0">
                <a:ea typeface="宋体" panose="02010600030101010101" pitchFamily="2" charset="-122"/>
              </a:rPr>
              <a:t>、 维护链路状态 </a:t>
            </a:r>
          </a:p>
          <a:p>
            <a:pPr eaLnBrk="1" hangingPunct="1"/>
            <a:r>
              <a:rPr lang="zh-CN" altLang="en-US" smtClean="0">
                <a:ea typeface="宋体" panose="02010600030101010101" pitchFamily="2" charset="-122"/>
              </a:rPr>
              <a:t>　　</a:t>
            </a:r>
            <a:r>
              <a:rPr lang="en-US" altLang="zh-CN" smtClean="0">
                <a:ea typeface="宋体" panose="02010600030101010101" pitchFamily="2" charset="-122"/>
              </a:rPr>
              <a:t>B</a:t>
            </a:r>
            <a:r>
              <a:rPr lang="zh-CN" altLang="en-US" smtClean="0">
                <a:ea typeface="宋体" panose="02010600030101010101" pitchFamily="2" charset="-122"/>
              </a:rPr>
              <a:t>、 维护</a:t>
            </a:r>
            <a:r>
              <a:rPr lang="en-US" altLang="zh-CN" smtClean="0">
                <a:ea typeface="宋体" panose="02010600030101010101" pitchFamily="2" charset="-122"/>
              </a:rPr>
              <a:t>PVC</a:t>
            </a:r>
            <a:r>
              <a:rPr lang="zh-CN" altLang="en-US" smtClean="0">
                <a:ea typeface="宋体" panose="02010600030101010101" pitchFamily="2" charset="-122"/>
              </a:rPr>
              <a:t>的状态 </a:t>
            </a:r>
          </a:p>
          <a:p>
            <a:pPr eaLnBrk="1" hangingPunct="1"/>
            <a:r>
              <a:rPr lang="zh-CN" altLang="en-US" smtClean="0">
                <a:ea typeface="宋体" panose="02010600030101010101" pitchFamily="2" charset="-122"/>
              </a:rPr>
              <a:t>　　</a:t>
            </a:r>
            <a:r>
              <a:rPr lang="en-US" altLang="zh-CN" smtClean="0">
                <a:ea typeface="宋体" panose="02010600030101010101" pitchFamily="2" charset="-122"/>
              </a:rPr>
              <a:t>C</a:t>
            </a:r>
            <a:r>
              <a:rPr lang="zh-CN" altLang="en-US" smtClean="0">
                <a:ea typeface="宋体" panose="02010600030101010101" pitchFamily="2" charset="-122"/>
              </a:rPr>
              <a:t>、 通知</a:t>
            </a:r>
            <a:r>
              <a:rPr lang="en-US" altLang="zh-CN" smtClean="0">
                <a:ea typeface="宋体" panose="02010600030101010101" pitchFamily="2" charset="-122"/>
              </a:rPr>
              <a:t>PVC</a:t>
            </a:r>
            <a:r>
              <a:rPr lang="zh-CN" altLang="en-US" smtClean="0">
                <a:ea typeface="宋体" panose="02010600030101010101" pitchFamily="2" charset="-122"/>
              </a:rPr>
              <a:t>的增加 </a:t>
            </a:r>
          </a:p>
          <a:p>
            <a:pPr eaLnBrk="1" hangingPunct="1"/>
            <a:r>
              <a:rPr lang="zh-CN" altLang="en-US" smtClean="0">
                <a:ea typeface="宋体" panose="02010600030101010101" pitchFamily="2" charset="-122"/>
              </a:rPr>
              <a:t>　　</a:t>
            </a:r>
            <a:r>
              <a:rPr lang="en-US" altLang="zh-CN" smtClean="0">
                <a:ea typeface="宋体" panose="02010600030101010101" pitchFamily="2" charset="-122"/>
              </a:rPr>
              <a:t>D</a:t>
            </a:r>
            <a:r>
              <a:rPr lang="zh-CN" altLang="en-US" smtClean="0">
                <a:ea typeface="宋体" panose="02010600030101010101" pitchFamily="2" charset="-122"/>
              </a:rPr>
              <a:t>、 通知</a:t>
            </a:r>
            <a:r>
              <a:rPr lang="en-US" altLang="zh-CN" smtClean="0">
                <a:ea typeface="宋体" panose="02010600030101010101" pitchFamily="2" charset="-122"/>
              </a:rPr>
              <a:t>PVC</a:t>
            </a:r>
            <a:r>
              <a:rPr lang="zh-CN" altLang="en-US" smtClean="0">
                <a:ea typeface="宋体" panose="02010600030101010101" pitchFamily="2" charset="-122"/>
              </a:rPr>
              <a:t>的删除 </a:t>
            </a:r>
          </a:p>
          <a:p>
            <a:pPr eaLnBrk="1" hangingPunct="1"/>
            <a:r>
              <a:rPr lang="zh-CN" altLang="en-US" smtClean="0">
                <a:ea typeface="宋体" panose="02010600030101010101" pitchFamily="2" charset="-122"/>
              </a:rPr>
              <a:t>　　帧中继 </a:t>
            </a:r>
            <a:r>
              <a:rPr lang="en-US" altLang="zh-CN" smtClean="0">
                <a:ea typeface="宋体" panose="02010600030101010101" pitchFamily="2" charset="-122"/>
              </a:rPr>
              <a:t>LMI </a:t>
            </a:r>
            <a:r>
              <a:rPr lang="zh-CN" altLang="en-US" smtClean="0">
                <a:ea typeface="宋体" panose="02010600030101010101" pitchFamily="2" charset="-122"/>
              </a:rPr>
              <a:t>一般占用</a:t>
            </a:r>
            <a:r>
              <a:rPr lang="en-US" altLang="zh-CN" smtClean="0">
                <a:ea typeface="宋体" panose="02010600030101010101" pitchFamily="2" charset="-122"/>
              </a:rPr>
              <a:t>0</a:t>
            </a:r>
            <a:r>
              <a:rPr lang="zh-CN" altLang="en-US" smtClean="0">
                <a:ea typeface="宋体" panose="02010600030101010101" pitchFamily="2" charset="-122"/>
              </a:rPr>
              <a:t>个 </a:t>
            </a:r>
            <a:r>
              <a:rPr lang="en-US" altLang="zh-CN" smtClean="0">
                <a:ea typeface="宋体" panose="02010600030101010101" pitchFamily="2" charset="-122"/>
              </a:rPr>
              <a:t>DLCI</a:t>
            </a:r>
            <a:r>
              <a:rPr lang="zh-CN" altLang="en-US" smtClean="0">
                <a:ea typeface="宋体" panose="02010600030101010101" pitchFamily="2" charset="-122"/>
              </a:rPr>
              <a:t>和</a:t>
            </a:r>
            <a:r>
              <a:rPr lang="en-US" altLang="zh-CN" smtClean="0">
                <a:ea typeface="宋体" panose="02010600030101010101" pitchFamily="2" charset="-122"/>
              </a:rPr>
              <a:t>1023</a:t>
            </a:r>
            <a:r>
              <a:rPr lang="zh-CN" altLang="en-US" smtClean="0">
                <a:ea typeface="宋体" panose="02010600030101010101" pitchFamily="2" charset="-122"/>
              </a:rPr>
              <a:t>个</a:t>
            </a:r>
            <a:r>
              <a:rPr lang="en-US" altLang="zh-CN" smtClean="0">
                <a:ea typeface="宋体" panose="02010600030101010101" pitchFamily="2" charset="-122"/>
              </a:rPr>
              <a:t>DLCI </a:t>
            </a:r>
          </a:p>
          <a:p>
            <a:pPr eaLnBrk="1" hangingPunct="1"/>
            <a:r>
              <a:rPr kumimoji="1" lang="zh-CN" altLang="en-US" sz="1800" smtClean="0">
                <a:ea typeface="宋体" panose="02010600030101010101" pitchFamily="2" charset="-122"/>
              </a:rPr>
              <a:t> </a:t>
            </a:r>
            <a:r>
              <a:rPr kumimoji="1" lang="zh-CN" altLang="en-US" smtClean="0">
                <a:ea typeface="宋体" panose="02010600030101010101" pitchFamily="2" charset="-122"/>
              </a:rPr>
              <a:t>帧中继采用统计复用技术，以“虚电路”</a:t>
            </a:r>
            <a:r>
              <a:rPr kumimoji="1" lang="en-US" altLang="zh-CN" smtClean="0">
                <a:ea typeface="宋体" panose="02010600030101010101" pitchFamily="2" charset="-122"/>
              </a:rPr>
              <a:t>(VC)</a:t>
            </a:r>
            <a:r>
              <a:rPr kumimoji="1" lang="zh-CN" altLang="en-US" smtClean="0">
                <a:ea typeface="宋体" panose="02010600030101010101" pitchFamily="2" charset="-122"/>
              </a:rPr>
              <a:t>机制为每一帧提供地址信息，每一条线路和每一个物理端口可容纳许多虚电路，用户之间通过虚电路进行连接。在每一帧的帧头中都包含虚电路号</a:t>
            </a:r>
            <a:r>
              <a:rPr kumimoji="1" lang="en-US" altLang="zh-CN" smtClean="0">
                <a:ea typeface="宋体" panose="02010600030101010101" pitchFamily="2" charset="-122"/>
              </a:rPr>
              <a:t>--</a:t>
            </a:r>
            <a:r>
              <a:rPr kumimoji="1" lang="zh-CN" altLang="en-US" smtClean="0">
                <a:ea typeface="宋体" panose="02010600030101010101" pitchFamily="2" charset="-122"/>
              </a:rPr>
              <a:t>数据链路连接标识符</a:t>
            </a:r>
            <a:r>
              <a:rPr kumimoji="1" lang="en-US" altLang="zh-CN" smtClean="0">
                <a:ea typeface="宋体" panose="02010600030101010101" pitchFamily="2" charset="-122"/>
              </a:rPr>
              <a:t>(DLCI)</a:t>
            </a:r>
            <a:r>
              <a:rPr kumimoji="1" lang="zh-CN" altLang="en-US" smtClean="0">
                <a:ea typeface="宋体" panose="02010600030101010101" pitchFamily="2" charset="-122"/>
              </a:rPr>
              <a:t>，这是每一帧的地址信息。目前帧中继网只提供永久虚电路</a:t>
            </a:r>
            <a:r>
              <a:rPr kumimoji="1" lang="en-US" altLang="zh-CN" smtClean="0">
                <a:ea typeface="宋体" panose="02010600030101010101" pitchFamily="2" charset="-122"/>
              </a:rPr>
              <a:t>(PVC)</a:t>
            </a:r>
            <a:r>
              <a:rPr kumimoji="1" lang="zh-CN" altLang="en-US" smtClean="0">
                <a:ea typeface="宋体" panose="02010600030101010101" pitchFamily="2" charset="-122"/>
              </a:rPr>
              <a:t>业务，每一个节点机中都存在</a:t>
            </a:r>
            <a:r>
              <a:rPr kumimoji="1" lang="en-US" altLang="zh-CN" smtClean="0">
                <a:ea typeface="宋体" panose="02010600030101010101" pitchFamily="2" charset="-122"/>
              </a:rPr>
              <a:t>PVC</a:t>
            </a:r>
            <a:r>
              <a:rPr kumimoji="1" lang="zh-CN" altLang="en-US" smtClean="0">
                <a:ea typeface="宋体" panose="02010600030101010101" pitchFamily="2" charset="-122"/>
              </a:rPr>
              <a:t>路由表，当帧进入网络时，节点机通过</a:t>
            </a:r>
            <a:r>
              <a:rPr kumimoji="1" lang="en-US" altLang="zh-CN" smtClean="0">
                <a:ea typeface="宋体" panose="02010600030101010101" pitchFamily="2" charset="-122"/>
              </a:rPr>
              <a:t>DLCI</a:t>
            </a:r>
            <a:r>
              <a:rPr kumimoji="1" lang="zh-CN" altLang="en-US" smtClean="0">
                <a:ea typeface="宋体" panose="02010600030101010101" pitchFamily="2" charset="-122"/>
              </a:rPr>
              <a:t>值识别帧的去向。</a:t>
            </a:r>
            <a:r>
              <a:rPr kumimoji="1" lang="en-US" altLang="zh-CN" smtClean="0">
                <a:ea typeface="宋体" panose="02010600030101010101" pitchFamily="2" charset="-122"/>
              </a:rPr>
              <a:t>DLCI</a:t>
            </a:r>
            <a:r>
              <a:rPr kumimoji="1" lang="zh-CN" altLang="en-US" smtClean="0">
                <a:ea typeface="宋体" panose="02010600030101010101" pitchFamily="2" charset="-122"/>
              </a:rPr>
              <a:t>只具有本地意义，它并非指终点的地址，而只是识别用户与网络间以及网络与网络间的逻辑连接</a:t>
            </a:r>
            <a:r>
              <a:rPr kumimoji="1" lang="en-US" altLang="zh-CN" smtClean="0">
                <a:ea typeface="宋体" panose="02010600030101010101" pitchFamily="2" charset="-122"/>
              </a:rPr>
              <a:t>(</a:t>
            </a:r>
            <a:r>
              <a:rPr kumimoji="1" lang="zh-CN" altLang="en-US" smtClean="0">
                <a:ea typeface="宋体" panose="02010600030101010101" pitchFamily="2" charset="-122"/>
              </a:rPr>
              <a:t>虚电路段</a:t>
            </a:r>
            <a:r>
              <a:rPr kumimoji="1" lang="en-US" altLang="zh-CN" smtClean="0">
                <a:ea typeface="宋体" panose="02010600030101010101" pitchFamily="2" charset="-122"/>
              </a:rPr>
              <a:t>)</a:t>
            </a:r>
            <a:r>
              <a:rPr kumimoji="1" lang="zh-CN" altLang="en-US" smtClean="0">
                <a:ea typeface="宋体" panose="02010600030101010101" pitchFamily="2" charset="-122"/>
              </a:rPr>
              <a:t>。</a:t>
            </a:r>
          </a:p>
          <a:p>
            <a:pPr eaLnBrk="1" hangingPunct="1"/>
            <a:r>
              <a:rPr kumimoji="1" lang="zh-CN" altLang="en-US" smtClean="0">
                <a:ea typeface="宋体" panose="02010600030101010101" pitchFamily="2" charset="-122"/>
              </a:rPr>
              <a:t>        帧中继的虚电路是由多段</a:t>
            </a:r>
            <a:r>
              <a:rPr kumimoji="1" lang="en-US" altLang="zh-CN" smtClean="0">
                <a:ea typeface="宋体" panose="02010600030101010101" pitchFamily="2" charset="-122"/>
              </a:rPr>
              <a:t>DLCI</a:t>
            </a:r>
            <a:r>
              <a:rPr kumimoji="1" lang="zh-CN" altLang="en-US" smtClean="0">
                <a:ea typeface="宋体" panose="02010600030101010101" pitchFamily="2" charset="-122"/>
              </a:rPr>
              <a:t>的逻辑连接链接而构成的端到端的逻辑链路。当用户数据信息被封装在帧中进入节点机后，首先识别帧头中的</a:t>
            </a:r>
            <a:r>
              <a:rPr kumimoji="1" lang="en-US" altLang="zh-CN" smtClean="0">
                <a:ea typeface="宋体" panose="02010600030101010101" pitchFamily="2" charset="-122"/>
              </a:rPr>
              <a:t>DLCI</a:t>
            </a:r>
            <a:r>
              <a:rPr kumimoji="1" lang="zh-CN" altLang="en-US" smtClean="0">
                <a:ea typeface="宋体" panose="02010600030101010101" pitchFamily="2" charset="-122"/>
              </a:rPr>
              <a:t>，然后再</a:t>
            </a:r>
            <a:r>
              <a:rPr kumimoji="1" lang="en-US" altLang="zh-CN" smtClean="0">
                <a:ea typeface="宋体" panose="02010600030101010101" pitchFamily="2" charset="-122"/>
              </a:rPr>
              <a:t>PVC</a:t>
            </a:r>
            <a:r>
              <a:rPr kumimoji="1" lang="zh-CN" altLang="en-US" smtClean="0">
                <a:ea typeface="宋体" panose="02010600030101010101" pitchFamily="2" charset="-122"/>
              </a:rPr>
              <a:t>路由表中找出对应的下段</a:t>
            </a:r>
            <a:r>
              <a:rPr kumimoji="1" lang="en-US" altLang="zh-CN" smtClean="0">
                <a:ea typeface="宋体" panose="02010600030101010101" pitchFamily="2" charset="-122"/>
              </a:rPr>
              <a:t>PVC</a:t>
            </a:r>
            <a:r>
              <a:rPr kumimoji="1" lang="zh-CN" altLang="en-US" smtClean="0">
                <a:ea typeface="宋体" panose="02010600030101010101" pitchFamily="2" charset="-122"/>
              </a:rPr>
              <a:t>的号码</a:t>
            </a:r>
            <a:r>
              <a:rPr kumimoji="1" lang="en-US" altLang="zh-CN" smtClean="0">
                <a:ea typeface="宋体" panose="02010600030101010101" pitchFamily="2" charset="-122"/>
              </a:rPr>
              <a:t>DLCI</a:t>
            </a:r>
            <a:r>
              <a:rPr kumimoji="1" lang="zh-CN" altLang="en-US" smtClean="0">
                <a:ea typeface="宋体" panose="02010600030101010101" pitchFamily="2" charset="-122"/>
              </a:rPr>
              <a:t>，从而将帧准确地送往下一节点机。</a:t>
            </a:r>
            <a:endParaRPr lang="en-US" altLang="zh-CN" smtClean="0">
              <a:ea typeface="宋体" panose="02010600030101010101" pitchFamily="2"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18FA7C42-10A5-42F8-9175-C5CCB04BE6E8}" type="slidenum">
              <a:rPr lang="en-US" altLang="zh-CN"/>
              <a:pPr>
                <a:spcBef>
                  <a:spcPct val="0"/>
                </a:spcBef>
              </a:pPr>
              <a:t>17</a:t>
            </a:fld>
            <a:endParaRPr lang="en-US" altLang="zh-CN"/>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r>
              <a:rPr kumimoji="1" lang="en-US" altLang="zh-CN" smtClean="0">
                <a:ea typeface="宋体" panose="02010600030101010101" pitchFamily="2" charset="-122"/>
              </a:rPr>
              <a:t> </a:t>
            </a:r>
            <a:r>
              <a:rPr kumimoji="1" lang="zh-CN" altLang="en-US" smtClean="0">
                <a:ea typeface="宋体" panose="02010600030101010101" pitchFamily="2" charset="-122"/>
              </a:rPr>
              <a:t>每一个帧中继的节点都应当使通过该节点的所有连接的</a:t>
            </a:r>
            <a:r>
              <a:rPr kumimoji="1" lang="en-US" altLang="zh-CN" smtClean="0">
                <a:ea typeface="宋体" panose="02010600030101010101" pitchFamily="2" charset="-122"/>
              </a:rPr>
              <a:t>CIR</a:t>
            </a:r>
            <a:r>
              <a:rPr kumimoji="1" lang="zh-CN" altLang="en-US" smtClean="0">
                <a:ea typeface="宋体" panose="02010600030101010101" pitchFamily="2" charset="-122"/>
              </a:rPr>
              <a:t>总和不超过该节点的容量，即不能超过该节点的接入速率</a:t>
            </a:r>
            <a:r>
              <a:rPr kumimoji="1" lang="en-US" altLang="zh-CN" smtClean="0">
                <a:ea typeface="宋体" panose="02010600030101010101" pitchFamily="2" charset="-122"/>
              </a:rPr>
              <a:t>(Access Rate)</a:t>
            </a:r>
            <a:r>
              <a:rPr kumimoji="1" lang="zh-CN" altLang="en-US" smtClean="0">
                <a:ea typeface="宋体" panose="02010600030101010101" pitchFamily="2" charset="-122"/>
              </a:rPr>
              <a:t>。接</a:t>
            </a:r>
            <a:r>
              <a:rPr kumimoji="1" lang="zh-CN" altLang="en-US" b="1" smtClean="0">
                <a:ea typeface="宋体" panose="02010600030101010101" pitchFamily="2" charset="-122"/>
              </a:rPr>
              <a:t>入速率是在用户与网络接口上实际的数据率。</a:t>
            </a:r>
          </a:p>
          <a:p>
            <a:pPr eaLnBrk="1" hangingPunct="1"/>
            <a:r>
              <a:rPr kumimoji="1" lang="zh-CN" altLang="en-US" smtClean="0">
                <a:ea typeface="宋体" panose="02010600030101010101" pitchFamily="2" charset="-122"/>
              </a:rPr>
              <a:t>        对于帧中继的</a:t>
            </a:r>
            <a:r>
              <a:rPr kumimoji="1" lang="en-US" altLang="zh-CN" smtClean="0">
                <a:ea typeface="宋体" panose="02010600030101010101" pitchFamily="2" charset="-122"/>
              </a:rPr>
              <a:t>PVC</a:t>
            </a:r>
            <a:r>
              <a:rPr kumimoji="1" lang="zh-CN" altLang="en-US" smtClean="0">
                <a:ea typeface="宋体" panose="02010600030101010101" pitchFamily="2" charset="-122"/>
              </a:rPr>
              <a:t>连接，每一个连接的</a:t>
            </a:r>
            <a:r>
              <a:rPr kumimoji="1" lang="en-US" altLang="zh-CN" smtClean="0">
                <a:ea typeface="宋体" panose="02010600030101010101" pitchFamily="2" charset="-122"/>
              </a:rPr>
              <a:t>CIR</a:t>
            </a:r>
            <a:r>
              <a:rPr kumimoji="1" lang="zh-CN" altLang="en-US" smtClean="0">
                <a:ea typeface="宋体" panose="02010600030101010101" pitchFamily="2" charset="-122"/>
              </a:rPr>
              <a:t>应在连接建立时即确定下来。对于</a:t>
            </a:r>
            <a:r>
              <a:rPr kumimoji="1" lang="en-US" altLang="zh-CN" smtClean="0">
                <a:ea typeface="宋体" panose="02010600030101010101" pitchFamily="2" charset="-122"/>
              </a:rPr>
              <a:t>SVC</a:t>
            </a:r>
            <a:r>
              <a:rPr kumimoji="1" lang="zh-CN" altLang="en-US" smtClean="0">
                <a:ea typeface="宋体" panose="02010600030101010101" pitchFamily="2" charset="-122"/>
              </a:rPr>
              <a:t>连接，</a:t>
            </a:r>
            <a:r>
              <a:rPr kumimoji="1" lang="en-US" altLang="zh-CN" smtClean="0">
                <a:ea typeface="宋体" panose="02010600030101010101" pitchFamily="2" charset="-122"/>
              </a:rPr>
              <a:t>CIR</a:t>
            </a:r>
            <a:r>
              <a:rPr kumimoji="1" lang="zh-CN" altLang="en-US" smtClean="0">
                <a:ea typeface="宋体" panose="02010600030101010101" pitchFamily="2" charset="-122"/>
              </a:rPr>
              <a:t>的参数应在呼叫建立阶段协商确定。</a:t>
            </a:r>
          </a:p>
          <a:p>
            <a:pPr eaLnBrk="1" hangingPunct="1"/>
            <a:r>
              <a:rPr kumimoji="1" lang="zh-CN" altLang="en-US" smtClean="0">
                <a:ea typeface="宋体" panose="02010600030101010101" pitchFamily="2" charset="-122"/>
              </a:rPr>
              <a:t>        当拥塞发生时，应当丢弃什么样的帧呢？这就要检查一个帧的丢弃指示</a:t>
            </a:r>
            <a:r>
              <a:rPr kumimoji="1" lang="en-US" altLang="zh-CN" smtClean="0">
                <a:ea typeface="宋体" panose="02010600030101010101" pitchFamily="2" charset="-122"/>
              </a:rPr>
              <a:t>DE</a:t>
            </a:r>
            <a:r>
              <a:rPr kumimoji="1" lang="zh-CN" altLang="en-US" smtClean="0">
                <a:ea typeface="宋体" panose="02010600030101010101" pitchFamily="2" charset="-122"/>
              </a:rPr>
              <a:t>字段。若数据的发送速率超过</a:t>
            </a:r>
            <a:r>
              <a:rPr kumimoji="1" lang="en-US" altLang="zh-CN" smtClean="0">
                <a:ea typeface="宋体" panose="02010600030101010101" pitchFamily="2" charset="-122"/>
              </a:rPr>
              <a:t>CIR</a:t>
            </a:r>
            <a:r>
              <a:rPr kumimoji="1" lang="zh-CN" altLang="en-US" smtClean="0">
                <a:ea typeface="宋体" panose="02010600030101010101" pitchFamily="2" charset="-122"/>
              </a:rPr>
              <a:t>，则节点的帧处理模块就将收到的帧的</a:t>
            </a:r>
            <a:r>
              <a:rPr kumimoji="1" lang="en-US" altLang="zh-CN" smtClean="0">
                <a:ea typeface="宋体" panose="02010600030101010101" pitchFamily="2" charset="-122"/>
              </a:rPr>
              <a:t>DE</a:t>
            </a:r>
            <a:r>
              <a:rPr kumimoji="1" lang="zh-CN" altLang="en-US" smtClean="0">
                <a:ea typeface="宋体" panose="02010600030101010101" pitchFamily="2" charset="-122"/>
              </a:rPr>
              <a:t>字段置</a:t>
            </a:r>
            <a:r>
              <a:rPr kumimoji="1" lang="en-US" altLang="zh-CN" smtClean="0">
                <a:ea typeface="宋体" panose="02010600030101010101" pitchFamily="2" charset="-122"/>
              </a:rPr>
              <a:t>1</a:t>
            </a:r>
            <a:r>
              <a:rPr kumimoji="1" lang="zh-CN" altLang="en-US" smtClean="0">
                <a:ea typeface="宋体" panose="02010600030101010101" pitchFamily="2" charset="-122"/>
              </a:rPr>
              <a:t>，并转发该帧。这样的帧，可能会通过网络，但也可能在网络发生拥塞时被丢弃。数据是否要被丢弃，需看数据速率的大小，具体如下：</a:t>
            </a:r>
          </a:p>
          <a:p>
            <a:pPr eaLnBrk="1" hangingPunct="1"/>
            <a:endParaRPr lang="en-US" altLang="zh-CN" smtClean="0">
              <a:ea typeface="宋体" panose="02010600030101010101" pitchFamily="2"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zh-CN" altLang="en-US" smtClean="0"/>
              <a:t>单击以编辑母版副标题样式</a:t>
            </a:r>
            <a:endParaRPr lang="zh-CN" altLang="en-US"/>
          </a:p>
        </p:txBody>
      </p:sp>
      <p:sp>
        <p:nvSpPr>
          <p:cNvPr id="4" name="日期占位符 3">
            <a:extLst>
              <a:ext uri="{FF2B5EF4-FFF2-40B4-BE49-F238E27FC236}">
                <a16:creationId xmlns:a16="http://schemas.microsoft.com/office/drawing/2014/main" id="{40D2F5A0-00E5-4D39-B387-B5B40887C59B}"/>
              </a:ext>
            </a:extLst>
          </p:cNvPr>
          <p:cNvSpPr>
            <a:spLocks noGrp="1"/>
          </p:cNvSpPr>
          <p:nvPr>
            <p:ph type="dt" sz="half" idx="10"/>
          </p:nvPr>
        </p:nvSpPr>
        <p:spPr/>
        <p:txBody>
          <a:bodyPr/>
          <a:lstStyle>
            <a:lvl1pPr>
              <a:defRPr/>
            </a:lvl1pPr>
          </a:lstStyle>
          <a:p>
            <a:pPr>
              <a:defRPr/>
            </a:pPr>
            <a:endParaRPr lang="en-US" altLang="zh-CN"/>
          </a:p>
        </p:txBody>
      </p:sp>
      <p:sp>
        <p:nvSpPr>
          <p:cNvPr id="5" name="页脚占位符 4">
            <a:extLst>
              <a:ext uri="{FF2B5EF4-FFF2-40B4-BE49-F238E27FC236}">
                <a16:creationId xmlns:a16="http://schemas.microsoft.com/office/drawing/2014/main" id="{41E95F19-0DB0-4ED2-80A6-3FAC2A6BDA62}"/>
              </a:ext>
            </a:extLst>
          </p:cNvPr>
          <p:cNvSpPr>
            <a:spLocks noGrp="1"/>
          </p:cNvSpPr>
          <p:nvPr>
            <p:ph type="ftr" sz="quarter" idx="11"/>
          </p:nvPr>
        </p:nvSpPr>
        <p:spPr/>
        <p:txBody>
          <a:bodyPr/>
          <a:lstStyle>
            <a:lvl1pPr>
              <a:defRPr/>
            </a:lvl1pPr>
          </a:lstStyle>
          <a:p>
            <a:pPr>
              <a:defRPr/>
            </a:pPr>
            <a:endParaRPr lang="en-US" altLang="zh-CN"/>
          </a:p>
        </p:txBody>
      </p:sp>
      <p:sp>
        <p:nvSpPr>
          <p:cNvPr id="6" name="灯片编号占位符 5">
            <a:extLst>
              <a:ext uri="{FF2B5EF4-FFF2-40B4-BE49-F238E27FC236}">
                <a16:creationId xmlns:a16="http://schemas.microsoft.com/office/drawing/2014/main" id="{42B1124B-042C-4320-95A6-79B09EFE5A5D}"/>
              </a:ext>
            </a:extLst>
          </p:cNvPr>
          <p:cNvSpPr>
            <a:spLocks noGrp="1"/>
          </p:cNvSpPr>
          <p:nvPr>
            <p:ph type="sldNum" sz="quarter" idx="12"/>
          </p:nvPr>
        </p:nvSpPr>
        <p:spPr/>
        <p:txBody>
          <a:bodyPr/>
          <a:lstStyle>
            <a:lvl1pPr>
              <a:defRPr/>
            </a:lvl1pPr>
          </a:lstStyle>
          <a:p>
            <a:pPr>
              <a:defRPr/>
            </a:pPr>
            <a:fld id="{E257E5D9-4796-4054-979A-A84D9BB571E0}" type="slidenum">
              <a:rPr lang="en-US" altLang="zh-CN" smtClean="0"/>
              <a:pPr>
                <a:defRPr/>
              </a:pPr>
              <a:t>‹#›</a:t>
            </a:fld>
            <a:endParaRPr lang="en-US" altLang="zh-CN"/>
          </a:p>
        </p:txBody>
      </p:sp>
    </p:spTree>
    <p:extLst>
      <p:ext uri="{BB962C8B-B14F-4D97-AF65-F5344CB8AC3E}">
        <p14:creationId xmlns:p14="http://schemas.microsoft.com/office/powerpoint/2010/main" val="1079423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E52AA6E2-B2BD-41A8-9DFB-9FDA99CA6C33}" type="slidenum">
              <a:rPr lang="en-US" altLang="zh-CN" smtClean="0"/>
              <a:pPr>
                <a:defRPr/>
              </a:pPr>
              <a:t>‹#›</a:t>
            </a:fld>
            <a:endParaRPr lang="en-US" altLang="zh-CN"/>
          </a:p>
        </p:txBody>
      </p:sp>
    </p:spTree>
    <p:extLst>
      <p:ext uri="{BB962C8B-B14F-4D97-AF65-F5344CB8AC3E}">
        <p14:creationId xmlns:p14="http://schemas.microsoft.com/office/powerpoint/2010/main" val="2197702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6"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2" y="365125"/>
            <a:ext cx="5800725"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36622B04-01BC-49BE-B0E2-E6C8F7A5101C}" type="slidenum">
              <a:rPr lang="en-US" altLang="zh-CN" smtClean="0"/>
              <a:pPr>
                <a:defRPr/>
              </a:pPr>
              <a:t>‹#›</a:t>
            </a:fld>
            <a:endParaRPr lang="en-US" altLang="zh-CN"/>
          </a:p>
        </p:txBody>
      </p:sp>
    </p:spTree>
    <p:extLst>
      <p:ext uri="{BB962C8B-B14F-4D97-AF65-F5344CB8AC3E}">
        <p14:creationId xmlns:p14="http://schemas.microsoft.com/office/powerpoint/2010/main" val="2703945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633413" y="76200"/>
            <a:ext cx="7772400"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635000" y="1371600"/>
            <a:ext cx="3810000" cy="47244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597400" y="1371600"/>
            <a:ext cx="3810000" cy="4724400"/>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36622B04-01BC-49BE-B0E2-E6C8F7A5101C}" type="slidenum">
              <a:rPr lang="en-US" altLang="zh-CN" smtClean="0"/>
              <a:pPr>
                <a:defRPr/>
              </a:pPr>
              <a:t>‹#›</a:t>
            </a:fld>
            <a:endParaRPr lang="en-US" altLang="zh-CN"/>
          </a:p>
        </p:txBody>
      </p:sp>
    </p:spTree>
    <p:extLst>
      <p:ext uri="{BB962C8B-B14F-4D97-AF65-F5344CB8AC3E}">
        <p14:creationId xmlns:p14="http://schemas.microsoft.com/office/powerpoint/2010/main" val="790671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pic>
        <p:nvPicPr>
          <p:cNvPr id="4" name="图片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9725"/>
            <a:ext cx="857250" cy="78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标题 1"/>
          <p:cNvSpPr>
            <a:spLocks noGrp="1"/>
          </p:cNvSpPr>
          <p:nvPr>
            <p:ph type="title"/>
          </p:nvPr>
        </p:nvSpPr>
        <p:spPr>
          <a:xfrm>
            <a:off x="971600" y="149621"/>
            <a:ext cx="7886700" cy="1325563"/>
          </a:xfrm>
        </p:spPr>
        <p:txBody>
          <a:bodyPr/>
          <a:lstStyle/>
          <a:p>
            <a:r>
              <a:rPr lang="zh-CN" altLang="en-US" smtClean="0"/>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a:extLst>
              <a:ext uri="{FF2B5EF4-FFF2-40B4-BE49-F238E27FC236}">
                <a16:creationId xmlns:a16="http://schemas.microsoft.com/office/drawing/2014/main" id="{7BE287AA-CABD-45B7-891F-9D86C111C1C7}"/>
              </a:ext>
            </a:extLst>
          </p:cNvPr>
          <p:cNvSpPr>
            <a:spLocks noGrp="1"/>
          </p:cNvSpPr>
          <p:nvPr>
            <p:ph type="dt" sz="half" idx="10"/>
          </p:nvPr>
        </p:nvSpPr>
        <p:spPr/>
        <p:txBody>
          <a:bodyPr/>
          <a:lstStyle>
            <a:lvl1pPr>
              <a:defRPr/>
            </a:lvl1pPr>
          </a:lstStyle>
          <a:p>
            <a:pPr>
              <a:defRPr/>
            </a:pPr>
            <a:endParaRPr lang="en-US" altLang="zh-CN"/>
          </a:p>
        </p:txBody>
      </p:sp>
      <p:sp>
        <p:nvSpPr>
          <p:cNvPr id="6" name="页脚占位符 4">
            <a:extLst>
              <a:ext uri="{FF2B5EF4-FFF2-40B4-BE49-F238E27FC236}">
                <a16:creationId xmlns:a16="http://schemas.microsoft.com/office/drawing/2014/main" id="{B2A022B5-E6D1-421F-9529-3E074A7E6892}"/>
              </a:ext>
            </a:extLst>
          </p:cNvPr>
          <p:cNvSpPr>
            <a:spLocks noGrp="1"/>
          </p:cNvSpPr>
          <p:nvPr>
            <p:ph type="ftr" sz="quarter" idx="11"/>
          </p:nvPr>
        </p:nvSpPr>
        <p:spPr/>
        <p:txBody>
          <a:bodyPr/>
          <a:lstStyle>
            <a:lvl1pPr>
              <a:defRPr/>
            </a:lvl1pPr>
          </a:lstStyle>
          <a:p>
            <a:pPr>
              <a:defRPr/>
            </a:pPr>
            <a:endParaRPr lang="en-US" altLang="zh-CN"/>
          </a:p>
        </p:txBody>
      </p:sp>
      <p:sp>
        <p:nvSpPr>
          <p:cNvPr id="7" name="灯片编号占位符 5">
            <a:extLst>
              <a:ext uri="{FF2B5EF4-FFF2-40B4-BE49-F238E27FC236}">
                <a16:creationId xmlns:a16="http://schemas.microsoft.com/office/drawing/2014/main" id="{60045EA6-43C2-41FD-9CD2-3B645C2F93E9}"/>
              </a:ext>
            </a:extLst>
          </p:cNvPr>
          <p:cNvSpPr>
            <a:spLocks noGrp="1"/>
          </p:cNvSpPr>
          <p:nvPr>
            <p:ph type="sldNum" sz="quarter" idx="12"/>
          </p:nvPr>
        </p:nvSpPr>
        <p:spPr/>
        <p:txBody>
          <a:bodyPr/>
          <a:lstStyle>
            <a:lvl1pPr>
              <a:defRPr/>
            </a:lvl1pPr>
          </a:lstStyle>
          <a:p>
            <a:pPr>
              <a:defRPr/>
            </a:pPr>
            <a:fld id="{7918DAF1-65E9-4520-A12D-6312CFC54ED8}" type="slidenum">
              <a:rPr lang="en-US" altLang="zh-CN" smtClean="0"/>
              <a:pPr>
                <a:defRPr/>
              </a:pPr>
              <a:t>‹#›</a:t>
            </a:fld>
            <a:endParaRPr lang="en-US" altLang="zh-CN"/>
          </a:p>
        </p:txBody>
      </p:sp>
    </p:spTree>
    <p:extLst>
      <p:ext uri="{BB962C8B-B14F-4D97-AF65-F5344CB8AC3E}">
        <p14:creationId xmlns:p14="http://schemas.microsoft.com/office/powerpoint/2010/main" val="1672093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43"/>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8"/>
            <a:ext cx="7886700" cy="1500187"/>
          </a:xfrm>
        </p:spPr>
        <p:txBody>
          <a:bodyPr/>
          <a:lstStyle>
            <a:lvl1pPr marL="0" indent="0">
              <a:buNone/>
              <a:defRPr sz="1800">
                <a:solidFill>
                  <a:schemeClr val="tx1">
                    <a:tint val="75000"/>
                  </a:schemeClr>
                </a:solidFill>
              </a:defRPr>
            </a:lvl1pPr>
            <a:lvl2pPr marL="342891" indent="0">
              <a:buNone/>
              <a:defRPr sz="1500">
                <a:solidFill>
                  <a:schemeClr val="tx1">
                    <a:tint val="75000"/>
                  </a:schemeClr>
                </a:solidFill>
              </a:defRPr>
            </a:lvl2pPr>
            <a:lvl3pPr marL="685783" indent="0">
              <a:buNone/>
              <a:defRPr sz="1351">
                <a:solidFill>
                  <a:schemeClr val="tx1">
                    <a:tint val="75000"/>
                  </a:schemeClr>
                </a:solidFill>
              </a:defRPr>
            </a:lvl3pPr>
            <a:lvl4pPr marL="1028674"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9" indent="0">
              <a:buNone/>
              <a:defRPr sz="1200">
                <a:solidFill>
                  <a:schemeClr val="tx1">
                    <a:tint val="75000"/>
                  </a:schemeClr>
                </a:solidFill>
              </a:defRPr>
            </a:lvl7pPr>
            <a:lvl8pPr marL="2400240" indent="0">
              <a:buNone/>
              <a:defRPr sz="1200">
                <a:solidFill>
                  <a:schemeClr val="tx1">
                    <a:tint val="75000"/>
                  </a:schemeClr>
                </a:solidFill>
              </a:defRPr>
            </a:lvl8pPr>
            <a:lvl9pPr marL="2743131" indent="0">
              <a:buNone/>
              <a:defRPr sz="1200">
                <a:solidFill>
                  <a:schemeClr val="tx1">
                    <a:tint val="75000"/>
                  </a:schemeClr>
                </a:solidFill>
              </a:defRPr>
            </a:lvl9pPr>
          </a:lstStyle>
          <a:p>
            <a:pPr lvl="0"/>
            <a:r>
              <a:rPr lang="zh-CN" altLang="en-US" smtClean="0"/>
              <a:t>编辑母版文本样式</a:t>
            </a:r>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4103C8FA-9600-4F7E-B81A-892481B06ABB}" type="slidenum">
              <a:rPr lang="en-US" altLang="zh-CN" smtClean="0"/>
              <a:pPr>
                <a:defRPr/>
              </a:pPr>
              <a:t>‹#›</a:t>
            </a:fld>
            <a:endParaRPr lang="en-US" altLang="zh-CN"/>
          </a:p>
        </p:txBody>
      </p:sp>
    </p:spTree>
    <p:extLst>
      <p:ext uri="{BB962C8B-B14F-4D97-AF65-F5344CB8AC3E}">
        <p14:creationId xmlns:p14="http://schemas.microsoft.com/office/powerpoint/2010/main" val="2993118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675E8393-3E7A-49BA-8A34-3AF7A8E6C33C}" type="slidenum">
              <a:rPr lang="en-US" altLang="zh-CN" smtClean="0"/>
              <a:pPr>
                <a:defRPr/>
              </a:pPr>
              <a:t>‹#›</a:t>
            </a:fld>
            <a:endParaRPr lang="en-US" altLang="zh-CN"/>
          </a:p>
        </p:txBody>
      </p:sp>
    </p:spTree>
    <p:extLst>
      <p:ext uri="{BB962C8B-B14F-4D97-AF65-F5344CB8AC3E}">
        <p14:creationId xmlns:p14="http://schemas.microsoft.com/office/powerpoint/2010/main" val="36389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9"/>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zh-CN" altLang="en-US" smtClean="0"/>
              <a:t>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2" y="1681163"/>
            <a:ext cx="3887391" cy="823912"/>
          </a:xfrm>
        </p:spPr>
        <p:txBody>
          <a:bodyPr anchor="b"/>
          <a:lstStyle>
            <a:lvl1pPr marL="0" indent="0">
              <a:buNone/>
              <a:defRPr sz="1800" b="1"/>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zh-CN" altLang="en-US" smtClean="0"/>
              <a:t>编辑母版文本样式</a:t>
            </a:r>
          </a:p>
        </p:txBody>
      </p:sp>
      <p:sp>
        <p:nvSpPr>
          <p:cNvPr id="6" name="内容占位符 5"/>
          <p:cNvSpPr>
            <a:spLocks noGrp="1"/>
          </p:cNvSpPr>
          <p:nvPr>
            <p:ph sz="quarter" idx="4"/>
          </p:nvPr>
        </p:nvSpPr>
        <p:spPr>
          <a:xfrm>
            <a:off x="4629152" y="2505075"/>
            <a:ext cx="3887391"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8"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9"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C74BA7D5-0DEB-46BC-BBCE-5FB19A32EC65}" type="slidenum">
              <a:rPr lang="en-US" altLang="zh-CN" smtClean="0"/>
              <a:pPr>
                <a:defRPr/>
              </a:pPr>
              <a:t>‹#›</a:t>
            </a:fld>
            <a:endParaRPr lang="en-US" altLang="zh-CN"/>
          </a:p>
        </p:txBody>
      </p:sp>
    </p:spTree>
    <p:extLst>
      <p:ext uri="{BB962C8B-B14F-4D97-AF65-F5344CB8AC3E}">
        <p14:creationId xmlns:p14="http://schemas.microsoft.com/office/powerpoint/2010/main" val="1376441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4"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5"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201A0C45-8260-4B59-95E1-2BD2746EFD11}" type="slidenum">
              <a:rPr lang="en-US" altLang="zh-CN" smtClean="0"/>
              <a:pPr>
                <a:defRPr/>
              </a:pPr>
              <a:t>‹#›</a:t>
            </a:fld>
            <a:endParaRPr lang="en-US" altLang="zh-CN"/>
          </a:p>
        </p:txBody>
      </p:sp>
    </p:spTree>
    <p:extLst>
      <p:ext uri="{BB962C8B-B14F-4D97-AF65-F5344CB8AC3E}">
        <p14:creationId xmlns:p14="http://schemas.microsoft.com/office/powerpoint/2010/main" val="1442178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空白">
    <p:spTree>
      <p:nvGrpSpPr>
        <p:cNvPr id="1" name=""/>
        <p:cNvGrpSpPr/>
        <p:nvPr/>
      </p:nvGrpSpPr>
      <p:grpSpPr>
        <a:xfrm>
          <a:off x="0" y="0"/>
          <a:ext cx="0" cy="0"/>
          <a:chOff x="0" y="0"/>
          <a:chExt cx="0" cy="0"/>
        </a:xfrm>
      </p:grpSpPr>
      <p:sp>
        <p:nvSpPr>
          <p:cNvPr id="2"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3"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4"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6FC4C3AA-AD22-4F76-B8AC-AA35E9CB0286}" type="slidenum">
              <a:rPr lang="en-US" altLang="zh-CN" smtClean="0"/>
              <a:pPr>
                <a:defRPr/>
              </a:pPr>
              <a:t>‹#›</a:t>
            </a:fld>
            <a:endParaRPr lang="en-US" altLang="zh-CN"/>
          </a:p>
        </p:txBody>
      </p:sp>
    </p:spTree>
    <p:extLst>
      <p:ext uri="{BB962C8B-B14F-4D97-AF65-F5344CB8AC3E}">
        <p14:creationId xmlns:p14="http://schemas.microsoft.com/office/powerpoint/2010/main" val="1446309386"/>
      </p:ext>
    </p:extLst>
  </p:cSld>
  <p:clrMapOvr>
    <a:masterClrMapping/>
  </p:clrMapOvr>
  <p:transition>
    <p:zoom dir="in"/>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zh-CN" altLang="en-US" smtClean="0"/>
              <a:t>编辑母版文本样式</a:t>
            </a:r>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CA9BBE18-0333-4D53-8E14-5FBC98BCCAEA}" type="slidenum">
              <a:rPr lang="en-US" altLang="zh-CN" smtClean="0"/>
              <a:pPr>
                <a:defRPr/>
              </a:pPr>
              <a:t>‹#›</a:t>
            </a:fld>
            <a:endParaRPr lang="en-US" altLang="zh-CN"/>
          </a:p>
        </p:txBody>
      </p:sp>
    </p:spTree>
    <p:extLst>
      <p:ext uri="{BB962C8B-B14F-4D97-AF65-F5344CB8AC3E}">
        <p14:creationId xmlns:p14="http://schemas.microsoft.com/office/powerpoint/2010/main" val="28988139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30"/>
            <a:ext cx="4629150" cy="4873625"/>
          </a:xfrm>
        </p:spPr>
        <p:txBody>
          <a:bodyPr rtlCol="0">
            <a:normAutofit/>
          </a:bodyPr>
          <a:lstStyle>
            <a:lvl1pPr marL="0" indent="0">
              <a:buNone/>
              <a:defRPr sz="2400"/>
            </a:lvl1pPr>
            <a:lvl2pPr marL="342891" indent="0">
              <a:buNone/>
              <a:defRPr sz="2100"/>
            </a:lvl2pPr>
            <a:lvl3pPr marL="685783" indent="0">
              <a:buNone/>
              <a:defRPr sz="1800"/>
            </a:lvl3pPr>
            <a:lvl4pPr marL="1028674" indent="0">
              <a:buNone/>
              <a:defRPr sz="1500"/>
            </a:lvl4pPr>
            <a:lvl5pPr marL="1371566" indent="0">
              <a:buNone/>
              <a:defRPr sz="1500"/>
            </a:lvl5pPr>
            <a:lvl6pPr marL="1714457" indent="0">
              <a:buNone/>
              <a:defRPr sz="1500"/>
            </a:lvl6pPr>
            <a:lvl7pPr marL="2057349" indent="0">
              <a:buNone/>
              <a:defRPr sz="1500"/>
            </a:lvl7pPr>
            <a:lvl8pPr marL="2400240" indent="0">
              <a:buNone/>
              <a:defRPr sz="1500"/>
            </a:lvl8pPr>
            <a:lvl9pPr marL="2743131" indent="0">
              <a:buNone/>
              <a:defRPr sz="1500"/>
            </a:lvl9pPr>
          </a:lstStyle>
          <a:p>
            <a:pPr lvl="0"/>
            <a:r>
              <a:rPr lang="zh-CN" altLang="en-US" noProof="0" smtClean="0"/>
              <a:t>单击图标添加图片</a:t>
            </a:r>
            <a:endParaRPr lang="zh-CN" altLang="en-US" noProof="0"/>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891" indent="0">
              <a:buNone/>
              <a:defRPr sz="1051"/>
            </a:lvl2pPr>
            <a:lvl3pPr marL="685783" indent="0">
              <a:buNone/>
              <a:defRPr sz="900"/>
            </a:lvl3pPr>
            <a:lvl4pPr marL="1028674" indent="0">
              <a:buNone/>
              <a:defRPr sz="751"/>
            </a:lvl4pPr>
            <a:lvl5pPr marL="1371566" indent="0">
              <a:buNone/>
              <a:defRPr sz="751"/>
            </a:lvl5pPr>
            <a:lvl6pPr marL="1714457" indent="0">
              <a:buNone/>
              <a:defRPr sz="751"/>
            </a:lvl6pPr>
            <a:lvl7pPr marL="2057349" indent="0">
              <a:buNone/>
              <a:defRPr sz="751"/>
            </a:lvl7pPr>
            <a:lvl8pPr marL="2400240" indent="0">
              <a:buNone/>
              <a:defRPr sz="751"/>
            </a:lvl8pPr>
            <a:lvl9pPr marL="2743131" indent="0">
              <a:buNone/>
              <a:defRPr sz="751"/>
            </a:lvl9pPr>
          </a:lstStyle>
          <a:p>
            <a:pPr lvl="0"/>
            <a:r>
              <a:rPr lang="zh-CN" altLang="en-US" smtClean="0"/>
              <a:t>编辑母版文本样式</a:t>
            </a:r>
          </a:p>
        </p:txBody>
      </p:sp>
      <p:sp>
        <p:nvSpPr>
          <p:cNvPr id="5" name="日期占位符 3">
            <a:extLst>
              <a:ext uri="{FF2B5EF4-FFF2-40B4-BE49-F238E27FC236}">
                <a16:creationId xmlns:a16="http://schemas.microsoft.com/office/drawing/2014/main" id="{63CA5C02-0FD7-491D-B6D2-826CAE429886}"/>
              </a:ext>
            </a:extLst>
          </p:cNvPr>
          <p:cNvSpPr>
            <a:spLocks noGrp="1"/>
          </p:cNvSpPr>
          <p:nvPr>
            <p:ph type="dt" sz="half" idx="10"/>
          </p:nvPr>
        </p:nvSpPr>
        <p:spPr/>
        <p:txBody>
          <a:bodyPr/>
          <a:lstStyle>
            <a:lvl1pPr>
              <a:defRPr/>
            </a:lvl1pPr>
          </a:lstStyle>
          <a:p>
            <a:pPr>
              <a:defRPr/>
            </a:pPr>
            <a:endParaRPr lang="en-US" altLang="zh-CN"/>
          </a:p>
        </p:txBody>
      </p:sp>
      <p:sp>
        <p:nvSpPr>
          <p:cNvPr id="6" name="页脚占位符 4">
            <a:extLst>
              <a:ext uri="{FF2B5EF4-FFF2-40B4-BE49-F238E27FC236}">
                <a16:creationId xmlns:a16="http://schemas.microsoft.com/office/drawing/2014/main" id="{AA8F9B08-9F33-4D98-B0CC-14D467F82151}"/>
              </a:ext>
            </a:extLst>
          </p:cNvPr>
          <p:cNvSpPr>
            <a:spLocks noGrp="1"/>
          </p:cNvSpPr>
          <p:nvPr>
            <p:ph type="ftr" sz="quarter" idx="11"/>
          </p:nvPr>
        </p:nvSpPr>
        <p:spPr/>
        <p:txBody>
          <a:bodyPr/>
          <a:lstStyle>
            <a:lvl1pPr>
              <a:defRPr/>
            </a:lvl1pPr>
          </a:lstStyle>
          <a:p>
            <a:pPr>
              <a:defRPr/>
            </a:pPr>
            <a:endParaRPr lang="en-US" altLang="zh-CN"/>
          </a:p>
        </p:txBody>
      </p:sp>
      <p:sp>
        <p:nvSpPr>
          <p:cNvPr id="7" name="灯片编号占位符 5">
            <a:extLst>
              <a:ext uri="{FF2B5EF4-FFF2-40B4-BE49-F238E27FC236}">
                <a16:creationId xmlns:a16="http://schemas.microsoft.com/office/drawing/2014/main" id="{3606857E-7A89-4C44-8C4E-8863CD0D6095}"/>
              </a:ext>
            </a:extLst>
          </p:cNvPr>
          <p:cNvSpPr>
            <a:spLocks noGrp="1"/>
          </p:cNvSpPr>
          <p:nvPr>
            <p:ph type="sldNum" sz="quarter" idx="12"/>
          </p:nvPr>
        </p:nvSpPr>
        <p:spPr/>
        <p:txBody>
          <a:bodyPr/>
          <a:lstStyle>
            <a:lvl1pPr>
              <a:defRPr/>
            </a:lvl1pPr>
          </a:lstStyle>
          <a:p>
            <a:pPr>
              <a:defRPr/>
            </a:pPr>
            <a:fld id="{CCDFC4CB-2ADC-4917-A40E-16F9783D33EA}" type="slidenum">
              <a:rPr lang="en-US" altLang="zh-CN" smtClean="0"/>
              <a:pPr>
                <a:defRPr/>
              </a:pPr>
              <a:t>‹#›</a:t>
            </a:fld>
            <a:endParaRPr lang="en-US" altLang="zh-CN"/>
          </a:p>
        </p:txBody>
      </p:sp>
    </p:spTree>
    <p:extLst>
      <p:ext uri="{BB962C8B-B14F-4D97-AF65-F5344CB8AC3E}">
        <p14:creationId xmlns:p14="http://schemas.microsoft.com/office/powerpoint/2010/main" val="1457575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 name="标题占位符 1"/>
          <p:cNvSpPr>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3" name="文本占位符 2"/>
          <p:cNvSpPr>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a:extLst>
              <a:ext uri="{FF2B5EF4-FFF2-40B4-BE49-F238E27FC236}">
                <a16:creationId xmlns:a16="http://schemas.microsoft.com/office/drawing/2014/main" id="{63CA5C02-0FD7-491D-B6D2-826CAE42988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CN"/>
          </a:p>
        </p:txBody>
      </p:sp>
      <p:sp>
        <p:nvSpPr>
          <p:cNvPr id="5" name="页脚占位符 4">
            <a:extLst>
              <a:ext uri="{FF2B5EF4-FFF2-40B4-BE49-F238E27FC236}">
                <a16:creationId xmlns:a16="http://schemas.microsoft.com/office/drawing/2014/main" id="{AA8F9B08-9F33-4D98-B0CC-14D467F82151}"/>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CN"/>
          </a:p>
        </p:txBody>
      </p:sp>
      <p:sp>
        <p:nvSpPr>
          <p:cNvPr id="6" name="灯片编号占位符 5">
            <a:extLst>
              <a:ext uri="{FF2B5EF4-FFF2-40B4-BE49-F238E27FC236}">
                <a16:creationId xmlns:a16="http://schemas.microsoft.com/office/drawing/2014/main" id="{3606857E-7A89-4C44-8C4E-8863CD0D6095}"/>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36622B04-01BC-49BE-B0E2-E6C8F7A5101C}" type="slidenum">
              <a:rPr lang="en-US" altLang="zh-CN" smtClean="0"/>
              <a:pPr>
                <a:defRPr/>
              </a:pPr>
              <a:t>‹#›</a:t>
            </a:fld>
            <a:endParaRPr lang="en-US" altLang="zh-CN"/>
          </a:p>
        </p:txBody>
      </p:sp>
      <p:sp>
        <p:nvSpPr>
          <p:cNvPr id="7" name="Text Box 10"/>
          <p:cNvSpPr txBox="1">
            <a:spLocks noChangeArrowheads="1"/>
          </p:cNvSpPr>
          <p:nvPr userDrawn="1"/>
        </p:nvSpPr>
        <p:spPr bwMode="auto">
          <a:xfrm>
            <a:off x="469900" y="-12700"/>
            <a:ext cx="28670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defRPr/>
            </a:pPr>
            <a:r>
              <a:rPr kumimoji="1" lang="zh-CN" altLang="en-US" sz="2400" smtClean="0">
                <a:latin typeface="华文行楷" pitchFamily="2" charset="-122"/>
                <a:ea typeface="华文行楷" pitchFamily="2" charset="-122"/>
              </a:rPr>
              <a:t>第</a:t>
            </a:r>
            <a:r>
              <a:rPr kumimoji="1" lang="en-US" altLang="zh-CN" sz="2400" smtClean="0">
                <a:latin typeface="华文行楷" pitchFamily="2" charset="-122"/>
                <a:ea typeface="华文行楷" pitchFamily="2" charset="-122"/>
              </a:rPr>
              <a:t>8</a:t>
            </a:r>
            <a:r>
              <a:rPr kumimoji="1" lang="zh-CN" altLang="en-US" sz="2400" smtClean="0">
                <a:latin typeface="华文行楷" pitchFamily="2" charset="-122"/>
                <a:ea typeface="华文行楷" pitchFamily="2" charset="-122"/>
              </a:rPr>
              <a:t>章  帧中继与</a:t>
            </a:r>
            <a:r>
              <a:rPr kumimoji="1" lang="en-US" altLang="zh-CN" sz="2400" smtClean="0">
                <a:latin typeface="华文行楷" pitchFamily="2" charset="-122"/>
                <a:ea typeface="华文行楷" pitchFamily="2" charset="-122"/>
              </a:rPr>
              <a:t>DDN</a:t>
            </a:r>
          </a:p>
        </p:txBody>
      </p:sp>
    </p:spTree>
    <p:extLst>
      <p:ext uri="{BB962C8B-B14F-4D97-AF65-F5344CB8AC3E}">
        <p14:creationId xmlns:p14="http://schemas.microsoft.com/office/powerpoint/2010/main" val="4188013528"/>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nodeType="afterGroup">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10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childTnLst>
                </p:cTn>
              </p:par>
            </p:tnLst>
          </p:tmpl>
        </p:tmplLst>
      </p:bldP>
    </p:bldLst>
  </p:timing>
  <p:txStyles>
    <p:titleStyle>
      <a:lvl1pPr algn="l" defTabSz="684213" rtl="0" eaLnBrk="1" fontAlgn="base" hangingPunct="1">
        <a:lnSpc>
          <a:spcPct val="90000"/>
        </a:lnSpc>
        <a:spcBef>
          <a:spcPct val="0"/>
        </a:spcBef>
        <a:spcAft>
          <a:spcPct val="0"/>
        </a:spcAft>
        <a:defRPr sz="3300" kern="1200">
          <a:solidFill>
            <a:schemeClr val="tx1"/>
          </a:solidFill>
          <a:latin typeface="+mj-lt"/>
          <a:ea typeface="宋体" panose="02010600030101010101" pitchFamily="2" charset="-122"/>
          <a:cs typeface="+mj-cs"/>
        </a:defRPr>
      </a:lvl1pPr>
      <a:lvl2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2pPr>
      <a:lvl3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3pPr>
      <a:lvl4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4pPr>
      <a:lvl5pPr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5pPr>
      <a:lvl6pPr marL="4572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6pPr>
      <a:lvl7pPr marL="9144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7pPr>
      <a:lvl8pPr marL="13716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8pPr>
      <a:lvl9pPr marL="1828800" algn="l" defTabSz="684213" rtl="0" eaLnBrk="1" fontAlgn="base" hangingPunct="1">
        <a:lnSpc>
          <a:spcPct val="90000"/>
        </a:lnSpc>
        <a:spcBef>
          <a:spcPct val="0"/>
        </a:spcBef>
        <a:spcAft>
          <a:spcPct val="0"/>
        </a:spcAft>
        <a:defRPr sz="3300">
          <a:solidFill>
            <a:schemeClr val="tx1"/>
          </a:solidFill>
          <a:latin typeface="Arial" panose="020B0604020202020204" pitchFamily="34" charset="0"/>
          <a:ea typeface="宋体" panose="02010600030101010101" pitchFamily="2" charset="-122"/>
        </a:defRPr>
      </a:lvl9pPr>
    </p:titleStyle>
    <p:bodyStyle>
      <a:lvl1pPr marL="169863" indent="-169863" algn="l" defTabSz="684213"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宋体" panose="02010600030101010101" pitchFamily="2" charset="-122"/>
          <a:cs typeface="+mn-cs"/>
        </a:defRPr>
      </a:lvl1pPr>
      <a:lvl2pPr marL="512763" indent="-169863" algn="l" defTabSz="684213"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宋体" panose="02010600030101010101" pitchFamily="2" charset="-122"/>
          <a:cs typeface="+mn-cs"/>
        </a:defRPr>
      </a:lvl2pPr>
      <a:lvl3pPr marL="855663" indent="-169863" algn="l" defTabSz="684213"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宋体" panose="02010600030101010101" pitchFamily="2" charset="-122"/>
          <a:cs typeface="+mn-cs"/>
        </a:defRPr>
      </a:lvl3pPr>
      <a:lvl4pPr marL="11985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4pPr>
      <a:lvl5pPr marL="1541463" indent="-169863" algn="l" defTabSz="684213" rtl="0" eaLnBrk="1" fontAlgn="base" hangingPunct="1">
        <a:lnSpc>
          <a:spcPct val="90000"/>
        </a:lnSpc>
        <a:spcBef>
          <a:spcPts val="375"/>
        </a:spcBef>
        <a:spcAft>
          <a:spcPct val="0"/>
        </a:spcAft>
        <a:buFont typeface="Arial" panose="020B0604020202020204" pitchFamily="34" charset="0"/>
        <a:buChar char="•"/>
        <a:defRPr sz="1300" kern="1200">
          <a:solidFill>
            <a:schemeClr val="tx1"/>
          </a:solidFill>
          <a:latin typeface="+mn-lt"/>
          <a:ea typeface="宋体" panose="02010600030101010101" pitchFamily="2" charset="-122"/>
          <a:cs typeface="+mn-cs"/>
        </a:defRPr>
      </a:lvl5pPr>
      <a:lvl6pPr marL="1885904"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zh-CN"/>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4.gif"/><Relationship Id="rId7" Type="http://schemas.openxmlformats.org/officeDocument/2006/relationships/slide" Target="slide25.xml"/><Relationship Id="rId2" Type="http://schemas.openxmlformats.org/officeDocument/2006/relationships/hyperlink" Target="../../../&#36890;&#20449;&#32593;&#21407;&#29702;&#35838;&#20214;/&#25105;&#30340;&#35838;&#20214;/&#23553;&#38754;&#21450;&#30446;&#24405;.ppt#-1,2,PowerPoint &#28436;&#31034;&#25991;&#31295;" TargetMode="External"/><Relationship Id="rId1" Type="http://schemas.openxmlformats.org/officeDocument/2006/relationships/slideLayout" Target="../slideLayouts/slideLayout7.xml"/><Relationship Id="rId6" Type="http://schemas.openxmlformats.org/officeDocument/2006/relationships/slide" Target="slide18.xml"/><Relationship Id="rId5" Type="http://schemas.openxmlformats.org/officeDocument/2006/relationships/slide" Target="slide8.xml"/><Relationship Id="rId4" Type="http://schemas.openxmlformats.org/officeDocument/2006/relationships/slide" Target="slide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1.wmf"/><Relationship Id="rId4" Type="http://schemas.openxmlformats.org/officeDocument/2006/relationships/oleObject" Target="../embeddings/oleObject6.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2.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13.wmf"/><Relationship Id="rId4" Type="http://schemas.openxmlformats.org/officeDocument/2006/relationships/oleObject" Target="../embeddings/oleObject8.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vmlDrawing" Target="../drawings/vmlDrawing9.vml"/><Relationship Id="rId5" Type="http://schemas.openxmlformats.org/officeDocument/2006/relationships/image" Target="../media/image14.wmf"/><Relationship Id="rId4" Type="http://schemas.openxmlformats.org/officeDocument/2006/relationships/oleObject" Target="../embeddings/oleObject9.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image" Target="../media/image15.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7.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8.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7.xml"/><Relationship Id="rId1" Type="http://schemas.openxmlformats.org/officeDocument/2006/relationships/vmlDrawing" Target="../drawings/vmlDrawing4.vml"/><Relationship Id="rId4" Type="http://schemas.openxmlformats.org/officeDocument/2006/relationships/image" Target="../media/image10.wmf"/></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10.wmf"/><Relationship Id="rId4"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4" descr="GIF014">
            <a:hlinkClick r:id="rId2" action="ppaction://hlinkpres?slideindex=2&amp;slidetitle=PowerPoint 演示文稿"/>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058150" y="6248400"/>
            <a:ext cx="10858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5"/>
          <p:cNvSpPr txBox="1">
            <a:spLocks noChangeArrowheads="1"/>
          </p:cNvSpPr>
          <p:nvPr/>
        </p:nvSpPr>
        <p:spPr bwMode="auto">
          <a:xfrm>
            <a:off x="3059832" y="404663"/>
            <a:ext cx="465455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4000" dirty="0">
                <a:latin typeface="华文行楷" panose="02010800040101010101" pitchFamily="2" charset="-122"/>
                <a:ea typeface="华文行楷" panose="02010800040101010101" pitchFamily="2" charset="-122"/>
              </a:rPr>
              <a:t>第</a:t>
            </a:r>
            <a:r>
              <a:rPr kumimoji="1" lang="en-US" altLang="zh-CN" sz="4000" dirty="0">
                <a:latin typeface="华文行楷" panose="02010800040101010101" pitchFamily="2" charset="-122"/>
                <a:ea typeface="华文行楷" panose="02010800040101010101" pitchFamily="2" charset="-122"/>
              </a:rPr>
              <a:t>8</a:t>
            </a:r>
            <a:r>
              <a:rPr kumimoji="1" lang="zh-CN" altLang="en-US" sz="4000" dirty="0">
                <a:latin typeface="华文行楷" panose="02010800040101010101" pitchFamily="2" charset="-122"/>
                <a:ea typeface="华文行楷" panose="02010800040101010101" pitchFamily="2" charset="-122"/>
              </a:rPr>
              <a:t>章  帧中继与</a:t>
            </a:r>
            <a:r>
              <a:rPr kumimoji="1" lang="en-US" altLang="zh-CN" sz="4000" dirty="0">
                <a:latin typeface="华文行楷" panose="02010800040101010101" pitchFamily="2" charset="-122"/>
                <a:ea typeface="华文行楷" panose="02010800040101010101" pitchFamily="2" charset="-122"/>
              </a:rPr>
              <a:t>DDN</a:t>
            </a:r>
          </a:p>
        </p:txBody>
      </p:sp>
      <p:sp>
        <p:nvSpPr>
          <p:cNvPr id="4100" name="Text Box 6"/>
          <p:cNvSpPr txBox="1">
            <a:spLocks noChangeArrowheads="1"/>
          </p:cNvSpPr>
          <p:nvPr/>
        </p:nvSpPr>
        <p:spPr bwMode="auto">
          <a:xfrm>
            <a:off x="3549650" y="1922463"/>
            <a:ext cx="2927350" cy="3597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60000"/>
              </a:lnSpc>
              <a:spcBef>
                <a:spcPct val="0"/>
              </a:spcBef>
              <a:buClrTx/>
              <a:buSzTx/>
              <a:buFontTx/>
              <a:buNone/>
            </a:pPr>
            <a:r>
              <a:rPr kumimoji="1" lang="en-US" altLang="zh-CN" sz="2400" b="1">
                <a:latin typeface="Times New Roman" panose="02020603050405020304" pitchFamily="18" charset="0"/>
                <a:hlinkClick r:id="rId4" action="ppaction://hlinksldjump"/>
              </a:rPr>
              <a:t>8.1  </a:t>
            </a:r>
            <a:r>
              <a:rPr kumimoji="1" lang="zh-CN" altLang="en-US" sz="2400" b="1">
                <a:latin typeface="Times New Roman" panose="02020603050405020304" pitchFamily="18" charset="0"/>
                <a:hlinkClick r:id="rId4" action="ppaction://hlinksldjump"/>
              </a:rPr>
              <a:t>帧中继技术</a:t>
            </a:r>
            <a:endParaRPr kumimoji="1" lang="zh-CN" altLang="en-US" sz="2400" b="1">
              <a:latin typeface="Times New Roman" panose="02020603050405020304" pitchFamily="18" charset="0"/>
            </a:endParaRPr>
          </a:p>
          <a:p>
            <a:pPr eaLnBrk="1" hangingPunct="1">
              <a:lnSpc>
                <a:spcPct val="160000"/>
              </a:lnSpc>
              <a:spcBef>
                <a:spcPct val="0"/>
              </a:spcBef>
              <a:buClrTx/>
              <a:buSzTx/>
              <a:buFontTx/>
              <a:buNone/>
            </a:pPr>
            <a:r>
              <a:rPr kumimoji="1" lang="en-US" altLang="zh-CN" sz="2400" b="1">
                <a:latin typeface="Times New Roman" panose="02020603050405020304" pitchFamily="18" charset="0"/>
                <a:hlinkClick r:id="rId5" action="ppaction://hlinksldjump"/>
              </a:rPr>
              <a:t>8.2  </a:t>
            </a:r>
            <a:r>
              <a:rPr kumimoji="1" lang="zh-CN" altLang="en-US" sz="2400" b="1">
                <a:latin typeface="Times New Roman" panose="02020603050405020304" pitchFamily="18" charset="0"/>
                <a:hlinkClick r:id="rId5" action="ppaction://hlinksldjump"/>
              </a:rPr>
              <a:t>帧中继协议</a:t>
            </a:r>
            <a:endParaRPr kumimoji="1" lang="zh-CN" altLang="en-US" sz="2400" b="1">
              <a:latin typeface="Times New Roman" panose="02020603050405020304" pitchFamily="18" charset="0"/>
            </a:endParaRPr>
          </a:p>
          <a:p>
            <a:pPr eaLnBrk="1" hangingPunct="1">
              <a:lnSpc>
                <a:spcPct val="160000"/>
              </a:lnSpc>
              <a:spcBef>
                <a:spcPct val="0"/>
              </a:spcBef>
              <a:buClrTx/>
              <a:buSzTx/>
              <a:buFontTx/>
              <a:buNone/>
            </a:pPr>
            <a:r>
              <a:rPr kumimoji="1" lang="en-US" altLang="zh-CN" sz="2400" b="1">
                <a:latin typeface="Times New Roman" panose="02020603050405020304" pitchFamily="18" charset="0"/>
                <a:hlinkClick r:id="rId6" action="ppaction://hlinksldjump"/>
              </a:rPr>
              <a:t>8.3  </a:t>
            </a:r>
            <a:r>
              <a:rPr kumimoji="1" lang="zh-CN" altLang="en-US" sz="2400" b="1">
                <a:latin typeface="Times New Roman" panose="02020603050405020304" pitchFamily="18" charset="0"/>
                <a:hlinkClick r:id="rId6" action="ppaction://hlinksldjump"/>
              </a:rPr>
              <a:t>帧中继网络</a:t>
            </a:r>
            <a:endParaRPr kumimoji="1" lang="zh-CN" altLang="en-US" sz="2400" b="1">
              <a:latin typeface="Times New Roman" panose="02020603050405020304" pitchFamily="18" charset="0"/>
            </a:endParaRPr>
          </a:p>
          <a:p>
            <a:pPr eaLnBrk="1" hangingPunct="1">
              <a:lnSpc>
                <a:spcPct val="160000"/>
              </a:lnSpc>
              <a:spcBef>
                <a:spcPct val="0"/>
              </a:spcBef>
              <a:buClrTx/>
              <a:buSzTx/>
              <a:buFontTx/>
              <a:buNone/>
            </a:pPr>
            <a:r>
              <a:rPr kumimoji="1" lang="en-US" altLang="zh-CN" sz="2400" b="1">
                <a:latin typeface="Times New Roman" panose="02020603050405020304" pitchFamily="18" charset="0"/>
                <a:hlinkClick r:id="" action="ppaction://noaction"/>
              </a:rPr>
              <a:t>8.4  </a:t>
            </a:r>
            <a:r>
              <a:rPr kumimoji="1" lang="zh-CN" altLang="en-US" sz="2400" b="1">
                <a:latin typeface="Times New Roman" panose="02020603050405020304" pitchFamily="18" charset="0"/>
                <a:hlinkClick r:id="" action="ppaction://noaction"/>
              </a:rPr>
              <a:t>数字数据网</a:t>
            </a:r>
            <a:r>
              <a:rPr kumimoji="1" lang="zh-CN" altLang="en-US" sz="2400" b="1">
                <a:latin typeface="Times New Roman" panose="02020603050405020304" pitchFamily="18" charset="0"/>
              </a:rPr>
              <a:t>	</a:t>
            </a:r>
          </a:p>
          <a:p>
            <a:pPr eaLnBrk="1" hangingPunct="1">
              <a:lnSpc>
                <a:spcPct val="160000"/>
              </a:lnSpc>
              <a:spcBef>
                <a:spcPct val="0"/>
              </a:spcBef>
              <a:buClrTx/>
              <a:buSzTx/>
              <a:buFontTx/>
              <a:buNone/>
            </a:pPr>
            <a:r>
              <a:rPr kumimoji="1" lang="en-US" altLang="zh-CN" sz="2400" b="1">
                <a:latin typeface="Times New Roman" panose="02020603050405020304" pitchFamily="18" charset="0"/>
                <a:hlinkClick r:id="" action="ppaction://noaction"/>
              </a:rPr>
              <a:t>8.5  DDN</a:t>
            </a:r>
            <a:r>
              <a:rPr kumimoji="1" lang="zh-CN" altLang="en-US" sz="2400" b="1">
                <a:latin typeface="Times New Roman" panose="02020603050405020304" pitchFamily="18" charset="0"/>
                <a:hlinkClick r:id="" action="ppaction://noaction"/>
              </a:rPr>
              <a:t>网络及应用</a:t>
            </a:r>
            <a:endParaRPr kumimoji="1" lang="zh-CN" altLang="en-US" sz="2400" b="1">
              <a:latin typeface="Times New Roman" panose="02020603050405020304" pitchFamily="18" charset="0"/>
            </a:endParaRPr>
          </a:p>
          <a:p>
            <a:pPr eaLnBrk="1" hangingPunct="1">
              <a:lnSpc>
                <a:spcPct val="160000"/>
              </a:lnSpc>
              <a:spcBef>
                <a:spcPct val="0"/>
              </a:spcBef>
              <a:buClrTx/>
              <a:buSzTx/>
              <a:buFontTx/>
              <a:buNone/>
            </a:pPr>
            <a:r>
              <a:rPr kumimoji="1" lang="zh-CN" altLang="en-US" sz="2400" b="1">
                <a:latin typeface="Times New Roman" panose="02020603050405020304" pitchFamily="18" charset="0"/>
                <a:hlinkClick r:id="rId7" action="ppaction://hlinksldjump"/>
              </a:rPr>
              <a:t>思考题</a:t>
            </a:r>
            <a:endParaRPr kumimoji="1" lang="zh-CN" altLang="en-US" sz="2400" b="1">
              <a:latin typeface="Times New Roman" panose="02020603050405020304" pitchFamily="18" charset="0"/>
            </a:endParaRPr>
          </a:p>
        </p:txBody>
      </p:sp>
      <p:pic>
        <p:nvPicPr>
          <p:cNvPr id="5" name="图片 1"/>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0" y="313382"/>
            <a:ext cx="2854325"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458" name="Object 5"/>
          <p:cNvGraphicFramePr>
            <a:graphicFrameLocks noChangeAspect="1"/>
          </p:cNvGraphicFramePr>
          <p:nvPr/>
        </p:nvGraphicFramePr>
        <p:xfrm>
          <a:off x="457200" y="112713"/>
          <a:ext cx="7543800" cy="6772275"/>
        </p:xfrm>
        <a:graphic>
          <a:graphicData uri="http://schemas.openxmlformats.org/presentationml/2006/ole">
            <mc:AlternateContent xmlns:mc="http://schemas.openxmlformats.org/markup-compatibility/2006">
              <mc:Choice xmlns:v="urn:schemas-microsoft-com:vml" Requires="v">
                <p:oleObj spid="_x0000_s19471" r:id="rId4" imgW="3359051" imgH="3016995" progId="Visio.Drawing.4">
                  <p:embed/>
                </p:oleObj>
              </mc:Choice>
              <mc:Fallback>
                <p:oleObj r:id="rId4" imgW="3359051" imgH="3016995" progId="Visio.Drawing.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 y="112713"/>
                        <a:ext cx="7543800" cy="67722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9459" name="Text Box 7"/>
          <p:cNvSpPr txBox="1">
            <a:spLocks noChangeArrowheads="1"/>
          </p:cNvSpPr>
          <p:nvPr/>
        </p:nvSpPr>
        <p:spPr bwMode="auto">
          <a:xfrm>
            <a:off x="8272463" y="0"/>
            <a:ext cx="871537" cy="6367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50000"/>
              </a:spcBef>
              <a:buClrTx/>
              <a:buSzTx/>
              <a:buFontTx/>
              <a:buNone/>
            </a:pPr>
            <a:r>
              <a:rPr kumimoji="1" lang="zh-CN" altLang="en-US" sz="1800">
                <a:latin typeface="Times New Roman" panose="02020603050405020304" pitchFamily="18" charset="0"/>
              </a:rPr>
              <a:t>图</a:t>
            </a:r>
            <a:r>
              <a:rPr kumimoji="1" lang="en-US" altLang="zh-CN" sz="1800">
                <a:latin typeface="Times New Roman" panose="02020603050405020304" pitchFamily="18" charset="0"/>
              </a:rPr>
              <a:t>8.5  </a:t>
            </a:r>
            <a:r>
              <a:rPr kumimoji="1" lang="zh-CN" altLang="en-US" sz="1800">
                <a:latin typeface="Times New Roman" panose="02020603050405020304" pitchFamily="18" charset="0"/>
              </a:rPr>
              <a:t>帧中继地址字段格式</a:t>
            </a:r>
          </a:p>
          <a:p>
            <a:pPr algn="ctr" eaLnBrk="1" hangingPunct="1">
              <a:spcBef>
                <a:spcPct val="50000"/>
              </a:spcBef>
              <a:buClrTx/>
              <a:buSzTx/>
              <a:buFontTx/>
              <a:buNone/>
            </a:pPr>
            <a:r>
              <a:rPr kumimoji="1" lang="en-US" altLang="zh-CN" sz="1800">
                <a:latin typeface="Times New Roman" panose="02020603050405020304" pitchFamily="18" charset="0"/>
              </a:rPr>
              <a:t>(a) 2</a:t>
            </a:r>
            <a:r>
              <a:rPr kumimoji="1" lang="zh-CN" altLang="en-US" sz="1800">
                <a:latin typeface="Times New Roman" panose="02020603050405020304" pitchFamily="18" charset="0"/>
              </a:rPr>
              <a:t>字节地址字段；</a:t>
            </a:r>
            <a:r>
              <a:rPr kumimoji="1" lang="en-US" altLang="zh-CN" sz="1800">
                <a:latin typeface="Times New Roman" panose="02020603050405020304" pitchFamily="18" charset="0"/>
              </a:rPr>
              <a:t>(b) 3</a:t>
            </a:r>
            <a:r>
              <a:rPr kumimoji="1" lang="zh-CN" altLang="en-US" sz="1800">
                <a:latin typeface="Times New Roman" panose="02020603050405020304" pitchFamily="18" charset="0"/>
              </a:rPr>
              <a:t>字节地址字段；</a:t>
            </a:r>
            <a:r>
              <a:rPr kumimoji="1" lang="en-US" altLang="zh-CN" sz="1800">
                <a:latin typeface="Times New Roman" panose="02020603050405020304" pitchFamily="18" charset="0"/>
              </a:rPr>
              <a:t>(c) 4</a:t>
            </a:r>
            <a:r>
              <a:rPr kumimoji="1" lang="zh-CN" altLang="en-US" sz="1800">
                <a:latin typeface="Times New Roman" panose="02020603050405020304" pitchFamily="18" charset="0"/>
              </a:rPr>
              <a:t>字节地址字段</a:t>
            </a:r>
          </a:p>
        </p:txBody>
      </p:sp>
      <p:sp>
        <p:nvSpPr>
          <p:cNvPr id="19460" name="Rectangle 8"/>
          <p:cNvSpPr>
            <a:spLocks noChangeArrowheads="1"/>
          </p:cNvSpPr>
          <p:nvPr/>
        </p:nvSpPr>
        <p:spPr bwMode="auto">
          <a:xfrm>
            <a:off x="6471716" y="1392935"/>
            <a:ext cx="201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1800" dirty="0">
                <a:solidFill>
                  <a:schemeClr val="accent2"/>
                </a:solidFill>
                <a:latin typeface="Times New Roman" panose="02020603050405020304" pitchFamily="18" charset="0"/>
              </a:rPr>
              <a:t>地址字段扩展比特</a:t>
            </a:r>
          </a:p>
        </p:txBody>
      </p:sp>
      <p:sp>
        <p:nvSpPr>
          <p:cNvPr id="19461" name="Rectangle 9"/>
          <p:cNvSpPr>
            <a:spLocks noChangeArrowheads="1"/>
          </p:cNvSpPr>
          <p:nvPr/>
        </p:nvSpPr>
        <p:spPr bwMode="auto">
          <a:xfrm>
            <a:off x="5651500" y="188913"/>
            <a:ext cx="2076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1800">
                <a:solidFill>
                  <a:schemeClr val="accent2"/>
                </a:solidFill>
                <a:latin typeface="Times New Roman" panose="02020603050405020304" pitchFamily="18" charset="0"/>
              </a:rPr>
              <a:t>命令</a:t>
            </a:r>
            <a:r>
              <a:rPr kumimoji="1" lang="en-US" altLang="zh-CN" sz="1800">
                <a:solidFill>
                  <a:schemeClr val="accent2"/>
                </a:solidFill>
                <a:latin typeface="Times New Roman" panose="02020603050405020304" pitchFamily="18" charset="0"/>
              </a:rPr>
              <a:t>/</a:t>
            </a:r>
            <a:r>
              <a:rPr kumimoji="1" lang="zh-CN" altLang="en-US" sz="1800">
                <a:solidFill>
                  <a:schemeClr val="accent2"/>
                </a:solidFill>
                <a:latin typeface="Times New Roman" panose="02020603050405020304" pitchFamily="18" charset="0"/>
              </a:rPr>
              <a:t>响应指示比特</a:t>
            </a:r>
          </a:p>
        </p:txBody>
      </p:sp>
      <p:sp>
        <p:nvSpPr>
          <p:cNvPr id="19462" name="Rectangle 10"/>
          <p:cNvSpPr>
            <a:spLocks noChangeArrowheads="1"/>
          </p:cNvSpPr>
          <p:nvPr/>
        </p:nvSpPr>
        <p:spPr bwMode="auto">
          <a:xfrm>
            <a:off x="5148263" y="1700213"/>
            <a:ext cx="1784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1800">
                <a:solidFill>
                  <a:schemeClr val="accent2"/>
                </a:solidFill>
                <a:latin typeface="Times New Roman" panose="02020603050405020304" pitchFamily="18" charset="0"/>
              </a:rPr>
              <a:t>帧丢弃指示比特</a:t>
            </a:r>
          </a:p>
        </p:txBody>
      </p:sp>
      <p:sp>
        <p:nvSpPr>
          <p:cNvPr id="19463" name="Line 11"/>
          <p:cNvSpPr>
            <a:spLocks noChangeShapeType="1"/>
          </p:cNvSpPr>
          <p:nvPr/>
        </p:nvSpPr>
        <p:spPr bwMode="auto">
          <a:xfrm flipV="1">
            <a:off x="6084888" y="1268413"/>
            <a:ext cx="503237"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64" name="Rectangle 12"/>
          <p:cNvSpPr>
            <a:spLocks noChangeArrowheads="1"/>
          </p:cNvSpPr>
          <p:nvPr/>
        </p:nvSpPr>
        <p:spPr bwMode="auto">
          <a:xfrm>
            <a:off x="3563938" y="1412875"/>
            <a:ext cx="247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1800">
                <a:solidFill>
                  <a:schemeClr val="accent2"/>
                </a:solidFill>
                <a:latin typeface="Times New Roman" panose="02020603050405020304" pitchFamily="18" charset="0"/>
              </a:rPr>
              <a:t>前向显式拥塞通知比特</a:t>
            </a:r>
          </a:p>
        </p:txBody>
      </p:sp>
      <p:sp>
        <p:nvSpPr>
          <p:cNvPr id="19465" name="Rectangle 13"/>
          <p:cNvSpPr>
            <a:spLocks noChangeArrowheads="1"/>
          </p:cNvSpPr>
          <p:nvPr/>
        </p:nvSpPr>
        <p:spPr bwMode="auto">
          <a:xfrm>
            <a:off x="3276600" y="0"/>
            <a:ext cx="2470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1800">
                <a:solidFill>
                  <a:schemeClr val="accent2"/>
                </a:solidFill>
                <a:latin typeface="Times New Roman" panose="02020603050405020304" pitchFamily="18" charset="0"/>
              </a:rPr>
              <a:t>后向显式拥塞通知比特</a:t>
            </a:r>
          </a:p>
        </p:txBody>
      </p:sp>
      <p:sp>
        <p:nvSpPr>
          <p:cNvPr id="19466" name="Line 14"/>
          <p:cNvSpPr>
            <a:spLocks noChangeShapeType="1"/>
          </p:cNvSpPr>
          <p:nvPr/>
        </p:nvSpPr>
        <p:spPr bwMode="auto">
          <a:xfrm>
            <a:off x="4859338" y="260350"/>
            <a:ext cx="936625" cy="7921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67" name="Rectangle 15"/>
          <p:cNvSpPr>
            <a:spLocks noChangeArrowheads="1"/>
          </p:cNvSpPr>
          <p:nvPr/>
        </p:nvSpPr>
        <p:spPr bwMode="auto">
          <a:xfrm>
            <a:off x="971550" y="1412875"/>
            <a:ext cx="2241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1800">
                <a:solidFill>
                  <a:schemeClr val="accent2"/>
                </a:solidFill>
                <a:latin typeface="Times New Roman" panose="02020603050405020304" pitchFamily="18" charset="0"/>
              </a:rPr>
              <a:t>数据链路连接标识符</a:t>
            </a:r>
          </a:p>
        </p:txBody>
      </p:sp>
      <p:sp>
        <p:nvSpPr>
          <p:cNvPr id="19468" name="Rectangle 16"/>
          <p:cNvSpPr>
            <a:spLocks noChangeArrowheads="1"/>
          </p:cNvSpPr>
          <p:nvPr/>
        </p:nvSpPr>
        <p:spPr bwMode="auto">
          <a:xfrm>
            <a:off x="5148263" y="3716338"/>
            <a:ext cx="2609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en-US" altLang="zh-CN" sz="1800" dirty="0">
                <a:solidFill>
                  <a:schemeClr val="accent2"/>
                </a:solidFill>
                <a:latin typeface="Times New Roman" panose="02020603050405020304" pitchFamily="18" charset="0"/>
              </a:rPr>
              <a:t>DLCI</a:t>
            </a:r>
            <a:r>
              <a:rPr kumimoji="1" lang="zh-CN" altLang="en-US" sz="1800" dirty="0">
                <a:solidFill>
                  <a:schemeClr val="accent2"/>
                </a:solidFill>
                <a:latin typeface="Times New Roman" panose="02020603050405020304" pitchFamily="18" charset="0"/>
              </a:rPr>
              <a:t>扩展</a:t>
            </a:r>
            <a:r>
              <a:rPr kumimoji="1" lang="en-US" altLang="zh-CN" sz="1800" dirty="0">
                <a:solidFill>
                  <a:schemeClr val="accent2"/>
                </a:solidFill>
                <a:latin typeface="Times New Roman" panose="02020603050405020304" pitchFamily="18" charset="0"/>
              </a:rPr>
              <a:t>/</a:t>
            </a:r>
            <a:r>
              <a:rPr kumimoji="1" lang="zh-CN" altLang="en-US" sz="1800" dirty="0">
                <a:solidFill>
                  <a:schemeClr val="accent2"/>
                </a:solidFill>
                <a:latin typeface="Times New Roman" panose="02020603050405020304" pitchFamily="18" charset="0"/>
              </a:rPr>
              <a:t>控制指示比特</a:t>
            </a:r>
          </a:p>
        </p:txBody>
      </p:sp>
    </p:spTree>
  </p:cSld>
  <p:clrMapOvr>
    <a:masterClrMapping/>
  </p:clrMapOvr>
  <p:transition>
    <p:zoom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8"/>
          <p:cNvSpPr>
            <a:spLocks noGrp="1" noRot="1" noChangeArrowheads="1"/>
          </p:cNvSpPr>
          <p:nvPr>
            <p:ph idx="1"/>
          </p:nvPr>
        </p:nvSpPr>
        <p:spPr>
          <a:xfrm>
            <a:off x="539552" y="1268760"/>
            <a:ext cx="8064500" cy="4114800"/>
          </a:xfrm>
        </p:spPr>
        <p:txBody>
          <a:bodyPr/>
          <a:lstStyle/>
          <a:p>
            <a:pPr defTabSz="1128713" eaLnBrk="1" hangingPunct="1">
              <a:lnSpc>
                <a:spcPct val="80000"/>
              </a:lnSpc>
              <a:tabLst>
                <a:tab pos="7443788" algn="l"/>
              </a:tabLst>
            </a:pPr>
            <a:r>
              <a:rPr lang="en-US" altLang="zh-CN" sz="2000" b="1" dirty="0" smtClean="0"/>
              <a:t>C/R</a:t>
            </a:r>
            <a:r>
              <a:rPr lang="zh-CN" altLang="en-US" sz="2000" b="1" dirty="0" smtClean="0"/>
              <a:t>：命令</a:t>
            </a:r>
            <a:r>
              <a:rPr lang="en-US" altLang="zh-CN" sz="2000" b="1" dirty="0" smtClean="0"/>
              <a:t>/</a:t>
            </a:r>
            <a:r>
              <a:rPr lang="zh-CN" altLang="en-US" sz="2000" b="1" dirty="0" smtClean="0"/>
              <a:t>响应</a:t>
            </a:r>
          </a:p>
          <a:p>
            <a:pPr defTabSz="1128713" eaLnBrk="1" hangingPunct="1">
              <a:lnSpc>
                <a:spcPct val="80000"/>
              </a:lnSpc>
              <a:buFont typeface="Wingdings" panose="05000000000000000000" pitchFamily="2" charset="2"/>
              <a:buNone/>
              <a:tabLst>
                <a:tab pos="7443788" algn="l"/>
              </a:tabLst>
            </a:pPr>
            <a:r>
              <a:rPr lang="zh-CN" altLang="en-US" sz="2000" b="1" dirty="0" smtClean="0"/>
              <a:t>             </a:t>
            </a:r>
            <a:r>
              <a:rPr lang="en-US" altLang="zh-CN" sz="2000" b="1" dirty="0" smtClean="0"/>
              <a:t>C/R</a:t>
            </a:r>
            <a:r>
              <a:rPr lang="zh-CN" altLang="en-US" sz="2000" b="1" dirty="0" smtClean="0"/>
              <a:t>位允许上层识别帧是命令还是响应。帧中继协议不用。      </a:t>
            </a:r>
          </a:p>
          <a:p>
            <a:pPr defTabSz="1128713" eaLnBrk="1" hangingPunct="1">
              <a:lnSpc>
                <a:spcPct val="80000"/>
              </a:lnSpc>
              <a:tabLst>
                <a:tab pos="7443788" algn="l"/>
              </a:tabLst>
            </a:pPr>
            <a:r>
              <a:rPr lang="en-US" altLang="zh-CN" sz="2000" b="1" dirty="0" smtClean="0"/>
              <a:t>EA</a:t>
            </a:r>
            <a:r>
              <a:rPr lang="zh-CN" altLang="en-US" sz="2000" b="1" dirty="0" smtClean="0"/>
              <a:t>：扩展地址</a:t>
            </a:r>
          </a:p>
          <a:p>
            <a:pPr defTabSz="1128713" eaLnBrk="1" hangingPunct="1">
              <a:lnSpc>
                <a:spcPct val="80000"/>
              </a:lnSpc>
              <a:buFont typeface="Wingdings" panose="05000000000000000000" pitchFamily="2" charset="2"/>
              <a:buNone/>
              <a:tabLst>
                <a:tab pos="7443788" algn="l"/>
              </a:tabLst>
            </a:pPr>
            <a:r>
              <a:rPr lang="zh-CN" altLang="en-US" sz="2000" b="1" dirty="0" smtClean="0"/>
              <a:t>             表明当前字节是否是地址的最后一个字节。</a:t>
            </a:r>
          </a:p>
          <a:p>
            <a:pPr defTabSz="1128713" eaLnBrk="1" hangingPunct="1">
              <a:lnSpc>
                <a:spcPct val="80000"/>
              </a:lnSpc>
              <a:tabLst>
                <a:tab pos="7443788" algn="l"/>
              </a:tabLst>
            </a:pPr>
            <a:r>
              <a:rPr lang="en-US" altLang="zh-CN" sz="2000" b="1" dirty="0" smtClean="0"/>
              <a:t>FECN</a:t>
            </a:r>
            <a:r>
              <a:rPr lang="zh-CN" altLang="en-US" sz="2000" b="1" dirty="0" smtClean="0"/>
              <a:t>：前向显式拥塞通知</a:t>
            </a:r>
          </a:p>
          <a:p>
            <a:pPr defTabSz="1128713" eaLnBrk="1" hangingPunct="1">
              <a:lnSpc>
                <a:spcPct val="80000"/>
              </a:lnSpc>
              <a:buFont typeface="Wingdings" panose="05000000000000000000" pitchFamily="2" charset="2"/>
              <a:buNone/>
              <a:tabLst>
                <a:tab pos="7443788" algn="l"/>
              </a:tabLst>
            </a:pPr>
            <a:r>
              <a:rPr lang="zh-CN" altLang="en-US" sz="2000" b="1" dirty="0" smtClean="0"/>
              <a:t>             可以由所经过路径中任何一个交换机来设置，用来通知目标站点在帧传输的方向上出现了拥塞。</a:t>
            </a:r>
          </a:p>
          <a:p>
            <a:pPr defTabSz="1128713" eaLnBrk="1" hangingPunct="1">
              <a:lnSpc>
                <a:spcPct val="80000"/>
              </a:lnSpc>
              <a:tabLst>
                <a:tab pos="7443788" algn="l"/>
              </a:tabLst>
            </a:pPr>
            <a:r>
              <a:rPr lang="en-US" altLang="zh-CN" sz="2000" b="1" dirty="0" smtClean="0"/>
              <a:t>BECN</a:t>
            </a:r>
            <a:r>
              <a:rPr lang="zh-CN" altLang="en-US" sz="2000" b="1" dirty="0" smtClean="0"/>
              <a:t>：后向显式拥塞通知</a:t>
            </a:r>
          </a:p>
          <a:p>
            <a:pPr defTabSz="1128713" eaLnBrk="1" hangingPunct="1">
              <a:lnSpc>
                <a:spcPct val="80000"/>
              </a:lnSpc>
              <a:buFont typeface="Wingdings" panose="05000000000000000000" pitchFamily="2" charset="2"/>
              <a:buNone/>
              <a:tabLst>
                <a:tab pos="7443788" algn="l"/>
              </a:tabLst>
            </a:pPr>
            <a:r>
              <a:rPr lang="zh-CN" altLang="en-US" sz="2000" b="1" dirty="0" smtClean="0"/>
              <a:t>              用于通知发送方在帧传输相反的方向上出现了拥塞。</a:t>
            </a:r>
          </a:p>
          <a:p>
            <a:pPr defTabSz="1128713" eaLnBrk="1" hangingPunct="1">
              <a:lnSpc>
                <a:spcPct val="80000"/>
              </a:lnSpc>
              <a:tabLst>
                <a:tab pos="7443788" algn="l"/>
              </a:tabLst>
            </a:pPr>
            <a:r>
              <a:rPr lang="en-US" altLang="zh-CN" sz="2000" b="1" dirty="0" smtClean="0"/>
              <a:t>DE</a:t>
            </a:r>
            <a:r>
              <a:rPr lang="zh-CN" altLang="en-US" sz="2000" b="1" dirty="0" smtClean="0"/>
              <a:t>：丢弃资格</a:t>
            </a:r>
          </a:p>
          <a:p>
            <a:pPr defTabSz="1128713" eaLnBrk="1" hangingPunct="1">
              <a:lnSpc>
                <a:spcPct val="80000"/>
              </a:lnSpc>
              <a:buFont typeface="Wingdings" panose="05000000000000000000" pitchFamily="2" charset="2"/>
              <a:buNone/>
              <a:tabLst>
                <a:tab pos="7443788" algn="l"/>
              </a:tabLst>
            </a:pPr>
            <a:r>
              <a:rPr lang="zh-CN" altLang="en-US" sz="2000" b="1" dirty="0" smtClean="0"/>
              <a:t>              指明帧的优先级。在紧急情况下，交换机可能需要抛弃一些帧来缓和瓶颈并防止网络由于过载而崩溃。当</a:t>
            </a:r>
            <a:r>
              <a:rPr lang="en-US" altLang="zh-CN" sz="2000" b="1" dirty="0" smtClean="0"/>
              <a:t>DE</a:t>
            </a:r>
            <a:r>
              <a:rPr lang="zh-CN" altLang="en-US" sz="2000" b="1" dirty="0" smtClean="0"/>
              <a:t>被设为</a:t>
            </a:r>
            <a:r>
              <a:rPr lang="en-US" altLang="zh-CN" sz="2000" b="1" dirty="0" smtClean="0"/>
              <a:t>1</a:t>
            </a:r>
            <a:r>
              <a:rPr lang="zh-CN" altLang="en-US" sz="2000" b="1" dirty="0" smtClean="0"/>
              <a:t>时，通知网络只要当前流中有其他优先级为</a:t>
            </a:r>
            <a:r>
              <a:rPr lang="en-US" altLang="zh-CN" sz="2000" b="1" dirty="0" smtClean="0"/>
              <a:t>0</a:t>
            </a:r>
            <a:r>
              <a:rPr lang="zh-CN" altLang="en-US" sz="2000" b="1" dirty="0" smtClean="0"/>
              <a:t>的帧存在，就不要丢弃这个帧。该位可由帧的发送方设置，或由网络中任何一个交换机设置。</a:t>
            </a:r>
          </a:p>
          <a:p>
            <a:pPr defTabSz="1128713" eaLnBrk="1" hangingPunct="1">
              <a:lnSpc>
                <a:spcPct val="80000"/>
              </a:lnSpc>
              <a:tabLst>
                <a:tab pos="7443788" algn="l"/>
              </a:tabLst>
            </a:pPr>
            <a:r>
              <a:rPr lang="en-US" altLang="zh-CN" sz="2000" b="1" dirty="0" smtClean="0"/>
              <a:t>DLCI</a:t>
            </a:r>
            <a:r>
              <a:rPr lang="zh-CN" altLang="en-US" sz="2000" b="1" dirty="0" smtClean="0"/>
              <a:t>：数据链路连接标识符</a:t>
            </a:r>
          </a:p>
          <a:p>
            <a:pPr defTabSz="1128713" eaLnBrk="1" hangingPunct="1">
              <a:lnSpc>
                <a:spcPct val="80000"/>
              </a:lnSpc>
              <a:buFont typeface="Wingdings" panose="05000000000000000000" pitchFamily="2" charset="2"/>
              <a:buNone/>
              <a:tabLst>
                <a:tab pos="7443788" algn="l"/>
              </a:tabLst>
            </a:pPr>
            <a:r>
              <a:rPr lang="zh-CN" altLang="en-US" sz="2000" b="1" dirty="0" smtClean="0"/>
              <a:t>              第一个字节的前</a:t>
            </a:r>
            <a:r>
              <a:rPr lang="en-US" altLang="zh-CN" sz="2000" b="1" dirty="0" smtClean="0"/>
              <a:t>6</a:t>
            </a:r>
            <a:r>
              <a:rPr lang="zh-CN" altLang="en-US" sz="2000" b="1" dirty="0" smtClean="0"/>
              <a:t>个比特构成</a:t>
            </a:r>
            <a:r>
              <a:rPr lang="en-US" altLang="zh-CN" sz="2000" b="1" dirty="0" smtClean="0"/>
              <a:t>DLCI</a:t>
            </a:r>
            <a:r>
              <a:rPr lang="zh-CN" altLang="en-US" sz="2000" b="1" dirty="0" smtClean="0"/>
              <a:t>的第一部分。</a:t>
            </a:r>
            <a:r>
              <a:rPr lang="en-US" altLang="zh-CN" sz="2000" b="1" dirty="0" smtClean="0"/>
              <a:t>DLCI</a:t>
            </a:r>
            <a:r>
              <a:rPr lang="zh-CN" altLang="en-US" sz="2000" b="1" dirty="0" smtClean="0"/>
              <a:t>的第二部分使用第二个字节的前</a:t>
            </a:r>
            <a:r>
              <a:rPr lang="en-US" altLang="zh-CN" sz="2000" b="1" dirty="0" smtClean="0"/>
              <a:t>4</a:t>
            </a:r>
            <a:r>
              <a:rPr lang="zh-CN" altLang="en-US" sz="2000" b="1" dirty="0" smtClean="0"/>
              <a:t>个比特。</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323528" y="1340768"/>
            <a:ext cx="8534400" cy="52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en-US" altLang="zh-CN" sz="2400" b="1" dirty="0">
                <a:latin typeface="Times New Roman" panose="02020603050405020304" pitchFamily="18" charset="0"/>
              </a:rPr>
              <a:t>8.2.2  </a:t>
            </a:r>
            <a:r>
              <a:rPr kumimoji="1" lang="zh-CN" altLang="en-US" sz="2400" b="1" dirty="0">
                <a:latin typeface="Times New Roman" panose="02020603050405020304" pitchFamily="18" charset="0"/>
              </a:rPr>
              <a:t>帧中继相关协议</a:t>
            </a:r>
          </a:p>
          <a:p>
            <a:pPr eaLnBrk="1" hangingPunct="1">
              <a:spcBef>
                <a:spcPct val="50000"/>
              </a:spcBef>
              <a:buClrTx/>
              <a:buSzTx/>
              <a:buFontTx/>
              <a:buNone/>
            </a:pPr>
            <a:r>
              <a:rPr kumimoji="1" lang="zh-CN" altLang="en-US" sz="2400" b="1" dirty="0">
                <a:latin typeface="Times New Roman" panose="02020603050405020304" pitchFamily="18" charset="0"/>
              </a:rPr>
              <a:t>        </a:t>
            </a:r>
            <a:r>
              <a:rPr kumimoji="1" lang="en-US" altLang="zh-CN" sz="2400" b="1" dirty="0">
                <a:latin typeface="Times New Roman" panose="02020603050405020304" pitchFamily="18" charset="0"/>
              </a:rPr>
              <a:t>1</a:t>
            </a:r>
            <a:r>
              <a:rPr kumimoji="1" lang="zh-CN" altLang="en-US" sz="2400" b="1" dirty="0">
                <a:latin typeface="Times New Roman" panose="02020603050405020304" pitchFamily="18" charset="0"/>
              </a:rPr>
              <a:t>．</a:t>
            </a:r>
            <a:r>
              <a:rPr kumimoji="1" lang="en-US" altLang="zh-CN" sz="2400" b="1" dirty="0">
                <a:latin typeface="Times New Roman" panose="02020603050405020304" pitchFamily="18" charset="0"/>
              </a:rPr>
              <a:t>DL-core</a:t>
            </a:r>
            <a:r>
              <a:rPr kumimoji="1" lang="zh-CN" altLang="en-US" sz="2400" b="1" dirty="0">
                <a:latin typeface="Times New Roman" panose="02020603050405020304" pitchFamily="18" charset="0"/>
              </a:rPr>
              <a:t>协议：</a:t>
            </a:r>
            <a:r>
              <a:rPr kumimoji="1" lang="zh-CN" altLang="en-US" sz="2400" dirty="0">
                <a:latin typeface="Times New Roman" panose="02020603050405020304" pitchFamily="18" charset="0"/>
              </a:rPr>
              <a:t>用以支持帧中继数据传送，</a:t>
            </a:r>
          </a:p>
          <a:p>
            <a:pPr eaLnBrk="1" hangingPunct="1">
              <a:spcBef>
                <a:spcPct val="50000"/>
              </a:spcBef>
              <a:buClrTx/>
              <a:buSzTx/>
              <a:buFontTx/>
              <a:buNone/>
            </a:pPr>
            <a:r>
              <a:rPr kumimoji="1" lang="zh-CN" altLang="en-US" sz="2400" b="1" dirty="0">
                <a:latin typeface="Times New Roman" panose="02020603050405020304" pitchFamily="18" charset="0"/>
              </a:rPr>
              <a:t>主要包括：</a:t>
            </a:r>
          </a:p>
          <a:p>
            <a:pPr eaLnBrk="1" hangingPunct="1">
              <a:spcBef>
                <a:spcPct val="50000"/>
              </a:spcBef>
              <a:buClrTx/>
              <a:buSzTx/>
              <a:buFontTx/>
              <a:buNone/>
            </a:pPr>
            <a:r>
              <a:rPr kumimoji="1" lang="zh-CN" altLang="en-US" sz="2400" b="1" dirty="0">
                <a:latin typeface="Times New Roman" panose="02020603050405020304" pitchFamily="18" charset="0"/>
              </a:rPr>
              <a:t>① 帧定界、定位和透明传送；</a:t>
            </a:r>
          </a:p>
          <a:p>
            <a:pPr eaLnBrk="1" hangingPunct="1">
              <a:spcBef>
                <a:spcPct val="50000"/>
              </a:spcBef>
              <a:buClrTx/>
              <a:buSzTx/>
              <a:buFontTx/>
              <a:buNone/>
            </a:pPr>
            <a:r>
              <a:rPr kumimoji="1" lang="zh-CN" altLang="en-US" sz="2400" b="1" dirty="0">
                <a:latin typeface="Times New Roman" panose="02020603050405020304" pitchFamily="18" charset="0"/>
              </a:rPr>
              <a:t>② 利用</a:t>
            </a:r>
            <a:r>
              <a:rPr kumimoji="1" lang="en-US" altLang="zh-CN" sz="2400" b="1" dirty="0">
                <a:latin typeface="Times New Roman" panose="02020603050405020304" pitchFamily="18" charset="0"/>
              </a:rPr>
              <a:t>DLCI</a:t>
            </a:r>
            <a:r>
              <a:rPr kumimoji="1" lang="zh-CN" altLang="en-US" sz="2400" b="1" dirty="0">
                <a:latin typeface="Times New Roman" panose="02020603050405020304" pitchFamily="18" charset="0"/>
              </a:rPr>
              <a:t>（数据链路连接标识符）进行帧复用和分路；</a:t>
            </a:r>
          </a:p>
          <a:p>
            <a:pPr eaLnBrk="1" hangingPunct="1">
              <a:spcBef>
                <a:spcPct val="50000"/>
              </a:spcBef>
              <a:buClrTx/>
              <a:buSzTx/>
              <a:buFontTx/>
              <a:buNone/>
            </a:pPr>
            <a:r>
              <a:rPr kumimoji="1" lang="zh-CN" altLang="en-US" sz="2400" b="1" dirty="0">
                <a:latin typeface="Times New Roman" panose="02020603050405020304" pitchFamily="18" charset="0"/>
              </a:rPr>
              <a:t>③ 检验帧不超长、不过短，且为</a:t>
            </a:r>
            <a:r>
              <a:rPr kumimoji="1" lang="en-US" altLang="zh-CN" sz="2400" b="1" dirty="0">
                <a:latin typeface="Times New Roman" panose="02020603050405020304" pitchFamily="18" charset="0"/>
              </a:rPr>
              <a:t>8 bit</a:t>
            </a:r>
            <a:r>
              <a:rPr kumimoji="1" lang="zh-CN" altLang="en-US" sz="2400" b="1" dirty="0">
                <a:latin typeface="Times New Roman" panose="02020603050405020304" pitchFamily="18" charset="0"/>
              </a:rPr>
              <a:t>的整数倍；</a:t>
            </a:r>
          </a:p>
          <a:p>
            <a:pPr eaLnBrk="1" hangingPunct="1">
              <a:spcBef>
                <a:spcPct val="50000"/>
              </a:spcBef>
              <a:buClrTx/>
              <a:buSzTx/>
              <a:buFontTx/>
              <a:buNone/>
            </a:pPr>
            <a:r>
              <a:rPr kumimoji="1" lang="zh-CN" altLang="en-US" sz="2400" b="1" dirty="0">
                <a:latin typeface="Times New Roman" panose="02020603050405020304" pitchFamily="18" charset="0"/>
              </a:rPr>
              <a:t>④ 利用</a:t>
            </a:r>
            <a:r>
              <a:rPr kumimoji="1" lang="en-US" altLang="zh-CN" sz="2400" b="1" dirty="0">
                <a:latin typeface="Times New Roman" panose="02020603050405020304" pitchFamily="18" charset="0"/>
              </a:rPr>
              <a:t>FCS</a:t>
            </a:r>
            <a:r>
              <a:rPr kumimoji="1" lang="zh-CN" altLang="en-US" sz="2400" b="1" dirty="0">
                <a:latin typeface="Times New Roman" panose="02020603050405020304" pitchFamily="18" charset="0"/>
              </a:rPr>
              <a:t>检错，如发现有错，则丢弃；</a:t>
            </a:r>
          </a:p>
          <a:p>
            <a:pPr eaLnBrk="1" hangingPunct="1">
              <a:spcBef>
                <a:spcPct val="50000"/>
              </a:spcBef>
              <a:buClrTx/>
              <a:buSzTx/>
              <a:buFontTx/>
              <a:buNone/>
            </a:pPr>
            <a:r>
              <a:rPr kumimoji="1" lang="zh-CN" altLang="en-US" sz="2400" b="1" dirty="0">
                <a:latin typeface="Times New Roman" panose="02020603050405020304" pitchFamily="18" charset="0"/>
              </a:rPr>
              <a:t>⑤ 利用</a:t>
            </a:r>
            <a:r>
              <a:rPr kumimoji="1" lang="en-US" altLang="zh-CN" sz="2400" b="1" dirty="0">
                <a:latin typeface="Times New Roman" panose="02020603050405020304" pitchFamily="18" charset="0"/>
              </a:rPr>
              <a:t>FECN</a:t>
            </a:r>
            <a:r>
              <a:rPr kumimoji="1" lang="zh-CN" altLang="en-US" sz="2400" b="1" dirty="0">
                <a:latin typeface="Times New Roman" panose="02020603050405020304" pitchFamily="18" charset="0"/>
              </a:rPr>
              <a:t>和</a:t>
            </a:r>
            <a:r>
              <a:rPr kumimoji="1" lang="en-US" altLang="zh-CN" sz="2400" b="1" dirty="0">
                <a:latin typeface="Times New Roman" panose="02020603050405020304" pitchFamily="18" charset="0"/>
              </a:rPr>
              <a:t>BECN</a:t>
            </a:r>
            <a:r>
              <a:rPr kumimoji="1" lang="zh-CN" altLang="en-US" sz="2400" b="1" dirty="0">
                <a:latin typeface="Times New Roman" panose="02020603050405020304" pitchFamily="18" charset="0"/>
              </a:rPr>
              <a:t>通知被叫用户和主叫用户网络发生拥塞；</a:t>
            </a:r>
          </a:p>
          <a:p>
            <a:pPr eaLnBrk="1" hangingPunct="1">
              <a:spcBef>
                <a:spcPct val="50000"/>
              </a:spcBef>
              <a:buClrTx/>
              <a:buSzTx/>
              <a:buFontTx/>
              <a:buNone/>
            </a:pPr>
            <a:r>
              <a:rPr kumimoji="1" lang="zh-CN" altLang="en-US" sz="2400" b="1" dirty="0">
                <a:latin typeface="Times New Roman" panose="02020603050405020304" pitchFamily="18" charset="0"/>
              </a:rPr>
              <a:t>⑥ 利用</a:t>
            </a:r>
            <a:r>
              <a:rPr kumimoji="1" lang="en-US" altLang="zh-CN" sz="2400" b="1" dirty="0">
                <a:latin typeface="Times New Roman" panose="02020603050405020304" pitchFamily="18" charset="0"/>
              </a:rPr>
              <a:t>DE</a:t>
            </a:r>
            <a:r>
              <a:rPr kumimoji="1" lang="zh-CN" altLang="en-US" sz="2400" b="1" dirty="0">
                <a:latin typeface="Times New Roman" panose="02020603050405020304" pitchFamily="18" charset="0"/>
              </a:rPr>
              <a:t>位实现帧优先级控制。</a:t>
            </a:r>
          </a:p>
        </p:txBody>
      </p:sp>
    </p:spTree>
  </p:cSld>
  <p:clrMapOvr>
    <a:masterClrMapping/>
  </p:clrMapOvr>
  <p:transition>
    <p:zoom dir="in"/>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107504" y="1268760"/>
            <a:ext cx="9144000" cy="439896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ea typeface="宋体" charset="-122"/>
              </a:defRPr>
            </a:lvl1pPr>
            <a:lvl2pPr marL="742950" indent="-285750" eaLnBrk="0" hangingPunct="0">
              <a:defRPr>
                <a:solidFill>
                  <a:schemeClr val="tx1"/>
                </a:solidFill>
                <a:latin typeface="Arial" charset="0"/>
                <a:ea typeface="宋体" charset="-122"/>
              </a:defRPr>
            </a:lvl2pPr>
            <a:lvl3pPr marL="1143000" indent="-228600" eaLnBrk="0" hangingPunct="0">
              <a:defRPr>
                <a:solidFill>
                  <a:schemeClr val="tx1"/>
                </a:solidFill>
                <a:latin typeface="Arial" charset="0"/>
                <a:ea typeface="宋体" charset="-122"/>
              </a:defRPr>
            </a:lvl3pPr>
            <a:lvl4pPr marL="1600200" indent="-228600" eaLnBrk="0" hangingPunct="0">
              <a:defRPr>
                <a:solidFill>
                  <a:schemeClr val="tx1"/>
                </a:solidFill>
                <a:latin typeface="Arial" charset="0"/>
                <a:ea typeface="宋体" charset="-122"/>
              </a:defRPr>
            </a:lvl4pPr>
            <a:lvl5pPr marL="2057400" indent="-228600" eaLnBrk="0" hangingPunct="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pPr eaLnBrk="1" hangingPunct="1">
              <a:lnSpc>
                <a:spcPct val="138000"/>
              </a:lnSpc>
              <a:spcBef>
                <a:spcPct val="50000"/>
              </a:spcBef>
              <a:defRPr/>
            </a:pPr>
            <a:r>
              <a:rPr kumimoji="1" lang="en-US" altLang="zh-CN" sz="2400" dirty="0" smtClean="0">
                <a:latin typeface="Times New Roman" pitchFamily="18" charset="0"/>
              </a:rPr>
              <a:t>        </a:t>
            </a:r>
            <a:r>
              <a:rPr kumimoji="1" lang="en-US" altLang="zh-CN" sz="2400" b="1" dirty="0" smtClean="0">
                <a:latin typeface="Times New Roman" pitchFamily="18" charset="0"/>
              </a:rPr>
              <a:t>2</a:t>
            </a:r>
            <a:r>
              <a:rPr kumimoji="1" lang="zh-CN" altLang="en-US" sz="2400" b="1" dirty="0" smtClean="0">
                <a:latin typeface="Times New Roman" pitchFamily="18" charset="0"/>
              </a:rPr>
              <a:t>．</a:t>
            </a:r>
            <a:r>
              <a:rPr kumimoji="1" lang="en-US" altLang="zh-CN" sz="2400" b="1" dirty="0" smtClean="0">
                <a:latin typeface="Times New Roman" pitchFamily="18" charset="0"/>
              </a:rPr>
              <a:t>LMI</a:t>
            </a:r>
            <a:r>
              <a:rPr kumimoji="1" lang="zh-CN" altLang="en-US" sz="2400" b="1" dirty="0" smtClean="0">
                <a:latin typeface="Times New Roman" pitchFamily="18" charset="0"/>
              </a:rPr>
              <a:t>管理协议（</a:t>
            </a:r>
            <a:r>
              <a:rPr kumimoji="1" lang="en-US" altLang="zh-CN" sz="2400" b="1" dirty="0" smtClean="0">
                <a:latin typeface="Times New Roman" pitchFamily="18" charset="0"/>
              </a:rPr>
              <a:t>Local Management Interface</a:t>
            </a:r>
            <a:r>
              <a:rPr kumimoji="1" lang="zh-CN" altLang="en-US" sz="2400" b="1" dirty="0" smtClean="0">
                <a:latin typeface="Times New Roman" pitchFamily="18" charset="0"/>
              </a:rPr>
              <a:t>）：本地管理接口</a:t>
            </a:r>
          </a:p>
          <a:p>
            <a:pPr marL="342900" indent="-342900" eaLnBrk="1" hangingPunct="1">
              <a:lnSpc>
                <a:spcPct val="138000"/>
              </a:lnSpc>
              <a:spcBef>
                <a:spcPct val="50000"/>
              </a:spcBef>
              <a:buFont typeface="Arial" panose="020B0604020202020204" pitchFamily="34" charset="0"/>
              <a:buChar char="•"/>
              <a:defRPr/>
            </a:pPr>
            <a:r>
              <a:rPr kumimoji="1" lang="zh-CN" altLang="en-US" sz="2400" b="1" dirty="0" smtClean="0">
                <a:latin typeface="Times New Roman" pitchFamily="18" charset="0"/>
              </a:rPr>
              <a:t>  负责将故障状态的变化及</a:t>
            </a:r>
            <a:r>
              <a:rPr kumimoji="1" lang="en-US" altLang="zh-CN" sz="2400" b="1" dirty="0" smtClean="0">
                <a:latin typeface="Times New Roman" pitchFamily="18" charset="0"/>
              </a:rPr>
              <a:t>PVC</a:t>
            </a:r>
            <a:r>
              <a:rPr kumimoji="1" lang="zh-CN" altLang="en-US" sz="2400" b="1" dirty="0" smtClean="0">
                <a:latin typeface="Times New Roman" pitchFamily="18" charset="0"/>
              </a:rPr>
              <a:t>的调整通知用户。</a:t>
            </a:r>
            <a:endParaRPr kumimoji="1" lang="en-US" altLang="zh-CN" sz="2400" b="1" dirty="0" smtClean="0">
              <a:latin typeface="Times New Roman" pitchFamily="18" charset="0"/>
            </a:endParaRPr>
          </a:p>
          <a:p>
            <a:pPr marL="1085850" lvl="1" indent="-342900" eaLnBrk="1" hangingPunct="1">
              <a:lnSpc>
                <a:spcPct val="138000"/>
              </a:lnSpc>
              <a:spcBef>
                <a:spcPct val="50000"/>
              </a:spcBef>
              <a:buFont typeface="Arial" panose="020B0604020202020204" pitchFamily="34" charset="0"/>
              <a:buChar char="•"/>
              <a:defRPr/>
            </a:pPr>
            <a:r>
              <a:rPr kumimoji="1" lang="zh-CN" altLang="en-US" sz="2400" b="1" dirty="0" smtClean="0">
                <a:latin typeface="Times New Roman" pitchFamily="18" charset="0"/>
              </a:rPr>
              <a:t>帧中继提供高速数据通道，使用</a:t>
            </a:r>
            <a:r>
              <a:rPr kumimoji="1" lang="en-US" altLang="zh-CN" sz="2400" b="1" dirty="0" smtClean="0">
                <a:latin typeface="Times New Roman" pitchFamily="18" charset="0"/>
              </a:rPr>
              <a:t>PVC</a:t>
            </a:r>
            <a:r>
              <a:rPr kumimoji="1" lang="zh-CN" altLang="en-US" sz="2400" b="1" dirty="0" smtClean="0">
                <a:latin typeface="Times New Roman" pitchFamily="18" charset="0"/>
              </a:rPr>
              <a:t>（永久虚电路）连接。</a:t>
            </a:r>
            <a:endParaRPr kumimoji="1" lang="en-US" altLang="zh-CN" sz="2400" b="1" dirty="0" smtClean="0">
              <a:latin typeface="Times New Roman" pitchFamily="18" charset="0"/>
            </a:endParaRPr>
          </a:p>
          <a:p>
            <a:pPr marL="1085850" lvl="1" indent="-342900" eaLnBrk="1" hangingPunct="1">
              <a:lnSpc>
                <a:spcPct val="138000"/>
              </a:lnSpc>
              <a:spcBef>
                <a:spcPct val="50000"/>
              </a:spcBef>
              <a:buFont typeface="Arial" panose="020B0604020202020204" pitchFamily="34" charset="0"/>
              <a:buChar char="•"/>
              <a:defRPr/>
            </a:pPr>
            <a:r>
              <a:rPr kumimoji="1" lang="zh-CN" altLang="en-US" sz="2400" b="1" dirty="0" smtClean="0">
                <a:latin typeface="Times New Roman" pitchFamily="18" charset="0"/>
              </a:rPr>
              <a:t>任何一对用户之间的虚电路连接都是由网络管理功能预先定义的，如果数据链路出现故障，需要通知用户。</a:t>
            </a:r>
            <a:endParaRPr kumimoji="1" lang="en-US" altLang="zh-CN" sz="2400" b="1" dirty="0" smtClean="0">
              <a:latin typeface="Times New Roman" pitchFamily="18" charset="0"/>
            </a:endParaRPr>
          </a:p>
          <a:p>
            <a:pPr marL="1085850" lvl="1" indent="-342900" eaLnBrk="1" hangingPunct="1">
              <a:lnSpc>
                <a:spcPct val="138000"/>
              </a:lnSpc>
              <a:spcBef>
                <a:spcPct val="50000"/>
              </a:spcBef>
              <a:buFont typeface="Arial" panose="020B0604020202020204" pitchFamily="34" charset="0"/>
              <a:buChar char="•"/>
              <a:defRPr/>
            </a:pPr>
            <a:r>
              <a:rPr kumimoji="1" lang="zh-CN" altLang="en-US" sz="2400" b="1" dirty="0" smtClean="0">
                <a:latin typeface="Times New Roman" pitchFamily="18" charset="0"/>
              </a:rPr>
              <a:t>帧中继网络设备和用户端设备进行连通性确认的一种协议。 </a:t>
            </a:r>
          </a:p>
        </p:txBody>
      </p:sp>
    </p:spTree>
  </p:cSld>
  <p:clrMapOvr>
    <a:masterClrMapping/>
  </p:clrMapOvr>
  <p:transition>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179512" y="1139039"/>
            <a:ext cx="8610600" cy="1719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15000"/>
              </a:lnSpc>
              <a:spcBef>
                <a:spcPct val="50000"/>
              </a:spcBef>
              <a:buClrTx/>
              <a:buSzTx/>
              <a:buFontTx/>
              <a:buNone/>
            </a:pPr>
            <a:r>
              <a:rPr kumimoji="1" lang="en-US" altLang="zh-CN" sz="2400" b="1" dirty="0">
                <a:latin typeface="Times New Roman" panose="02020603050405020304" pitchFamily="18" charset="0"/>
              </a:rPr>
              <a:t>       3</a:t>
            </a:r>
            <a:r>
              <a:rPr kumimoji="1" lang="zh-CN" altLang="en-US" sz="2400" b="1" dirty="0">
                <a:latin typeface="Times New Roman" panose="02020603050405020304" pitchFamily="18" charset="0"/>
              </a:rPr>
              <a:t>．呼叫控制协议：建立和释放</a:t>
            </a:r>
            <a:r>
              <a:rPr kumimoji="1" lang="en-US" altLang="zh-CN" sz="2400" b="1" dirty="0">
                <a:latin typeface="Times New Roman" panose="02020603050405020304" pitchFamily="18" charset="0"/>
              </a:rPr>
              <a:t>SVC</a:t>
            </a:r>
            <a:r>
              <a:rPr kumimoji="1" lang="zh-CN" altLang="en-US" sz="2400" b="1" dirty="0">
                <a:latin typeface="Times New Roman" panose="02020603050405020304" pitchFamily="18" charset="0"/>
              </a:rPr>
              <a:t>（交换式虚电路 ）。</a:t>
            </a:r>
          </a:p>
          <a:p>
            <a:pPr eaLnBrk="1" hangingPunct="1">
              <a:lnSpc>
                <a:spcPct val="115000"/>
              </a:lnSpc>
              <a:spcBef>
                <a:spcPct val="50000"/>
              </a:spcBef>
              <a:buClrTx/>
              <a:buSzTx/>
              <a:buFontTx/>
              <a:buNone/>
            </a:pPr>
            <a:r>
              <a:rPr kumimoji="1" lang="zh-CN" altLang="en-US" sz="2400" b="1" dirty="0">
                <a:latin typeface="Times New Roman" panose="02020603050405020304" pitchFamily="18" charset="0"/>
              </a:rPr>
              <a:t>         </a:t>
            </a:r>
            <a:r>
              <a:rPr kumimoji="1" lang="en-US" altLang="zh-CN" sz="2400" b="1" dirty="0">
                <a:latin typeface="Times New Roman" panose="02020603050405020304" pitchFamily="18" charset="0"/>
              </a:rPr>
              <a:t>SVC</a:t>
            </a:r>
            <a:r>
              <a:rPr kumimoji="1" lang="zh-CN" altLang="en-US" sz="2400" b="1" dirty="0">
                <a:latin typeface="Times New Roman" panose="02020603050405020304" pitchFamily="18" charset="0"/>
              </a:rPr>
              <a:t>呼叫控制协议和</a:t>
            </a:r>
            <a:r>
              <a:rPr kumimoji="1" lang="en-US" altLang="zh-CN" sz="2400" b="1" dirty="0">
                <a:latin typeface="Times New Roman" panose="02020603050405020304" pitchFamily="18" charset="0"/>
              </a:rPr>
              <a:t>LMI</a:t>
            </a:r>
            <a:r>
              <a:rPr kumimoji="1" lang="zh-CN" altLang="en-US" sz="2400" b="1" dirty="0">
                <a:latin typeface="Times New Roman" panose="02020603050405020304" pitchFamily="18" charset="0"/>
              </a:rPr>
              <a:t>管理协议均属高层信令协议。</a:t>
            </a:r>
          </a:p>
          <a:p>
            <a:pPr eaLnBrk="1" hangingPunct="1">
              <a:lnSpc>
                <a:spcPct val="115000"/>
              </a:lnSpc>
              <a:spcBef>
                <a:spcPct val="50000"/>
              </a:spcBef>
              <a:buClrTx/>
              <a:buSzTx/>
              <a:buFontTx/>
              <a:buNone/>
            </a:pPr>
            <a:r>
              <a:rPr kumimoji="1" lang="zh-CN" altLang="en-US" sz="2400" b="1" dirty="0">
                <a:latin typeface="Times New Roman" panose="02020603050405020304" pitchFamily="18" charset="0"/>
              </a:rPr>
              <a:t>         协议消息在</a:t>
            </a:r>
            <a:r>
              <a:rPr kumimoji="1" lang="en-US" altLang="zh-CN" sz="2400" b="1" dirty="0">
                <a:latin typeface="Times New Roman" panose="02020603050405020304" pitchFamily="18" charset="0"/>
              </a:rPr>
              <a:t>DLCI=0</a:t>
            </a:r>
            <a:r>
              <a:rPr kumimoji="1" lang="zh-CN" altLang="en-US" sz="2400" b="1" dirty="0">
                <a:latin typeface="Times New Roman" panose="02020603050405020304" pitchFamily="18" charset="0"/>
              </a:rPr>
              <a:t>的专用信令链路上传送</a:t>
            </a:r>
          </a:p>
        </p:txBody>
      </p:sp>
      <p:graphicFrame>
        <p:nvGraphicFramePr>
          <p:cNvPr id="25603" name="Object 5"/>
          <p:cNvGraphicFramePr>
            <a:graphicFrameLocks noChangeAspect="1"/>
          </p:cNvGraphicFramePr>
          <p:nvPr/>
        </p:nvGraphicFramePr>
        <p:xfrm>
          <a:off x="3132138" y="3608388"/>
          <a:ext cx="4968875" cy="3249612"/>
        </p:xfrm>
        <a:graphic>
          <a:graphicData uri="http://schemas.openxmlformats.org/presentationml/2006/ole">
            <mc:AlternateContent xmlns:mc="http://schemas.openxmlformats.org/markup-compatibility/2006">
              <mc:Choice xmlns:v="urn:schemas-microsoft-com:vml" Requires="v">
                <p:oleObj spid="_x0000_s25609" r:id="rId3" imgW="2493409" imgH="1630768" progId="Visio.Drawing.4">
                  <p:embed/>
                </p:oleObj>
              </mc:Choice>
              <mc:Fallback>
                <p:oleObj r:id="rId3" imgW="2493409" imgH="1630768" progId="Visio.Drawing.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3608388"/>
                        <a:ext cx="4968875" cy="3249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04" name="Rectangle 6"/>
          <p:cNvSpPr>
            <a:spLocks noChangeArrowheads="1"/>
          </p:cNvSpPr>
          <p:nvPr/>
        </p:nvSpPr>
        <p:spPr bwMode="auto">
          <a:xfrm>
            <a:off x="683568" y="3023001"/>
            <a:ext cx="7081837"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en-US" altLang="zh-CN" sz="1600" dirty="0"/>
              <a:t>DL-control(</a:t>
            </a:r>
            <a:r>
              <a:rPr kumimoji="1" lang="zh-CN" altLang="en-US" sz="1600" dirty="0"/>
              <a:t>数字链路控制协议：用来建立和释放用户平面上的数据链路层连接</a:t>
            </a:r>
          </a:p>
        </p:txBody>
      </p:sp>
      <p:sp>
        <p:nvSpPr>
          <p:cNvPr id="25605" name="Rectangle 7"/>
          <p:cNvSpPr>
            <a:spLocks noChangeArrowheads="1"/>
          </p:cNvSpPr>
          <p:nvPr/>
        </p:nvSpPr>
        <p:spPr bwMode="auto">
          <a:xfrm>
            <a:off x="0" y="4292600"/>
            <a:ext cx="23558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1800"/>
              <a:t>数据链路层协议</a:t>
            </a:r>
            <a:r>
              <a:rPr kumimoji="1" lang="en-US" altLang="zh-CN" sz="1800"/>
              <a:t>LAPF</a:t>
            </a:r>
          </a:p>
        </p:txBody>
      </p:sp>
      <p:sp>
        <p:nvSpPr>
          <p:cNvPr id="25606" name="AutoShape 8"/>
          <p:cNvSpPr>
            <a:spLocks/>
          </p:cNvSpPr>
          <p:nvPr/>
        </p:nvSpPr>
        <p:spPr bwMode="auto">
          <a:xfrm>
            <a:off x="2700338" y="3860800"/>
            <a:ext cx="71437" cy="1800225"/>
          </a:xfrm>
          <a:prstGeom prst="leftBrace">
            <a:avLst>
              <a:gd name="adj1" fmla="val 210001"/>
              <a:gd name="adj2" fmla="val 34481"/>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Tree>
  </p:cSld>
  <p:clrMapOvr>
    <a:masterClrMapping/>
  </p:clrMapOvr>
  <p:transition>
    <p:zoom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323528" y="717550"/>
            <a:ext cx="8534400" cy="614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05000"/>
              </a:lnSpc>
              <a:spcBef>
                <a:spcPct val="5000"/>
              </a:spcBef>
              <a:buClrTx/>
              <a:buSzTx/>
              <a:buFontTx/>
              <a:buNone/>
            </a:pPr>
            <a:r>
              <a:rPr kumimoji="1" lang="en-US" altLang="zh-CN" sz="2800" b="1" dirty="0">
                <a:latin typeface="Times New Roman" panose="02020603050405020304" pitchFamily="18" charset="0"/>
              </a:rPr>
              <a:t>8.3.2  </a:t>
            </a:r>
            <a:r>
              <a:rPr kumimoji="1" lang="zh-CN" altLang="en-US" sz="2800" b="1" dirty="0">
                <a:latin typeface="Times New Roman" panose="02020603050405020304" pitchFamily="18" charset="0"/>
              </a:rPr>
              <a:t>帧中继的网络管理</a:t>
            </a:r>
          </a:p>
          <a:p>
            <a:pPr eaLnBrk="1" hangingPunct="1">
              <a:lnSpc>
                <a:spcPct val="105000"/>
              </a:lnSpc>
              <a:spcBef>
                <a:spcPct val="5000"/>
              </a:spcBef>
              <a:buClrTx/>
              <a:buSzTx/>
              <a:buFontTx/>
              <a:buNone/>
            </a:pPr>
            <a:r>
              <a:rPr kumimoji="1" lang="zh-CN" altLang="en-US" sz="2400" dirty="0">
                <a:latin typeface="Times New Roman" panose="02020603050405020304" pitchFamily="18" charset="0"/>
              </a:rPr>
              <a:t>        可分为</a:t>
            </a:r>
            <a:r>
              <a:rPr kumimoji="1" lang="zh-CN" altLang="en-US" sz="2400" b="1" dirty="0">
                <a:solidFill>
                  <a:schemeClr val="accent2"/>
                </a:solidFill>
                <a:latin typeface="Times New Roman" panose="02020603050405020304" pitchFamily="18" charset="0"/>
              </a:rPr>
              <a:t>带宽管理、</a:t>
            </a:r>
            <a:r>
              <a:rPr kumimoji="1" lang="en-US" altLang="zh-CN" sz="2400" b="1" dirty="0">
                <a:solidFill>
                  <a:schemeClr val="accent2"/>
                </a:solidFill>
                <a:latin typeface="Times New Roman" panose="02020603050405020304" pitchFamily="18" charset="0"/>
              </a:rPr>
              <a:t>PVC</a:t>
            </a:r>
            <a:r>
              <a:rPr kumimoji="1" lang="zh-CN" altLang="en-US" sz="2400" b="1" dirty="0">
                <a:solidFill>
                  <a:schemeClr val="accent2"/>
                </a:solidFill>
                <a:latin typeface="Times New Roman" panose="02020603050405020304" pitchFamily="18" charset="0"/>
              </a:rPr>
              <a:t>管理和拥塞管理</a:t>
            </a:r>
            <a:r>
              <a:rPr kumimoji="1" lang="zh-CN" altLang="en-US" sz="2400" dirty="0">
                <a:latin typeface="Times New Roman" panose="02020603050405020304" pitchFamily="18" charset="0"/>
              </a:rPr>
              <a:t>等。</a:t>
            </a:r>
          </a:p>
          <a:p>
            <a:pPr eaLnBrk="1" hangingPunct="1">
              <a:lnSpc>
                <a:spcPct val="105000"/>
              </a:lnSpc>
              <a:spcBef>
                <a:spcPct val="5000"/>
              </a:spcBef>
              <a:buClrTx/>
              <a:buSzTx/>
              <a:buFontTx/>
              <a:buNone/>
            </a:pPr>
            <a:r>
              <a:rPr kumimoji="1" lang="zh-CN" altLang="en-US" sz="2400" dirty="0">
                <a:latin typeface="Times New Roman" panose="02020603050405020304" pitchFamily="18" charset="0"/>
              </a:rPr>
              <a:t>        </a:t>
            </a:r>
            <a:r>
              <a:rPr kumimoji="1" lang="en-US" altLang="zh-CN" sz="2400" dirty="0">
                <a:latin typeface="Times New Roman" panose="02020603050405020304" pitchFamily="18" charset="0"/>
              </a:rPr>
              <a:t>1) </a:t>
            </a:r>
            <a:r>
              <a:rPr kumimoji="1" lang="zh-CN" altLang="en-US" sz="2400" dirty="0">
                <a:latin typeface="Times New Roman" panose="02020603050405020304" pitchFamily="18" charset="0"/>
              </a:rPr>
              <a:t>带宽管理</a:t>
            </a:r>
          </a:p>
          <a:p>
            <a:pPr eaLnBrk="1" hangingPunct="1">
              <a:lnSpc>
                <a:spcPct val="105000"/>
              </a:lnSpc>
              <a:spcBef>
                <a:spcPct val="5000"/>
              </a:spcBef>
              <a:buClrTx/>
              <a:buSzTx/>
              <a:buFontTx/>
              <a:buNone/>
            </a:pPr>
            <a:r>
              <a:rPr kumimoji="1" lang="zh-CN" altLang="en-US" sz="2400" dirty="0">
                <a:latin typeface="Times New Roman" panose="02020603050405020304" pitchFamily="18" charset="0"/>
              </a:rPr>
              <a:t>       原因： </a:t>
            </a:r>
            <a:r>
              <a:rPr kumimoji="1" lang="zh-CN" altLang="en-US" sz="2400" dirty="0" smtClean="0">
                <a:latin typeface="Times New Roman" panose="02020603050405020304" pitchFamily="18" charset="0"/>
              </a:rPr>
              <a:t>实现带宽</a:t>
            </a:r>
            <a:r>
              <a:rPr kumimoji="1" lang="zh-CN" altLang="en-US" sz="2400" dirty="0">
                <a:latin typeface="Times New Roman" panose="02020603050405020304" pitchFamily="18" charset="0"/>
              </a:rPr>
              <a:t>资源的动态分配。</a:t>
            </a:r>
          </a:p>
          <a:p>
            <a:pPr eaLnBrk="1" hangingPunct="1">
              <a:lnSpc>
                <a:spcPct val="105000"/>
              </a:lnSpc>
              <a:spcBef>
                <a:spcPct val="5000"/>
              </a:spcBef>
              <a:buClrTx/>
              <a:buSzTx/>
              <a:buFontTx/>
              <a:buNone/>
            </a:pPr>
            <a:r>
              <a:rPr kumimoji="1" lang="zh-CN" altLang="en-US" sz="2400" dirty="0">
                <a:latin typeface="Times New Roman" panose="02020603050405020304" pitchFamily="18" charset="0"/>
              </a:rPr>
              <a:t>        方法：通过为用户分配带宽控制参数</a:t>
            </a:r>
            <a:r>
              <a:rPr kumimoji="1" lang="en-US" altLang="zh-CN" sz="2400" dirty="0">
                <a:latin typeface="Times New Roman" panose="02020603050405020304" pitchFamily="18" charset="0"/>
              </a:rPr>
              <a:t>(</a:t>
            </a:r>
            <a:r>
              <a:rPr kumimoji="1" lang="zh-CN" altLang="en-US" sz="2400" dirty="0">
                <a:latin typeface="Times New Roman" panose="02020603050405020304" pitchFamily="18" charset="0"/>
              </a:rPr>
              <a:t>如网络与用户约定的用户信息传送速率</a:t>
            </a:r>
            <a:r>
              <a:rPr kumimoji="1" lang="en-US" altLang="zh-CN" sz="2400" dirty="0">
                <a:latin typeface="Times New Roman" panose="02020603050405020304" pitchFamily="18" charset="0"/>
              </a:rPr>
              <a:t>CIR</a:t>
            </a:r>
            <a:r>
              <a:rPr kumimoji="1" lang="zh-CN" altLang="en-US" sz="2400" dirty="0">
                <a:latin typeface="Times New Roman" panose="02020603050405020304" pitchFamily="18" charset="0"/>
              </a:rPr>
              <a:t>等</a:t>
            </a:r>
            <a:r>
              <a:rPr kumimoji="1" lang="en-US" altLang="zh-CN" sz="2400" dirty="0">
                <a:latin typeface="Times New Roman" panose="02020603050405020304" pitchFamily="18" charset="0"/>
              </a:rPr>
              <a:t>)</a:t>
            </a:r>
            <a:r>
              <a:rPr kumimoji="1" lang="zh-CN" altLang="en-US" sz="2400" dirty="0">
                <a:latin typeface="Times New Roman" panose="02020603050405020304" pitchFamily="18" charset="0"/>
              </a:rPr>
              <a:t>，对每条虚电路上传送的用户信息进行监视和控制</a:t>
            </a:r>
          </a:p>
          <a:p>
            <a:pPr eaLnBrk="1" hangingPunct="1">
              <a:lnSpc>
                <a:spcPct val="105000"/>
              </a:lnSpc>
              <a:spcBef>
                <a:spcPct val="5000"/>
              </a:spcBef>
              <a:buClrTx/>
              <a:buSzTx/>
              <a:buFontTx/>
              <a:buNone/>
            </a:pPr>
            <a:r>
              <a:rPr kumimoji="1" lang="zh-CN" altLang="en-US" sz="2400" dirty="0"/>
              <a:t>      </a:t>
            </a:r>
            <a:r>
              <a:rPr kumimoji="1" lang="en-US" altLang="zh-CN" sz="2400" dirty="0"/>
              <a:t>2)  PVC</a:t>
            </a:r>
            <a:r>
              <a:rPr kumimoji="1" lang="zh-CN" altLang="en-US" sz="2400" dirty="0"/>
              <a:t>管理</a:t>
            </a:r>
          </a:p>
          <a:p>
            <a:pPr eaLnBrk="1" hangingPunct="1">
              <a:lnSpc>
                <a:spcPct val="105000"/>
              </a:lnSpc>
              <a:spcBef>
                <a:spcPct val="5000"/>
              </a:spcBef>
              <a:buClrTx/>
              <a:buSzTx/>
              <a:buFontTx/>
              <a:buNone/>
            </a:pPr>
            <a:r>
              <a:rPr kumimoji="1" lang="zh-CN" altLang="en-US" sz="2400" dirty="0"/>
              <a:t>       目的：指在接口间交换一些询问和状态信息帧，使双方了解对方的</a:t>
            </a:r>
            <a:r>
              <a:rPr kumimoji="1" lang="en-US" altLang="zh-CN" sz="2400" dirty="0"/>
              <a:t>PVC</a:t>
            </a:r>
            <a:r>
              <a:rPr kumimoji="1" lang="zh-CN" altLang="en-US" sz="2400" dirty="0"/>
              <a:t>状态情况。</a:t>
            </a:r>
          </a:p>
          <a:p>
            <a:pPr eaLnBrk="1" hangingPunct="1">
              <a:lnSpc>
                <a:spcPct val="105000"/>
              </a:lnSpc>
              <a:spcBef>
                <a:spcPct val="5000"/>
              </a:spcBef>
              <a:buClrTx/>
              <a:buSzTx/>
              <a:buFontTx/>
              <a:buNone/>
            </a:pPr>
            <a:r>
              <a:rPr kumimoji="1" lang="zh-CN" altLang="en-US" sz="2400" dirty="0"/>
              <a:t>       包括用于</a:t>
            </a:r>
            <a:r>
              <a:rPr kumimoji="1" lang="zh-CN" altLang="en-US" sz="2400" b="1" dirty="0"/>
              <a:t>用户网络接口</a:t>
            </a:r>
            <a:r>
              <a:rPr kumimoji="1" lang="en-US" altLang="zh-CN" sz="2400" b="1" dirty="0"/>
              <a:t>(UNI)</a:t>
            </a:r>
            <a:r>
              <a:rPr kumimoji="1" lang="zh-CN" altLang="en-US" sz="2400" b="1" dirty="0"/>
              <a:t>、</a:t>
            </a:r>
            <a:r>
              <a:rPr kumimoji="1" lang="zh-CN" altLang="en-US" sz="2400" dirty="0"/>
              <a:t> </a:t>
            </a:r>
            <a:r>
              <a:rPr kumimoji="1" lang="zh-CN" altLang="en-US" sz="2400" b="1" dirty="0"/>
              <a:t>网络间接口</a:t>
            </a:r>
            <a:r>
              <a:rPr kumimoji="1" lang="en-US" altLang="zh-CN" sz="2400" b="1" dirty="0"/>
              <a:t>(NNI)</a:t>
            </a:r>
            <a:r>
              <a:rPr kumimoji="1" lang="zh-CN" altLang="en-US" sz="2400" dirty="0"/>
              <a:t>的</a:t>
            </a:r>
            <a:r>
              <a:rPr kumimoji="1" lang="en-US" altLang="zh-CN" sz="2400" dirty="0"/>
              <a:t>PVC</a:t>
            </a:r>
            <a:r>
              <a:rPr kumimoji="1" lang="zh-CN" altLang="en-US" sz="2400" dirty="0"/>
              <a:t>管理协议</a:t>
            </a:r>
          </a:p>
          <a:p>
            <a:pPr eaLnBrk="1" hangingPunct="1">
              <a:lnSpc>
                <a:spcPct val="105000"/>
              </a:lnSpc>
              <a:spcBef>
                <a:spcPct val="5000"/>
              </a:spcBef>
              <a:buClrTx/>
              <a:buSzTx/>
              <a:buFontTx/>
              <a:buNone/>
            </a:pPr>
            <a:r>
              <a:rPr kumimoji="1" lang="zh-CN" altLang="en-US" sz="2400" dirty="0"/>
              <a:t>       主要内容有接口是否依然有效、各</a:t>
            </a:r>
            <a:r>
              <a:rPr kumimoji="1" lang="en-US" altLang="zh-CN" sz="2400" dirty="0"/>
              <a:t>PVC</a:t>
            </a:r>
            <a:r>
              <a:rPr kumimoji="1" lang="zh-CN" altLang="en-US" sz="2400" dirty="0"/>
              <a:t>当前的状态和</a:t>
            </a:r>
            <a:r>
              <a:rPr kumimoji="1" lang="en-US" altLang="zh-CN" sz="2400" dirty="0"/>
              <a:t>PVC</a:t>
            </a:r>
            <a:r>
              <a:rPr kumimoji="1" lang="zh-CN" altLang="en-US" sz="2400" dirty="0"/>
              <a:t>的增加或删除等。</a:t>
            </a:r>
          </a:p>
          <a:p>
            <a:pPr eaLnBrk="1" hangingPunct="1">
              <a:lnSpc>
                <a:spcPct val="105000"/>
              </a:lnSpc>
              <a:spcBef>
                <a:spcPct val="5000"/>
              </a:spcBef>
              <a:buClrTx/>
              <a:buSzTx/>
              <a:buFontTx/>
              <a:buNone/>
            </a:pPr>
            <a:endParaRPr kumimoji="1" lang="en-US" altLang="zh-CN" sz="2400" dirty="0">
              <a:latin typeface="Times New Roman" panose="02020603050405020304" pitchFamily="18" charset="0"/>
            </a:endParaRPr>
          </a:p>
        </p:txBody>
      </p:sp>
    </p:spTree>
  </p:cSld>
  <p:clrMapOvr>
    <a:masterClrMapping/>
  </p:clrMapOvr>
  <p:transition>
    <p:zoom dir="in"/>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251520" y="1171871"/>
            <a:ext cx="8642350" cy="5410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
              </a:spcBef>
              <a:buClrTx/>
              <a:buSzTx/>
              <a:buFontTx/>
              <a:buNone/>
            </a:pPr>
            <a:r>
              <a:rPr kumimoji="1" lang="en-US" altLang="zh-CN" sz="2000" dirty="0">
                <a:latin typeface="宋体" panose="02010600030101010101" pitchFamily="2" charset="-122"/>
              </a:rPr>
              <a:t>        </a:t>
            </a:r>
            <a:r>
              <a:rPr kumimoji="1" lang="en-US" altLang="zh-CN" sz="2400" dirty="0">
                <a:latin typeface="宋体" panose="02010600030101010101" pitchFamily="2" charset="-122"/>
              </a:rPr>
              <a:t>3) </a:t>
            </a:r>
            <a:r>
              <a:rPr kumimoji="1" lang="zh-CN" altLang="en-US" sz="2400" dirty="0">
                <a:latin typeface="宋体" panose="02010600030101010101" pitchFamily="2" charset="-122"/>
              </a:rPr>
              <a:t>拥塞管理：原因：网络节点机不进行流量控制。</a:t>
            </a:r>
          </a:p>
          <a:p>
            <a:pPr eaLnBrk="1" hangingPunct="1">
              <a:spcBef>
                <a:spcPct val="5000"/>
              </a:spcBef>
              <a:buClrTx/>
              <a:buSzTx/>
              <a:buFontTx/>
              <a:buChar char="•"/>
            </a:pPr>
            <a:r>
              <a:rPr kumimoji="1" lang="zh-CN" altLang="en-US" sz="2400" dirty="0">
                <a:latin typeface="宋体" panose="02010600030101010101" pitchFamily="2" charset="-122"/>
              </a:rPr>
              <a:t>      </a:t>
            </a:r>
            <a:r>
              <a:rPr kumimoji="1" lang="en-US" altLang="zh-CN" sz="2400" dirty="0">
                <a:latin typeface="宋体" panose="02010600030101010101" pitchFamily="2" charset="-122"/>
              </a:rPr>
              <a:t>(1) </a:t>
            </a:r>
            <a:r>
              <a:rPr kumimoji="1" lang="zh-CN" altLang="en-US" sz="2400" b="1" dirty="0">
                <a:latin typeface="宋体" panose="02010600030101010101" pitchFamily="2" charset="-122"/>
              </a:rPr>
              <a:t>拥塞控制策略。网络发生轻微拥塞时</a:t>
            </a:r>
            <a:r>
              <a:rPr kumimoji="1" lang="zh-CN" altLang="en-US" sz="2400" dirty="0">
                <a:latin typeface="宋体" panose="02010600030101010101" pitchFamily="2" charset="-122"/>
              </a:rPr>
              <a:t>，防止网络性能的进一步恶化，使网络恢复正常运行状态：</a:t>
            </a:r>
          </a:p>
          <a:p>
            <a:pPr eaLnBrk="1" hangingPunct="1">
              <a:spcBef>
                <a:spcPct val="5000"/>
              </a:spcBef>
              <a:buClrTx/>
              <a:buSzTx/>
              <a:buFontTx/>
              <a:buNone/>
            </a:pPr>
            <a:r>
              <a:rPr kumimoji="1" lang="zh-CN" altLang="en-US" sz="2000" dirty="0">
                <a:latin typeface="宋体" panose="02010600030101010101" pitchFamily="2" charset="-122"/>
              </a:rPr>
              <a:t>        ① 终点控制策略：网络中节点机将前向</a:t>
            </a:r>
            <a:r>
              <a:rPr kumimoji="1" lang="zh-CN" altLang="en-US" sz="2000" dirty="0">
                <a:solidFill>
                  <a:srgbClr val="FF0000"/>
                </a:solidFill>
                <a:latin typeface="宋体" panose="02010600030101010101" pitchFamily="2" charset="-122"/>
              </a:rPr>
              <a:t>传送帧的</a:t>
            </a:r>
            <a:r>
              <a:rPr kumimoji="1" lang="en-US" altLang="zh-CN" sz="2000" dirty="0">
                <a:solidFill>
                  <a:srgbClr val="FF0000"/>
                </a:solidFill>
                <a:latin typeface="宋体" panose="02010600030101010101" pitchFamily="2" charset="-122"/>
              </a:rPr>
              <a:t>FECN</a:t>
            </a:r>
            <a:r>
              <a:rPr kumimoji="1" lang="zh-CN" altLang="en-US" sz="2000" dirty="0">
                <a:solidFill>
                  <a:srgbClr val="FF0000"/>
                </a:solidFill>
                <a:latin typeface="宋体" panose="02010600030101010101" pitchFamily="2" charset="-122"/>
              </a:rPr>
              <a:t>比特置“</a:t>
            </a:r>
            <a:r>
              <a:rPr kumimoji="1" lang="en-US" altLang="zh-CN" sz="2000" dirty="0">
                <a:solidFill>
                  <a:srgbClr val="FF0000"/>
                </a:solidFill>
                <a:latin typeface="宋体" panose="02010600030101010101" pitchFamily="2" charset="-122"/>
              </a:rPr>
              <a:t>1</a:t>
            </a:r>
            <a:r>
              <a:rPr kumimoji="1" lang="en-US" altLang="zh-CN" sz="2000" dirty="0">
                <a:latin typeface="宋体" panose="02010600030101010101" pitchFamily="2" charset="-122"/>
              </a:rPr>
              <a:t>”</a:t>
            </a:r>
            <a:r>
              <a:rPr kumimoji="1" lang="zh-CN" altLang="en-US" sz="2000" dirty="0">
                <a:latin typeface="宋体" panose="02010600030101010101" pitchFamily="2" charset="-122"/>
              </a:rPr>
              <a:t>，以传送拥塞通知，虚电路终点的用户终端应采取相应措施，以缓解拥塞状态。</a:t>
            </a:r>
          </a:p>
          <a:p>
            <a:pPr eaLnBrk="1" hangingPunct="1">
              <a:spcBef>
                <a:spcPct val="5000"/>
              </a:spcBef>
              <a:buClrTx/>
              <a:buSzTx/>
              <a:buFontTx/>
              <a:buNone/>
            </a:pPr>
            <a:r>
              <a:rPr kumimoji="1" lang="zh-CN" altLang="en-US" sz="2000" dirty="0">
                <a:latin typeface="宋体" panose="02010600030101010101" pitchFamily="2" charset="-122"/>
              </a:rPr>
              <a:t>        ② 源点控制策略：网络中节点机将后</a:t>
            </a:r>
            <a:r>
              <a:rPr kumimoji="1" lang="zh-CN" altLang="en-US" sz="2000" dirty="0">
                <a:solidFill>
                  <a:srgbClr val="FF0000"/>
                </a:solidFill>
                <a:latin typeface="宋体" panose="02010600030101010101" pitchFamily="2" charset="-122"/>
              </a:rPr>
              <a:t>向传送的帧的</a:t>
            </a:r>
            <a:r>
              <a:rPr kumimoji="1" lang="en-US" altLang="zh-CN" sz="2000" dirty="0">
                <a:solidFill>
                  <a:srgbClr val="FF0000"/>
                </a:solidFill>
                <a:latin typeface="宋体" panose="02010600030101010101" pitchFamily="2" charset="-122"/>
              </a:rPr>
              <a:t>BECN</a:t>
            </a:r>
            <a:r>
              <a:rPr kumimoji="1" lang="zh-CN" altLang="en-US" sz="2000" dirty="0">
                <a:solidFill>
                  <a:srgbClr val="FF0000"/>
                </a:solidFill>
                <a:latin typeface="宋体" panose="02010600030101010101" pitchFamily="2" charset="-122"/>
              </a:rPr>
              <a:t>比特置“</a:t>
            </a:r>
            <a:r>
              <a:rPr kumimoji="1" lang="en-US" altLang="zh-CN" sz="2000" dirty="0">
                <a:solidFill>
                  <a:srgbClr val="FF0000"/>
                </a:solidFill>
                <a:latin typeface="宋体" panose="02010600030101010101" pitchFamily="2" charset="-122"/>
              </a:rPr>
              <a:t>1”</a:t>
            </a:r>
            <a:r>
              <a:rPr kumimoji="1" lang="zh-CN" altLang="en-US" sz="2000" dirty="0">
                <a:latin typeface="宋体" panose="02010600030101010101" pitchFamily="2" charset="-122"/>
              </a:rPr>
              <a:t>进行传送，以通知其他节点机直至虚电路源点用户终端，使其降低信息传送速率，缓解拥塞状态。</a:t>
            </a:r>
          </a:p>
          <a:p>
            <a:pPr eaLnBrk="1" hangingPunct="1">
              <a:spcBef>
                <a:spcPct val="5000"/>
              </a:spcBef>
              <a:buClrTx/>
              <a:buSzTx/>
              <a:buFontTx/>
              <a:buChar char="•"/>
            </a:pPr>
            <a:r>
              <a:rPr kumimoji="1" lang="zh-CN" altLang="en-US" sz="2000" dirty="0">
                <a:latin typeface="宋体" panose="02010600030101010101" pitchFamily="2" charset="-122"/>
              </a:rPr>
              <a:t>       </a:t>
            </a:r>
            <a:r>
              <a:rPr kumimoji="1" lang="en-US" altLang="zh-CN" sz="2400" dirty="0">
                <a:latin typeface="宋体" panose="02010600030101010101" pitchFamily="2" charset="-122"/>
              </a:rPr>
              <a:t>(2) </a:t>
            </a:r>
            <a:r>
              <a:rPr kumimoji="1" lang="zh-CN" altLang="en-US" sz="2400" b="1" dirty="0">
                <a:latin typeface="宋体" panose="02010600030101010101" pitchFamily="2" charset="-122"/>
              </a:rPr>
              <a:t>拥塞恢复策略。</a:t>
            </a:r>
            <a:r>
              <a:rPr kumimoji="1" lang="zh-CN" altLang="en-US" sz="2400" dirty="0">
                <a:latin typeface="宋体" panose="02010600030101010101" pitchFamily="2" charset="-122"/>
              </a:rPr>
              <a:t>指在</a:t>
            </a:r>
            <a:r>
              <a:rPr kumimoji="1" lang="zh-CN" altLang="en-US" sz="2400" b="1" dirty="0">
                <a:latin typeface="宋体" panose="02010600030101010101" pitchFamily="2" charset="-122"/>
              </a:rPr>
              <a:t>网络发生严重拥塞时</a:t>
            </a:r>
            <a:r>
              <a:rPr kumimoji="1" lang="zh-CN" altLang="en-US" sz="2400" dirty="0">
                <a:latin typeface="宋体" panose="02010600030101010101" pitchFamily="2" charset="-122"/>
              </a:rPr>
              <a:t>，减少数据流量，减轻拥塞，使网络恢复到正常状态的策略。网络内节点机除采用源点或终点控制策略发出拥塞通知外，还要将</a:t>
            </a:r>
            <a:r>
              <a:rPr kumimoji="1" lang="en-US" altLang="zh-CN" sz="2400" dirty="0">
                <a:latin typeface="宋体" panose="02010600030101010101" pitchFamily="2" charset="-122"/>
              </a:rPr>
              <a:t>DE</a:t>
            </a:r>
            <a:r>
              <a:rPr kumimoji="1" lang="zh-CN" altLang="en-US" sz="2400" dirty="0">
                <a:latin typeface="宋体" panose="02010600030101010101" pitchFamily="2" charset="-122"/>
              </a:rPr>
              <a:t>比特置“</a:t>
            </a:r>
            <a:r>
              <a:rPr kumimoji="1" lang="en-US" altLang="zh-CN" sz="2400" dirty="0">
                <a:latin typeface="宋体" panose="02010600030101010101" pitchFamily="2" charset="-122"/>
              </a:rPr>
              <a:t>1”</a:t>
            </a:r>
            <a:r>
              <a:rPr kumimoji="1" lang="zh-CN" altLang="en-US" sz="2400" dirty="0">
                <a:latin typeface="宋体" panose="02010600030101010101" pitchFamily="2" charset="-122"/>
              </a:rPr>
              <a:t>的帧丢弃。</a:t>
            </a:r>
          </a:p>
          <a:p>
            <a:pPr eaLnBrk="1" hangingPunct="1">
              <a:spcBef>
                <a:spcPct val="5000"/>
              </a:spcBef>
              <a:buClrTx/>
              <a:buSzTx/>
              <a:buFontTx/>
              <a:buChar char="•"/>
            </a:pPr>
            <a:r>
              <a:rPr kumimoji="1" lang="zh-CN" altLang="en-US" sz="2400" dirty="0">
                <a:latin typeface="宋体" panose="02010600030101010101" pitchFamily="2" charset="-122"/>
              </a:rPr>
              <a:t>      </a:t>
            </a:r>
            <a:r>
              <a:rPr kumimoji="1" lang="en-US" altLang="zh-CN" sz="2400" dirty="0">
                <a:latin typeface="宋体" panose="02010600030101010101" pitchFamily="2" charset="-122"/>
              </a:rPr>
              <a:t>(3) </a:t>
            </a:r>
            <a:r>
              <a:rPr kumimoji="1" lang="zh-CN" altLang="en-US" sz="2400" b="1" dirty="0">
                <a:latin typeface="宋体" panose="02010600030101010101" pitchFamily="2" charset="-122"/>
              </a:rPr>
              <a:t>终端拥塞管理。</a:t>
            </a:r>
            <a:r>
              <a:rPr kumimoji="1" lang="zh-CN" altLang="en-US" sz="2400" dirty="0">
                <a:latin typeface="宋体" panose="02010600030101010101" pitchFamily="2" charset="-122"/>
              </a:rPr>
              <a:t>指用户终端在接收到拥塞通知后，降低其数据信息以提高速率的管理。可减轻网络负荷，减少在传送信息中因拥塞而造成的帧丢失，提高了信息的传输效率。</a:t>
            </a:r>
            <a:r>
              <a:rPr kumimoji="1" lang="zh-CN" altLang="en-US" sz="2400" dirty="0"/>
              <a:t> </a:t>
            </a:r>
          </a:p>
        </p:txBody>
      </p:sp>
      <p:sp>
        <p:nvSpPr>
          <p:cNvPr id="27651" name="Rectangle 5"/>
          <p:cNvSpPr>
            <a:spLocks noChangeArrowheads="1"/>
          </p:cNvSpPr>
          <p:nvPr/>
        </p:nvSpPr>
        <p:spPr bwMode="auto">
          <a:xfrm>
            <a:off x="1331640" y="6466184"/>
            <a:ext cx="5478462"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1800" b="1" dirty="0"/>
              <a:t>拥塞控制实际上是通过网络和用户共同负责来实现的</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7650">
                                            <p:txEl>
                                              <p:pRg st="4" end="4"/>
                                            </p:txEl>
                                          </p:spTgt>
                                        </p:tgtEl>
                                        <p:attrNameLst>
                                          <p:attrName>style.visibility</p:attrName>
                                        </p:attrNameLst>
                                      </p:cBhvr>
                                      <p:to>
                                        <p:strVal val="visible"/>
                                      </p:to>
                                    </p:set>
                                    <p:animEffect transition="in" filter="fade">
                                      <p:cBhvr>
                                        <p:cTn id="7" dur="1000"/>
                                        <p:tgtEl>
                                          <p:spTgt spid="27650">
                                            <p:txEl>
                                              <p:pRg st="4" end="4"/>
                                            </p:txEl>
                                          </p:spTgt>
                                        </p:tgtEl>
                                      </p:cBhvr>
                                    </p:animEffect>
                                    <p:anim calcmode="lin" valueType="num">
                                      <p:cBhvr>
                                        <p:cTn id="8" dur="1000" fill="hold"/>
                                        <p:tgtEl>
                                          <p:spTgt spid="27650">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2765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7650">
                                            <p:txEl>
                                              <p:pRg st="5" end="5"/>
                                            </p:txEl>
                                          </p:spTgt>
                                        </p:tgtEl>
                                        <p:attrNameLst>
                                          <p:attrName>style.visibility</p:attrName>
                                        </p:attrNameLst>
                                      </p:cBhvr>
                                      <p:to>
                                        <p:strVal val="visible"/>
                                      </p:to>
                                    </p:set>
                                    <p:animEffect transition="in" filter="fade">
                                      <p:cBhvr>
                                        <p:cTn id="14" dur="1000"/>
                                        <p:tgtEl>
                                          <p:spTgt spid="27650">
                                            <p:txEl>
                                              <p:pRg st="5" end="5"/>
                                            </p:txEl>
                                          </p:spTgt>
                                        </p:tgtEl>
                                      </p:cBhvr>
                                    </p:animEffect>
                                    <p:anim calcmode="lin" valueType="num">
                                      <p:cBhvr>
                                        <p:cTn id="15" dur="1000" fill="hold"/>
                                        <p:tgtEl>
                                          <p:spTgt spid="27650">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2765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7651"/>
                                        </p:tgtEl>
                                        <p:attrNameLst>
                                          <p:attrName>style.visibility</p:attrName>
                                        </p:attrNameLst>
                                      </p:cBhvr>
                                      <p:to>
                                        <p:strVal val="visible"/>
                                      </p:to>
                                    </p:set>
                                    <p:animEffect transition="in" filter="fade">
                                      <p:cBhvr>
                                        <p:cTn id="21" dur="1000"/>
                                        <p:tgtEl>
                                          <p:spTgt spid="27651"/>
                                        </p:tgtEl>
                                      </p:cBhvr>
                                    </p:animEffect>
                                    <p:anim calcmode="lin" valueType="num">
                                      <p:cBhvr>
                                        <p:cTn id="22" dur="1000" fill="hold"/>
                                        <p:tgtEl>
                                          <p:spTgt spid="27651"/>
                                        </p:tgtEl>
                                        <p:attrNameLst>
                                          <p:attrName>ppt_x</p:attrName>
                                        </p:attrNameLst>
                                      </p:cBhvr>
                                      <p:tavLst>
                                        <p:tav tm="0">
                                          <p:val>
                                            <p:strVal val="#ppt_x"/>
                                          </p:val>
                                        </p:tav>
                                        <p:tav tm="100000">
                                          <p:val>
                                            <p:strVal val="#ppt_x"/>
                                          </p:val>
                                        </p:tav>
                                      </p:tavLst>
                                    </p:anim>
                                    <p:anim calcmode="lin" valueType="num">
                                      <p:cBhvr>
                                        <p:cTn id="23" dur="1000" fill="hold"/>
                                        <p:tgtEl>
                                          <p:spTgt spid="2765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323528" y="1163637"/>
            <a:ext cx="8534400"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en-US" altLang="zh-CN" sz="2400" dirty="0">
                <a:latin typeface="宋体" panose="02010600030101010101" pitchFamily="2" charset="-122"/>
              </a:rPr>
              <a:t>        </a:t>
            </a:r>
            <a:r>
              <a:rPr kumimoji="1" lang="zh-CN" altLang="en-US" sz="2400" dirty="0">
                <a:latin typeface="宋体" panose="02010600030101010101" pitchFamily="2" charset="-122"/>
              </a:rPr>
              <a:t>当发生拥塞时的拥塞控制方法：</a:t>
            </a:r>
          </a:p>
          <a:p>
            <a:pPr eaLnBrk="1" hangingPunct="1">
              <a:spcBef>
                <a:spcPct val="0"/>
              </a:spcBef>
              <a:buClrTx/>
              <a:buSzTx/>
              <a:buFontTx/>
              <a:buNone/>
            </a:pPr>
            <a:r>
              <a:rPr kumimoji="1" lang="zh-CN" altLang="en-US" sz="2400" dirty="0">
                <a:latin typeface="宋体" panose="02010600030101010101" pitchFamily="2" charset="-122"/>
              </a:rPr>
              <a:t>        </a:t>
            </a:r>
            <a:r>
              <a:rPr kumimoji="1" lang="en-US" altLang="zh-CN" sz="2400" dirty="0">
                <a:latin typeface="宋体" panose="02010600030101010101" pitchFamily="2" charset="-122"/>
              </a:rPr>
              <a:t>(1) </a:t>
            </a:r>
            <a:r>
              <a:rPr kumimoji="1" lang="zh-CN" altLang="en-US" sz="2400" b="1" dirty="0">
                <a:latin typeface="宋体" panose="02010600030101010101" pitchFamily="2" charset="-122"/>
              </a:rPr>
              <a:t>丢弃策略：</a:t>
            </a:r>
            <a:r>
              <a:rPr kumimoji="1" lang="zh-CN" altLang="en-US" sz="2400" dirty="0">
                <a:latin typeface="宋体" panose="02010600030101010101" pitchFamily="2" charset="-122"/>
              </a:rPr>
              <a:t>当网络</a:t>
            </a:r>
            <a:r>
              <a:rPr kumimoji="1" lang="zh-CN" altLang="en-US" sz="2400" dirty="0">
                <a:solidFill>
                  <a:srgbClr val="FF0000"/>
                </a:solidFill>
                <a:latin typeface="宋体" panose="02010600030101010101" pitchFamily="2" charset="-122"/>
              </a:rPr>
              <a:t>足够拥塞</a:t>
            </a:r>
            <a:r>
              <a:rPr kumimoji="1" lang="zh-CN" altLang="en-US" sz="2400" dirty="0">
                <a:latin typeface="宋体" panose="02010600030101010101" pitchFamily="2" charset="-122"/>
              </a:rPr>
              <a:t>时，丢弃帧。操作时对所有用户都是公平的。</a:t>
            </a:r>
          </a:p>
          <a:p>
            <a:pPr eaLnBrk="1" hangingPunct="1">
              <a:spcBef>
                <a:spcPct val="0"/>
              </a:spcBef>
              <a:buClrTx/>
              <a:buSzTx/>
              <a:buFontTx/>
              <a:buNone/>
            </a:pPr>
            <a:r>
              <a:rPr kumimoji="1" lang="zh-CN" altLang="en-US" sz="2400" dirty="0">
                <a:latin typeface="宋体" panose="02010600030101010101" pitchFamily="2" charset="-122"/>
              </a:rPr>
              <a:t>        </a:t>
            </a:r>
            <a:r>
              <a:rPr kumimoji="1" lang="en-US" altLang="zh-CN" sz="2400" dirty="0">
                <a:latin typeface="宋体" panose="02010600030101010101" pitchFamily="2" charset="-122"/>
              </a:rPr>
              <a:t>(2) </a:t>
            </a:r>
            <a:r>
              <a:rPr kumimoji="1" lang="zh-CN" altLang="en-US" sz="2400" b="1" dirty="0">
                <a:latin typeface="宋体" panose="02010600030101010101" pitchFamily="2" charset="-122"/>
              </a:rPr>
              <a:t>拥塞避免</a:t>
            </a:r>
            <a:r>
              <a:rPr kumimoji="1" lang="zh-CN" altLang="en-US" sz="2400" dirty="0">
                <a:latin typeface="宋体" panose="02010600030101010101" pitchFamily="2" charset="-122"/>
              </a:rPr>
              <a:t>：在刚出现</a:t>
            </a:r>
            <a:r>
              <a:rPr kumimoji="1" lang="zh-CN" altLang="en-US" sz="2400" dirty="0">
                <a:solidFill>
                  <a:srgbClr val="FF0000"/>
                </a:solidFill>
                <a:latin typeface="宋体" panose="02010600030101010101" pitchFamily="2" charset="-122"/>
              </a:rPr>
              <a:t>轻微的拥塞</a:t>
            </a:r>
            <a:r>
              <a:rPr kumimoji="1" lang="zh-CN" altLang="en-US" sz="2400" dirty="0">
                <a:latin typeface="宋体" panose="02010600030101010101" pitchFamily="2" charset="-122"/>
              </a:rPr>
              <a:t>时采取拥塞避免的方法。采用信令机制避免拥塞。</a:t>
            </a:r>
          </a:p>
          <a:p>
            <a:pPr eaLnBrk="1" hangingPunct="1">
              <a:spcBef>
                <a:spcPct val="0"/>
              </a:spcBef>
              <a:buClrTx/>
              <a:buSzTx/>
              <a:buFontTx/>
              <a:buNone/>
            </a:pPr>
            <a:r>
              <a:rPr kumimoji="1" lang="zh-CN" altLang="en-US" sz="2400" dirty="0">
                <a:latin typeface="宋体" panose="02010600030101010101" pitchFamily="2" charset="-122"/>
              </a:rPr>
              <a:t>        </a:t>
            </a:r>
            <a:r>
              <a:rPr kumimoji="1" lang="en-US" altLang="zh-CN" sz="2400" dirty="0">
                <a:latin typeface="宋体" panose="02010600030101010101" pitchFamily="2" charset="-122"/>
              </a:rPr>
              <a:t>(3) </a:t>
            </a:r>
            <a:r>
              <a:rPr kumimoji="1" lang="zh-CN" altLang="en-US" sz="2400" b="1" dirty="0">
                <a:latin typeface="宋体" panose="02010600030101010101" pitchFamily="2" charset="-122"/>
              </a:rPr>
              <a:t>拥塞恢复</a:t>
            </a:r>
            <a:r>
              <a:rPr kumimoji="1" lang="zh-CN" altLang="en-US" sz="2400" dirty="0">
                <a:latin typeface="宋体" panose="02010600030101010101" pitchFamily="2" charset="-122"/>
              </a:rPr>
              <a:t>：在已经出现拥塞时，用来阻止网络的彻底崩溃。工作于因拥塞而丢弃帧时。</a:t>
            </a:r>
          </a:p>
          <a:p>
            <a:pPr eaLnBrk="1" hangingPunct="1">
              <a:spcBef>
                <a:spcPct val="0"/>
              </a:spcBef>
              <a:buClrTx/>
              <a:buSzTx/>
              <a:buFontTx/>
              <a:buNone/>
            </a:pPr>
            <a:endParaRPr kumimoji="1" lang="zh-CN" altLang="en-US" sz="2400" dirty="0">
              <a:latin typeface="宋体" panose="02010600030101010101" pitchFamily="2" charset="-122"/>
            </a:endParaRPr>
          </a:p>
        </p:txBody>
      </p:sp>
    </p:spTree>
  </p:cSld>
  <p:clrMapOvr>
    <a:masterClrMapping/>
  </p:clrMapOvr>
  <p:transition>
    <p:zoom dir="in"/>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323528" y="1196752"/>
            <a:ext cx="8382000" cy="52260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en-US" altLang="zh-CN" sz="2400" dirty="0">
                <a:latin typeface="Times New Roman" panose="02020603050405020304" pitchFamily="18" charset="0"/>
              </a:rPr>
              <a:t>       </a:t>
            </a:r>
            <a:r>
              <a:rPr kumimoji="1" lang="en-US" altLang="zh-CN" sz="2400" dirty="0">
                <a:latin typeface="宋体" panose="02010600030101010101" pitchFamily="2" charset="-122"/>
              </a:rPr>
              <a:t>2) </a:t>
            </a:r>
            <a:r>
              <a:rPr kumimoji="1" lang="zh-CN" altLang="en-US" sz="2400" dirty="0">
                <a:latin typeface="宋体" panose="02010600030101010101" pitchFamily="2" charset="-122"/>
              </a:rPr>
              <a:t>拥塞控制参数</a:t>
            </a:r>
          </a:p>
          <a:p>
            <a:pPr lvl="1" eaLnBrk="1" hangingPunct="1">
              <a:spcBef>
                <a:spcPct val="0"/>
              </a:spcBef>
              <a:buClrTx/>
              <a:buSzTx/>
              <a:buFontTx/>
              <a:buChar char="•"/>
            </a:pPr>
            <a:r>
              <a:rPr kumimoji="1" lang="zh-CN" altLang="en-US" sz="2400" b="1" dirty="0" smtClean="0">
                <a:latin typeface="宋体" panose="02010600030101010101" pitchFamily="2" charset="-122"/>
              </a:rPr>
              <a:t>许诺</a:t>
            </a:r>
            <a:r>
              <a:rPr kumimoji="1" lang="zh-CN" altLang="en-US" sz="2400" b="1" dirty="0">
                <a:latin typeface="宋体" panose="02010600030101010101" pitchFamily="2" charset="-122"/>
              </a:rPr>
              <a:t>的信息速率</a:t>
            </a:r>
            <a:r>
              <a:rPr kumimoji="1" lang="en-US" altLang="zh-CN" sz="2400" b="1" dirty="0">
                <a:latin typeface="宋体" panose="02010600030101010101" pitchFamily="2" charset="-122"/>
              </a:rPr>
              <a:t>(CIR</a:t>
            </a:r>
            <a:r>
              <a:rPr kumimoji="1" lang="zh-CN" altLang="en-US" sz="2400" b="1" dirty="0">
                <a:latin typeface="宋体" panose="02010600030101010101" pitchFamily="2" charset="-122"/>
              </a:rPr>
              <a:t>：</a:t>
            </a:r>
            <a:r>
              <a:rPr kumimoji="1" lang="en-US" altLang="zh-CN" sz="2400" b="1" dirty="0">
                <a:latin typeface="宋体" panose="02010600030101010101" pitchFamily="2" charset="-122"/>
              </a:rPr>
              <a:t>Committed Information Rate)</a:t>
            </a:r>
            <a:r>
              <a:rPr kumimoji="1" lang="zh-CN" altLang="en-US" sz="2400" b="1" dirty="0">
                <a:latin typeface="宋体" panose="02010600030101010101" pitchFamily="2" charset="-122"/>
              </a:rPr>
              <a:t>，其单位为</a:t>
            </a:r>
            <a:r>
              <a:rPr kumimoji="1" lang="en-US" altLang="zh-CN" sz="2400" b="1" dirty="0">
                <a:latin typeface="宋体" panose="02010600030101010101" pitchFamily="2" charset="-122"/>
              </a:rPr>
              <a:t>b/s</a:t>
            </a:r>
            <a:r>
              <a:rPr kumimoji="1" lang="zh-CN" altLang="en-US" sz="2400" b="1" dirty="0" smtClean="0">
                <a:latin typeface="宋体" panose="02010600030101010101" pitchFamily="2" charset="-122"/>
              </a:rPr>
              <a:t>。</a:t>
            </a:r>
            <a:r>
              <a:rPr kumimoji="1" lang="zh-CN" altLang="en-US" sz="2400" dirty="0" smtClean="0">
                <a:latin typeface="宋体" panose="02010600030101010101" pitchFamily="2" charset="-122"/>
              </a:rPr>
              <a:t>对</a:t>
            </a:r>
            <a:r>
              <a:rPr kumimoji="1" lang="zh-CN" altLang="en-US" sz="2400" dirty="0">
                <a:latin typeface="宋体" panose="02010600030101010101" pitchFamily="2" charset="-122"/>
              </a:rPr>
              <a:t>一个特定的帧中继连接网络同意支持的信息传递速率，即</a:t>
            </a:r>
            <a:r>
              <a:rPr kumimoji="1" lang="zh-CN" altLang="en-US" sz="2400" dirty="0">
                <a:solidFill>
                  <a:srgbClr val="FF0000"/>
                </a:solidFill>
              </a:rPr>
              <a:t>接</a:t>
            </a:r>
            <a:r>
              <a:rPr kumimoji="1" lang="zh-CN" altLang="en-US" sz="2400" b="1" dirty="0">
                <a:solidFill>
                  <a:srgbClr val="FF0000"/>
                </a:solidFill>
              </a:rPr>
              <a:t>入速率</a:t>
            </a:r>
            <a:r>
              <a:rPr kumimoji="1" lang="zh-CN" altLang="en-US" sz="2400" b="1" dirty="0"/>
              <a:t>，即在用户与网络接口上实际的数据率。</a:t>
            </a:r>
            <a:endParaRPr kumimoji="1" lang="zh-CN" altLang="en-US" sz="2400" dirty="0">
              <a:latin typeface="宋体" panose="02010600030101010101" pitchFamily="2" charset="-122"/>
            </a:endParaRPr>
          </a:p>
          <a:p>
            <a:pPr lvl="2" eaLnBrk="1" hangingPunct="1">
              <a:spcBef>
                <a:spcPct val="0"/>
              </a:spcBef>
              <a:buClrTx/>
              <a:buSzTx/>
              <a:buFontTx/>
              <a:buChar char="•"/>
            </a:pPr>
            <a:r>
              <a:rPr kumimoji="1" lang="zh-CN" altLang="en-US" dirty="0">
                <a:latin typeface="宋体" panose="02010600030101010101" pitchFamily="2" charset="-122"/>
              </a:rPr>
              <a:t>数据传输速率</a:t>
            </a:r>
            <a:r>
              <a:rPr kumimoji="1" lang="en-US" altLang="zh-CN" dirty="0">
                <a:latin typeface="宋体" panose="02010600030101010101" pitchFamily="2" charset="-122"/>
              </a:rPr>
              <a:t>&gt;=CIR</a:t>
            </a:r>
            <a:r>
              <a:rPr kumimoji="1" lang="zh-CN" altLang="en-US" dirty="0">
                <a:latin typeface="宋体" panose="02010600030101010101" pitchFamily="2" charset="-122"/>
              </a:rPr>
              <a:t>，拥塞时</a:t>
            </a:r>
            <a:r>
              <a:rPr kumimoji="1" lang="en-US" altLang="zh-CN" dirty="0">
                <a:latin typeface="宋体" panose="02010600030101010101" pitchFamily="2" charset="-122"/>
              </a:rPr>
              <a:t>,</a:t>
            </a:r>
            <a:r>
              <a:rPr kumimoji="1" lang="zh-CN" altLang="en-US" dirty="0">
                <a:latin typeface="宋体" panose="02010600030101010101" pitchFamily="2" charset="-122"/>
              </a:rPr>
              <a:t>帧就会被丢弃</a:t>
            </a:r>
            <a:r>
              <a:rPr kumimoji="1" lang="zh-CN" altLang="en-US" dirty="0" smtClean="0">
                <a:latin typeface="宋体" panose="02010600030101010101" pitchFamily="2" charset="-122"/>
              </a:rPr>
              <a:t>。</a:t>
            </a:r>
            <a:endParaRPr kumimoji="1" lang="en-US" altLang="zh-CN" sz="2800" dirty="0">
              <a:latin typeface="宋体" panose="02010600030101010101" pitchFamily="2" charset="-122"/>
            </a:endParaRPr>
          </a:p>
          <a:p>
            <a:pPr eaLnBrk="1" hangingPunct="1">
              <a:lnSpc>
                <a:spcPct val="160000"/>
              </a:lnSpc>
              <a:spcBef>
                <a:spcPct val="50000"/>
              </a:spcBef>
              <a:buClrTx/>
              <a:buSzTx/>
              <a:buFontTx/>
              <a:buNone/>
            </a:pPr>
            <a:r>
              <a:rPr kumimoji="1" lang="en-US" altLang="zh-CN" sz="2400" dirty="0" smtClean="0">
                <a:latin typeface="Times New Roman" panose="02020603050405020304" pitchFamily="18" charset="0"/>
              </a:rPr>
              <a:t>        (</a:t>
            </a:r>
            <a:r>
              <a:rPr kumimoji="1" lang="en-US" altLang="zh-CN" sz="2400" dirty="0">
                <a:latin typeface="Times New Roman" panose="02020603050405020304" pitchFamily="18" charset="0"/>
              </a:rPr>
              <a:t>1) </a:t>
            </a:r>
            <a:r>
              <a:rPr kumimoji="1" lang="zh-CN" altLang="en-US" sz="2400" dirty="0">
                <a:latin typeface="Times New Roman" panose="02020603050405020304" pitchFamily="18" charset="0"/>
              </a:rPr>
              <a:t>若数据速率</a:t>
            </a:r>
            <a:r>
              <a:rPr kumimoji="1" lang="en-US" altLang="zh-CN" sz="2400" dirty="0">
                <a:latin typeface="Times New Roman" panose="02020603050405020304" pitchFamily="18" charset="0"/>
              </a:rPr>
              <a:t>&lt;CIR</a:t>
            </a:r>
            <a:r>
              <a:rPr kumimoji="1" lang="zh-CN" altLang="en-US" sz="2400" dirty="0">
                <a:latin typeface="Times New Roman" panose="02020603050405020304" pitchFamily="18" charset="0"/>
              </a:rPr>
              <a:t>，传输。</a:t>
            </a:r>
          </a:p>
          <a:p>
            <a:pPr eaLnBrk="1" hangingPunct="1">
              <a:lnSpc>
                <a:spcPct val="160000"/>
              </a:lnSpc>
              <a:spcBef>
                <a:spcPct val="50000"/>
              </a:spcBef>
              <a:buClrTx/>
              <a:buSzTx/>
              <a:buFontTx/>
              <a:buNone/>
            </a:pPr>
            <a:r>
              <a:rPr kumimoji="1" lang="zh-CN" altLang="en-US" sz="2400" dirty="0">
                <a:latin typeface="Times New Roman" panose="02020603050405020304" pitchFamily="18" charset="0"/>
              </a:rPr>
              <a:t>        </a:t>
            </a:r>
            <a:r>
              <a:rPr kumimoji="1" lang="en-US" altLang="zh-CN" sz="2400" dirty="0">
                <a:latin typeface="Times New Roman" panose="02020603050405020304" pitchFamily="18" charset="0"/>
              </a:rPr>
              <a:t>(2) </a:t>
            </a:r>
            <a:r>
              <a:rPr kumimoji="1" lang="zh-CN" altLang="en-US" sz="2400" dirty="0">
                <a:latin typeface="Times New Roman" panose="02020603050405020304" pitchFamily="18" charset="0"/>
              </a:rPr>
              <a:t>若数据速率</a:t>
            </a:r>
            <a:r>
              <a:rPr kumimoji="1" lang="en-US" altLang="zh-CN" sz="2400" dirty="0">
                <a:latin typeface="Times New Roman" panose="02020603050405020304" pitchFamily="18" charset="0"/>
              </a:rPr>
              <a:t>&gt;CIR</a:t>
            </a:r>
            <a:r>
              <a:rPr kumimoji="1" lang="zh-CN" altLang="en-US" sz="2400" dirty="0">
                <a:latin typeface="Times New Roman" panose="02020603050405020304" pitchFamily="18" charset="0"/>
              </a:rPr>
              <a:t>，但</a:t>
            </a:r>
            <a:r>
              <a:rPr kumimoji="1" lang="en-US" altLang="zh-CN" sz="2400" dirty="0">
                <a:latin typeface="Times New Roman" panose="02020603050405020304" pitchFamily="18" charset="0"/>
              </a:rPr>
              <a:t>&lt;</a:t>
            </a:r>
            <a:r>
              <a:rPr kumimoji="1" lang="zh-CN" altLang="en-US" sz="2400" dirty="0">
                <a:latin typeface="Times New Roman" panose="02020603050405020304" pitchFamily="18" charset="0"/>
              </a:rPr>
              <a:t>所设定的最高速率，则在可能的情况下进行传送。</a:t>
            </a:r>
          </a:p>
          <a:p>
            <a:pPr eaLnBrk="1" hangingPunct="1">
              <a:lnSpc>
                <a:spcPct val="160000"/>
              </a:lnSpc>
              <a:spcBef>
                <a:spcPct val="50000"/>
              </a:spcBef>
              <a:buClrTx/>
              <a:buSzTx/>
              <a:buFontTx/>
              <a:buNone/>
            </a:pPr>
            <a:r>
              <a:rPr kumimoji="1" lang="zh-CN" altLang="en-US" sz="2400" dirty="0">
                <a:latin typeface="Times New Roman" panose="02020603050405020304" pitchFamily="18" charset="0"/>
              </a:rPr>
              <a:t>        </a:t>
            </a:r>
            <a:r>
              <a:rPr kumimoji="1" lang="en-US" altLang="zh-CN" sz="2400" dirty="0">
                <a:latin typeface="Times New Roman" panose="02020603050405020304" pitchFamily="18" charset="0"/>
              </a:rPr>
              <a:t>(3) </a:t>
            </a:r>
            <a:r>
              <a:rPr kumimoji="1" lang="zh-CN" altLang="en-US" sz="2400" dirty="0">
                <a:latin typeface="Times New Roman" panose="02020603050405020304" pitchFamily="18" charset="0"/>
              </a:rPr>
              <a:t>若数据速率</a:t>
            </a:r>
            <a:r>
              <a:rPr kumimoji="1" lang="en-US" altLang="zh-CN" sz="2400" dirty="0">
                <a:latin typeface="Times New Roman" panose="02020603050405020304" pitchFamily="18" charset="0"/>
              </a:rPr>
              <a:t>&gt;</a:t>
            </a:r>
            <a:r>
              <a:rPr kumimoji="1" lang="zh-CN" altLang="en-US" sz="2400" dirty="0">
                <a:latin typeface="Times New Roman" panose="02020603050405020304" pitchFamily="18" charset="0"/>
              </a:rPr>
              <a:t>所设定的最高速率，则立即丢弃。</a:t>
            </a:r>
          </a:p>
        </p:txBody>
      </p:sp>
    </p:spTree>
  </p:cSld>
  <p:clrMapOvr>
    <a:masterClrMapping/>
  </p:clrMapOvr>
  <p:transition>
    <p:zoom dir="in"/>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4"/>
          <p:cNvSpPr txBox="1">
            <a:spLocks noChangeArrowheads="1"/>
          </p:cNvSpPr>
          <p:nvPr/>
        </p:nvSpPr>
        <p:spPr bwMode="auto">
          <a:xfrm>
            <a:off x="457200" y="1268760"/>
            <a:ext cx="8686800" cy="5459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20000"/>
              </a:lnSpc>
              <a:spcBef>
                <a:spcPct val="50000"/>
              </a:spcBef>
              <a:buClrTx/>
              <a:buSzTx/>
              <a:buFontTx/>
              <a:buNone/>
            </a:pPr>
            <a:r>
              <a:rPr kumimoji="1" lang="en-US" altLang="zh-CN" sz="2400" dirty="0">
                <a:latin typeface="Times New Roman" panose="02020603050405020304" pitchFamily="18" charset="0"/>
              </a:rPr>
              <a:t>        </a:t>
            </a:r>
            <a:r>
              <a:rPr kumimoji="1" lang="zh-CN" altLang="en-US" sz="2400" dirty="0">
                <a:latin typeface="Times New Roman" panose="02020603050405020304" pitchFamily="18" charset="0"/>
              </a:rPr>
              <a:t>实际上，帧处理模块是在一定时间间隔内对连接上的通信量进行测量的。因此还涉及另外两个参数，即</a:t>
            </a:r>
            <a:r>
              <a:rPr kumimoji="1" lang="zh-CN" altLang="en-US" sz="2400" b="1" dirty="0">
                <a:latin typeface="Times New Roman" panose="02020603050405020304" pitchFamily="18" charset="0"/>
              </a:rPr>
              <a:t>许诺的突发量和附加突发量。</a:t>
            </a:r>
          </a:p>
          <a:p>
            <a:pPr eaLnBrk="1" hangingPunct="1">
              <a:lnSpc>
                <a:spcPct val="120000"/>
              </a:lnSpc>
              <a:spcBef>
                <a:spcPct val="50000"/>
              </a:spcBef>
              <a:buClrTx/>
              <a:buSzTx/>
              <a:buFontTx/>
              <a:buNone/>
            </a:pPr>
            <a:r>
              <a:rPr kumimoji="1" lang="zh-CN" altLang="en-US" sz="2400" dirty="0">
                <a:latin typeface="Times New Roman" panose="02020603050405020304" pitchFamily="18" charset="0"/>
              </a:rPr>
              <a:t>        </a:t>
            </a:r>
            <a:r>
              <a:rPr kumimoji="1" lang="en-US" altLang="zh-CN" sz="2400" dirty="0">
                <a:latin typeface="Times New Roman" panose="02020603050405020304" pitchFamily="18" charset="0"/>
              </a:rPr>
              <a:t>(1) </a:t>
            </a:r>
            <a:r>
              <a:rPr kumimoji="1" lang="zh-CN" altLang="en-US" sz="2400" dirty="0">
                <a:latin typeface="Times New Roman" panose="02020603050405020304" pitchFamily="18" charset="0"/>
              </a:rPr>
              <a:t>许诺的突发量</a:t>
            </a:r>
            <a:r>
              <a:rPr kumimoji="1" lang="en-US" altLang="zh-CN" sz="2400" dirty="0">
                <a:latin typeface="Times New Roman" panose="02020603050405020304" pitchFamily="18" charset="0"/>
              </a:rPr>
              <a:t>(</a:t>
            </a:r>
            <a:r>
              <a:rPr kumimoji="1" lang="en-US" altLang="zh-CN" sz="2400" dirty="0" err="1">
                <a:latin typeface="Times New Roman" panose="02020603050405020304" pitchFamily="18" charset="0"/>
              </a:rPr>
              <a:t>B</a:t>
            </a:r>
            <a:r>
              <a:rPr kumimoji="1" lang="en-US" altLang="zh-CN" sz="2400" baseline="-25000" dirty="0" err="1">
                <a:latin typeface="Times New Roman" panose="02020603050405020304" pitchFamily="18" charset="0"/>
              </a:rPr>
              <a:t>c</a:t>
            </a:r>
            <a:r>
              <a:rPr kumimoji="1" lang="zh-CN" altLang="en-US" sz="2400" dirty="0">
                <a:latin typeface="Times New Roman" panose="02020603050405020304" pitchFamily="18" charset="0"/>
              </a:rPr>
              <a:t>：</a:t>
            </a:r>
            <a:r>
              <a:rPr kumimoji="1" lang="en-US" altLang="zh-CN" sz="2400" dirty="0">
                <a:latin typeface="Times New Roman" panose="02020603050405020304" pitchFamily="18" charset="0"/>
              </a:rPr>
              <a:t>Committed Burst size)</a:t>
            </a:r>
            <a:r>
              <a:rPr kumimoji="1" lang="zh-CN" altLang="en-US" sz="2400" dirty="0">
                <a:latin typeface="Times New Roman" panose="02020603050405020304" pitchFamily="18" charset="0"/>
              </a:rPr>
              <a:t>：在正常情况下，在测量时间间隔</a:t>
            </a:r>
            <a:r>
              <a:rPr kumimoji="1" lang="en-US" altLang="zh-CN" sz="2400" dirty="0">
                <a:latin typeface="Times New Roman" panose="02020603050405020304" pitchFamily="18" charset="0"/>
              </a:rPr>
              <a:t>T</a:t>
            </a:r>
            <a:r>
              <a:rPr kumimoji="1" lang="zh-CN" altLang="en-US" sz="2400" dirty="0">
                <a:latin typeface="Times New Roman" panose="02020603050405020304" pitchFamily="18" charset="0"/>
              </a:rPr>
              <a:t>内，网络允许传送数据的最大限量。数据可以是连续的，也可以是不连续的。</a:t>
            </a:r>
          </a:p>
          <a:p>
            <a:pPr eaLnBrk="1" hangingPunct="1">
              <a:lnSpc>
                <a:spcPct val="120000"/>
              </a:lnSpc>
              <a:spcBef>
                <a:spcPct val="50000"/>
              </a:spcBef>
              <a:buClrTx/>
              <a:buSzTx/>
              <a:buFontTx/>
              <a:buNone/>
            </a:pPr>
            <a:r>
              <a:rPr kumimoji="1" lang="zh-CN" altLang="en-US" sz="2400" dirty="0">
                <a:latin typeface="Times New Roman" panose="02020603050405020304" pitchFamily="18" charset="0"/>
              </a:rPr>
              <a:t>       </a:t>
            </a:r>
            <a:r>
              <a:rPr kumimoji="1" lang="en-US" altLang="zh-CN" sz="2400" dirty="0">
                <a:latin typeface="Times New Roman" panose="02020603050405020304" pitchFamily="18" charset="0"/>
              </a:rPr>
              <a:t>(2) </a:t>
            </a:r>
            <a:r>
              <a:rPr kumimoji="1" lang="zh-CN" altLang="en-US" sz="2400" dirty="0">
                <a:latin typeface="Times New Roman" panose="02020603050405020304" pitchFamily="18" charset="0"/>
              </a:rPr>
              <a:t>附加突发量</a:t>
            </a:r>
            <a:r>
              <a:rPr kumimoji="1" lang="en-US" altLang="zh-CN" sz="2400" dirty="0">
                <a:latin typeface="Times New Roman" panose="02020603050405020304" pitchFamily="18" charset="0"/>
              </a:rPr>
              <a:t>(Be</a:t>
            </a:r>
            <a:r>
              <a:rPr kumimoji="1" lang="zh-CN" altLang="en-US" sz="2400" dirty="0">
                <a:latin typeface="Times New Roman" panose="02020603050405020304" pitchFamily="18" charset="0"/>
              </a:rPr>
              <a:t>：</a:t>
            </a:r>
            <a:r>
              <a:rPr kumimoji="1" lang="en-US" altLang="zh-CN" sz="2400" dirty="0">
                <a:latin typeface="Times New Roman" panose="02020603050405020304" pitchFamily="18" charset="0"/>
              </a:rPr>
              <a:t>Excess Burst Size)</a:t>
            </a:r>
            <a:r>
              <a:rPr kumimoji="1" lang="zh-CN" altLang="en-US" sz="2400" dirty="0">
                <a:latin typeface="Times New Roman" panose="02020603050405020304" pitchFamily="18" charset="0"/>
              </a:rPr>
              <a:t>：在正常情况下，在测量时间间隔</a:t>
            </a:r>
            <a:r>
              <a:rPr kumimoji="1" lang="en-US" altLang="zh-CN" sz="2400" dirty="0">
                <a:latin typeface="Times New Roman" panose="02020603050405020304" pitchFamily="18" charset="0"/>
              </a:rPr>
              <a:t>T</a:t>
            </a:r>
            <a:r>
              <a:rPr kumimoji="1" lang="zh-CN" altLang="en-US" sz="2400" dirty="0">
                <a:latin typeface="Times New Roman" panose="02020603050405020304" pitchFamily="18" charset="0"/>
              </a:rPr>
              <a:t>内，在许诺的突发量</a:t>
            </a:r>
            <a:r>
              <a:rPr kumimoji="1" lang="en-US" altLang="zh-CN" sz="2400" dirty="0">
                <a:latin typeface="Times New Roman" panose="02020603050405020304" pitchFamily="18" charset="0"/>
              </a:rPr>
              <a:t>(</a:t>
            </a:r>
            <a:r>
              <a:rPr kumimoji="1" lang="en-US" altLang="zh-CN" sz="2400" dirty="0" err="1">
                <a:latin typeface="Times New Roman" panose="02020603050405020304" pitchFamily="18" charset="0"/>
              </a:rPr>
              <a:t>B</a:t>
            </a:r>
            <a:r>
              <a:rPr kumimoji="1" lang="en-US" altLang="zh-CN" sz="2400" baseline="-25000" dirty="0" err="1">
                <a:latin typeface="Times New Roman" panose="02020603050405020304" pitchFamily="18" charset="0"/>
              </a:rPr>
              <a:t>c</a:t>
            </a:r>
            <a:r>
              <a:rPr kumimoji="1" lang="en-US" altLang="zh-CN" sz="2400" dirty="0">
                <a:latin typeface="Times New Roman" panose="02020603050405020304" pitchFamily="18" charset="0"/>
              </a:rPr>
              <a:t>)</a:t>
            </a:r>
            <a:r>
              <a:rPr kumimoji="1" lang="zh-CN" altLang="en-US" sz="2400" dirty="0">
                <a:latin typeface="Times New Roman" panose="02020603050405020304" pitchFamily="18" charset="0"/>
              </a:rPr>
              <a:t>的基础上，网络试图再额外传送数据的最大限量。</a:t>
            </a:r>
          </a:p>
          <a:p>
            <a:pPr eaLnBrk="1" hangingPunct="1">
              <a:lnSpc>
                <a:spcPct val="120000"/>
              </a:lnSpc>
              <a:spcBef>
                <a:spcPct val="50000"/>
              </a:spcBef>
              <a:buClrTx/>
              <a:buSzTx/>
              <a:buFontTx/>
              <a:buNone/>
            </a:pPr>
            <a:r>
              <a:rPr kumimoji="1" lang="zh-CN" altLang="en-US" sz="2400" dirty="0">
                <a:latin typeface="Times New Roman" panose="02020603050405020304" pitchFamily="18" charset="0"/>
              </a:rPr>
              <a:t>       所以，许诺的突发量</a:t>
            </a:r>
            <a:r>
              <a:rPr kumimoji="1" lang="en-US" altLang="zh-CN" sz="2400" dirty="0">
                <a:latin typeface="Times New Roman" panose="02020603050405020304" pitchFamily="18" charset="0"/>
              </a:rPr>
              <a:t>(</a:t>
            </a:r>
            <a:r>
              <a:rPr kumimoji="1" lang="en-US" altLang="zh-CN" sz="2400" dirty="0" err="1">
                <a:latin typeface="Times New Roman" panose="02020603050405020304" pitchFamily="18" charset="0"/>
              </a:rPr>
              <a:t>B</a:t>
            </a:r>
            <a:r>
              <a:rPr kumimoji="1" lang="en-US" altLang="zh-CN" sz="2400" baseline="-25000" dirty="0" err="1">
                <a:latin typeface="Times New Roman" panose="02020603050405020304" pitchFamily="18" charset="0"/>
              </a:rPr>
              <a:t>c</a:t>
            </a:r>
            <a:r>
              <a:rPr kumimoji="1" lang="en-US" altLang="zh-CN" sz="2400" dirty="0">
                <a:latin typeface="Times New Roman" panose="02020603050405020304" pitchFamily="18" charset="0"/>
              </a:rPr>
              <a:t>)=</a:t>
            </a:r>
            <a:r>
              <a:rPr kumimoji="1" lang="zh-CN" altLang="en-US" sz="2400" dirty="0">
                <a:latin typeface="Times New Roman" panose="02020603050405020304" pitchFamily="18" charset="0"/>
              </a:rPr>
              <a:t>时间间隔</a:t>
            </a:r>
            <a:r>
              <a:rPr kumimoji="1" lang="en-US" altLang="zh-CN" sz="2400" dirty="0">
                <a:latin typeface="Times New Roman" panose="02020603050405020304" pitchFamily="18" charset="0"/>
              </a:rPr>
              <a:t>T*</a:t>
            </a:r>
            <a:r>
              <a:rPr kumimoji="1" lang="zh-CN" altLang="en-US" sz="2400" dirty="0">
                <a:latin typeface="Times New Roman" panose="02020603050405020304" pitchFamily="18" charset="0"/>
              </a:rPr>
              <a:t>许诺的信息速率</a:t>
            </a:r>
            <a:r>
              <a:rPr kumimoji="1" lang="en-US" altLang="zh-CN" sz="2400" dirty="0">
                <a:latin typeface="Times New Roman" panose="02020603050405020304" pitchFamily="18" charset="0"/>
              </a:rPr>
              <a:t>CIR</a:t>
            </a:r>
            <a:r>
              <a:rPr kumimoji="1" lang="zh-CN" altLang="en-US" sz="2400" dirty="0">
                <a:latin typeface="Times New Roman" panose="02020603050405020304" pitchFamily="18" charset="0"/>
              </a:rPr>
              <a:t>，即</a:t>
            </a:r>
            <a:r>
              <a:rPr kumimoji="1" lang="en-US" altLang="zh-CN" sz="2400" dirty="0" err="1">
                <a:latin typeface="Times New Roman" panose="02020603050405020304" pitchFamily="18" charset="0"/>
              </a:rPr>
              <a:t>B</a:t>
            </a:r>
            <a:r>
              <a:rPr kumimoji="1" lang="en-US" altLang="zh-CN" sz="2400" baseline="-25000" dirty="0" err="1">
                <a:latin typeface="Times New Roman" panose="02020603050405020304" pitchFamily="18" charset="0"/>
              </a:rPr>
              <a:t>c</a:t>
            </a:r>
            <a:r>
              <a:rPr kumimoji="1" lang="en-US" altLang="zh-CN" sz="2400" dirty="0">
                <a:latin typeface="Times New Roman" panose="02020603050405020304" pitchFamily="18" charset="0"/>
              </a:rPr>
              <a:t> =T×CIR</a:t>
            </a:r>
            <a:r>
              <a:rPr kumimoji="1" lang="zh-CN" altLang="en-US" sz="2400" dirty="0">
                <a:latin typeface="Times New Roman" panose="02020603050405020304" pitchFamily="18" charset="0"/>
              </a:rPr>
              <a:t>。 </a:t>
            </a:r>
          </a:p>
        </p:txBody>
      </p:sp>
    </p:spTree>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2771775" y="476250"/>
            <a:ext cx="40322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en-US" altLang="zh-CN" b="1">
                <a:latin typeface="Times New Roman" panose="02020603050405020304" pitchFamily="18" charset="0"/>
              </a:rPr>
              <a:t>8.1  </a:t>
            </a:r>
            <a:r>
              <a:rPr kumimoji="1" lang="zh-CN" altLang="en-US" b="1">
                <a:latin typeface="Times New Roman" panose="02020603050405020304" pitchFamily="18" charset="0"/>
              </a:rPr>
              <a:t>帧 中 继 技 术</a:t>
            </a:r>
          </a:p>
        </p:txBody>
      </p:sp>
      <p:sp>
        <p:nvSpPr>
          <p:cNvPr id="5123" name="Text Box 5"/>
          <p:cNvSpPr txBox="1">
            <a:spLocks noChangeArrowheads="1"/>
          </p:cNvSpPr>
          <p:nvPr/>
        </p:nvSpPr>
        <p:spPr bwMode="auto">
          <a:xfrm>
            <a:off x="188664" y="1333569"/>
            <a:ext cx="8964488"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10000"/>
              </a:lnSpc>
              <a:spcBef>
                <a:spcPct val="50000"/>
              </a:spcBef>
              <a:buClrTx/>
              <a:buSzTx/>
              <a:buFontTx/>
              <a:buNone/>
            </a:pPr>
            <a:r>
              <a:rPr kumimoji="1" lang="en-US" altLang="zh-CN" sz="2400" b="1" dirty="0">
                <a:latin typeface="Times New Roman" panose="02020603050405020304" pitchFamily="18" charset="0"/>
              </a:rPr>
              <a:t>8.1.1  </a:t>
            </a:r>
            <a:r>
              <a:rPr kumimoji="1" lang="zh-CN" altLang="en-US" sz="2400" b="1" dirty="0">
                <a:latin typeface="Times New Roman" panose="02020603050405020304" pitchFamily="18" charset="0"/>
              </a:rPr>
              <a:t>帧中继技术的发展背景</a:t>
            </a:r>
          </a:p>
          <a:p>
            <a:pPr eaLnBrk="1" hangingPunct="1">
              <a:lnSpc>
                <a:spcPct val="110000"/>
              </a:lnSpc>
              <a:spcBef>
                <a:spcPct val="50000"/>
              </a:spcBef>
              <a:buClrTx/>
              <a:buSzTx/>
              <a:buFontTx/>
              <a:buChar char="•"/>
            </a:pPr>
            <a:r>
              <a:rPr kumimoji="1" lang="zh-CN" altLang="en-US" sz="2400" b="1" dirty="0">
                <a:latin typeface="Times New Roman" panose="02020603050405020304" pitchFamily="18" charset="0"/>
              </a:rPr>
              <a:t>分组交换技术（</a:t>
            </a:r>
            <a:r>
              <a:rPr kumimoji="1" lang="en-US" altLang="zh-CN" sz="2400" b="1" dirty="0">
                <a:latin typeface="Times New Roman" panose="02020603050405020304" pitchFamily="18" charset="0"/>
              </a:rPr>
              <a:t>X.25</a:t>
            </a:r>
            <a:r>
              <a:rPr kumimoji="1" lang="zh-CN" altLang="en-US" sz="2400" b="1" dirty="0">
                <a:latin typeface="Times New Roman" panose="02020603050405020304" pitchFamily="18" charset="0"/>
              </a:rPr>
              <a:t>协议）在降低通信成本、提高通信的可靠性和灵活性方面取得巨大成功。</a:t>
            </a:r>
            <a:endParaRPr kumimoji="1" lang="zh-CN" altLang="en-US" sz="2400" b="1" dirty="0">
              <a:solidFill>
                <a:schemeClr val="accent2"/>
              </a:solidFill>
              <a:latin typeface="Times New Roman" panose="02020603050405020304" pitchFamily="18" charset="0"/>
            </a:endParaRPr>
          </a:p>
          <a:p>
            <a:pPr eaLnBrk="1" hangingPunct="1">
              <a:lnSpc>
                <a:spcPct val="110000"/>
              </a:lnSpc>
              <a:spcBef>
                <a:spcPct val="50000"/>
              </a:spcBef>
              <a:buClrTx/>
              <a:buSzTx/>
              <a:buFontTx/>
              <a:buChar char="•"/>
            </a:pPr>
            <a:r>
              <a:rPr kumimoji="1" lang="zh-CN" altLang="en-US" sz="2400" b="1" dirty="0">
                <a:solidFill>
                  <a:schemeClr val="accent2"/>
                </a:solidFill>
                <a:latin typeface="Times New Roman" panose="02020603050405020304" pitchFamily="18" charset="0"/>
              </a:rPr>
              <a:t>对数据通信的速率及实时性提出了更高的要求</a:t>
            </a:r>
          </a:p>
          <a:p>
            <a:pPr eaLnBrk="1" hangingPunct="1">
              <a:lnSpc>
                <a:spcPct val="110000"/>
              </a:lnSpc>
              <a:spcBef>
                <a:spcPct val="50000"/>
              </a:spcBef>
              <a:buClrTx/>
              <a:buSzTx/>
              <a:buFontTx/>
              <a:buNone/>
            </a:pPr>
            <a:r>
              <a:rPr kumimoji="1" lang="en-US" altLang="zh-CN" sz="2400" b="1" dirty="0">
                <a:latin typeface="Times New Roman" panose="02020603050405020304" pitchFamily="18" charset="0"/>
              </a:rPr>
              <a:t>20</a:t>
            </a:r>
            <a:r>
              <a:rPr kumimoji="1" lang="zh-CN" altLang="en-US" sz="2400" b="1" dirty="0">
                <a:latin typeface="Times New Roman" panose="02020603050405020304" pitchFamily="18" charset="0"/>
              </a:rPr>
              <a:t>世纪</a:t>
            </a:r>
            <a:r>
              <a:rPr kumimoji="1" lang="en-US" altLang="zh-CN" sz="2400" b="1" dirty="0">
                <a:latin typeface="Times New Roman" panose="02020603050405020304" pitchFamily="18" charset="0"/>
              </a:rPr>
              <a:t>80</a:t>
            </a:r>
            <a:r>
              <a:rPr kumimoji="1" lang="zh-CN" altLang="en-US" sz="2400" b="1" dirty="0">
                <a:latin typeface="Times New Roman" panose="02020603050405020304" pitchFamily="18" charset="0"/>
              </a:rPr>
              <a:t>年代</a:t>
            </a:r>
            <a:endParaRPr kumimoji="1" lang="zh-CN" altLang="en-US" sz="2400" b="1" dirty="0">
              <a:solidFill>
                <a:schemeClr val="accent2"/>
              </a:solidFill>
              <a:latin typeface="Times New Roman" panose="02020603050405020304" pitchFamily="18" charset="0"/>
            </a:endParaRPr>
          </a:p>
          <a:p>
            <a:pPr lvl="2" eaLnBrk="1" hangingPunct="1">
              <a:lnSpc>
                <a:spcPct val="110000"/>
              </a:lnSpc>
              <a:spcBef>
                <a:spcPct val="50000"/>
              </a:spcBef>
              <a:buClrTx/>
              <a:buSzTx/>
              <a:buFontTx/>
              <a:buChar char="•"/>
            </a:pPr>
            <a:r>
              <a:rPr kumimoji="1" lang="zh-CN" altLang="en-US" b="1" dirty="0">
                <a:latin typeface="Times New Roman" panose="02020603050405020304" pitchFamily="18" charset="0"/>
              </a:rPr>
              <a:t>数字通信</a:t>
            </a:r>
          </a:p>
          <a:p>
            <a:pPr lvl="2" eaLnBrk="1" hangingPunct="1">
              <a:lnSpc>
                <a:spcPct val="110000"/>
              </a:lnSpc>
              <a:spcBef>
                <a:spcPct val="50000"/>
              </a:spcBef>
              <a:buClrTx/>
              <a:buSzTx/>
              <a:buFontTx/>
              <a:buChar char="•"/>
            </a:pPr>
            <a:r>
              <a:rPr kumimoji="1" lang="zh-CN" altLang="en-US" b="1" dirty="0">
                <a:latin typeface="Times New Roman" panose="02020603050405020304" pitchFamily="18" charset="0"/>
              </a:rPr>
              <a:t>光纤通信</a:t>
            </a:r>
          </a:p>
          <a:p>
            <a:pPr lvl="2" eaLnBrk="1" hangingPunct="1">
              <a:lnSpc>
                <a:spcPct val="110000"/>
              </a:lnSpc>
              <a:spcBef>
                <a:spcPct val="50000"/>
              </a:spcBef>
              <a:buClrTx/>
              <a:buSzTx/>
              <a:buFontTx/>
              <a:buChar char="•"/>
            </a:pPr>
            <a:r>
              <a:rPr kumimoji="1" lang="zh-CN" altLang="en-US" b="1" dirty="0">
                <a:latin typeface="Times New Roman" panose="02020603050405020304" pitchFamily="18" charset="0"/>
              </a:rPr>
              <a:t>计算机技术</a:t>
            </a:r>
          </a:p>
          <a:p>
            <a:pPr lvl="2" eaLnBrk="1" hangingPunct="1">
              <a:lnSpc>
                <a:spcPct val="110000"/>
              </a:lnSpc>
              <a:spcBef>
                <a:spcPct val="50000"/>
              </a:spcBef>
              <a:buClrTx/>
              <a:buSzTx/>
              <a:buFontTx/>
              <a:buChar char="•"/>
            </a:pPr>
            <a:r>
              <a:rPr kumimoji="1" lang="zh-CN" altLang="en-US" b="1" dirty="0">
                <a:latin typeface="Times New Roman" panose="02020603050405020304" pitchFamily="18" charset="0"/>
              </a:rPr>
              <a:t>高性能光纤传输媒体</a:t>
            </a:r>
            <a:endParaRPr kumimoji="1" lang="zh-CN" altLang="en-US" b="1" dirty="0">
              <a:solidFill>
                <a:schemeClr val="accent2"/>
              </a:solidFill>
              <a:latin typeface="Times New Roman" panose="02020603050405020304" pitchFamily="18" charset="0"/>
            </a:endParaRPr>
          </a:p>
          <a:p>
            <a:pPr eaLnBrk="1" hangingPunct="1">
              <a:lnSpc>
                <a:spcPct val="110000"/>
              </a:lnSpc>
              <a:spcBef>
                <a:spcPct val="50000"/>
              </a:spcBef>
              <a:buClrTx/>
              <a:buSzTx/>
              <a:buFontTx/>
              <a:buNone/>
            </a:pPr>
            <a:r>
              <a:rPr kumimoji="1" lang="zh-CN" altLang="en-US" sz="2400" b="1" dirty="0">
                <a:latin typeface="Times New Roman" panose="02020603050405020304" pitchFamily="18" charset="0"/>
              </a:rPr>
              <a:t>新的快速分组传输处理技术</a:t>
            </a:r>
            <a:r>
              <a:rPr kumimoji="1" lang="en-US" altLang="zh-CN" sz="2400" b="1" dirty="0">
                <a:latin typeface="Times New Roman" panose="02020603050405020304" pitchFamily="18" charset="0"/>
              </a:rPr>
              <a:t>——</a:t>
            </a:r>
            <a:r>
              <a:rPr kumimoji="1" lang="zh-CN" altLang="en-US" sz="2400" b="1" dirty="0">
                <a:solidFill>
                  <a:schemeClr val="accent2"/>
                </a:solidFill>
                <a:latin typeface="Times New Roman" panose="02020603050405020304" pitchFamily="18" charset="0"/>
              </a:rPr>
              <a:t>帧中继</a:t>
            </a:r>
            <a:r>
              <a:rPr kumimoji="1" lang="zh-CN" altLang="en-US" sz="2400" b="1" dirty="0">
                <a:latin typeface="Times New Roman" panose="02020603050405020304" pitchFamily="18" charset="0"/>
              </a:rPr>
              <a:t>。</a:t>
            </a:r>
          </a:p>
        </p:txBody>
      </p:sp>
      <p:sp>
        <p:nvSpPr>
          <p:cNvPr id="5124" name="Rectangle 6"/>
          <p:cNvSpPr>
            <a:spLocks noChangeArrowheads="1"/>
          </p:cNvSpPr>
          <p:nvPr/>
        </p:nvSpPr>
        <p:spPr bwMode="auto">
          <a:xfrm>
            <a:off x="3563888" y="4589017"/>
            <a:ext cx="50403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2400" b="1" dirty="0">
                <a:latin typeface="Times New Roman" panose="02020603050405020304" pitchFamily="18" charset="0"/>
              </a:rPr>
              <a:t>终端的智能化和处理能力不断提高</a:t>
            </a:r>
          </a:p>
        </p:txBody>
      </p:sp>
      <p:sp>
        <p:nvSpPr>
          <p:cNvPr id="5125" name="AutoShape 7"/>
          <p:cNvSpPr>
            <a:spLocks/>
          </p:cNvSpPr>
          <p:nvPr/>
        </p:nvSpPr>
        <p:spPr bwMode="auto">
          <a:xfrm>
            <a:off x="3203526" y="4107751"/>
            <a:ext cx="360362" cy="1584325"/>
          </a:xfrm>
          <a:prstGeom prst="rightBrace">
            <a:avLst>
              <a:gd name="adj1" fmla="val 36637"/>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Tree>
  </p:cSld>
  <p:clrMapOvr>
    <a:masterClrMapping/>
  </p:clrMapOvr>
  <p:transition>
    <p:zoom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
          <p:cNvSpPr txBox="1">
            <a:spLocks noChangeArrowheads="1"/>
          </p:cNvSpPr>
          <p:nvPr/>
        </p:nvSpPr>
        <p:spPr bwMode="auto">
          <a:xfrm>
            <a:off x="250825" y="1236281"/>
            <a:ext cx="8893175" cy="2376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05000"/>
              </a:lnSpc>
              <a:spcBef>
                <a:spcPct val="5000"/>
              </a:spcBef>
              <a:buClrTx/>
              <a:buSzTx/>
              <a:buFontTx/>
              <a:buNone/>
            </a:pPr>
            <a:r>
              <a:rPr kumimoji="1" lang="zh-CN" altLang="en-US" sz="2000" dirty="0">
                <a:latin typeface="Times New Roman" panose="02020603050405020304" pitchFamily="18" charset="0"/>
              </a:rPr>
              <a:t>漏桶算法例子：数据到达一个节点相当于数据不断地流入桶内。数据从节点转发出去相当于数据不断地从漏桶下面的漏孔流出。漏桶有三个重要参数：</a:t>
            </a:r>
          </a:p>
          <a:p>
            <a:pPr eaLnBrk="1" hangingPunct="1">
              <a:lnSpc>
                <a:spcPct val="105000"/>
              </a:lnSpc>
              <a:spcBef>
                <a:spcPct val="5000"/>
              </a:spcBef>
              <a:buClrTx/>
              <a:buSzTx/>
              <a:buFontTx/>
              <a:buNone/>
            </a:pPr>
            <a:r>
              <a:rPr kumimoji="1" lang="zh-CN" altLang="en-US" sz="2000" dirty="0">
                <a:latin typeface="Times New Roman" panose="02020603050405020304" pitchFamily="18" charset="0"/>
              </a:rPr>
              <a:t>       </a:t>
            </a:r>
            <a:r>
              <a:rPr kumimoji="1" lang="en-US" altLang="zh-CN" sz="2000" dirty="0">
                <a:latin typeface="Times New Roman" panose="02020603050405020304" pitchFamily="18" charset="0"/>
              </a:rPr>
              <a:t>(1) </a:t>
            </a:r>
            <a:r>
              <a:rPr kumimoji="1" lang="zh-CN" altLang="en-US" sz="2000" dirty="0">
                <a:latin typeface="Times New Roman" panose="02020603050405020304" pitchFamily="18" charset="0"/>
              </a:rPr>
              <a:t>参数</a:t>
            </a:r>
            <a:r>
              <a:rPr kumimoji="1" lang="en-US" altLang="zh-CN" sz="2000" dirty="0">
                <a:latin typeface="Times New Roman" panose="02020603050405020304" pitchFamily="18" charset="0"/>
              </a:rPr>
              <a:t>C</a:t>
            </a:r>
            <a:r>
              <a:rPr kumimoji="1" lang="zh-CN" altLang="en-US" sz="2000" dirty="0">
                <a:latin typeface="Times New Roman" panose="02020603050405020304" pitchFamily="18" charset="0"/>
              </a:rPr>
              <a:t>表示桶内不断变化着的数据量。</a:t>
            </a:r>
          </a:p>
          <a:p>
            <a:pPr eaLnBrk="1" hangingPunct="1">
              <a:lnSpc>
                <a:spcPct val="105000"/>
              </a:lnSpc>
              <a:spcBef>
                <a:spcPct val="5000"/>
              </a:spcBef>
              <a:buClrTx/>
              <a:buSzTx/>
              <a:buFontTx/>
              <a:buNone/>
            </a:pPr>
            <a:r>
              <a:rPr kumimoji="1" lang="zh-CN" altLang="en-US" sz="2000" dirty="0">
                <a:latin typeface="Times New Roman" panose="02020603050405020304" pitchFamily="18" charset="0"/>
              </a:rPr>
              <a:t>       </a:t>
            </a:r>
            <a:r>
              <a:rPr kumimoji="1" lang="en-US" altLang="zh-CN" sz="2000" dirty="0">
                <a:latin typeface="Times New Roman" panose="02020603050405020304" pitchFamily="18" charset="0"/>
              </a:rPr>
              <a:t>(2) </a:t>
            </a:r>
            <a:r>
              <a:rPr kumimoji="1" lang="zh-CN" altLang="en-US" sz="2000" dirty="0">
                <a:latin typeface="Times New Roman" panose="02020603050405020304" pitchFamily="18" charset="0"/>
              </a:rPr>
              <a:t>参数</a:t>
            </a:r>
            <a:r>
              <a:rPr kumimoji="1" lang="en-US" altLang="zh-CN" sz="2000" dirty="0" err="1">
                <a:latin typeface="Times New Roman" panose="02020603050405020304" pitchFamily="18" charset="0"/>
              </a:rPr>
              <a:t>Bc</a:t>
            </a:r>
            <a:r>
              <a:rPr kumimoji="1" lang="zh-CN" altLang="en-US" sz="2000" dirty="0">
                <a:latin typeface="Times New Roman" panose="02020603050405020304" pitchFamily="18" charset="0"/>
              </a:rPr>
              <a:t>是许诺的突发量。当桶内的数据量</a:t>
            </a:r>
            <a:r>
              <a:rPr kumimoji="1" lang="en-US" altLang="zh-CN" sz="2000" dirty="0">
                <a:latin typeface="Times New Roman" panose="02020603050405020304" pitchFamily="18" charset="0"/>
              </a:rPr>
              <a:t>C</a:t>
            </a:r>
            <a:r>
              <a:rPr kumimoji="1" lang="zh-CN" altLang="en-US" sz="2000" dirty="0">
                <a:latin typeface="Times New Roman" panose="02020603050405020304" pitchFamily="18" charset="0"/>
              </a:rPr>
              <a:t>小于</a:t>
            </a:r>
            <a:r>
              <a:rPr kumimoji="1" lang="en-US" altLang="zh-CN" sz="2000" dirty="0" err="1">
                <a:latin typeface="Times New Roman" panose="02020603050405020304" pitchFamily="18" charset="0"/>
              </a:rPr>
              <a:t>Bc</a:t>
            </a:r>
            <a:r>
              <a:rPr kumimoji="1" lang="zh-CN" altLang="en-US" sz="2000" dirty="0">
                <a:latin typeface="Times New Roman" panose="02020603050405020304" pitchFamily="18" charset="0"/>
              </a:rPr>
              <a:t>时，帧处理模块按正常方式转发所收到的帧，并且帧的</a:t>
            </a:r>
            <a:r>
              <a:rPr kumimoji="1" lang="en-US" altLang="zh-CN" sz="2000" dirty="0">
                <a:latin typeface="Times New Roman" panose="02020603050405020304" pitchFamily="18" charset="0"/>
              </a:rPr>
              <a:t>DE</a:t>
            </a:r>
            <a:r>
              <a:rPr kumimoji="1" lang="zh-CN" altLang="en-US" sz="2000" dirty="0">
                <a:latin typeface="Times New Roman" panose="02020603050405020304" pitchFamily="18" charset="0"/>
              </a:rPr>
              <a:t>比特为零。</a:t>
            </a:r>
          </a:p>
          <a:p>
            <a:pPr eaLnBrk="1" hangingPunct="1">
              <a:lnSpc>
                <a:spcPct val="105000"/>
              </a:lnSpc>
              <a:spcBef>
                <a:spcPct val="5000"/>
              </a:spcBef>
              <a:buClrTx/>
              <a:buSzTx/>
              <a:buFontTx/>
              <a:buNone/>
            </a:pPr>
            <a:r>
              <a:rPr kumimoji="1" lang="zh-CN" altLang="en-US" sz="2000" dirty="0">
                <a:latin typeface="Times New Roman" panose="02020603050405020304" pitchFamily="18" charset="0"/>
              </a:rPr>
              <a:t>        </a:t>
            </a:r>
            <a:r>
              <a:rPr kumimoji="1" lang="en-US" altLang="zh-CN" sz="2000" dirty="0">
                <a:latin typeface="Times New Roman" panose="02020603050405020304" pitchFamily="18" charset="0"/>
              </a:rPr>
              <a:t>(3) </a:t>
            </a:r>
            <a:r>
              <a:rPr kumimoji="1" lang="zh-CN" altLang="en-US" sz="2000" dirty="0">
                <a:latin typeface="Times New Roman" panose="02020603050405020304" pitchFamily="18" charset="0"/>
              </a:rPr>
              <a:t>参数</a:t>
            </a:r>
            <a:r>
              <a:rPr kumimoji="1" lang="en-US" altLang="zh-CN" sz="2000" dirty="0">
                <a:latin typeface="Times New Roman" panose="02020603050405020304" pitchFamily="18" charset="0"/>
              </a:rPr>
              <a:t>Be</a:t>
            </a:r>
            <a:r>
              <a:rPr kumimoji="1" lang="zh-CN" altLang="en-US" sz="2000" dirty="0">
                <a:latin typeface="Times New Roman" panose="02020603050405020304" pitchFamily="18" charset="0"/>
              </a:rPr>
              <a:t>是附加突发量。桶内的数据量不允许超过极限值</a:t>
            </a:r>
            <a:r>
              <a:rPr kumimoji="1" lang="en-US" altLang="zh-CN" sz="2000" dirty="0" err="1">
                <a:latin typeface="Times New Roman" panose="02020603050405020304" pitchFamily="18" charset="0"/>
              </a:rPr>
              <a:t>Bc</a:t>
            </a:r>
            <a:r>
              <a:rPr kumimoji="1" lang="en-US" altLang="zh-CN" sz="2000" dirty="0">
                <a:latin typeface="Times New Roman" panose="02020603050405020304" pitchFamily="18" charset="0"/>
              </a:rPr>
              <a:t> + Be</a:t>
            </a:r>
            <a:r>
              <a:rPr kumimoji="1" lang="zh-CN" altLang="en-US" sz="2000" dirty="0">
                <a:latin typeface="Times New Roman" panose="02020603050405020304" pitchFamily="18" charset="0"/>
              </a:rPr>
              <a:t>。若超过就要溢出</a:t>
            </a:r>
            <a:r>
              <a:rPr kumimoji="1" lang="en-US" altLang="zh-CN" sz="2000" dirty="0">
                <a:latin typeface="Times New Roman" panose="02020603050405020304" pitchFamily="18" charset="0"/>
              </a:rPr>
              <a:t>(</a:t>
            </a:r>
            <a:r>
              <a:rPr kumimoji="1" lang="zh-CN" altLang="en-US" sz="2000" dirty="0">
                <a:latin typeface="Times New Roman" panose="02020603050405020304" pitchFamily="18" charset="0"/>
              </a:rPr>
              <a:t>即将帧丢弃</a:t>
            </a:r>
            <a:r>
              <a:rPr kumimoji="1" lang="en-US" altLang="zh-CN" sz="2000" dirty="0">
                <a:latin typeface="Times New Roman" panose="02020603050405020304" pitchFamily="18" charset="0"/>
              </a:rPr>
              <a:t>)</a:t>
            </a:r>
            <a:r>
              <a:rPr kumimoji="1" lang="zh-CN" altLang="en-US" sz="2000" dirty="0">
                <a:latin typeface="Times New Roman" panose="02020603050405020304" pitchFamily="18" charset="0"/>
              </a:rPr>
              <a:t>。</a:t>
            </a:r>
          </a:p>
        </p:txBody>
      </p:sp>
      <p:graphicFrame>
        <p:nvGraphicFramePr>
          <p:cNvPr id="39939" name="Object 5"/>
          <p:cNvGraphicFramePr>
            <a:graphicFrameLocks noChangeAspect="1"/>
          </p:cNvGraphicFramePr>
          <p:nvPr>
            <p:extLst>
              <p:ext uri="{D42A27DB-BD31-4B8C-83A1-F6EECF244321}">
                <p14:modId xmlns:p14="http://schemas.microsoft.com/office/powerpoint/2010/main" val="1362679570"/>
              </p:ext>
            </p:extLst>
          </p:nvPr>
        </p:nvGraphicFramePr>
        <p:xfrm>
          <a:off x="3419475" y="3501008"/>
          <a:ext cx="5617021" cy="3356992"/>
        </p:xfrm>
        <a:graphic>
          <a:graphicData uri="http://schemas.openxmlformats.org/presentationml/2006/ole">
            <mc:AlternateContent xmlns:mc="http://schemas.openxmlformats.org/markup-compatibility/2006">
              <mc:Choice xmlns:v="urn:schemas-microsoft-com:vml" Requires="v">
                <p:oleObj spid="_x0000_s39944" r:id="rId4" imgW="2432649" imgH="1471366" progId="Visio.Drawing.4">
                  <p:embed/>
                </p:oleObj>
              </mc:Choice>
              <mc:Fallback>
                <p:oleObj r:id="rId4" imgW="2432649" imgH="1471366" progId="Visio.Drawing.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19475" y="3501008"/>
                        <a:ext cx="5617021" cy="3356992"/>
                      </a:xfrm>
                      <a:prstGeom prst="rect">
                        <a:avLst/>
                      </a:prstGeom>
                      <a:noFill/>
                      <a:ln>
                        <a:noFill/>
                      </a:ln>
                      <a:extLst/>
                    </p:spPr>
                  </p:pic>
                </p:oleObj>
              </mc:Fallback>
            </mc:AlternateContent>
          </a:graphicData>
        </a:graphic>
      </p:graphicFrame>
      <p:sp>
        <p:nvSpPr>
          <p:cNvPr id="39940" name="Text Box 6"/>
          <p:cNvSpPr txBox="1">
            <a:spLocks noChangeArrowheads="1"/>
          </p:cNvSpPr>
          <p:nvPr/>
        </p:nvSpPr>
        <p:spPr bwMode="auto">
          <a:xfrm>
            <a:off x="468313" y="3860800"/>
            <a:ext cx="2771775"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zh-CN" altLang="en-US" sz="2400">
                <a:latin typeface="Times New Roman" panose="02020603050405020304" pitchFamily="18" charset="0"/>
              </a:rPr>
              <a:t>当数据量在</a:t>
            </a:r>
            <a:r>
              <a:rPr kumimoji="1" lang="en-US" altLang="zh-CN" sz="2400">
                <a:latin typeface="Times New Roman" panose="02020603050405020304" pitchFamily="18" charset="0"/>
              </a:rPr>
              <a:t>Bc</a:t>
            </a:r>
            <a:r>
              <a:rPr kumimoji="1" lang="zh-CN" altLang="en-US" sz="2400">
                <a:latin typeface="Times New Roman" panose="02020603050405020304" pitchFamily="18" charset="0"/>
              </a:rPr>
              <a:t>至</a:t>
            </a:r>
            <a:r>
              <a:rPr kumimoji="1" lang="en-US" altLang="zh-CN" sz="2400">
                <a:latin typeface="Times New Roman" panose="02020603050405020304" pitchFamily="18" charset="0"/>
              </a:rPr>
              <a:t>Bc + Be</a:t>
            </a:r>
            <a:r>
              <a:rPr kumimoji="1" lang="zh-CN" altLang="en-US" sz="2400">
                <a:latin typeface="Times New Roman" panose="02020603050405020304" pitchFamily="18" charset="0"/>
              </a:rPr>
              <a:t>之间时，就要将帧的</a:t>
            </a:r>
            <a:r>
              <a:rPr kumimoji="1" lang="en-US" altLang="zh-CN" sz="2400">
                <a:latin typeface="Times New Roman" panose="02020603050405020304" pitchFamily="18" charset="0"/>
              </a:rPr>
              <a:t>DE</a:t>
            </a:r>
            <a:r>
              <a:rPr kumimoji="1" lang="zh-CN" altLang="en-US" sz="2400">
                <a:latin typeface="Times New Roman" panose="02020603050405020304" pitchFamily="18" charset="0"/>
              </a:rPr>
              <a:t>比特位置</a:t>
            </a:r>
            <a:r>
              <a:rPr kumimoji="1" lang="en-US" altLang="zh-CN" sz="2400">
                <a:latin typeface="Times New Roman" panose="02020603050405020304" pitchFamily="18" charset="0"/>
              </a:rPr>
              <a:t>1</a:t>
            </a:r>
            <a:r>
              <a:rPr kumimoji="1" lang="zh-CN" altLang="en-US" sz="2400">
                <a:latin typeface="Times New Roman" panose="02020603050405020304" pitchFamily="18" charset="0"/>
              </a:rPr>
              <a:t>。</a:t>
            </a:r>
          </a:p>
        </p:txBody>
      </p:sp>
    </p:spTree>
  </p:cSld>
  <p:clrMapOvr>
    <a:masterClrMapping/>
  </p:clrMapOvr>
  <p:transition>
    <p:zoom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323850" y="5949950"/>
            <a:ext cx="8678863" cy="70167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algn="ctr" eaLnBrk="1" hangingPunct="1">
              <a:spcBef>
                <a:spcPct val="0"/>
              </a:spcBef>
              <a:buClrTx/>
              <a:buSzTx/>
              <a:buFontTx/>
              <a:buNone/>
            </a:pPr>
            <a:r>
              <a:rPr kumimoji="1" lang="zh-CN" altLang="en-US" sz="2000">
                <a:latin typeface="Times New Roman" panose="02020603050405020304" pitchFamily="18" charset="0"/>
              </a:rPr>
              <a:t>拥塞参数的关系图：</a:t>
            </a:r>
            <a:r>
              <a:rPr kumimoji="1" lang="en-US" altLang="zh-CN" sz="2000">
                <a:latin typeface="Times New Roman" panose="02020603050405020304" pitchFamily="18" charset="0"/>
              </a:rPr>
              <a:t>(a) </a:t>
            </a:r>
            <a:r>
              <a:rPr kumimoji="1" lang="zh-CN" altLang="en-US" sz="2000">
                <a:latin typeface="Times New Roman" panose="02020603050405020304" pitchFamily="18" charset="0"/>
              </a:rPr>
              <a:t>所有帧的</a:t>
            </a:r>
            <a:r>
              <a:rPr kumimoji="1" lang="en-US" altLang="zh-CN" sz="2000">
                <a:latin typeface="Times New Roman" panose="02020603050405020304" pitchFamily="18" charset="0"/>
              </a:rPr>
              <a:t>DE</a:t>
            </a:r>
            <a:r>
              <a:rPr kumimoji="1" lang="zh-CN" altLang="en-US" sz="2000">
                <a:latin typeface="Times New Roman" panose="02020603050405020304" pitchFamily="18" charset="0"/>
              </a:rPr>
              <a:t>比特均为</a:t>
            </a:r>
            <a:r>
              <a:rPr kumimoji="1" lang="en-US" altLang="zh-CN" sz="2000">
                <a:latin typeface="Times New Roman" panose="02020603050405020304" pitchFamily="18" charset="0"/>
              </a:rPr>
              <a:t>0</a:t>
            </a:r>
            <a:r>
              <a:rPr kumimoji="1" lang="zh-CN" altLang="en-US" sz="2000">
                <a:latin typeface="Times New Roman" panose="02020603050405020304" pitchFamily="18" charset="0"/>
              </a:rPr>
              <a:t>；</a:t>
            </a:r>
            <a:r>
              <a:rPr kumimoji="1" lang="en-US" altLang="zh-CN" sz="2000">
                <a:latin typeface="Times New Roman" panose="02020603050405020304" pitchFamily="18" charset="0"/>
              </a:rPr>
              <a:t>(b) </a:t>
            </a:r>
            <a:r>
              <a:rPr kumimoji="1" lang="zh-CN" altLang="en-US" sz="2000">
                <a:latin typeface="Times New Roman" panose="02020603050405020304" pitchFamily="18" charset="0"/>
              </a:rPr>
              <a:t>一个帧的</a:t>
            </a:r>
            <a:r>
              <a:rPr kumimoji="1" lang="en-US" altLang="zh-CN" sz="2000">
                <a:latin typeface="Times New Roman" panose="02020603050405020304" pitchFamily="18" charset="0"/>
              </a:rPr>
              <a:t>DE</a:t>
            </a:r>
            <a:r>
              <a:rPr kumimoji="1" lang="zh-CN" altLang="en-US" sz="2000">
                <a:latin typeface="Times New Roman" panose="02020603050405020304" pitchFamily="18" charset="0"/>
              </a:rPr>
              <a:t>比特均为</a:t>
            </a:r>
            <a:r>
              <a:rPr kumimoji="1" lang="en-US" altLang="zh-CN" sz="2000">
                <a:latin typeface="Times New Roman" panose="02020603050405020304" pitchFamily="18" charset="0"/>
              </a:rPr>
              <a:t>1</a:t>
            </a:r>
            <a:r>
              <a:rPr kumimoji="1" lang="zh-CN" altLang="en-US" sz="2000">
                <a:latin typeface="Times New Roman" panose="02020603050405020304" pitchFamily="18" charset="0"/>
              </a:rPr>
              <a:t>；</a:t>
            </a:r>
          </a:p>
          <a:p>
            <a:pPr algn="ctr" eaLnBrk="1" hangingPunct="1">
              <a:spcBef>
                <a:spcPct val="0"/>
              </a:spcBef>
              <a:buClrTx/>
              <a:buSzTx/>
              <a:buFontTx/>
              <a:buNone/>
            </a:pPr>
            <a:r>
              <a:rPr kumimoji="1" lang="en-US" altLang="zh-CN" sz="2000">
                <a:latin typeface="Times New Roman" panose="02020603050405020304" pitchFamily="18" charset="0"/>
              </a:rPr>
              <a:t>(c) </a:t>
            </a:r>
            <a:r>
              <a:rPr kumimoji="1" lang="zh-CN" altLang="en-US" sz="2000">
                <a:latin typeface="Times New Roman" panose="02020603050405020304" pitchFamily="18" charset="0"/>
              </a:rPr>
              <a:t>一个帧的</a:t>
            </a:r>
            <a:r>
              <a:rPr kumimoji="1" lang="en-US" altLang="zh-CN" sz="2000">
                <a:latin typeface="Times New Roman" panose="02020603050405020304" pitchFamily="18" charset="0"/>
              </a:rPr>
              <a:t>DE</a:t>
            </a:r>
            <a:r>
              <a:rPr kumimoji="1" lang="zh-CN" altLang="en-US" sz="2000">
                <a:latin typeface="Times New Roman" panose="02020603050405020304" pitchFamily="18" charset="0"/>
              </a:rPr>
              <a:t>比特均为</a:t>
            </a:r>
            <a:r>
              <a:rPr kumimoji="1" lang="en-US" altLang="zh-CN" sz="2000">
                <a:latin typeface="Times New Roman" panose="02020603050405020304" pitchFamily="18" charset="0"/>
              </a:rPr>
              <a:t>1</a:t>
            </a:r>
            <a:r>
              <a:rPr kumimoji="1" lang="zh-CN" altLang="en-US" sz="2000">
                <a:latin typeface="Times New Roman" panose="02020603050405020304" pitchFamily="18" charset="0"/>
              </a:rPr>
              <a:t>，一个帧必须丢弃</a:t>
            </a:r>
          </a:p>
        </p:txBody>
      </p:sp>
      <p:graphicFrame>
        <p:nvGraphicFramePr>
          <p:cNvPr id="33795" name="Object 5"/>
          <p:cNvGraphicFramePr>
            <a:graphicFrameLocks noChangeAspect="1"/>
          </p:cNvGraphicFramePr>
          <p:nvPr>
            <p:extLst>
              <p:ext uri="{D42A27DB-BD31-4B8C-83A1-F6EECF244321}">
                <p14:modId xmlns:p14="http://schemas.microsoft.com/office/powerpoint/2010/main" val="2267838559"/>
              </p:ext>
            </p:extLst>
          </p:nvPr>
        </p:nvGraphicFramePr>
        <p:xfrm>
          <a:off x="0" y="1074738"/>
          <a:ext cx="9144000" cy="3600450"/>
        </p:xfrm>
        <a:graphic>
          <a:graphicData uri="http://schemas.openxmlformats.org/presentationml/2006/ole">
            <mc:AlternateContent xmlns:mc="http://schemas.openxmlformats.org/markup-compatibility/2006">
              <mc:Choice xmlns:v="urn:schemas-microsoft-com:vml" Requires="v">
                <p:oleObj spid="_x0000_s33803" r:id="rId4" imgW="4838669" imgH="1906813" progId="Visio.Drawing.4">
                  <p:embed/>
                </p:oleObj>
              </mc:Choice>
              <mc:Fallback>
                <p:oleObj r:id="rId4" imgW="4838669" imgH="1906813" progId="Visio.Drawing.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074738"/>
                        <a:ext cx="9144000" cy="3600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796" name="Rectangle 7"/>
          <p:cNvSpPr>
            <a:spLocks noChangeArrowheads="1"/>
          </p:cNvSpPr>
          <p:nvPr/>
        </p:nvSpPr>
        <p:spPr bwMode="auto">
          <a:xfrm>
            <a:off x="179388" y="620713"/>
            <a:ext cx="4257675" cy="406400"/>
          </a:xfrm>
          <a:prstGeom prst="rect">
            <a:avLst/>
          </a:prstGeom>
          <a:noFill/>
          <a:ln w="9525">
            <a:solidFill>
              <a:schemeClr val="fo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2000">
                <a:solidFill>
                  <a:schemeClr val="accent2"/>
                </a:solidFill>
                <a:latin typeface="Times New Roman" panose="02020603050405020304" pitchFamily="18" charset="0"/>
              </a:rPr>
              <a:t>表示包含着一连接的信道上的数据率</a:t>
            </a:r>
          </a:p>
        </p:txBody>
      </p:sp>
      <p:sp>
        <p:nvSpPr>
          <p:cNvPr id="33797" name="Line 8"/>
          <p:cNvSpPr>
            <a:spLocks noChangeShapeType="1"/>
          </p:cNvSpPr>
          <p:nvPr/>
        </p:nvSpPr>
        <p:spPr bwMode="auto">
          <a:xfrm flipV="1">
            <a:off x="2411413" y="908050"/>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3798" name="Rectangle 9"/>
          <p:cNvSpPr>
            <a:spLocks noChangeArrowheads="1"/>
          </p:cNvSpPr>
          <p:nvPr/>
        </p:nvSpPr>
        <p:spPr bwMode="auto">
          <a:xfrm>
            <a:off x="4572000" y="574675"/>
            <a:ext cx="4308475" cy="376238"/>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1800">
                <a:solidFill>
                  <a:schemeClr val="hlink"/>
                </a:solidFill>
                <a:latin typeface="Times New Roman" panose="02020603050405020304" pitchFamily="18" charset="0"/>
              </a:rPr>
              <a:t>表示在测量时间间隔内的许诺的信息速率</a:t>
            </a:r>
          </a:p>
        </p:txBody>
      </p:sp>
      <p:sp>
        <p:nvSpPr>
          <p:cNvPr id="33799" name="Line 10"/>
          <p:cNvSpPr>
            <a:spLocks noChangeShapeType="1"/>
          </p:cNvSpPr>
          <p:nvPr/>
        </p:nvSpPr>
        <p:spPr bwMode="auto">
          <a:xfrm flipV="1">
            <a:off x="2339975" y="908050"/>
            <a:ext cx="2592388" cy="1657350"/>
          </a:xfrm>
          <a:prstGeom prst="line">
            <a:avLst/>
          </a:prstGeom>
          <a:noFill/>
          <a:ln w="9525">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3800" name="Text Box 11"/>
          <p:cNvSpPr txBox="1">
            <a:spLocks noChangeArrowheads="1"/>
          </p:cNvSpPr>
          <p:nvPr/>
        </p:nvSpPr>
        <p:spPr bwMode="auto">
          <a:xfrm>
            <a:off x="0" y="4413250"/>
            <a:ext cx="9144000"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50000"/>
              </a:lnSpc>
              <a:spcBef>
                <a:spcPct val="0"/>
              </a:spcBef>
              <a:buClrTx/>
              <a:buSzTx/>
              <a:buFontTx/>
              <a:buChar char="•"/>
            </a:pPr>
            <a:r>
              <a:rPr kumimoji="1" lang="zh-CN" altLang="en-US" sz="2000" b="1">
                <a:latin typeface="Times New Roman" panose="02020603050405020304" pitchFamily="18" charset="0"/>
              </a:rPr>
              <a:t>当一个帧正在发送时，整个信道都用来传送这个帧，实线与接入速率线平行。</a:t>
            </a:r>
          </a:p>
          <a:p>
            <a:pPr eaLnBrk="1" hangingPunct="1">
              <a:lnSpc>
                <a:spcPct val="150000"/>
              </a:lnSpc>
              <a:spcBef>
                <a:spcPct val="0"/>
              </a:spcBef>
              <a:buClrTx/>
              <a:buSzTx/>
              <a:buFontTx/>
              <a:buChar char="•"/>
            </a:pPr>
            <a:r>
              <a:rPr kumimoji="1" lang="zh-CN" altLang="en-US" sz="2000" b="1">
                <a:latin typeface="Times New Roman" panose="02020603050405020304" pitchFamily="18" charset="0"/>
              </a:rPr>
              <a:t>当没有帧发送时，实线是水平的。</a:t>
            </a:r>
          </a:p>
          <a:p>
            <a:pPr eaLnBrk="1" hangingPunct="1">
              <a:lnSpc>
                <a:spcPct val="150000"/>
              </a:lnSpc>
              <a:spcBef>
                <a:spcPct val="0"/>
              </a:spcBef>
              <a:buClrTx/>
              <a:buSzTx/>
              <a:buFontTx/>
              <a:buChar char="•"/>
            </a:pPr>
            <a:r>
              <a:rPr kumimoji="1" lang="zh-CN" altLang="en-US" sz="2000" b="1">
                <a:latin typeface="Times New Roman" panose="02020603050405020304" pitchFamily="18" charset="0"/>
              </a:rPr>
              <a:t>帧处理模块检查在整个时间间隔内总的累计数据量是否超过了许诺的突发量</a:t>
            </a:r>
            <a:r>
              <a:rPr kumimoji="1" lang="en-US" altLang="zh-CN" sz="2000" b="1">
                <a:latin typeface="Times New Roman" panose="02020603050405020304" pitchFamily="18" charset="0"/>
              </a:rPr>
              <a:t>Bc</a:t>
            </a:r>
          </a:p>
        </p:txBody>
      </p:sp>
    </p:spTree>
  </p:cSld>
  <p:clrMapOvr>
    <a:masterClrMapping/>
  </p:clrMapOvr>
  <p:transition>
    <p:zoom dir="in"/>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
          <p:cNvSpPr>
            <a:spLocks noChangeArrowheads="1"/>
          </p:cNvSpPr>
          <p:nvPr/>
        </p:nvSpPr>
        <p:spPr bwMode="auto">
          <a:xfrm>
            <a:off x="2935287" y="476672"/>
            <a:ext cx="334962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en-US" altLang="zh-CN" b="1" dirty="0">
                <a:latin typeface="Times New Roman" panose="02020603050405020304" pitchFamily="18" charset="0"/>
              </a:rPr>
              <a:t>8.3  </a:t>
            </a:r>
            <a:r>
              <a:rPr kumimoji="1" lang="zh-CN" altLang="en-US" b="1" dirty="0">
                <a:latin typeface="Times New Roman" panose="02020603050405020304" pitchFamily="18" charset="0"/>
              </a:rPr>
              <a:t>帧 中 继 网 络</a:t>
            </a:r>
          </a:p>
        </p:txBody>
      </p:sp>
      <p:sp>
        <p:nvSpPr>
          <p:cNvPr id="35843" name="Text Box 5"/>
          <p:cNvSpPr txBox="1">
            <a:spLocks noChangeArrowheads="1"/>
          </p:cNvSpPr>
          <p:nvPr/>
        </p:nvSpPr>
        <p:spPr bwMode="auto">
          <a:xfrm>
            <a:off x="288925" y="1489075"/>
            <a:ext cx="21780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en-US" altLang="zh-CN" sz="2400" b="1">
                <a:latin typeface="Times New Roman" panose="02020603050405020304" pitchFamily="18" charset="0"/>
              </a:rPr>
              <a:t>8.3.1  </a:t>
            </a:r>
            <a:r>
              <a:rPr kumimoji="1" lang="zh-CN" altLang="en-US" sz="2400" b="1">
                <a:latin typeface="Times New Roman" panose="02020603050405020304" pitchFamily="18" charset="0"/>
              </a:rPr>
              <a:t>网络组成</a:t>
            </a:r>
          </a:p>
        </p:txBody>
      </p:sp>
      <p:sp>
        <p:nvSpPr>
          <p:cNvPr id="35844" name="Rectangle 6"/>
          <p:cNvSpPr>
            <a:spLocks noChangeArrowheads="1"/>
          </p:cNvSpPr>
          <p:nvPr/>
        </p:nvSpPr>
        <p:spPr bwMode="auto">
          <a:xfrm>
            <a:off x="3276600" y="5638800"/>
            <a:ext cx="3149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2400">
                <a:latin typeface="Times New Roman" panose="02020603050405020304" pitchFamily="18" charset="0"/>
              </a:rPr>
              <a:t>图</a:t>
            </a:r>
            <a:r>
              <a:rPr kumimoji="1" lang="en-US" altLang="zh-CN" sz="2400">
                <a:latin typeface="Times New Roman" panose="02020603050405020304" pitchFamily="18" charset="0"/>
              </a:rPr>
              <a:t>8.7  </a:t>
            </a:r>
            <a:r>
              <a:rPr kumimoji="1" lang="zh-CN" altLang="en-US" sz="2400">
                <a:latin typeface="Times New Roman" panose="02020603050405020304" pitchFamily="18" charset="0"/>
              </a:rPr>
              <a:t>帧中继网络组织</a:t>
            </a:r>
          </a:p>
        </p:txBody>
      </p:sp>
      <p:graphicFrame>
        <p:nvGraphicFramePr>
          <p:cNvPr id="35845" name="Object 7"/>
          <p:cNvGraphicFramePr>
            <a:graphicFrameLocks noChangeAspect="1"/>
          </p:cNvGraphicFramePr>
          <p:nvPr/>
        </p:nvGraphicFramePr>
        <p:xfrm>
          <a:off x="457200" y="2198688"/>
          <a:ext cx="8305800" cy="3211512"/>
        </p:xfrm>
        <a:graphic>
          <a:graphicData uri="http://schemas.openxmlformats.org/presentationml/2006/ole">
            <mc:AlternateContent xmlns:mc="http://schemas.openxmlformats.org/markup-compatibility/2006">
              <mc:Choice xmlns:v="urn:schemas-microsoft-com:vml" Requires="v">
                <p:oleObj spid="_x0000_s35848" r:id="rId3" imgW="3666226" imgH="1416982" progId="Visio.Drawing.4">
                  <p:embed/>
                </p:oleObj>
              </mc:Choice>
              <mc:Fallback>
                <p:oleObj r:id="rId3" imgW="3666226" imgH="1416982" progId="Visio.Drawing.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2198688"/>
                        <a:ext cx="8305800" cy="321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dir="in"/>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4"/>
          <p:cNvSpPr txBox="1">
            <a:spLocks noChangeArrowheads="1"/>
          </p:cNvSpPr>
          <p:nvPr/>
        </p:nvSpPr>
        <p:spPr bwMode="auto">
          <a:xfrm>
            <a:off x="228600" y="609600"/>
            <a:ext cx="8763000" cy="542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en-US" altLang="zh-CN" sz="2400">
                <a:latin typeface="Times New Roman" panose="02020603050405020304" pitchFamily="18" charset="0"/>
              </a:rPr>
              <a:t>        </a:t>
            </a:r>
            <a:r>
              <a:rPr kumimoji="1" lang="en-US" altLang="zh-CN" sz="2400" b="1">
                <a:latin typeface="Times New Roman" panose="02020603050405020304" pitchFamily="18" charset="0"/>
              </a:rPr>
              <a:t>1</a:t>
            </a:r>
            <a:r>
              <a:rPr kumimoji="1" lang="zh-CN" altLang="en-US" sz="2400" b="1">
                <a:latin typeface="Times New Roman" panose="02020603050405020304" pitchFamily="18" charset="0"/>
              </a:rPr>
              <a:t>．国家骨干网</a:t>
            </a:r>
          </a:p>
          <a:p>
            <a:pPr eaLnBrk="1" hangingPunct="1">
              <a:lnSpc>
                <a:spcPct val="115000"/>
              </a:lnSpc>
              <a:spcBef>
                <a:spcPct val="50000"/>
              </a:spcBef>
              <a:buClrTx/>
              <a:buSzTx/>
              <a:buFontTx/>
              <a:buNone/>
            </a:pPr>
            <a:r>
              <a:rPr kumimoji="1" lang="zh-CN" altLang="en-US" sz="2400" b="1">
                <a:latin typeface="Times New Roman" panose="02020603050405020304" pitchFamily="18" charset="0"/>
              </a:rPr>
              <a:t>        由各省省会城市、直辖市的节点组成，覆盖全国共</a:t>
            </a:r>
            <a:r>
              <a:rPr kumimoji="1" lang="en-US" altLang="zh-CN" sz="2400" b="1">
                <a:latin typeface="Times New Roman" panose="02020603050405020304" pitchFamily="18" charset="0"/>
              </a:rPr>
              <a:t>31</a:t>
            </a:r>
            <a:r>
              <a:rPr kumimoji="1" lang="zh-CN" altLang="en-US" sz="2400" b="1">
                <a:latin typeface="Times New Roman" panose="02020603050405020304" pitchFamily="18" charset="0"/>
              </a:rPr>
              <a:t>个节点。采用不完全网状结构，可逐渐过渡为完全网状结构。</a:t>
            </a:r>
          </a:p>
          <a:p>
            <a:pPr eaLnBrk="1" hangingPunct="1">
              <a:lnSpc>
                <a:spcPct val="115000"/>
              </a:lnSpc>
              <a:spcBef>
                <a:spcPct val="50000"/>
              </a:spcBef>
              <a:buClrTx/>
              <a:buSzTx/>
              <a:buFontTx/>
              <a:buNone/>
            </a:pPr>
            <a:r>
              <a:rPr kumimoji="1" lang="zh-CN" altLang="en-US" sz="2400" b="1">
                <a:latin typeface="Times New Roman" panose="02020603050405020304" pitchFamily="18" charset="0"/>
              </a:rPr>
              <a:t>        提供国内长途电路和国际电路。</a:t>
            </a:r>
          </a:p>
          <a:p>
            <a:pPr eaLnBrk="1" hangingPunct="1">
              <a:lnSpc>
                <a:spcPct val="115000"/>
              </a:lnSpc>
              <a:spcBef>
                <a:spcPct val="50000"/>
              </a:spcBef>
              <a:buClrTx/>
              <a:buSzTx/>
              <a:buFontTx/>
              <a:buNone/>
            </a:pPr>
            <a:r>
              <a:rPr kumimoji="1" lang="zh-CN" altLang="en-US" sz="2400">
                <a:latin typeface="Times New Roman" panose="02020603050405020304" pitchFamily="18" charset="0"/>
              </a:rPr>
              <a:t>      其节点应具备以下主要功能：</a:t>
            </a:r>
          </a:p>
          <a:p>
            <a:pPr lvl="1" eaLnBrk="1" hangingPunct="1">
              <a:spcBef>
                <a:spcPct val="50000"/>
              </a:spcBef>
              <a:buClrTx/>
              <a:buSzTx/>
              <a:buFontTx/>
              <a:buNone/>
            </a:pPr>
            <a:r>
              <a:rPr kumimoji="1" lang="en-US" altLang="zh-CN" sz="2400">
                <a:latin typeface="Times New Roman" panose="02020603050405020304" pitchFamily="18" charset="0"/>
              </a:rPr>
              <a:t>(1) </a:t>
            </a:r>
            <a:r>
              <a:rPr kumimoji="1" lang="zh-CN" altLang="en-US" sz="2400">
                <a:latin typeface="Times New Roman" panose="02020603050405020304" pitchFamily="18" charset="0"/>
              </a:rPr>
              <a:t>汇接功能；</a:t>
            </a:r>
          </a:p>
          <a:p>
            <a:pPr lvl="1" eaLnBrk="1" hangingPunct="1">
              <a:spcBef>
                <a:spcPct val="50000"/>
              </a:spcBef>
              <a:buClrTx/>
              <a:buSzTx/>
              <a:buFontTx/>
              <a:buNone/>
            </a:pPr>
            <a:r>
              <a:rPr kumimoji="1" lang="en-US" altLang="zh-CN" sz="2400">
                <a:latin typeface="Times New Roman" panose="02020603050405020304" pitchFamily="18" charset="0"/>
              </a:rPr>
              <a:t>(2) </a:t>
            </a:r>
            <a:r>
              <a:rPr kumimoji="1" lang="zh-CN" altLang="en-US" sz="2400">
                <a:latin typeface="Times New Roman" panose="02020603050405020304" pitchFamily="18" charset="0"/>
              </a:rPr>
              <a:t>帧中继</a:t>
            </a:r>
            <a:r>
              <a:rPr kumimoji="1" lang="en-US" altLang="zh-CN" sz="2400">
                <a:latin typeface="Times New Roman" panose="02020603050405020304" pitchFamily="18" charset="0"/>
              </a:rPr>
              <a:t>PVC</a:t>
            </a:r>
            <a:r>
              <a:rPr kumimoji="1" lang="zh-CN" altLang="en-US" sz="2400">
                <a:latin typeface="Times New Roman" panose="02020603050405020304" pitchFamily="18" charset="0"/>
              </a:rPr>
              <a:t>业务功能；</a:t>
            </a:r>
          </a:p>
          <a:p>
            <a:pPr lvl="1" eaLnBrk="1" hangingPunct="1">
              <a:spcBef>
                <a:spcPct val="50000"/>
              </a:spcBef>
              <a:buClrTx/>
              <a:buSzTx/>
              <a:buFontTx/>
              <a:buNone/>
            </a:pPr>
            <a:r>
              <a:rPr kumimoji="1" lang="en-US" altLang="zh-CN" sz="2400">
                <a:latin typeface="Times New Roman" panose="02020603050405020304" pitchFamily="18" charset="0"/>
              </a:rPr>
              <a:t>(3) </a:t>
            </a:r>
            <a:r>
              <a:rPr kumimoji="1" lang="zh-CN" altLang="en-US" sz="2400">
                <a:latin typeface="Times New Roman" panose="02020603050405020304" pitchFamily="18" charset="0"/>
              </a:rPr>
              <a:t>网络间接口</a:t>
            </a:r>
            <a:r>
              <a:rPr kumimoji="1" lang="en-US" altLang="zh-CN" sz="2400">
                <a:latin typeface="Times New Roman" panose="02020603050405020304" pitchFamily="18" charset="0"/>
              </a:rPr>
              <a:t>(NNI)</a:t>
            </a:r>
            <a:r>
              <a:rPr kumimoji="1" lang="zh-CN" altLang="en-US" sz="2400">
                <a:latin typeface="Times New Roman" panose="02020603050405020304" pitchFamily="18" charset="0"/>
              </a:rPr>
              <a:t>功能；</a:t>
            </a:r>
          </a:p>
          <a:p>
            <a:pPr lvl="1" eaLnBrk="1" hangingPunct="1">
              <a:spcBef>
                <a:spcPct val="50000"/>
              </a:spcBef>
              <a:buClrTx/>
              <a:buSzTx/>
              <a:buFontTx/>
              <a:buNone/>
            </a:pPr>
            <a:r>
              <a:rPr kumimoji="1" lang="en-US" altLang="zh-CN" sz="2400">
                <a:latin typeface="Times New Roman" panose="02020603050405020304" pitchFamily="18" charset="0"/>
              </a:rPr>
              <a:t>(4) </a:t>
            </a:r>
            <a:r>
              <a:rPr kumimoji="1" lang="zh-CN" altLang="en-US" sz="2400">
                <a:latin typeface="Times New Roman" panose="02020603050405020304" pitchFamily="18" charset="0"/>
              </a:rPr>
              <a:t>动态分配带宽功能；</a:t>
            </a:r>
          </a:p>
          <a:p>
            <a:pPr lvl="1" eaLnBrk="1" hangingPunct="1">
              <a:spcBef>
                <a:spcPct val="50000"/>
              </a:spcBef>
              <a:buClrTx/>
              <a:buSzTx/>
              <a:buFontTx/>
              <a:buNone/>
            </a:pPr>
            <a:r>
              <a:rPr kumimoji="1" lang="en-US" altLang="zh-CN" sz="2400">
                <a:latin typeface="Times New Roman" panose="02020603050405020304" pitchFamily="18" charset="0"/>
              </a:rPr>
              <a:t>(5) </a:t>
            </a:r>
            <a:r>
              <a:rPr kumimoji="1" lang="zh-CN" altLang="en-US" sz="2400">
                <a:latin typeface="Times New Roman" panose="02020603050405020304" pitchFamily="18" charset="0"/>
              </a:rPr>
              <a:t>拥塞管理功能。  </a:t>
            </a:r>
          </a:p>
        </p:txBody>
      </p:sp>
    </p:spTree>
  </p:cSld>
  <p:clrMapOvr>
    <a:masterClrMapping/>
  </p:clrMapOvr>
  <p:transition>
    <p:zoom dir="in"/>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4"/>
          <p:cNvSpPr txBox="1">
            <a:spLocks noChangeArrowheads="1"/>
          </p:cNvSpPr>
          <p:nvPr/>
        </p:nvSpPr>
        <p:spPr bwMode="auto">
          <a:xfrm>
            <a:off x="395536" y="1268760"/>
            <a:ext cx="8610600" cy="53129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ts val="600"/>
              </a:spcBef>
              <a:buClrTx/>
              <a:buSzTx/>
              <a:buFontTx/>
              <a:buNone/>
            </a:pPr>
            <a:r>
              <a:rPr kumimoji="1" lang="en-US" altLang="zh-CN" sz="2400" dirty="0">
                <a:latin typeface="Times New Roman" panose="02020603050405020304" pitchFamily="18" charset="0"/>
              </a:rPr>
              <a:t>         </a:t>
            </a:r>
            <a:r>
              <a:rPr kumimoji="1" lang="en-US" altLang="zh-CN" sz="2400" b="1" dirty="0">
                <a:latin typeface="Times New Roman" panose="02020603050405020304" pitchFamily="18" charset="0"/>
              </a:rPr>
              <a:t>2</a:t>
            </a:r>
            <a:r>
              <a:rPr kumimoji="1" lang="zh-CN" altLang="en-US" sz="2400" b="1" dirty="0">
                <a:latin typeface="Times New Roman" panose="02020603050405020304" pitchFamily="18" charset="0"/>
              </a:rPr>
              <a:t>．省内网</a:t>
            </a:r>
          </a:p>
          <a:p>
            <a:pPr eaLnBrk="1" hangingPunct="1">
              <a:lnSpc>
                <a:spcPct val="120000"/>
              </a:lnSpc>
              <a:spcBef>
                <a:spcPts val="600"/>
              </a:spcBef>
              <a:buClrTx/>
              <a:buSzTx/>
              <a:buFontTx/>
              <a:buNone/>
            </a:pPr>
            <a:r>
              <a:rPr kumimoji="1" lang="zh-CN" altLang="en-US" sz="2400" dirty="0">
                <a:latin typeface="Times New Roman" panose="02020603050405020304" pitchFamily="18" charset="0"/>
              </a:rPr>
              <a:t>        </a:t>
            </a:r>
            <a:r>
              <a:rPr kumimoji="1" lang="zh-CN" altLang="en-US" sz="2400" b="1" dirty="0">
                <a:latin typeface="Times New Roman" panose="02020603050405020304" pitchFamily="18" charset="0"/>
              </a:rPr>
              <a:t>由设置在省内地市的节点组成，节点之间采用不完全网状连接。</a:t>
            </a:r>
          </a:p>
          <a:p>
            <a:pPr eaLnBrk="1" hangingPunct="1">
              <a:lnSpc>
                <a:spcPct val="120000"/>
              </a:lnSpc>
              <a:spcBef>
                <a:spcPts val="600"/>
              </a:spcBef>
              <a:buClrTx/>
              <a:buSzTx/>
              <a:buFontTx/>
              <a:buNone/>
            </a:pPr>
            <a:r>
              <a:rPr kumimoji="1" lang="zh-CN" altLang="en-US" sz="2400" b="1" dirty="0">
                <a:latin typeface="Times New Roman" panose="02020603050405020304" pitchFamily="18" charset="0"/>
              </a:rPr>
              <a:t>       提供省内长途电路和出入省的电路。</a:t>
            </a:r>
          </a:p>
          <a:p>
            <a:pPr eaLnBrk="1" hangingPunct="1">
              <a:lnSpc>
                <a:spcPct val="120000"/>
              </a:lnSpc>
              <a:spcBef>
                <a:spcPts val="600"/>
              </a:spcBef>
              <a:buClrTx/>
              <a:buSzTx/>
              <a:buFontTx/>
              <a:buNone/>
            </a:pPr>
            <a:r>
              <a:rPr kumimoji="1" lang="zh-CN" altLang="en-US" sz="2400" dirty="0">
                <a:latin typeface="Times New Roman" panose="02020603050405020304" pitchFamily="18" charset="0"/>
              </a:rPr>
              <a:t>       省内网节点负责汇接从属于它的本地网的业务，转接省内节点间的业务，同时可提供用户接入业务，功能同国内骨干网的节点。</a:t>
            </a:r>
          </a:p>
          <a:p>
            <a:pPr eaLnBrk="1" hangingPunct="1">
              <a:lnSpc>
                <a:spcPct val="120000"/>
              </a:lnSpc>
              <a:spcBef>
                <a:spcPts val="600"/>
              </a:spcBef>
              <a:buClrTx/>
              <a:buSzTx/>
              <a:buFontTx/>
              <a:buNone/>
            </a:pPr>
            <a:r>
              <a:rPr kumimoji="1" lang="zh-CN" altLang="en-US" sz="2400" dirty="0">
                <a:latin typeface="Times New Roman" panose="02020603050405020304" pitchFamily="18" charset="0"/>
              </a:rPr>
              <a:t>        </a:t>
            </a:r>
            <a:r>
              <a:rPr kumimoji="1" lang="en-US" altLang="zh-CN" sz="2400" b="1" dirty="0"/>
              <a:t>3</a:t>
            </a:r>
            <a:r>
              <a:rPr kumimoji="1" lang="zh-CN" altLang="en-US" sz="2400" b="1" dirty="0"/>
              <a:t>．本地网</a:t>
            </a:r>
          </a:p>
          <a:p>
            <a:pPr eaLnBrk="1" hangingPunct="1">
              <a:lnSpc>
                <a:spcPct val="120000"/>
              </a:lnSpc>
              <a:spcBef>
                <a:spcPts val="600"/>
              </a:spcBef>
              <a:buClrTx/>
              <a:buSzTx/>
              <a:buFontTx/>
              <a:buNone/>
            </a:pPr>
            <a:r>
              <a:rPr kumimoji="1" lang="zh-CN" altLang="en-US" sz="2400" b="1" dirty="0"/>
              <a:t>         </a:t>
            </a:r>
            <a:r>
              <a:rPr kumimoji="1" lang="zh-CN" altLang="en-US" sz="2400" dirty="0"/>
              <a:t>主要在省内城市、地区、县等，采用不完全网状连接。</a:t>
            </a:r>
          </a:p>
          <a:p>
            <a:pPr eaLnBrk="1" hangingPunct="1">
              <a:lnSpc>
                <a:spcPct val="120000"/>
              </a:lnSpc>
              <a:spcBef>
                <a:spcPts val="600"/>
              </a:spcBef>
              <a:buClrTx/>
              <a:buSzTx/>
              <a:buFontTx/>
              <a:buNone/>
            </a:pPr>
            <a:r>
              <a:rPr kumimoji="1" lang="zh-CN" altLang="en-US" sz="2400" dirty="0"/>
              <a:t>         负责转接本地网节点间的业务，提供用户接入业务，其节点功能与省内网节点功能一样。</a:t>
            </a:r>
            <a:endParaRPr kumimoji="1" lang="zh-CN" altLang="en-US" dirty="0">
              <a:latin typeface="Times New Roman" panose="02020603050405020304" pitchFamily="18" charset="0"/>
            </a:endParaRPr>
          </a:p>
        </p:txBody>
      </p:sp>
    </p:spTree>
  </p:cSld>
  <p:clrMapOvr>
    <a:masterClrMapping/>
  </p:clrMapOvr>
  <p:transition>
    <p:zoom dir="in"/>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4"/>
          <p:cNvSpPr>
            <a:spLocks noChangeArrowheads="1"/>
          </p:cNvSpPr>
          <p:nvPr/>
        </p:nvSpPr>
        <p:spPr bwMode="auto">
          <a:xfrm>
            <a:off x="3733800" y="304800"/>
            <a:ext cx="18192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b="1">
                <a:latin typeface="Times New Roman" panose="02020603050405020304" pitchFamily="18" charset="0"/>
              </a:rPr>
              <a:t>思  考  题</a:t>
            </a:r>
          </a:p>
        </p:txBody>
      </p:sp>
      <p:sp>
        <p:nvSpPr>
          <p:cNvPr id="38915" name="Text Box 6"/>
          <p:cNvSpPr txBox="1">
            <a:spLocks noChangeArrowheads="1"/>
          </p:cNvSpPr>
          <p:nvPr/>
        </p:nvSpPr>
        <p:spPr bwMode="auto">
          <a:xfrm>
            <a:off x="1289050" y="1341438"/>
            <a:ext cx="6802438" cy="249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30000"/>
              </a:lnSpc>
              <a:spcBef>
                <a:spcPct val="0"/>
              </a:spcBef>
              <a:buClrTx/>
              <a:buSzTx/>
              <a:buFontTx/>
              <a:buNone/>
            </a:pPr>
            <a:r>
              <a:rPr kumimoji="1" lang="en-US" altLang="zh-CN" sz="2400">
                <a:latin typeface="Times New Roman" panose="02020603050405020304" pitchFamily="18" charset="0"/>
              </a:rPr>
              <a:t>1</a:t>
            </a:r>
            <a:r>
              <a:rPr kumimoji="1" lang="zh-CN" altLang="en-US" sz="2400">
                <a:latin typeface="Times New Roman" panose="02020603050405020304" pitchFamily="18" charset="0"/>
              </a:rPr>
              <a:t>．试说明帧中继的概念及发展的必要条件。</a:t>
            </a:r>
          </a:p>
          <a:p>
            <a:pPr eaLnBrk="1" hangingPunct="1">
              <a:lnSpc>
                <a:spcPct val="130000"/>
              </a:lnSpc>
              <a:spcBef>
                <a:spcPct val="0"/>
              </a:spcBef>
              <a:buClrTx/>
              <a:buSzTx/>
              <a:buFontTx/>
              <a:buNone/>
            </a:pPr>
            <a:r>
              <a:rPr kumimoji="1" lang="en-US" altLang="zh-CN" sz="2400">
                <a:latin typeface="Times New Roman" panose="02020603050405020304" pitchFamily="18" charset="0"/>
              </a:rPr>
              <a:t>2</a:t>
            </a:r>
            <a:r>
              <a:rPr kumimoji="1" lang="zh-CN" altLang="en-US" sz="2400">
                <a:latin typeface="Times New Roman" panose="02020603050405020304" pitchFamily="18" charset="0"/>
              </a:rPr>
              <a:t>．</a:t>
            </a:r>
            <a:r>
              <a:rPr kumimoji="1" lang="zh-CN" altLang="en-US" sz="2400">
                <a:solidFill>
                  <a:schemeClr val="accent2"/>
                </a:solidFill>
                <a:latin typeface="Times New Roman" panose="02020603050405020304" pitchFamily="18" charset="0"/>
              </a:rPr>
              <a:t>帧中继的特点有哪些？</a:t>
            </a:r>
          </a:p>
          <a:p>
            <a:pPr eaLnBrk="1" hangingPunct="1">
              <a:lnSpc>
                <a:spcPct val="130000"/>
              </a:lnSpc>
              <a:spcBef>
                <a:spcPct val="0"/>
              </a:spcBef>
              <a:buClrTx/>
              <a:buSzTx/>
              <a:buFontTx/>
              <a:buNone/>
            </a:pPr>
            <a:r>
              <a:rPr kumimoji="1" lang="en-US" altLang="zh-CN" sz="2400">
                <a:latin typeface="Times New Roman" panose="02020603050405020304" pitchFamily="18" charset="0"/>
              </a:rPr>
              <a:t>3</a:t>
            </a:r>
            <a:r>
              <a:rPr kumimoji="1" lang="zh-CN" altLang="en-US" sz="2400">
                <a:latin typeface="Times New Roman" panose="02020603050405020304" pitchFamily="18" charset="0"/>
              </a:rPr>
              <a:t>．</a:t>
            </a:r>
            <a:r>
              <a:rPr kumimoji="1" lang="zh-CN" altLang="en-US" sz="2400">
                <a:solidFill>
                  <a:schemeClr val="accent2"/>
                </a:solidFill>
                <a:latin typeface="Times New Roman" panose="02020603050405020304" pitchFamily="18" charset="0"/>
              </a:rPr>
              <a:t>帧中继与分组交换在哪几个方面有不同之处？</a:t>
            </a:r>
          </a:p>
          <a:p>
            <a:pPr eaLnBrk="1" hangingPunct="1">
              <a:lnSpc>
                <a:spcPct val="130000"/>
              </a:lnSpc>
              <a:spcBef>
                <a:spcPct val="0"/>
              </a:spcBef>
              <a:buClrTx/>
              <a:buSzTx/>
              <a:buFontTx/>
              <a:buNone/>
            </a:pPr>
            <a:r>
              <a:rPr kumimoji="1" lang="en-US" altLang="zh-CN" sz="2400" b="1">
                <a:latin typeface="Times New Roman" panose="02020603050405020304" pitchFamily="18" charset="0"/>
              </a:rPr>
              <a:t>4</a:t>
            </a:r>
            <a:r>
              <a:rPr kumimoji="1" lang="zh-CN" altLang="en-US" sz="2400" b="1">
                <a:latin typeface="Times New Roman" panose="02020603050405020304" pitchFamily="18" charset="0"/>
              </a:rPr>
              <a:t>．试画出帧中继的协议结构。</a:t>
            </a:r>
          </a:p>
          <a:p>
            <a:pPr eaLnBrk="1" hangingPunct="1">
              <a:lnSpc>
                <a:spcPct val="130000"/>
              </a:lnSpc>
              <a:spcBef>
                <a:spcPct val="0"/>
              </a:spcBef>
              <a:buClrTx/>
              <a:buSzTx/>
              <a:buFontTx/>
              <a:buNone/>
            </a:pPr>
            <a:r>
              <a:rPr kumimoji="1" lang="en-US" altLang="zh-CN" sz="2400">
                <a:latin typeface="Times New Roman" panose="02020603050405020304" pitchFamily="18" charset="0"/>
              </a:rPr>
              <a:t>5</a:t>
            </a:r>
            <a:r>
              <a:rPr kumimoji="1" lang="zh-CN" altLang="en-US" sz="2400">
                <a:latin typeface="Times New Roman" panose="02020603050405020304" pitchFamily="18" charset="0"/>
              </a:rPr>
              <a:t>．</a:t>
            </a:r>
            <a:r>
              <a:rPr kumimoji="1" lang="zh-CN" altLang="en-US" sz="2400">
                <a:solidFill>
                  <a:srgbClr val="FF0000"/>
                </a:solidFill>
                <a:latin typeface="Times New Roman" panose="02020603050405020304" pitchFamily="18" charset="0"/>
              </a:rPr>
              <a:t>说明帧中继的帧结构中</a:t>
            </a:r>
            <a:r>
              <a:rPr kumimoji="1" lang="en-US" altLang="zh-CN" sz="2400">
                <a:solidFill>
                  <a:srgbClr val="FF0000"/>
                </a:solidFill>
                <a:latin typeface="Times New Roman" panose="02020603050405020304" pitchFamily="18" charset="0"/>
              </a:rPr>
              <a:t>DLCI</a:t>
            </a:r>
            <a:r>
              <a:rPr kumimoji="1" lang="zh-CN" altLang="en-US" sz="2400">
                <a:solidFill>
                  <a:srgbClr val="FF0000"/>
                </a:solidFill>
                <a:latin typeface="Times New Roman" panose="02020603050405020304" pitchFamily="18" charset="0"/>
              </a:rPr>
              <a:t>的意义。</a:t>
            </a:r>
          </a:p>
        </p:txBody>
      </p:sp>
      <p:sp>
        <p:nvSpPr>
          <p:cNvPr id="38916" name="AutoShape 7">
            <a:hlinkClick r:id="" action="ppaction://hlinkshowjump?jump=firstslide" highlightClick="1"/>
          </p:cNvPr>
          <p:cNvSpPr>
            <a:spLocks noChangeArrowheads="1"/>
          </p:cNvSpPr>
          <p:nvPr/>
        </p:nvSpPr>
        <p:spPr bwMode="auto">
          <a:xfrm>
            <a:off x="8458200" y="6400800"/>
            <a:ext cx="685800" cy="457200"/>
          </a:xfrm>
          <a:prstGeom prst="actionButtonBackPreviou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endParaRPr lang="zh-CN" altLang="en-US" sz="1800"/>
          </a:p>
        </p:txBody>
      </p:sp>
    </p:spTree>
  </p:cSld>
  <p:clrMapOvr>
    <a:masterClrMapping/>
  </p:clrMapOvr>
  <p:transition>
    <p:zoom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ext Box 4"/>
          <p:cNvSpPr txBox="1">
            <a:spLocks noChangeArrowheads="1"/>
          </p:cNvSpPr>
          <p:nvPr/>
        </p:nvSpPr>
        <p:spPr bwMode="auto">
          <a:xfrm>
            <a:off x="251520" y="1412776"/>
            <a:ext cx="8686800" cy="3122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30000"/>
              </a:lnSpc>
              <a:spcBef>
                <a:spcPct val="50000"/>
              </a:spcBef>
              <a:defRPr/>
            </a:pPr>
            <a:r>
              <a:rPr kumimoji="1" lang="en-US" altLang="zh-CN" sz="2400" b="1" dirty="0">
                <a:latin typeface="Times New Roman" pitchFamily="18" charset="0"/>
                <a:ea typeface="宋体" charset="-122"/>
              </a:rPr>
              <a:t>        </a:t>
            </a:r>
            <a:r>
              <a:rPr kumimoji="1" lang="zh-CN" altLang="en-US" sz="2400" b="1" dirty="0">
                <a:latin typeface="Times New Roman" pitchFamily="18" charset="0"/>
                <a:ea typeface="宋体" charset="-122"/>
              </a:rPr>
              <a:t>帧中继是一种用于连接计算机系统的</a:t>
            </a:r>
            <a:r>
              <a:rPr kumimoji="1" lang="zh-CN" altLang="en-US" sz="2400" b="1" dirty="0">
                <a:effectLst>
                  <a:outerShdw blurRad="38100" dist="38100" dir="2700000" algn="tl">
                    <a:srgbClr val="C0C0C0"/>
                  </a:outerShdw>
                </a:effectLst>
                <a:latin typeface="Times New Roman" pitchFamily="18" charset="0"/>
                <a:ea typeface="宋体" charset="-122"/>
              </a:rPr>
              <a:t>面向分组</a:t>
            </a:r>
            <a:r>
              <a:rPr kumimoji="1" lang="zh-CN" altLang="en-US" sz="2400" b="1" dirty="0">
                <a:latin typeface="Times New Roman" pitchFamily="18" charset="0"/>
                <a:ea typeface="宋体" charset="-122"/>
              </a:rPr>
              <a:t>的通信方法，是第二代分组交换网络，它是在</a:t>
            </a:r>
            <a:r>
              <a:rPr kumimoji="1" lang="en-US" altLang="zh-CN" sz="2400" b="1" dirty="0">
                <a:latin typeface="Times New Roman" pitchFamily="18" charset="0"/>
                <a:ea typeface="宋体" charset="-122"/>
              </a:rPr>
              <a:t>1991</a:t>
            </a:r>
            <a:r>
              <a:rPr kumimoji="1" lang="zh-CN" altLang="en-US" sz="2400" b="1" dirty="0">
                <a:latin typeface="Times New Roman" pitchFamily="18" charset="0"/>
                <a:ea typeface="宋体" charset="-122"/>
              </a:rPr>
              <a:t>年引入的。</a:t>
            </a:r>
          </a:p>
          <a:p>
            <a:pPr eaLnBrk="1" hangingPunct="1">
              <a:lnSpc>
                <a:spcPct val="130000"/>
              </a:lnSpc>
              <a:spcBef>
                <a:spcPct val="50000"/>
              </a:spcBef>
              <a:defRPr/>
            </a:pPr>
            <a:r>
              <a:rPr kumimoji="1" lang="zh-CN" altLang="en-US" sz="2400" b="1" dirty="0">
                <a:latin typeface="Times New Roman" pitchFamily="18" charset="0"/>
                <a:ea typeface="宋体" charset="-122"/>
              </a:rPr>
              <a:t>        帧中继设计思想：将</a:t>
            </a:r>
            <a:r>
              <a:rPr kumimoji="1" lang="en-US" altLang="zh-CN" sz="2400" b="1" dirty="0">
                <a:latin typeface="Times New Roman" pitchFamily="18" charset="0"/>
                <a:ea typeface="宋体" charset="-122"/>
              </a:rPr>
              <a:t>X.25</a:t>
            </a:r>
            <a:r>
              <a:rPr kumimoji="1" lang="zh-CN" altLang="en-US" sz="2400" b="1" dirty="0">
                <a:latin typeface="Times New Roman" pitchFamily="18" charset="0"/>
                <a:ea typeface="宋体" charset="-122"/>
              </a:rPr>
              <a:t>协议规定的网络节点之间、网络节点和用户设备之间每段链路上的数据差错重传控制推到</a:t>
            </a:r>
            <a:r>
              <a:rPr kumimoji="1" lang="zh-CN" altLang="en-US" sz="2400" b="1" dirty="0">
                <a:solidFill>
                  <a:schemeClr val="accent2"/>
                </a:solidFill>
                <a:latin typeface="Times New Roman" pitchFamily="18" charset="0"/>
                <a:ea typeface="宋体" charset="-122"/>
              </a:rPr>
              <a:t>网络边缘的终端</a:t>
            </a:r>
            <a:r>
              <a:rPr kumimoji="1" lang="zh-CN" altLang="en-US" sz="2400" b="1" dirty="0">
                <a:latin typeface="Times New Roman" pitchFamily="18" charset="0"/>
                <a:ea typeface="宋体" charset="-122"/>
              </a:rPr>
              <a:t>来执行，</a:t>
            </a:r>
            <a:r>
              <a:rPr kumimoji="1" lang="zh-CN" altLang="en-US" sz="2400" b="1" dirty="0">
                <a:solidFill>
                  <a:schemeClr val="accent2"/>
                </a:solidFill>
                <a:latin typeface="Times New Roman" pitchFamily="18" charset="0"/>
                <a:ea typeface="宋体" charset="-122"/>
              </a:rPr>
              <a:t>网络只进行差错检查</a:t>
            </a:r>
            <a:r>
              <a:rPr kumimoji="1" lang="zh-CN" altLang="en-US" sz="2400" b="1" dirty="0">
                <a:latin typeface="Times New Roman" pitchFamily="18" charset="0"/>
                <a:ea typeface="宋体" charset="-122"/>
              </a:rPr>
              <a:t>，简化了节点机之间的处理过程。</a:t>
            </a:r>
          </a:p>
        </p:txBody>
      </p:sp>
    </p:spTree>
  </p:cSld>
  <p:clrMapOvr>
    <a:masterClrMapping/>
  </p:clrMapOvr>
  <p:transition>
    <p:zoom dir="in"/>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323850" y="476250"/>
            <a:ext cx="8569325" cy="2790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38000"/>
              </a:lnSpc>
              <a:spcBef>
                <a:spcPct val="50000"/>
              </a:spcBef>
              <a:buClrTx/>
              <a:buSzTx/>
              <a:buFontTx/>
              <a:buNone/>
            </a:pPr>
            <a:r>
              <a:rPr kumimoji="1" lang="en-US" altLang="zh-CN" sz="2400" b="1">
                <a:latin typeface="Times New Roman" panose="02020603050405020304" pitchFamily="18" charset="0"/>
              </a:rPr>
              <a:t>8.1.2  </a:t>
            </a:r>
            <a:r>
              <a:rPr kumimoji="1" lang="zh-CN" altLang="en-US" sz="2400" b="1">
                <a:latin typeface="Times New Roman" panose="02020603050405020304" pitchFamily="18" charset="0"/>
              </a:rPr>
              <a:t>帧中继的参考模型</a:t>
            </a:r>
          </a:p>
          <a:p>
            <a:pPr eaLnBrk="1" hangingPunct="1">
              <a:lnSpc>
                <a:spcPct val="138000"/>
              </a:lnSpc>
              <a:spcBef>
                <a:spcPct val="50000"/>
              </a:spcBef>
              <a:buClrTx/>
              <a:buSzTx/>
              <a:buFontTx/>
              <a:buNone/>
            </a:pPr>
            <a:r>
              <a:rPr kumimoji="1" lang="zh-CN" altLang="en-US" sz="2400" b="1">
                <a:latin typeface="Times New Roman" panose="02020603050405020304" pitchFamily="18" charset="0"/>
              </a:rPr>
              <a:t>与</a:t>
            </a:r>
            <a:r>
              <a:rPr kumimoji="1" lang="en-US" altLang="zh-CN" sz="2400" b="1">
                <a:latin typeface="Times New Roman" panose="02020603050405020304" pitchFamily="18" charset="0"/>
              </a:rPr>
              <a:t>X.25</a:t>
            </a:r>
            <a:r>
              <a:rPr kumimoji="1" lang="zh-CN" altLang="en-US" sz="2400" b="1">
                <a:latin typeface="Times New Roman" panose="02020603050405020304" pitchFamily="18" charset="0"/>
              </a:rPr>
              <a:t>相反，帧中继只使用物理层和数据链路层的一部分执行它的交换功能。采用</a:t>
            </a:r>
            <a:r>
              <a:rPr kumimoji="1" lang="en-US" altLang="zh-CN" sz="2400" b="1">
                <a:latin typeface="Times New Roman" panose="02020603050405020304" pitchFamily="18" charset="0"/>
              </a:rPr>
              <a:t>TDM</a:t>
            </a:r>
            <a:r>
              <a:rPr kumimoji="1" lang="zh-CN" altLang="en-US" sz="2400" b="1">
                <a:latin typeface="Times New Roman" panose="02020603050405020304" pitchFamily="18" charset="0"/>
              </a:rPr>
              <a:t>（时分复用技术）技术的电路交换方式仅完成物理层的功能，而</a:t>
            </a:r>
            <a:r>
              <a:rPr kumimoji="1" lang="en-US" altLang="zh-CN" sz="2400" b="1">
                <a:latin typeface="Times New Roman" panose="02020603050405020304" pitchFamily="18" charset="0"/>
              </a:rPr>
              <a:t>X.25</a:t>
            </a:r>
            <a:r>
              <a:rPr kumimoji="1" lang="zh-CN" altLang="en-US" sz="2400" b="1">
                <a:latin typeface="Times New Roman" panose="02020603050405020304" pitchFamily="18" charset="0"/>
              </a:rPr>
              <a:t>协议（分组交换）完成低三层的功能。</a:t>
            </a:r>
          </a:p>
        </p:txBody>
      </p:sp>
      <p:graphicFrame>
        <p:nvGraphicFramePr>
          <p:cNvPr id="9219" name="Object 5"/>
          <p:cNvGraphicFramePr>
            <a:graphicFrameLocks noChangeAspect="1"/>
          </p:cNvGraphicFramePr>
          <p:nvPr/>
        </p:nvGraphicFramePr>
        <p:xfrm>
          <a:off x="323850" y="3103563"/>
          <a:ext cx="7673975" cy="3754437"/>
        </p:xfrm>
        <a:graphic>
          <a:graphicData uri="http://schemas.openxmlformats.org/presentationml/2006/ole">
            <mc:AlternateContent xmlns:mc="http://schemas.openxmlformats.org/markup-compatibility/2006">
              <mc:Choice xmlns:v="urn:schemas-microsoft-com:vml" Requires="v">
                <p:oleObj spid="_x0000_s9225" r:id="rId4" imgW="3089007" imgH="1497996" progId="Visio.Drawing.4">
                  <p:embed/>
                </p:oleObj>
              </mc:Choice>
              <mc:Fallback>
                <p:oleObj r:id="rId4" imgW="3089007" imgH="1497996" progId="Visio.Drawing.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850" y="3103563"/>
                        <a:ext cx="7673975" cy="375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6" name="Text Box 6"/>
          <p:cNvSpPr txBox="1">
            <a:spLocks noChangeArrowheads="1"/>
          </p:cNvSpPr>
          <p:nvPr/>
        </p:nvSpPr>
        <p:spPr bwMode="auto">
          <a:xfrm>
            <a:off x="4067175" y="2997200"/>
            <a:ext cx="1944688" cy="1930400"/>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zh-CN" altLang="en-US" sz="2000" b="1">
                <a:solidFill>
                  <a:schemeClr val="accent2"/>
                </a:solidFill>
                <a:latin typeface="Times New Roman" panose="02020603050405020304" pitchFamily="18" charset="0"/>
              </a:rPr>
              <a:t>数据传送单元为分组</a:t>
            </a:r>
            <a:r>
              <a:rPr kumimoji="1" lang="zh-CN" altLang="en-US" sz="2000" b="1">
                <a:latin typeface="Times New Roman" panose="02020603050405020304" pitchFamily="18" charset="0"/>
              </a:rPr>
              <a:t>，分组的寻址和选路由第三层通过逻辑信道号</a:t>
            </a:r>
            <a:r>
              <a:rPr kumimoji="1" lang="en-US" altLang="zh-CN" sz="2000" b="1">
                <a:latin typeface="Times New Roman" panose="02020603050405020304" pitchFamily="18" charset="0"/>
              </a:rPr>
              <a:t>(LCN)</a:t>
            </a:r>
            <a:r>
              <a:rPr kumimoji="1" lang="zh-CN" altLang="en-US" sz="2000" b="1">
                <a:latin typeface="Times New Roman" panose="02020603050405020304" pitchFamily="18" charset="0"/>
              </a:rPr>
              <a:t>完成</a:t>
            </a:r>
          </a:p>
        </p:txBody>
      </p:sp>
      <p:sp>
        <p:nvSpPr>
          <p:cNvPr id="5127" name="Text Box 7"/>
          <p:cNvSpPr txBox="1">
            <a:spLocks noChangeArrowheads="1"/>
          </p:cNvSpPr>
          <p:nvPr/>
        </p:nvSpPr>
        <p:spPr bwMode="auto">
          <a:xfrm>
            <a:off x="6156325" y="2924175"/>
            <a:ext cx="2266950" cy="2235200"/>
          </a:xfrm>
          <a:prstGeom prst="rect">
            <a:avLst/>
          </a:prstGeom>
          <a:noFill/>
          <a:ln w="9525">
            <a:solidFill>
              <a:schemeClr val="fo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zh-CN" altLang="en-US" sz="2000" b="1">
                <a:latin typeface="Times New Roman" panose="02020603050405020304" pitchFamily="18" charset="0"/>
              </a:rPr>
              <a:t>第二层称为数据链路核心协议。</a:t>
            </a:r>
            <a:r>
              <a:rPr kumimoji="1" lang="zh-CN" altLang="en-US" sz="2000" b="1">
                <a:solidFill>
                  <a:schemeClr val="accent2"/>
                </a:solidFill>
                <a:latin typeface="Times New Roman" panose="02020603050405020304" pitchFamily="18" charset="0"/>
              </a:rPr>
              <a:t>传送数据单元为帧</a:t>
            </a:r>
            <a:r>
              <a:rPr kumimoji="1" lang="zh-CN" altLang="en-US" sz="2000" b="1">
                <a:latin typeface="Times New Roman" panose="02020603050405020304" pitchFamily="18" charset="0"/>
              </a:rPr>
              <a:t>，帧的寻址和选路由第二层通过数据链路连接标识</a:t>
            </a:r>
            <a:r>
              <a:rPr kumimoji="1" lang="en-US" altLang="zh-CN" sz="2000" b="1">
                <a:latin typeface="Times New Roman" panose="02020603050405020304" pitchFamily="18" charset="0"/>
              </a:rPr>
              <a:t>(DLCI)</a:t>
            </a:r>
            <a:r>
              <a:rPr kumimoji="1" lang="zh-CN" altLang="en-US" sz="2000" b="1">
                <a:latin typeface="Times New Roman" panose="02020603050405020304" pitchFamily="18" charset="0"/>
              </a:rPr>
              <a:t>完成。</a:t>
            </a:r>
          </a:p>
        </p:txBody>
      </p:sp>
      <p:sp>
        <p:nvSpPr>
          <p:cNvPr id="9222" name="Line 8"/>
          <p:cNvSpPr>
            <a:spLocks noChangeShapeType="1"/>
          </p:cNvSpPr>
          <p:nvPr/>
        </p:nvSpPr>
        <p:spPr bwMode="auto">
          <a:xfrm flipH="1">
            <a:off x="2195513" y="2924175"/>
            <a:ext cx="0" cy="3933825"/>
          </a:xfrm>
          <a:prstGeom prst="line">
            <a:avLst/>
          </a:prstGeom>
          <a:noFill/>
          <a:ln w="9525">
            <a:solidFill>
              <a:schemeClr val="folHlink"/>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126"/>
                                        </p:tgtEl>
                                        <p:attrNameLst>
                                          <p:attrName>style.visibility</p:attrName>
                                        </p:attrNameLst>
                                      </p:cBhvr>
                                      <p:to>
                                        <p:strVal val="visible"/>
                                      </p:to>
                                    </p:set>
                                    <p:animEffect transition="in" filter="box(in)">
                                      <p:cBhvr>
                                        <p:cTn id="7" dur="500"/>
                                        <p:tgtEl>
                                          <p:spTgt spid="51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5127"/>
                                        </p:tgtEl>
                                        <p:attrNameLst>
                                          <p:attrName>style.visibility</p:attrName>
                                        </p:attrNameLst>
                                      </p:cBhvr>
                                      <p:to>
                                        <p:strVal val="visible"/>
                                      </p:to>
                                    </p:set>
                                    <p:animEffect transition="in" filter="box(in)">
                                      <p:cBhvr>
                                        <p:cTn id="12" dur="500"/>
                                        <p:tgtEl>
                                          <p:spTgt spid="5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p:bldP spid="51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3348038" y="0"/>
            <a:ext cx="8763000" cy="1042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05000"/>
              </a:lnSpc>
              <a:spcBef>
                <a:spcPct val="50000"/>
              </a:spcBef>
              <a:buClrTx/>
              <a:buSzTx/>
              <a:buFontTx/>
              <a:buNone/>
            </a:pPr>
            <a:r>
              <a:rPr kumimoji="1" lang="en-US" altLang="zh-CN" sz="2400" b="1">
                <a:latin typeface="Times New Roman" panose="02020603050405020304" pitchFamily="18" charset="0"/>
              </a:rPr>
              <a:t>8.1.3  </a:t>
            </a:r>
            <a:r>
              <a:rPr kumimoji="1" lang="zh-CN" altLang="en-US" sz="2400" b="1">
                <a:latin typeface="Times New Roman" panose="02020603050405020304" pitchFamily="18" charset="0"/>
              </a:rPr>
              <a:t>帧中继技术的特点 </a:t>
            </a:r>
          </a:p>
          <a:p>
            <a:pPr eaLnBrk="1" hangingPunct="1">
              <a:lnSpc>
                <a:spcPct val="105000"/>
              </a:lnSpc>
              <a:spcBef>
                <a:spcPct val="50000"/>
              </a:spcBef>
              <a:buClrTx/>
              <a:buSzTx/>
              <a:buFontTx/>
              <a:buNone/>
            </a:pPr>
            <a:r>
              <a:rPr kumimoji="1" lang="zh-CN" altLang="en-US" sz="2400" b="1">
                <a:latin typeface="Times New Roman" panose="02020603050405020304" pitchFamily="18" charset="0"/>
              </a:rPr>
              <a:t>  </a:t>
            </a:r>
            <a:r>
              <a:rPr kumimoji="1" lang="en-US" altLang="zh-CN" sz="2400" b="1">
                <a:latin typeface="Times New Roman" panose="02020603050405020304" pitchFamily="18" charset="0"/>
              </a:rPr>
              <a:t>1) </a:t>
            </a:r>
            <a:r>
              <a:rPr kumimoji="1" lang="zh-CN" altLang="en-US" sz="2400" b="1">
                <a:latin typeface="Times New Roman" panose="02020603050405020304" pitchFamily="18" charset="0"/>
              </a:rPr>
              <a:t>数据传送阶段协议大为简化</a:t>
            </a:r>
          </a:p>
        </p:txBody>
      </p:sp>
      <p:graphicFrame>
        <p:nvGraphicFramePr>
          <p:cNvPr id="11267" name="Object 5"/>
          <p:cNvGraphicFramePr>
            <a:graphicFrameLocks noChangeAspect="1"/>
          </p:cNvGraphicFramePr>
          <p:nvPr>
            <p:extLst>
              <p:ext uri="{D42A27DB-BD31-4B8C-83A1-F6EECF244321}">
                <p14:modId xmlns:p14="http://schemas.microsoft.com/office/powerpoint/2010/main" val="1851857543"/>
              </p:ext>
            </p:extLst>
          </p:nvPr>
        </p:nvGraphicFramePr>
        <p:xfrm>
          <a:off x="179512" y="620688"/>
          <a:ext cx="8640762" cy="6329362"/>
        </p:xfrm>
        <a:graphic>
          <a:graphicData uri="http://schemas.openxmlformats.org/presentationml/2006/ole">
            <mc:AlternateContent xmlns:mc="http://schemas.openxmlformats.org/markup-compatibility/2006">
              <mc:Choice xmlns:v="urn:schemas-microsoft-com:vml" Requires="v">
                <p:oleObj spid="_x0000_s11272" r:id="rId4" imgW="4484611" imgH="3287039" progId="Visio.Drawing.11">
                  <p:embed/>
                </p:oleObj>
              </mc:Choice>
              <mc:Fallback>
                <p:oleObj r:id="rId4" imgW="4484611" imgH="3287039" progId="Visio.Drawing.11">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9512" y="620688"/>
                        <a:ext cx="8640762" cy="6329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8" name="Text Box 6"/>
          <p:cNvSpPr txBox="1">
            <a:spLocks noChangeArrowheads="1"/>
          </p:cNvSpPr>
          <p:nvPr/>
        </p:nvSpPr>
        <p:spPr bwMode="auto">
          <a:xfrm>
            <a:off x="7380288" y="4927600"/>
            <a:ext cx="1763712" cy="1930400"/>
          </a:xfrm>
          <a:prstGeom prst="rect">
            <a:avLst/>
          </a:prstGeom>
          <a:noFill/>
          <a:ln w="9525">
            <a:solidFill>
              <a:schemeClr val="fo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zh-CN" altLang="en-US" sz="2000" b="1">
                <a:latin typeface="Times New Roman" panose="02020603050405020304" pitchFamily="18" charset="0"/>
              </a:rPr>
              <a:t>帧中继则十分简单，各节点无须差错处理功能，数据帧发送后无须保存。</a:t>
            </a:r>
          </a:p>
        </p:txBody>
      </p:sp>
      <p:sp>
        <p:nvSpPr>
          <p:cNvPr id="8199" name="Text Box 7"/>
          <p:cNvSpPr txBox="1">
            <a:spLocks noChangeArrowheads="1"/>
          </p:cNvSpPr>
          <p:nvPr/>
        </p:nvSpPr>
        <p:spPr bwMode="auto">
          <a:xfrm>
            <a:off x="6659563" y="2205038"/>
            <a:ext cx="2339975" cy="2413000"/>
          </a:xfrm>
          <a:prstGeom prst="rect">
            <a:avLst/>
          </a:prstGeom>
          <a:noFill/>
          <a:ln w="9525">
            <a:solidFill>
              <a:schemeClr va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05000"/>
              </a:lnSpc>
              <a:spcBef>
                <a:spcPct val="50000"/>
              </a:spcBef>
              <a:buClrTx/>
              <a:buSzTx/>
              <a:buFontTx/>
              <a:buNone/>
            </a:pPr>
            <a:r>
              <a:rPr kumimoji="1" lang="en-US" altLang="zh-CN" sz="1800" b="1" dirty="0">
                <a:latin typeface="Times New Roman" panose="02020603050405020304" pitchFamily="18" charset="0"/>
              </a:rPr>
              <a:t>X.25</a:t>
            </a:r>
            <a:r>
              <a:rPr kumimoji="1" lang="zh-CN" altLang="en-US" sz="1800" b="1" dirty="0">
                <a:latin typeface="Times New Roman" panose="02020603050405020304" pitchFamily="18" charset="0"/>
              </a:rPr>
              <a:t>交换沿着分组传输路径，每段都有严格的差错控制机制，网络协议处理负担很重，而且为了重发差错，发送出去的分组在尚未证实之前必须在节点中暂存。</a:t>
            </a:r>
            <a:endParaRPr kumimoji="1" lang="zh-CN" altLang="en-US" sz="1800" dirty="0">
              <a:latin typeface="Times New Roman" panose="02020603050405020304" pitchFamily="18" charset="0"/>
            </a:endParaRP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199"/>
                                        </p:tgtEl>
                                        <p:attrNameLst>
                                          <p:attrName>style.visibility</p:attrName>
                                        </p:attrNameLst>
                                      </p:cBhvr>
                                      <p:to>
                                        <p:strVal val="visible"/>
                                      </p:to>
                                    </p:set>
                                    <p:animEffect transition="in" filter="box(in)">
                                      <p:cBhvr>
                                        <p:cTn id="7" dur="500"/>
                                        <p:tgtEl>
                                          <p:spTgt spid="819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8198"/>
                                        </p:tgtEl>
                                        <p:attrNameLst>
                                          <p:attrName>style.visibility</p:attrName>
                                        </p:attrNameLst>
                                      </p:cBhvr>
                                      <p:to>
                                        <p:strVal val="visible"/>
                                      </p:to>
                                    </p:set>
                                    <p:animEffect transition="in" filter="box(in)">
                                      <p:cBhvr>
                                        <p:cTn id="12" dur="500"/>
                                        <p:tgtEl>
                                          <p:spTgt spid="81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8" grpId="0" animBg="1"/>
      <p:bldP spid="819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3708400" y="260350"/>
            <a:ext cx="4752975"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en-US" altLang="zh-CN" sz="2400" b="1">
                <a:latin typeface="Times New Roman" panose="02020603050405020304" pitchFamily="18" charset="0"/>
              </a:rPr>
              <a:t>2)</a:t>
            </a:r>
            <a:r>
              <a:rPr kumimoji="1" lang="zh-CN" altLang="en-US" sz="1800" b="1"/>
              <a:t>帧中继的用户网络接口协议体系结构使用</a:t>
            </a:r>
            <a:r>
              <a:rPr kumimoji="1" lang="zh-CN" altLang="en-US" sz="2000" b="1">
                <a:latin typeface="Times New Roman" panose="02020603050405020304" pitchFamily="18" charset="0"/>
              </a:rPr>
              <a:t>用户平面和控制平面分离的方法</a:t>
            </a:r>
          </a:p>
        </p:txBody>
      </p:sp>
      <p:graphicFrame>
        <p:nvGraphicFramePr>
          <p:cNvPr id="13315" name="Object 6"/>
          <p:cNvGraphicFramePr>
            <a:graphicFrameLocks noChangeAspect="1"/>
          </p:cNvGraphicFramePr>
          <p:nvPr/>
        </p:nvGraphicFramePr>
        <p:xfrm>
          <a:off x="971550" y="1117600"/>
          <a:ext cx="6696075" cy="2478088"/>
        </p:xfrm>
        <a:graphic>
          <a:graphicData uri="http://schemas.openxmlformats.org/presentationml/2006/ole">
            <mc:AlternateContent xmlns:mc="http://schemas.openxmlformats.org/markup-compatibility/2006">
              <mc:Choice xmlns:v="urn:schemas-microsoft-com:vml" Requires="v">
                <p:oleObj spid="_x0000_s13322" r:id="rId4" imgW="2928855" imgH="1078677" progId="Visio.Drawing.4">
                  <p:embed/>
                </p:oleObj>
              </mc:Choice>
              <mc:Fallback>
                <p:oleObj r:id="rId4" imgW="2928855" imgH="1078677" progId="Visio.Drawing.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1550" y="1117600"/>
                        <a:ext cx="6696075" cy="247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24" name="Text Box 8"/>
          <p:cNvSpPr txBox="1">
            <a:spLocks noChangeArrowheads="1"/>
          </p:cNvSpPr>
          <p:nvPr/>
        </p:nvSpPr>
        <p:spPr bwMode="auto">
          <a:xfrm>
            <a:off x="323850" y="3644900"/>
            <a:ext cx="8569325" cy="1625600"/>
          </a:xfrm>
          <a:prstGeom prst="rect">
            <a:avLst/>
          </a:prstGeom>
          <a:noFill/>
          <a:ln w="9525">
            <a:solidFill>
              <a:schemeClr val="folHlink"/>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zh-CN" altLang="en-US" sz="2000" b="1">
                <a:solidFill>
                  <a:schemeClr val="accent2"/>
                </a:solidFill>
                <a:latin typeface="Times New Roman" panose="02020603050405020304" pitchFamily="18" charset="0"/>
              </a:rPr>
              <a:t>控制平面：用于逻辑连接的建立和拆除的信令处理和传送。</a:t>
            </a:r>
            <a:r>
              <a:rPr kumimoji="1" lang="zh-CN" altLang="en-US" sz="2000" b="1">
                <a:latin typeface="Times New Roman" panose="02020603050405020304" pitchFamily="18" charset="0"/>
              </a:rPr>
              <a:t>控制信息使用的是独立的逻辑通道。在数据链路层，使用具有</a:t>
            </a:r>
            <a:r>
              <a:rPr kumimoji="1" lang="zh-CN" altLang="en-US" sz="2000" b="1">
                <a:solidFill>
                  <a:srgbClr val="FF0000"/>
                </a:solidFill>
                <a:latin typeface="Times New Roman" panose="02020603050405020304" pitchFamily="18" charset="0"/>
              </a:rPr>
              <a:t>差错控制和流量控制的</a:t>
            </a:r>
            <a:r>
              <a:rPr kumimoji="1" lang="en-US" altLang="zh-CN" sz="2000" b="1">
                <a:solidFill>
                  <a:srgbClr val="FF0000"/>
                </a:solidFill>
                <a:latin typeface="Times New Roman" panose="02020603050405020304" pitchFamily="18" charset="0"/>
              </a:rPr>
              <a:t>LAPD</a:t>
            </a:r>
            <a:r>
              <a:rPr kumimoji="1" lang="zh-CN" altLang="en-US" sz="1800" b="1">
                <a:latin typeface="Times New Roman" panose="02020603050405020304" pitchFamily="18" charset="0"/>
              </a:rPr>
              <a:t>（</a:t>
            </a:r>
            <a:r>
              <a:rPr kumimoji="1" lang="en-US" altLang="zh-CN" sz="2000">
                <a:latin typeface="Times New Roman" panose="02020603050405020304" pitchFamily="18" charset="0"/>
              </a:rPr>
              <a:t>D</a:t>
            </a:r>
            <a:r>
              <a:rPr kumimoji="1" lang="zh-CN" altLang="en-US" sz="2000">
                <a:latin typeface="Times New Roman" panose="02020603050405020304" pitchFamily="18" charset="0"/>
              </a:rPr>
              <a:t>通路上链路接入规程 </a:t>
            </a:r>
            <a:r>
              <a:rPr kumimoji="1" lang="en-US" altLang="zh-CN" sz="2000">
                <a:latin typeface="Times New Roman" panose="02020603050405020304" pitchFamily="18" charset="0"/>
              </a:rPr>
              <a:t>Link Access Procedure of D-Channel, LAPD</a:t>
            </a:r>
            <a:r>
              <a:rPr kumimoji="1" lang="en-US" altLang="zh-CN" sz="2000" b="1">
                <a:latin typeface="Times New Roman" panose="02020603050405020304" pitchFamily="18" charset="0"/>
              </a:rPr>
              <a:t> </a:t>
            </a:r>
            <a:r>
              <a:rPr kumimoji="1" lang="zh-CN" altLang="en-US" sz="1800" b="1">
                <a:latin typeface="Times New Roman" panose="02020603050405020304" pitchFamily="18" charset="0"/>
              </a:rPr>
              <a:t>）</a:t>
            </a:r>
            <a:r>
              <a:rPr kumimoji="1" lang="zh-CN" altLang="en-US" sz="2000" b="1">
                <a:latin typeface="Times New Roman" panose="02020603050405020304" pitchFamily="18" charset="0"/>
              </a:rPr>
              <a:t>协议，通过</a:t>
            </a:r>
            <a:r>
              <a:rPr kumimoji="1" lang="en-US" altLang="zh-CN" sz="2000" b="1">
                <a:latin typeface="Times New Roman" panose="02020603050405020304" pitchFamily="18" charset="0"/>
              </a:rPr>
              <a:t>D</a:t>
            </a:r>
            <a:r>
              <a:rPr kumimoji="1" lang="zh-CN" altLang="en-US" sz="2000" b="1">
                <a:latin typeface="Times New Roman" panose="02020603050405020304" pitchFamily="18" charset="0"/>
              </a:rPr>
              <a:t>通道提供用户和网络之间的可靠数据链路控制服务，用于</a:t>
            </a:r>
            <a:r>
              <a:rPr kumimoji="1" lang="en-US" altLang="zh-CN" sz="2000" b="1">
                <a:latin typeface="Times New Roman" panose="02020603050405020304" pitchFamily="18" charset="0"/>
              </a:rPr>
              <a:t>Q.933</a:t>
            </a:r>
            <a:r>
              <a:rPr kumimoji="1" lang="zh-CN" altLang="en-US" sz="2000" b="1">
                <a:latin typeface="Times New Roman" panose="02020603050405020304" pitchFamily="18" charset="0"/>
              </a:rPr>
              <a:t>控制信令信息的交换。</a:t>
            </a:r>
          </a:p>
        </p:txBody>
      </p:sp>
      <p:sp>
        <p:nvSpPr>
          <p:cNvPr id="9225" name="Text Box 9"/>
          <p:cNvSpPr txBox="1">
            <a:spLocks noChangeArrowheads="1"/>
          </p:cNvSpPr>
          <p:nvPr/>
        </p:nvSpPr>
        <p:spPr bwMode="auto">
          <a:xfrm>
            <a:off x="323850" y="5373688"/>
            <a:ext cx="8748713" cy="1320800"/>
          </a:xfrm>
          <a:prstGeom prst="rect">
            <a:avLst/>
          </a:prstGeom>
          <a:solidFill>
            <a:schemeClr val="bg1"/>
          </a:solidFill>
          <a:ln w="9525">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50000"/>
              </a:spcBef>
              <a:buClrTx/>
              <a:buSzTx/>
              <a:buFontTx/>
              <a:buNone/>
            </a:pPr>
            <a:r>
              <a:rPr kumimoji="1" lang="zh-CN" altLang="en-US" sz="2000" b="1">
                <a:solidFill>
                  <a:schemeClr val="accent2"/>
                </a:solidFill>
                <a:latin typeface="Times New Roman" panose="02020603050405020304" pitchFamily="18" charset="0"/>
              </a:rPr>
              <a:t>用户平面：负责端对端的用户数据传送。</a:t>
            </a:r>
            <a:r>
              <a:rPr kumimoji="1" lang="zh-CN" altLang="en-US" sz="2000" b="1">
                <a:latin typeface="Times New Roman" panose="02020603050405020304" pitchFamily="18" charset="0"/>
              </a:rPr>
              <a:t>使用</a:t>
            </a:r>
            <a:r>
              <a:rPr kumimoji="1" lang="en-US" altLang="zh-CN" sz="2000" b="1">
                <a:latin typeface="Times New Roman" panose="02020603050405020304" pitchFamily="18" charset="0"/>
              </a:rPr>
              <a:t>LAPF</a:t>
            </a:r>
            <a:r>
              <a:rPr kumimoji="1" lang="zh-CN" altLang="en-US" sz="1600" b="1">
                <a:latin typeface="Times New Roman" panose="02020603050405020304" pitchFamily="18" charset="0"/>
              </a:rPr>
              <a:t>（</a:t>
            </a:r>
            <a:r>
              <a:rPr kumimoji="1" lang="en-US" altLang="zh-CN" sz="1800" b="1">
                <a:latin typeface="Times New Roman" panose="02020603050405020304" pitchFamily="18" charset="0"/>
              </a:rPr>
              <a:t>Link Access Procedure for Frame Mode Services</a:t>
            </a:r>
            <a:r>
              <a:rPr kumimoji="1" lang="zh-CN" altLang="en-US" sz="1800" b="1">
                <a:solidFill>
                  <a:srgbClr val="FF0000"/>
                </a:solidFill>
                <a:latin typeface="Times New Roman" panose="02020603050405020304" pitchFamily="18" charset="0"/>
              </a:rPr>
              <a:t>数据链路层帧方式接入协议 </a:t>
            </a:r>
            <a:r>
              <a:rPr kumimoji="1" lang="zh-CN" altLang="en-US" sz="1600" b="1">
                <a:latin typeface="Times New Roman" panose="02020603050405020304" pitchFamily="18" charset="0"/>
              </a:rPr>
              <a:t>）</a:t>
            </a:r>
            <a:r>
              <a:rPr kumimoji="1" lang="zh-CN" altLang="en-US" sz="2000" b="1">
                <a:latin typeface="Times New Roman" panose="02020603050405020304" pitchFamily="18" charset="0"/>
              </a:rPr>
              <a:t>协议，帧中继只使用了它的核心功能，在用户之间提供了单纯的数据链路层的帧传输服务</a:t>
            </a:r>
            <a:r>
              <a:rPr kumimoji="1" lang="en-US" altLang="zh-CN" sz="2000" b="1">
                <a:latin typeface="Times New Roman" panose="02020603050405020304" pitchFamily="18" charset="0"/>
              </a:rPr>
              <a:t>(</a:t>
            </a:r>
            <a:r>
              <a:rPr kumimoji="1" lang="zh-CN" altLang="en-US" sz="2000" b="1">
                <a:latin typeface="Times New Roman" panose="02020603050405020304" pitchFamily="18" charset="0"/>
              </a:rPr>
              <a:t>没有差错控制和流量控制</a:t>
            </a:r>
            <a:r>
              <a:rPr kumimoji="1" lang="en-US" altLang="zh-CN" sz="2000" b="1">
                <a:latin typeface="Times New Roman" panose="02020603050405020304" pitchFamily="18" charset="0"/>
              </a:rPr>
              <a:t>)</a:t>
            </a:r>
            <a:r>
              <a:rPr kumimoji="1" lang="zh-CN" altLang="en-US" sz="2000" b="1">
                <a:latin typeface="Times New Roman" panose="02020603050405020304" pitchFamily="18" charset="0"/>
              </a:rPr>
              <a:t>。</a:t>
            </a:r>
          </a:p>
        </p:txBody>
      </p:sp>
      <p:sp>
        <p:nvSpPr>
          <p:cNvPr id="9226" name="Line 10"/>
          <p:cNvSpPr>
            <a:spLocks noChangeShapeType="1"/>
          </p:cNvSpPr>
          <p:nvPr/>
        </p:nvSpPr>
        <p:spPr bwMode="auto">
          <a:xfrm flipH="1">
            <a:off x="4427538" y="2708275"/>
            <a:ext cx="863600" cy="27368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27" name="Line 11"/>
          <p:cNvSpPr>
            <a:spLocks noChangeShapeType="1"/>
          </p:cNvSpPr>
          <p:nvPr/>
        </p:nvSpPr>
        <p:spPr bwMode="auto">
          <a:xfrm>
            <a:off x="1692275" y="2708275"/>
            <a:ext cx="1296988" cy="11525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1" fill="hold" nodeType="clickEffect">
                                  <p:stCondLst>
                                    <p:cond delay="0"/>
                                  </p:stCondLst>
                                  <p:childTnLst>
                                    <p:set>
                                      <p:cBhvr>
                                        <p:cTn id="6" dur="1" fill="hold">
                                          <p:stCondLst>
                                            <p:cond delay="0"/>
                                          </p:stCondLst>
                                        </p:cTn>
                                        <p:tgtEl>
                                          <p:spTgt spid="9227"/>
                                        </p:tgtEl>
                                        <p:attrNameLst>
                                          <p:attrName>style.visibility</p:attrName>
                                        </p:attrNameLst>
                                      </p:cBhvr>
                                      <p:to>
                                        <p:strVal val="visible"/>
                                      </p:to>
                                    </p:set>
                                    <p:animEffect transition="in" filter="slide(fromTop)">
                                      <p:cBhvr>
                                        <p:cTn id="7" dur="500"/>
                                        <p:tgtEl>
                                          <p:spTgt spid="9227"/>
                                        </p:tgtEl>
                                      </p:cBhvr>
                                    </p:animEffect>
                                  </p:childTnLst>
                                </p:cTn>
                              </p:par>
                              <p:par>
                                <p:cTn id="8" presetID="12" presetClass="entr" presetSubtype="1" fill="hold" grpId="0" nodeType="withEffect">
                                  <p:stCondLst>
                                    <p:cond delay="0"/>
                                  </p:stCondLst>
                                  <p:childTnLst>
                                    <p:set>
                                      <p:cBhvr>
                                        <p:cTn id="9" dur="1" fill="hold">
                                          <p:stCondLst>
                                            <p:cond delay="0"/>
                                          </p:stCondLst>
                                        </p:cTn>
                                        <p:tgtEl>
                                          <p:spTgt spid="9224"/>
                                        </p:tgtEl>
                                        <p:attrNameLst>
                                          <p:attrName>style.visibility</p:attrName>
                                        </p:attrNameLst>
                                      </p:cBhvr>
                                      <p:to>
                                        <p:strVal val="visible"/>
                                      </p:to>
                                    </p:set>
                                    <p:animEffect transition="in" filter="slide(fromTop)">
                                      <p:cBhvr>
                                        <p:cTn id="10" dur="500"/>
                                        <p:tgtEl>
                                          <p:spTgt spid="9224"/>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1" fill="hold" nodeType="clickEffect">
                                  <p:stCondLst>
                                    <p:cond delay="0"/>
                                  </p:stCondLst>
                                  <p:childTnLst>
                                    <p:set>
                                      <p:cBhvr>
                                        <p:cTn id="14" dur="1" fill="hold">
                                          <p:stCondLst>
                                            <p:cond delay="0"/>
                                          </p:stCondLst>
                                        </p:cTn>
                                        <p:tgtEl>
                                          <p:spTgt spid="9226"/>
                                        </p:tgtEl>
                                        <p:attrNameLst>
                                          <p:attrName>style.visibility</p:attrName>
                                        </p:attrNameLst>
                                      </p:cBhvr>
                                      <p:to>
                                        <p:strVal val="visible"/>
                                      </p:to>
                                    </p:set>
                                    <p:animEffect transition="in" filter="slide(fromTop)">
                                      <p:cBhvr>
                                        <p:cTn id="15" dur="500"/>
                                        <p:tgtEl>
                                          <p:spTgt spid="9226"/>
                                        </p:tgtEl>
                                      </p:cBhvr>
                                    </p:animEffect>
                                  </p:childTnLst>
                                </p:cTn>
                              </p:par>
                              <p:par>
                                <p:cTn id="16" presetID="12" presetClass="entr" presetSubtype="1" fill="hold" grpId="0" nodeType="withEffect">
                                  <p:stCondLst>
                                    <p:cond delay="0"/>
                                  </p:stCondLst>
                                  <p:childTnLst>
                                    <p:set>
                                      <p:cBhvr>
                                        <p:cTn id="17" dur="1" fill="hold">
                                          <p:stCondLst>
                                            <p:cond delay="0"/>
                                          </p:stCondLst>
                                        </p:cTn>
                                        <p:tgtEl>
                                          <p:spTgt spid="9225"/>
                                        </p:tgtEl>
                                        <p:attrNameLst>
                                          <p:attrName>style.visibility</p:attrName>
                                        </p:attrNameLst>
                                      </p:cBhvr>
                                      <p:to>
                                        <p:strVal val="visible"/>
                                      </p:to>
                                    </p:set>
                                    <p:animEffect transition="in" filter="slide(fromTop)">
                                      <p:cBhvr>
                                        <p:cTn id="18" dur="500"/>
                                        <p:tgtEl>
                                          <p:spTgt spid="9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4" grpId="0" animBg="1"/>
      <p:bldP spid="92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5" descr="fr3_3.gif (6949 字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988" y="566738"/>
            <a:ext cx="7291387" cy="6291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zoom dir="in"/>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3048000" y="685800"/>
            <a:ext cx="50530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en-US" altLang="zh-CN" b="1">
                <a:latin typeface="Times New Roman" panose="02020603050405020304" pitchFamily="18" charset="0"/>
              </a:rPr>
              <a:t>8.2  </a:t>
            </a:r>
            <a:r>
              <a:rPr kumimoji="1" lang="zh-CN" altLang="en-US" b="1">
                <a:latin typeface="Times New Roman" panose="02020603050405020304" pitchFamily="18" charset="0"/>
              </a:rPr>
              <a:t>帧 中 继 协 议</a:t>
            </a:r>
          </a:p>
        </p:txBody>
      </p:sp>
      <p:sp>
        <p:nvSpPr>
          <p:cNvPr id="11269" name="Text Box 5"/>
          <p:cNvSpPr txBox="1">
            <a:spLocks noChangeArrowheads="1"/>
          </p:cNvSpPr>
          <p:nvPr/>
        </p:nvSpPr>
        <p:spPr bwMode="auto">
          <a:xfrm>
            <a:off x="179388" y="1524000"/>
            <a:ext cx="8736012" cy="175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lnSpc>
                <a:spcPct val="135000"/>
              </a:lnSpc>
              <a:spcBef>
                <a:spcPct val="50000"/>
              </a:spcBef>
              <a:defRPr/>
            </a:pPr>
            <a:r>
              <a:rPr kumimoji="1" lang="en-US" altLang="zh-CN" sz="2400" b="1">
                <a:latin typeface="Times New Roman" pitchFamily="18" charset="0"/>
                <a:ea typeface="宋体" charset="-122"/>
              </a:rPr>
              <a:t>8.2.1  </a:t>
            </a:r>
            <a:r>
              <a:rPr kumimoji="1" lang="zh-CN" altLang="en-US" sz="2400" b="1">
                <a:latin typeface="Times New Roman" pitchFamily="18" charset="0"/>
                <a:ea typeface="宋体" charset="-122"/>
              </a:rPr>
              <a:t>帧结构</a:t>
            </a:r>
          </a:p>
          <a:p>
            <a:pPr eaLnBrk="1" hangingPunct="1">
              <a:lnSpc>
                <a:spcPct val="135000"/>
              </a:lnSpc>
              <a:spcBef>
                <a:spcPct val="50000"/>
              </a:spcBef>
              <a:defRPr/>
            </a:pPr>
            <a:r>
              <a:rPr kumimoji="1" lang="zh-CN" altLang="en-US" sz="2400" b="1">
                <a:latin typeface="Times New Roman" pitchFamily="18" charset="0"/>
                <a:ea typeface="宋体" charset="-122"/>
              </a:rPr>
              <a:t>        帧中继承载业务使用</a:t>
            </a:r>
            <a:r>
              <a:rPr kumimoji="1" lang="zh-CN" altLang="en-US" sz="2400" b="1">
                <a:solidFill>
                  <a:schemeClr val="accent2"/>
                </a:solidFill>
                <a:latin typeface="Times New Roman" pitchFamily="18" charset="0"/>
                <a:ea typeface="宋体" charset="-122"/>
              </a:rPr>
              <a:t>数据链路核心协议</a:t>
            </a:r>
            <a:r>
              <a:rPr kumimoji="1" lang="en-US" altLang="zh-CN" sz="2400" b="1">
                <a:solidFill>
                  <a:schemeClr val="accent2"/>
                </a:solidFill>
                <a:latin typeface="Times New Roman" pitchFamily="18" charset="0"/>
                <a:ea typeface="宋体" charset="-122"/>
              </a:rPr>
              <a:t>(DL-core)</a:t>
            </a:r>
            <a:r>
              <a:rPr kumimoji="1" lang="en-US" altLang="zh-CN" sz="2400" b="1">
                <a:latin typeface="Times New Roman" pitchFamily="18" charset="0"/>
                <a:ea typeface="宋体" charset="-122"/>
              </a:rPr>
              <a:t> </a:t>
            </a:r>
            <a:r>
              <a:rPr kumimoji="1" lang="zh-CN" altLang="en-US" sz="2400" b="1">
                <a:latin typeface="Times New Roman" pitchFamily="18" charset="0"/>
                <a:ea typeface="宋体" charset="-122"/>
              </a:rPr>
              <a:t>作为数据链路层协议，透明地传递</a:t>
            </a:r>
            <a:r>
              <a:rPr kumimoji="1" lang="en-US" altLang="zh-CN" sz="2400" b="1">
                <a:latin typeface="Times New Roman" pitchFamily="18" charset="0"/>
                <a:ea typeface="宋体" charset="-122"/>
              </a:rPr>
              <a:t>LAPF</a:t>
            </a:r>
            <a:r>
              <a:rPr kumimoji="1" lang="zh-CN" altLang="en-US" sz="2400" b="1">
                <a:latin typeface="Times New Roman" pitchFamily="18" charset="0"/>
                <a:ea typeface="宋体" charset="-122"/>
              </a:rPr>
              <a:t>中数据链路核心子层的</a:t>
            </a:r>
            <a:r>
              <a:rPr kumimoji="1" lang="zh-CN" altLang="en-US" sz="2400" b="1">
                <a:effectLst>
                  <a:outerShdw blurRad="38100" dist="38100" dir="2700000" algn="tl">
                    <a:srgbClr val="C0C0C0"/>
                  </a:outerShdw>
                </a:effectLst>
                <a:latin typeface="Times New Roman" pitchFamily="18" charset="0"/>
                <a:ea typeface="宋体" charset="-122"/>
              </a:rPr>
              <a:t>用户数据。</a:t>
            </a:r>
          </a:p>
        </p:txBody>
      </p:sp>
      <p:sp>
        <p:nvSpPr>
          <p:cNvPr id="16388" name="Rectangle 6"/>
          <p:cNvSpPr>
            <a:spLocks noChangeArrowheads="1"/>
          </p:cNvSpPr>
          <p:nvPr/>
        </p:nvSpPr>
        <p:spPr bwMode="auto">
          <a:xfrm>
            <a:off x="323850" y="3933825"/>
            <a:ext cx="460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spcBef>
                <a:spcPct val="0"/>
              </a:spcBef>
              <a:buClrTx/>
              <a:buSzTx/>
              <a:buFontTx/>
              <a:buNone/>
            </a:pPr>
            <a:r>
              <a:rPr kumimoji="1" lang="zh-CN" altLang="en-US" sz="2400">
                <a:latin typeface="Times New Roman" panose="02020603050405020304" pitchFamily="18" charset="0"/>
              </a:rPr>
              <a:t>帧中继的帧结构：由</a:t>
            </a:r>
            <a:r>
              <a:rPr kumimoji="1" lang="en-US" altLang="zh-CN" sz="2400">
                <a:latin typeface="Times New Roman" panose="02020603050405020304" pitchFamily="18" charset="0"/>
              </a:rPr>
              <a:t>4</a:t>
            </a:r>
            <a:r>
              <a:rPr kumimoji="1" lang="zh-CN" altLang="en-US" sz="2400">
                <a:latin typeface="Times New Roman" panose="02020603050405020304" pitchFamily="18" charset="0"/>
              </a:rPr>
              <a:t>个字段组成</a:t>
            </a:r>
          </a:p>
        </p:txBody>
      </p:sp>
      <p:graphicFrame>
        <p:nvGraphicFramePr>
          <p:cNvPr id="16389" name="Object 7"/>
          <p:cNvGraphicFramePr>
            <a:graphicFrameLocks noChangeAspect="1"/>
          </p:cNvGraphicFramePr>
          <p:nvPr/>
        </p:nvGraphicFramePr>
        <p:xfrm>
          <a:off x="990600" y="4495800"/>
          <a:ext cx="7239000" cy="1096963"/>
        </p:xfrm>
        <a:graphic>
          <a:graphicData uri="http://schemas.openxmlformats.org/presentationml/2006/ole">
            <mc:AlternateContent xmlns:mc="http://schemas.openxmlformats.org/markup-compatibility/2006">
              <mc:Choice xmlns:v="urn:schemas-microsoft-com:vml" Requires="v">
                <p:oleObj spid="_x0000_s16392" r:id="rId3" imgW="2765329" imgH="421194" progId="Visio.Drawing.4">
                  <p:embed/>
                </p:oleObj>
              </mc:Choice>
              <mc:Fallback>
                <p:oleObj r:id="rId3" imgW="2765329" imgH="421194" progId="Visio.Drawing.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4495800"/>
                        <a:ext cx="7239000" cy="109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dir="in"/>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250825" y="1773238"/>
            <a:ext cx="8686800" cy="451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SzPct val="70000"/>
              <a:buFont typeface="Wingdings" panose="05000000000000000000" pitchFamily="2" charset="2"/>
              <a:buChar char="v"/>
              <a:defRPr sz="3200">
                <a:solidFill>
                  <a:schemeClr val="tx1"/>
                </a:solidFill>
                <a:latin typeface="Arial" panose="020B0604020202020204" pitchFamily="34" charset="0"/>
                <a:ea typeface="宋体" panose="02010600030101010101" pitchFamily="2" charset="-122"/>
              </a:defRPr>
            </a:lvl1pPr>
            <a:lvl2pPr marL="742950" indent="-285750">
              <a:spcBef>
                <a:spcPct val="20000"/>
              </a:spcBef>
              <a:buClr>
                <a:schemeClr val="accent2"/>
              </a:buClr>
              <a:buSzPct val="85000"/>
              <a:buFont typeface="Wingdings" panose="05000000000000000000" pitchFamily="2" charset="2"/>
              <a:buChar char=""/>
              <a:defRPr sz="2800">
                <a:solidFill>
                  <a:schemeClr val="tx1"/>
                </a:solidFill>
                <a:latin typeface="Arial" panose="020B0604020202020204" pitchFamily="34" charset="0"/>
                <a:ea typeface="宋体" panose="02010600030101010101" pitchFamily="2" charset="-122"/>
              </a:defRPr>
            </a:lvl2pPr>
            <a:lvl3pPr marL="1143000" indent="-228600">
              <a:spcBef>
                <a:spcPct val="20000"/>
              </a:spcBef>
              <a:buClr>
                <a:schemeClr val="hlink"/>
              </a:buClr>
              <a:buSzPct val="80000"/>
              <a:buFont typeface="Wingdings" panose="05000000000000000000" pitchFamily="2" charset="2"/>
              <a:buChar char="v"/>
              <a:defRPr sz="2400">
                <a:solidFill>
                  <a:schemeClr val="tx1"/>
                </a:solidFill>
                <a:latin typeface="Arial" panose="020B0604020202020204" pitchFamily="34" charset="0"/>
                <a:ea typeface="宋体" panose="02010600030101010101" pitchFamily="2" charset="-122"/>
              </a:defRPr>
            </a:lvl3pPr>
            <a:lvl4pPr marL="1600200" indent="-228600">
              <a:spcBef>
                <a:spcPct val="20000"/>
              </a:spcBef>
              <a:buClr>
                <a:schemeClr val="accent2"/>
              </a:buClr>
              <a:buSzPct val="90000"/>
              <a:buFont typeface="Wingdings" panose="05000000000000000000" pitchFamily="2" charset="2"/>
              <a:buChar char=""/>
              <a:defRPr sz="2000">
                <a:solidFill>
                  <a:schemeClr val="tx1"/>
                </a:solidFill>
                <a:latin typeface="Arial" panose="020B0604020202020204" pitchFamily="34" charset="0"/>
                <a:ea typeface="宋体" panose="02010600030101010101" pitchFamily="2" charset="-122"/>
              </a:defRPr>
            </a:lvl4pPr>
            <a:lvl5pPr marL="2057400" indent="-228600">
              <a:spcBef>
                <a:spcPct val="20000"/>
              </a:spcBef>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20000"/>
              </a:spcBef>
              <a:spcAft>
                <a:spcPct val="0"/>
              </a:spcAft>
              <a:buClr>
                <a:schemeClr val="hlink"/>
              </a:buClr>
              <a:buSzPct val="85000"/>
              <a:buFont typeface="Wingdings" panose="05000000000000000000" pitchFamily="2" charset="2"/>
              <a:buChar char="v"/>
              <a:defRPr sz="2000">
                <a:solidFill>
                  <a:schemeClr val="tx1"/>
                </a:solidFill>
                <a:latin typeface="Arial" panose="020B0604020202020204" pitchFamily="34" charset="0"/>
                <a:ea typeface="宋体" panose="02010600030101010101" pitchFamily="2" charset="-122"/>
              </a:defRPr>
            </a:lvl9pPr>
          </a:lstStyle>
          <a:p>
            <a:pPr eaLnBrk="1" hangingPunct="1">
              <a:lnSpc>
                <a:spcPct val="130000"/>
              </a:lnSpc>
              <a:spcBef>
                <a:spcPct val="50000"/>
              </a:spcBef>
              <a:buClrTx/>
              <a:buSzTx/>
              <a:buFontTx/>
              <a:buNone/>
            </a:pPr>
            <a:r>
              <a:rPr kumimoji="1" lang="en-US" altLang="zh-CN" sz="2000" b="1">
                <a:latin typeface="Times New Roman" panose="02020603050405020304" pitchFamily="18" charset="0"/>
              </a:rPr>
              <a:t>        (1) </a:t>
            </a:r>
            <a:r>
              <a:rPr kumimoji="1" lang="zh-CN" altLang="en-US" sz="2000" b="1">
                <a:latin typeface="Times New Roman" panose="02020603050405020304" pitchFamily="18" charset="0"/>
              </a:rPr>
              <a:t>标志字段</a:t>
            </a:r>
            <a:r>
              <a:rPr kumimoji="1" lang="en-US" altLang="zh-CN" sz="2000" b="1">
                <a:latin typeface="Times New Roman" panose="02020603050405020304" pitchFamily="18" charset="0"/>
              </a:rPr>
              <a:t>F</a:t>
            </a:r>
            <a:r>
              <a:rPr kumimoji="1" lang="zh-CN" altLang="en-US" sz="2000" b="1">
                <a:latin typeface="Times New Roman" panose="02020603050405020304" pitchFamily="18" charset="0"/>
              </a:rPr>
              <a:t>是一个比特组</a:t>
            </a:r>
            <a:r>
              <a:rPr kumimoji="1" lang="en-US" altLang="zh-CN" sz="2000" b="1">
                <a:latin typeface="Times New Roman" panose="02020603050405020304" pitchFamily="18" charset="0"/>
              </a:rPr>
              <a:t>01111110</a:t>
            </a:r>
            <a:r>
              <a:rPr kumimoji="1" lang="zh-CN" altLang="en-US" sz="2000" b="1">
                <a:latin typeface="Times New Roman" panose="02020603050405020304" pitchFamily="18" charset="0"/>
              </a:rPr>
              <a:t>，标志一帧的开始和结束。</a:t>
            </a:r>
          </a:p>
          <a:p>
            <a:pPr eaLnBrk="1" hangingPunct="1">
              <a:lnSpc>
                <a:spcPct val="130000"/>
              </a:lnSpc>
              <a:spcBef>
                <a:spcPct val="50000"/>
              </a:spcBef>
              <a:buClrTx/>
              <a:buSzTx/>
              <a:buFontTx/>
              <a:buNone/>
            </a:pPr>
            <a:r>
              <a:rPr kumimoji="1" lang="zh-CN" altLang="en-US" sz="2000" b="1">
                <a:latin typeface="Times New Roman" panose="02020603050405020304" pitchFamily="18" charset="0"/>
              </a:rPr>
              <a:t>        </a:t>
            </a:r>
            <a:r>
              <a:rPr kumimoji="1" lang="en-US" altLang="zh-CN" sz="2000" b="1">
                <a:latin typeface="Times New Roman" panose="02020603050405020304" pitchFamily="18" charset="0"/>
              </a:rPr>
              <a:t>(2) </a:t>
            </a:r>
            <a:r>
              <a:rPr kumimoji="1" lang="zh-CN" altLang="en-US" sz="2000" b="1">
                <a:latin typeface="Times New Roman" panose="02020603050405020304" pitchFamily="18" charset="0"/>
              </a:rPr>
              <a:t>帧校验序列</a:t>
            </a:r>
            <a:r>
              <a:rPr kumimoji="1" lang="en-US" altLang="zh-CN" sz="2000" b="1">
                <a:latin typeface="Times New Roman" panose="02020603050405020304" pitchFamily="18" charset="0"/>
              </a:rPr>
              <a:t>FCS</a:t>
            </a:r>
            <a:r>
              <a:rPr kumimoji="1" lang="zh-CN" altLang="en-US" sz="2000" b="1">
                <a:latin typeface="Times New Roman" panose="02020603050405020304" pitchFamily="18" charset="0"/>
              </a:rPr>
              <a:t>字段是一个</a:t>
            </a:r>
            <a:r>
              <a:rPr kumimoji="1" lang="en-US" altLang="zh-CN" sz="2000" b="1">
                <a:latin typeface="Times New Roman" panose="02020603050405020304" pitchFamily="18" charset="0"/>
              </a:rPr>
              <a:t>16 bit</a:t>
            </a:r>
            <a:r>
              <a:rPr kumimoji="1" lang="zh-CN" altLang="en-US" sz="2000" b="1">
                <a:latin typeface="Times New Roman" panose="02020603050405020304" pitchFamily="18" charset="0"/>
              </a:rPr>
              <a:t>的序列，检测数据传输过程中的差错。</a:t>
            </a:r>
          </a:p>
          <a:p>
            <a:pPr eaLnBrk="1" hangingPunct="1">
              <a:lnSpc>
                <a:spcPct val="130000"/>
              </a:lnSpc>
              <a:spcBef>
                <a:spcPct val="50000"/>
              </a:spcBef>
              <a:buClrTx/>
              <a:buSzTx/>
              <a:buFontTx/>
              <a:buNone/>
            </a:pPr>
            <a:r>
              <a:rPr kumimoji="1" lang="zh-CN" altLang="en-US" sz="2000" b="1">
                <a:latin typeface="Times New Roman" panose="02020603050405020304" pitchFamily="18" charset="0"/>
              </a:rPr>
              <a:t>        </a:t>
            </a:r>
            <a:r>
              <a:rPr kumimoji="1" lang="en-US" altLang="zh-CN" sz="2000" b="1">
                <a:latin typeface="Times New Roman" panose="02020603050405020304" pitchFamily="18" charset="0"/>
              </a:rPr>
              <a:t>(3) </a:t>
            </a:r>
            <a:r>
              <a:rPr kumimoji="1" lang="zh-CN" altLang="en-US" sz="2000" b="1">
                <a:latin typeface="Times New Roman" panose="02020603050405020304" pitchFamily="18" charset="0"/>
              </a:rPr>
              <a:t>信息字段</a:t>
            </a:r>
            <a:r>
              <a:rPr kumimoji="1" lang="en-US" altLang="zh-CN" sz="2000" b="1">
                <a:latin typeface="Times New Roman" panose="02020603050405020304" pitchFamily="18" charset="0"/>
              </a:rPr>
              <a:t>I</a:t>
            </a:r>
            <a:r>
              <a:rPr kumimoji="1" lang="zh-CN" altLang="en-US" sz="2000" b="1">
                <a:latin typeface="Times New Roman" panose="02020603050405020304" pitchFamily="18" charset="0"/>
              </a:rPr>
              <a:t>包含的是用户数据，可以是任意的比特序列，长度必须是整数个字节。</a:t>
            </a:r>
          </a:p>
          <a:p>
            <a:pPr eaLnBrk="1" hangingPunct="1">
              <a:lnSpc>
                <a:spcPct val="130000"/>
              </a:lnSpc>
              <a:spcBef>
                <a:spcPct val="50000"/>
              </a:spcBef>
              <a:buClrTx/>
              <a:buSzTx/>
              <a:buFontTx/>
              <a:buNone/>
            </a:pPr>
            <a:r>
              <a:rPr kumimoji="1" lang="zh-CN" altLang="en-US" sz="2000" b="1">
                <a:latin typeface="Times New Roman" panose="02020603050405020304" pitchFamily="18" charset="0"/>
              </a:rPr>
              <a:t>        </a:t>
            </a:r>
            <a:r>
              <a:rPr kumimoji="1" lang="en-US" altLang="zh-CN" sz="2000" b="1">
                <a:latin typeface="Times New Roman" panose="02020603050405020304" pitchFamily="18" charset="0"/>
              </a:rPr>
              <a:t>(4)</a:t>
            </a:r>
            <a:r>
              <a:rPr kumimoji="1" lang="zh-CN" altLang="en-US" sz="2000" b="1">
                <a:latin typeface="Times New Roman" panose="02020603050405020304" pitchFamily="18" charset="0"/>
              </a:rPr>
              <a:t>地址字段</a:t>
            </a:r>
            <a:r>
              <a:rPr kumimoji="1" lang="en-US" altLang="zh-CN" sz="2000" b="1">
                <a:latin typeface="Times New Roman" panose="02020603050405020304" pitchFamily="18" charset="0"/>
              </a:rPr>
              <a:t>A</a:t>
            </a:r>
            <a:r>
              <a:rPr kumimoji="1" lang="zh-CN" altLang="en-US" sz="2000" b="1">
                <a:latin typeface="Times New Roman" panose="02020603050405020304" pitchFamily="18" charset="0"/>
              </a:rPr>
              <a:t>是标识同一通路上的不同数据链路的连接。长度默认为</a:t>
            </a:r>
            <a:r>
              <a:rPr kumimoji="1" lang="en-US" altLang="zh-CN" sz="2000" b="1">
                <a:latin typeface="Times New Roman" panose="02020603050405020304" pitchFamily="18" charset="0"/>
              </a:rPr>
              <a:t>2</a:t>
            </a:r>
            <a:r>
              <a:rPr kumimoji="1" lang="zh-CN" altLang="en-US" sz="2000" b="1">
                <a:latin typeface="Times New Roman" panose="02020603050405020304" pitchFamily="18" charset="0"/>
              </a:rPr>
              <a:t>字节，可扩展到</a:t>
            </a:r>
            <a:r>
              <a:rPr kumimoji="1" lang="en-US" altLang="zh-CN" sz="2000" b="1">
                <a:latin typeface="Times New Roman" panose="02020603050405020304" pitchFamily="18" charset="0"/>
              </a:rPr>
              <a:t>3</a:t>
            </a:r>
            <a:r>
              <a:rPr kumimoji="1" lang="zh-CN" altLang="en-US" sz="2000" b="1">
                <a:latin typeface="Times New Roman" panose="02020603050405020304" pitchFamily="18" charset="0"/>
              </a:rPr>
              <a:t>或</a:t>
            </a:r>
            <a:r>
              <a:rPr kumimoji="1" lang="en-US" altLang="zh-CN" sz="2000" b="1">
                <a:latin typeface="Times New Roman" panose="02020603050405020304" pitchFamily="18" charset="0"/>
              </a:rPr>
              <a:t>4</a:t>
            </a:r>
            <a:r>
              <a:rPr kumimoji="1" lang="zh-CN" altLang="en-US" sz="2000" b="1">
                <a:latin typeface="Times New Roman" panose="02020603050405020304" pitchFamily="18" charset="0"/>
              </a:rPr>
              <a:t>字节。通常包含</a:t>
            </a:r>
            <a:r>
              <a:rPr kumimoji="1" lang="zh-CN" altLang="en-US" sz="2000" b="1" u="sng">
                <a:latin typeface="Times New Roman" panose="02020603050405020304" pitchFamily="18" charset="0"/>
              </a:rPr>
              <a:t>地址字段扩展比特</a:t>
            </a:r>
            <a:r>
              <a:rPr kumimoji="1" lang="en-US" altLang="zh-CN" sz="2000" b="1" u="sng">
                <a:latin typeface="Times New Roman" panose="02020603050405020304" pitchFamily="18" charset="0"/>
              </a:rPr>
              <a:t>EA</a:t>
            </a:r>
            <a:r>
              <a:rPr kumimoji="1" lang="zh-CN" altLang="en-US" sz="2000" b="1" u="sng">
                <a:latin typeface="Times New Roman" panose="02020603050405020304" pitchFamily="18" charset="0"/>
              </a:rPr>
              <a:t>、命令</a:t>
            </a:r>
            <a:r>
              <a:rPr kumimoji="1" lang="en-US" altLang="zh-CN" sz="2000" b="1" u="sng">
                <a:latin typeface="Times New Roman" panose="02020603050405020304" pitchFamily="18" charset="0"/>
              </a:rPr>
              <a:t>/</a:t>
            </a:r>
            <a:r>
              <a:rPr kumimoji="1" lang="zh-CN" altLang="en-US" sz="2000" b="1" u="sng">
                <a:latin typeface="Times New Roman" panose="02020603050405020304" pitchFamily="18" charset="0"/>
              </a:rPr>
              <a:t>响应指示比特</a:t>
            </a:r>
            <a:r>
              <a:rPr kumimoji="1" lang="en-US" altLang="zh-CN" sz="2000" b="1" u="sng">
                <a:latin typeface="Times New Roman" panose="02020603050405020304" pitchFamily="18" charset="0"/>
              </a:rPr>
              <a:t>C/R</a:t>
            </a:r>
            <a:r>
              <a:rPr kumimoji="1" lang="zh-CN" altLang="en-US" sz="2000" b="1" u="sng">
                <a:latin typeface="Times New Roman" panose="02020603050405020304" pitchFamily="18" charset="0"/>
              </a:rPr>
              <a:t>、帧丢弃指示比特</a:t>
            </a:r>
            <a:r>
              <a:rPr kumimoji="1" lang="en-US" altLang="zh-CN" sz="2000" b="1" u="sng">
                <a:latin typeface="Times New Roman" panose="02020603050405020304" pitchFamily="18" charset="0"/>
              </a:rPr>
              <a:t>DE</a:t>
            </a:r>
            <a:r>
              <a:rPr kumimoji="1" lang="zh-CN" altLang="en-US" sz="2000" b="1" u="sng">
                <a:latin typeface="Times New Roman" panose="02020603050405020304" pitchFamily="18" charset="0"/>
              </a:rPr>
              <a:t>、前向显式拥塞通知比特</a:t>
            </a:r>
            <a:r>
              <a:rPr kumimoji="1" lang="en-US" altLang="zh-CN" sz="2000" b="1" u="sng">
                <a:latin typeface="Times New Roman" panose="02020603050405020304" pitchFamily="18" charset="0"/>
              </a:rPr>
              <a:t>FECN</a:t>
            </a:r>
            <a:r>
              <a:rPr kumimoji="1" lang="zh-CN" altLang="en-US" sz="2000" b="1" u="sng">
                <a:latin typeface="Times New Roman" panose="02020603050405020304" pitchFamily="18" charset="0"/>
              </a:rPr>
              <a:t>、后向显式拥塞通知比特</a:t>
            </a:r>
            <a:r>
              <a:rPr kumimoji="1" lang="en-US" altLang="zh-CN" sz="2000" b="1" u="sng">
                <a:latin typeface="Times New Roman" panose="02020603050405020304" pitchFamily="18" charset="0"/>
              </a:rPr>
              <a:t>BECN</a:t>
            </a:r>
            <a:r>
              <a:rPr kumimoji="1" lang="zh-CN" altLang="en-US" sz="2000" b="1" u="sng">
                <a:latin typeface="Times New Roman" panose="02020603050405020304" pitchFamily="18" charset="0"/>
              </a:rPr>
              <a:t>、数据链路连接标识符</a:t>
            </a:r>
            <a:r>
              <a:rPr kumimoji="1" lang="en-US" altLang="zh-CN" sz="2000" b="1" u="sng">
                <a:latin typeface="Times New Roman" panose="02020603050405020304" pitchFamily="18" charset="0"/>
              </a:rPr>
              <a:t>DLCI</a:t>
            </a:r>
            <a:r>
              <a:rPr kumimoji="1" lang="zh-CN" altLang="en-US" sz="2000" b="1" u="sng">
                <a:latin typeface="Times New Roman" panose="02020603050405020304" pitchFamily="18" charset="0"/>
              </a:rPr>
              <a:t>，以及</a:t>
            </a:r>
            <a:r>
              <a:rPr kumimoji="1" lang="en-US" altLang="zh-CN" sz="2000" b="1" u="sng">
                <a:latin typeface="Times New Roman" panose="02020603050405020304" pitchFamily="18" charset="0"/>
              </a:rPr>
              <a:t>DLCI</a:t>
            </a:r>
            <a:r>
              <a:rPr kumimoji="1" lang="zh-CN" altLang="en-US" sz="2000" b="1" u="sng">
                <a:latin typeface="Times New Roman" panose="02020603050405020304" pitchFamily="18" charset="0"/>
              </a:rPr>
              <a:t>扩展</a:t>
            </a:r>
            <a:r>
              <a:rPr kumimoji="1" lang="en-US" altLang="zh-CN" sz="2000" b="1" u="sng">
                <a:latin typeface="Times New Roman" panose="02020603050405020304" pitchFamily="18" charset="0"/>
              </a:rPr>
              <a:t>/</a:t>
            </a:r>
            <a:r>
              <a:rPr kumimoji="1" lang="zh-CN" altLang="en-US" sz="2000" b="1" u="sng">
                <a:latin typeface="Times New Roman" panose="02020603050405020304" pitchFamily="18" charset="0"/>
              </a:rPr>
              <a:t>控制指示比特</a:t>
            </a:r>
            <a:r>
              <a:rPr kumimoji="1" lang="en-US" altLang="zh-CN" sz="2000" b="1" u="sng">
                <a:latin typeface="Times New Roman" panose="02020603050405020304" pitchFamily="18" charset="0"/>
              </a:rPr>
              <a:t>D/C</a:t>
            </a:r>
            <a:r>
              <a:rPr kumimoji="1" lang="zh-CN" altLang="en-US" sz="2000" b="1" u="sng">
                <a:latin typeface="Times New Roman" panose="02020603050405020304" pitchFamily="18" charset="0"/>
              </a:rPr>
              <a:t>。</a:t>
            </a:r>
          </a:p>
        </p:txBody>
      </p:sp>
      <p:graphicFrame>
        <p:nvGraphicFramePr>
          <p:cNvPr id="17411" name="Object 5"/>
          <p:cNvGraphicFramePr>
            <a:graphicFrameLocks noChangeAspect="1"/>
          </p:cNvGraphicFramePr>
          <p:nvPr>
            <p:extLst>
              <p:ext uri="{D42A27DB-BD31-4B8C-83A1-F6EECF244321}">
                <p14:modId xmlns:p14="http://schemas.microsoft.com/office/powerpoint/2010/main" val="2916147580"/>
              </p:ext>
            </p:extLst>
          </p:nvPr>
        </p:nvGraphicFramePr>
        <p:xfrm>
          <a:off x="974725" y="676276"/>
          <a:ext cx="7239000" cy="1096962"/>
        </p:xfrm>
        <a:graphic>
          <a:graphicData uri="http://schemas.openxmlformats.org/presentationml/2006/ole">
            <mc:AlternateContent xmlns:mc="http://schemas.openxmlformats.org/markup-compatibility/2006">
              <mc:Choice xmlns:v="urn:schemas-microsoft-com:vml" Requires="v">
                <p:oleObj spid="_x0000_s17414" r:id="rId4" imgW="2765329" imgH="421194" progId="Visio.Drawing.4">
                  <p:embed/>
                </p:oleObj>
              </mc:Choice>
              <mc:Fallback>
                <p:oleObj r:id="rId4" imgW="2765329" imgH="421194" progId="Visio.Drawing.4">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74725" y="676276"/>
                        <a:ext cx="7239000" cy="1096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p:zoom dir="in"/>
  </p:transition>
  <p:timing>
    <p:tnLst>
      <p:par>
        <p:cTn id="1" dur="indefinite" restart="never" nodeType="tmRoot"/>
      </p:par>
    </p:tnLst>
  </p:timing>
</p:sld>
</file>

<file path=ppt/theme/theme1.xml><?xml version="1.0" encoding="utf-8"?>
<a:theme xmlns:a="http://schemas.openxmlformats.org/drawingml/2006/main" name="主题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p">
      <a:majorFont>
        <a:latin typeface="Arial" panose="020F0302020204030204"/>
        <a:ea typeface="新宋体"/>
        <a:cs typeface=""/>
      </a:majorFont>
      <a:minorFont>
        <a:latin typeface="Arial" panose="020F0502020204030204"/>
        <a:ea typeface="新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主题1" id="{1B824991-7A15-4DB9-9C38-9A206E54984E}" vid="{3FCA1B59-E33E-449F-B369-23E1F83715E8}"/>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主题1</Template>
  <TotalTime>2301</TotalTime>
  <Words>3567</Words>
  <Application>Microsoft Office PowerPoint</Application>
  <PresentationFormat>全屏显示(4:3)</PresentationFormat>
  <Paragraphs>188</Paragraphs>
  <Slides>25</Slides>
  <Notes>12</Notes>
  <HiddenSlides>0</HiddenSlides>
  <MMClips>0</MMClips>
  <ScaleCrop>false</ScaleCrop>
  <HeadingPairs>
    <vt:vector size="8" baseType="variant">
      <vt:variant>
        <vt:lpstr>已用的字体</vt:lpstr>
      </vt:variant>
      <vt:variant>
        <vt:i4>5</vt:i4>
      </vt:variant>
      <vt:variant>
        <vt:lpstr>主题</vt:lpstr>
      </vt:variant>
      <vt:variant>
        <vt:i4>1</vt:i4>
      </vt:variant>
      <vt:variant>
        <vt:lpstr>嵌入 OLE 服务器</vt:lpstr>
      </vt:variant>
      <vt:variant>
        <vt:i4>2</vt:i4>
      </vt:variant>
      <vt:variant>
        <vt:lpstr>幻灯片标题</vt:lpstr>
      </vt:variant>
      <vt:variant>
        <vt:i4>25</vt:i4>
      </vt:variant>
    </vt:vector>
  </HeadingPairs>
  <TitlesOfParts>
    <vt:vector size="33" baseType="lpstr">
      <vt:lpstr>华文行楷</vt:lpstr>
      <vt:lpstr>宋体</vt:lpstr>
      <vt:lpstr>Arial</vt:lpstr>
      <vt:lpstr>Times New Roman</vt:lpstr>
      <vt:lpstr>Wingdings</vt:lpstr>
      <vt:lpstr>主题1</vt:lpstr>
      <vt:lpstr>Visio.Drawing.4</vt:lpstr>
      <vt:lpstr>Visio.Drawing.11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西安火炬电脑公司</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mwz2</dc:creator>
  <cp:lastModifiedBy>shen</cp:lastModifiedBy>
  <cp:revision>40</cp:revision>
  <dcterms:created xsi:type="dcterms:W3CDTF">2004-03-24T08:12:03Z</dcterms:created>
  <dcterms:modified xsi:type="dcterms:W3CDTF">2018-05-23T02:05:57Z</dcterms:modified>
</cp:coreProperties>
</file>