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Lst>
  <p:notesMasterIdLst>
    <p:notesMasterId r:id="rId63"/>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6" r:id="rId19"/>
    <p:sldId id="278" r:id="rId20"/>
    <p:sldId id="279" r:id="rId21"/>
    <p:sldId id="280" r:id="rId22"/>
    <p:sldId id="325" r:id="rId23"/>
    <p:sldId id="326" r:id="rId24"/>
    <p:sldId id="327" r:id="rId25"/>
    <p:sldId id="328" r:id="rId26"/>
    <p:sldId id="329" r:id="rId27"/>
    <p:sldId id="330" r:id="rId28"/>
    <p:sldId id="282" r:id="rId29"/>
    <p:sldId id="283" r:id="rId30"/>
    <p:sldId id="284" r:id="rId31"/>
    <p:sldId id="285" r:id="rId32"/>
    <p:sldId id="286" r:id="rId33"/>
    <p:sldId id="287" r:id="rId34"/>
    <p:sldId id="289" r:id="rId35"/>
    <p:sldId id="290" r:id="rId36"/>
    <p:sldId id="291" r:id="rId37"/>
    <p:sldId id="297" r:id="rId38"/>
    <p:sldId id="298" r:id="rId39"/>
    <p:sldId id="299" r:id="rId40"/>
    <p:sldId id="300" r:id="rId41"/>
    <p:sldId id="301" r:id="rId42"/>
    <p:sldId id="303"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 id="316" r:id="rId56"/>
    <p:sldId id="318" r:id="rId57"/>
    <p:sldId id="319" r:id="rId58"/>
    <p:sldId id="320" r:id="rId59"/>
    <p:sldId id="321" r:id="rId60"/>
    <p:sldId id="322" r:id="rId61"/>
    <p:sldId id="323" r:id="rId62"/>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1E9EC"/>
    <a:srgbClr val="E7EC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39" d="100"/>
          <a:sy n="139" d="100"/>
        </p:scale>
        <p:origin x="726" y="11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1397F6-457F-4FB9-8479-6AF03FA6CDC4}"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zh-CN" altLang="en-US"/>
        </a:p>
      </dgm:t>
    </dgm:pt>
    <dgm:pt modelId="{C97FD70B-789F-452E-A754-E0E2F206A74B}">
      <dgm:prSet phldrT="[文本]"/>
      <dgm:spPr/>
      <dgm:t>
        <a:bodyPr/>
        <a:lstStyle/>
        <a:p>
          <a:r>
            <a:rPr lang="zh-CN" altLang="en-US" b="1" dirty="0" smtClean="0">
              <a:latin typeface="微软雅黑" pitchFamily="34" charset="-122"/>
              <a:ea typeface="微软雅黑" pitchFamily="34" charset="-122"/>
            </a:rPr>
            <a:t>产业的完善将是长期过程</a:t>
          </a:r>
          <a:endParaRPr lang="zh-CN" altLang="en-US" dirty="0"/>
        </a:p>
      </dgm:t>
    </dgm:pt>
    <dgm:pt modelId="{E7EFBD90-B6BB-4B53-9BD1-8106F54EB71B}" type="parTrans" cxnId="{8852117B-82C9-4865-8292-B9AD960ACF1B}">
      <dgm:prSet/>
      <dgm:spPr/>
      <dgm:t>
        <a:bodyPr/>
        <a:lstStyle/>
        <a:p>
          <a:endParaRPr lang="zh-CN" altLang="en-US"/>
        </a:p>
      </dgm:t>
    </dgm:pt>
    <dgm:pt modelId="{72090616-6D2A-48BF-8DBE-E96333CCE324}" type="sibTrans" cxnId="{8852117B-82C9-4865-8292-B9AD960ACF1B}">
      <dgm:prSet/>
      <dgm:spPr/>
      <dgm:t>
        <a:bodyPr/>
        <a:lstStyle/>
        <a:p>
          <a:endParaRPr lang="zh-CN" altLang="en-US"/>
        </a:p>
      </dgm:t>
    </dgm:pt>
    <dgm:pt modelId="{631103FE-F12A-47B3-96A2-245E9149AABF}">
      <dgm:prSet phldrT="[文本]"/>
      <dgm:spPr/>
      <dgm:t>
        <a:bodyPr/>
        <a:lstStyle/>
        <a:p>
          <a:r>
            <a:rPr lang="en-US" altLang="zh-CN" dirty="0" smtClean="0">
              <a:latin typeface="微软雅黑" pitchFamily="34" charset="-122"/>
              <a:ea typeface="微软雅黑" pitchFamily="34" charset="-122"/>
            </a:rPr>
            <a:t>SDN</a:t>
          </a:r>
          <a:r>
            <a:rPr lang="zh-CN" altLang="en-US" dirty="0" smtClean="0">
              <a:latin typeface="微软雅黑" pitchFamily="34" charset="-122"/>
              <a:ea typeface="微软雅黑" pitchFamily="34" charset="-122"/>
            </a:rPr>
            <a:t>技术目前尚不够成熟，标准化程度也不够。大范围、大量网络设备的管理问题、超大规模</a:t>
          </a:r>
          <a:r>
            <a:rPr lang="en-US" altLang="zh-CN" dirty="0" smtClean="0">
              <a:latin typeface="微软雅黑" pitchFamily="34" charset="-122"/>
              <a:ea typeface="微软雅黑" pitchFamily="34" charset="-122"/>
            </a:rPr>
            <a:t>SDN</a:t>
          </a:r>
          <a:r>
            <a:rPr lang="zh-CN" altLang="en-US" dirty="0" smtClean="0">
              <a:latin typeface="微软雅黑" pitchFamily="34" charset="-122"/>
              <a:ea typeface="微软雅黑" pitchFamily="34" charset="-122"/>
            </a:rPr>
            <a:t>控制器的安全性和稳定性问题、多厂商的协同和互通问题、不同网络层次</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制式的协同和对接问题等均需得到解决。目前</a:t>
          </a:r>
          <a:r>
            <a:rPr lang="en-US" altLang="zh-CN" dirty="0" smtClean="0">
              <a:latin typeface="微软雅黑" pitchFamily="34" charset="-122"/>
              <a:ea typeface="微软雅黑" pitchFamily="34" charset="-122"/>
            </a:rPr>
            <a:t>SDN</a:t>
          </a:r>
          <a:r>
            <a:rPr lang="zh-CN" altLang="en-US" dirty="0" smtClean="0">
              <a:latin typeface="微软雅黑" pitchFamily="34" charset="-122"/>
              <a:ea typeface="微软雅黑" pitchFamily="34" charset="-122"/>
            </a:rPr>
            <a:t>技术大规模商业应用还难以实现</a:t>
          </a:r>
          <a:endParaRPr lang="zh-CN" altLang="en-US" dirty="0"/>
        </a:p>
      </dgm:t>
    </dgm:pt>
    <dgm:pt modelId="{F13E0269-03E2-41C3-B567-DF7FBF2154F3}" type="parTrans" cxnId="{7AA5E937-EF40-4817-8CEB-592044425633}">
      <dgm:prSet/>
      <dgm:spPr/>
      <dgm:t>
        <a:bodyPr/>
        <a:lstStyle/>
        <a:p>
          <a:endParaRPr lang="zh-CN" altLang="en-US"/>
        </a:p>
      </dgm:t>
    </dgm:pt>
    <dgm:pt modelId="{7E874B0B-9250-496C-A723-8C8094C01205}" type="sibTrans" cxnId="{7AA5E937-EF40-4817-8CEB-592044425633}">
      <dgm:prSet/>
      <dgm:spPr/>
      <dgm:t>
        <a:bodyPr/>
        <a:lstStyle/>
        <a:p>
          <a:endParaRPr lang="zh-CN" altLang="en-US"/>
        </a:p>
      </dgm:t>
    </dgm:pt>
    <dgm:pt modelId="{573FA167-B44E-4FB5-ABB0-2FC6632FA295}">
      <dgm:prSet phldrT="[文本]"/>
      <dgm:spPr/>
      <dgm:t>
        <a:bodyPr/>
        <a:lstStyle/>
        <a:p>
          <a:r>
            <a:rPr lang="zh-CN" altLang="en-US" b="1" dirty="0" smtClean="0">
              <a:latin typeface="微软雅黑" pitchFamily="34" charset="-122"/>
              <a:ea typeface="微软雅黑" pitchFamily="34" charset="-122"/>
            </a:rPr>
            <a:t>现有网络不可能短时间替代</a:t>
          </a:r>
          <a:endParaRPr lang="zh-CN" altLang="en-US" dirty="0"/>
        </a:p>
      </dgm:t>
    </dgm:pt>
    <dgm:pt modelId="{C59D6F55-CC2B-4CC5-BF3F-E89503A2B811}" type="parTrans" cxnId="{6D1A0085-7F89-418F-ADE2-225E8485642B}">
      <dgm:prSet/>
      <dgm:spPr/>
      <dgm:t>
        <a:bodyPr/>
        <a:lstStyle/>
        <a:p>
          <a:endParaRPr lang="zh-CN" altLang="en-US"/>
        </a:p>
      </dgm:t>
    </dgm:pt>
    <dgm:pt modelId="{16206657-23D9-4945-AD9A-5A272D3B3A27}" type="sibTrans" cxnId="{6D1A0085-7F89-418F-ADE2-225E8485642B}">
      <dgm:prSet/>
      <dgm:spPr/>
      <dgm:t>
        <a:bodyPr/>
        <a:lstStyle/>
        <a:p>
          <a:endParaRPr lang="zh-CN" altLang="en-US"/>
        </a:p>
      </dgm:t>
    </dgm:pt>
    <dgm:pt modelId="{A7E0E326-F4BB-463F-8D06-87C26D9A2546}">
      <dgm:prSet phldrT="[文本]"/>
      <dgm:spPr/>
      <dgm:t>
        <a:bodyPr/>
        <a:lstStyle/>
        <a:p>
          <a:r>
            <a:rPr lang="zh-CN" altLang="en-US" dirty="0" smtClean="0">
              <a:latin typeface="微软雅黑" pitchFamily="34" charset="-122"/>
              <a:ea typeface="微软雅黑" pitchFamily="34" charset="-122"/>
            </a:rPr>
            <a:t>国内目前的互联网和移动互联网依托的基础网络已经具备庞大的规模，不可能在短时间内全面升级，</a:t>
          </a:r>
          <a:r>
            <a:rPr lang="en-US" altLang="zh-CN" dirty="0" smtClean="0">
              <a:latin typeface="微软雅黑" pitchFamily="34" charset="-122"/>
              <a:ea typeface="微软雅黑" pitchFamily="34" charset="-122"/>
            </a:rPr>
            <a:t>IPV6</a:t>
          </a:r>
          <a:r>
            <a:rPr lang="zh-CN" altLang="en-US" dirty="0" smtClean="0">
              <a:latin typeface="微软雅黑" pitchFamily="34" charset="-122"/>
              <a:ea typeface="微软雅黑" pitchFamily="34" charset="-122"/>
            </a:rPr>
            <a:t>就是鲜明的案例。从局部入手逐步替换，最终等产业成熟后全面部署和升级是唯一的选择；</a:t>
          </a:r>
          <a:endParaRPr lang="zh-CN" altLang="en-US" dirty="0"/>
        </a:p>
      </dgm:t>
    </dgm:pt>
    <dgm:pt modelId="{51891067-207D-435C-8FCF-FD0B35702456}" type="parTrans" cxnId="{7C9D8385-C324-433A-8C35-06E4BAEDF3E7}">
      <dgm:prSet/>
      <dgm:spPr/>
      <dgm:t>
        <a:bodyPr/>
        <a:lstStyle/>
        <a:p>
          <a:endParaRPr lang="zh-CN" altLang="en-US"/>
        </a:p>
      </dgm:t>
    </dgm:pt>
    <dgm:pt modelId="{D13EA7E8-E602-405E-BCE1-2BCB6BF737D2}" type="sibTrans" cxnId="{7C9D8385-C324-433A-8C35-06E4BAEDF3E7}">
      <dgm:prSet/>
      <dgm:spPr/>
      <dgm:t>
        <a:bodyPr/>
        <a:lstStyle/>
        <a:p>
          <a:endParaRPr lang="zh-CN" altLang="en-US"/>
        </a:p>
      </dgm:t>
    </dgm:pt>
    <dgm:pt modelId="{6FBD55BF-9B73-4677-A038-46E7DF4C845E}">
      <dgm:prSet phldrT="[文本]"/>
      <dgm:spPr/>
      <dgm:t>
        <a:bodyPr/>
        <a:lstStyle/>
        <a:p>
          <a:r>
            <a:rPr lang="zh-CN" altLang="en-US" b="1" dirty="0" smtClean="0">
              <a:latin typeface="微软雅黑" pitchFamily="34" charset="-122"/>
              <a:ea typeface="微软雅黑" pitchFamily="34" charset="-122"/>
            </a:rPr>
            <a:t>专业和局部市场存在需求</a:t>
          </a:r>
          <a:endParaRPr lang="zh-CN" altLang="en-US" dirty="0"/>
        </a:p>
      </dgm:t>
    </dgm:pt>
    <dgm:pt modelId="{3F997E6B-F79E-4678-9134-BBF1E2E679F4}" type="parTrans" cxnId="{8353BBCD-1B81-4D0C-8A6D-0240A3D9C8F5}">
      <dgm:prSet/>
      <dgm:spPr/>
      <dgm:t>
        <a:bodyPr/>
        <a:lstStyle/>
        <a:p>
          <a:endParaRPr lang="zh-CN" altLang="en-US"/>
        </a:p>
      </dgm:t>
    </dgm:pt>
    <dgm:pt modelId="{C8DDA34C-146F-4C96-A806-B9CE309F36CF}" type="sibTrans" cxnId="{8353BBCD-1B81-4D0C-8A6D-0240A3D9C8F5}">
      <dgm:prSet/>
      <dgm:spPr/>
      <dgm:t>
        <a:bodyPr/>
        <a:lstStyle/>
        <a:p>
          <a:endParaRPr lang="zh-CN" altLang="en-US"/>
        </a:p>
      </dgm:t>
    </dgm:pt>
    <dgm:pt modelId="{6F5AE5D5-CA68-4F4C-BEE1-1995DE010513}">
      <dgm:prSet phldrT="[文本]"/>
      <dgm:spPr/>
      <dgm:t>
        <a:bodyPr/>
        <a:lstStyle/>
        <a:p>
          <a:r>
            <a:rPr lang="zh-CN" altLang="en-US" dirty="0" smtClean="0">
              <a:solidFill>
                <a:schemeClr val="tx1">
                  <a:lumMod val="95000"/>
                  <a:lumOff val="5000"/>
                </a:schemeClr>
              </a:solidFill>
              <a:latin typeface="微软雅黑" pitchFamily="34" charset="-122"/>
              <a:ea typeface="微软雅黑" pitchFamily="34" charset="-122"/>
            </a:rPr>
            <a:t>国内云计算和数据中心的发展；互联网服务商服务的升级；企业信息需求的提升和网络运营商发展智能管道和移动宽带网络等工作都给了</a:t>
          </a:r>
          <a:r>
            <a:rPr lang="en-US" altLang="zh-CN" dirty="0" smtClean="0">
              <a:solidFill>
                <a:schemeClr val="tx1">
                  <a:lumMod val="95000"/>
                  <a:lumOff val="5000"/>
                </a:schemeClr>
              </a:solidFill>
              <a:latin typeface="微软雅黑" pitchFamily="34" charset="-122"/>
              <a:ea typeface="微软雅黑" pitchFamily="34" charset="-122"/>
            </a:rPr>
            <a:t>SDN</a:t>
          </a:r>
          <a:r>
            <a:rPr lang="zh-CN" altLang="en-US" dirty="0" smtClean="0">
              <a:solidFill>
                <a:schemeClr val="tx1">
                  <a:lumMod val="95000"/>
                  <a:lumOff val="5000"/>
                </a:schemeClr>
              </a:solidFill>
              <a:latin typeface="微软雅黑" pitchFamily="34" charset="-122"/>
              <a:ea typeface="微软雅黑" pitchFamily="34" charset="-122"/>
            </a:rPr>
            <a:t>的发展空间。</a:t>
          </a:r>
          <a:endParaRPr lang="zh-CN" altLang="en-US" dirty="0"/>
        </a:p>
      </dgm:t>
    </dgm:pt>
    <dgm:pt modelId="{16EFB0FE-0AA3-4613-999C-76BE4741E54C}" type="parTrans" cxnId="{42C3B9B4-F12B-4042-819A-1E1468DFB9F8}">
      <dgm:prSet/>
      <dgm:spPr/>
      <dgm:t>
        <a:bodyPr/>
        <a:lstStyle/>
        <a:p>
          <a:endParaRPr lang="zh-CN" altLang="en-US"/>
        </a:p>
      </dgm:t>
    </dgm:pt>
    <dgm:pt modelId="{D5300261-0091-4E0C-A189-3B448246C06A}" type="sibTrans" cxnId="{42C3B9B4-F12B-4042-819A-1E1468DFB9F8}">
      <dgm:prSet/>
      <dgm:spPr/>
      <dgm:t>
        <a:bodyPr/>
        <a:lstStyle/>
        <a:p>
          <a:endParaRPr lang="zh-CN" altLang="en-US"/>
        </a:p>
      </dgm:t>
    </dgm:pt>
    <dgm:pt modelId="{98DFA544-AC31-43F4-99C1-ECE635A32A11}">
      <dgm:prSet/>
      <dgm:spPr/>
      <dgm:t>
        <a:bodyPr/>
        <a:lstStyle/>
        <a:p>
          <a:r>
            <a:rPr lang="zh-CN" altLang="en-US" dirty="0" smtClean="0">
              <a:latin typeface="微软雅黑" pitchFamily="34" charset="-122"/>
              <a:ea typeface="微软雅黑" pitchFamily="34" charset="-122"/>
            </a:rPr>
            <a:t>局部部署必须给用户以明确的利益，必须和应用相配套</a:t>
          </a:r>
          <a:endParaRPr lang="en-US" altLang="zh-CN" dirty="0">
            <a:latin typeface="微软雅黑" pitchFamily="34" charset="-122"/>
            <a:ea typeface="微软雅黑" pitchFamily="34" charset="-122"/>
          </a:endParaRPr>
        </a:p>
      </dgm:t>
    </dgm:pt>
    <dgm:pt modelId="{BDE1A375-E515-4825-B653-8A43683B3C29}" type="parTrans" cxnId="{9461A760-30B0-438E-9EFA-DD96E5AA1CA3}">
      <dgm:prSet/>
      <dgm:spPr/>
      <dgm:t>
        <a:bodyPr/>
        <a:lstStyle/>
        <a:p>
          <a:endParaRPr lang="zh-CN" altLang="en-US"/>
        </a:p>
      </dgm:t>
    </dgm:pt>
    <dgm:pt modelId="{9A01DBCB-2338-4A69-BA59-DB8FFD2BA4F4}" type="sibTrans" cxnId="{9461A760-30B0-438E-9EFA-DD96E5AA1CA3}">
      <dgm:prSet/>
      <dgm:spPr/>
      <dgm:t>
        <a:bodyPr/>
        <a:lstStyle/>
        <a:p>
          <a:endParaRPr lang="zh-CN" altLang="en-US"/>
        </a:p>
      </dgm:t>
    </dgm:pt>
    <dgm:pt modelId="{0CE87C29-D2BD-42B8-9117-DB105A6BCF1E}" type="pres">
      <dgm:prSet presAssocID="{6D1397F6-457F-4FB9-8479-6AF03FA6CDC4}" presName="Name0" presStyleCnt="0">
        <dgm:presLayoutVars>
          <dgm:dir/>
          <dgm:animLvl val="lvl"/>
          <dgm:resizeHandles val="exact"/>
        </dgm:presLayoutVars>
      </dgm:prSet>
      <dgm:spPr/>
      <dgm:t>
        <a:bodyPr/>
        <a:lstStyle/>
        <a:p>
          <a:endParaRPr lang="zh-CN" altLang="en-US"/>
        </a:p>
      </dgm:t>
    </dgm:pt>
    <dgm:pt modelId="{9CCCBB99-78D7-4285-95BD-B362DD3790E0}" type="pres">
      <dgm:prSet presAssocID="{C97FD70B-789F-452E-A754-E0E2F206A74B}" presName="composite" presStyleCnt="0"/>
      <dgm:spPr/>
    </dgm:pt>
    <dgm:pt modelId="{E991B166-2DBC-45FD-A7A5-368294252EF1}" type="pres">
      <dgm:prSet presAssocID="{C97FD70B-789F-452E-A754-E0E2F206A74B}" presName="parTx" presStyleLbl="alignNode1" presStyleIdx="0" presStyleCnt="3">
        <dgm:presLayoutVars>
          <dgm:chMax val="0"/>
          <dgm:chPref val="0"/>
          <dgm:bulletEnabled val="1"/>
        </dgm:presLayoutVars>
      </dgm:prSet>
      <dgm:spPr/>
      <dgm:t>
        <a:bodyPr/>
        <a:lstStyle/>
        <a:p>
          <a:endParaRPr lang="zh-CN" altLang="en-US"/>
        </a:p>
      </dgm:t>
    </dgm:pt>
    <dgm:pt modelId="{13DE2329-A54E-4B12-9430-177834E323C8}" type="pres">
      <dgm:prSet presAssocID="{C97FD70B-789F-452E-A754-E0E2F206A74B}" presName="desTx" presStyleLbl="alignAccFollowNode1" presStyleIdx="0" presStyleCnt="3">
        <dgm:presLayoutVars>
          <dgm:bulletEnabled val="1"/>
        </dgm:presLayoutVars>
      </dgm:prSet>
      <dgm:spPr/>
      <dgm:t>
        <a:bodyPr/>
        <a:lstStyle/>
        <a:p>
          <a:endParaRPr lang="zh-CN" altLang="en-US"/>
        </a:p>
      </dgm:t>
    </dgm:pt>
    <dgm:pt modelId="{CB07ACD5-5290-42C0-992E-3E4F9D94D002}" type="pres">
      <dgm:prSet presAssocID="{72090616-6D2A-48BF-8DBE-E96333CCE324}" presName="space" presStyleCnt="0"/>
      <dgm:spPr/>
    </dgm:pt>
    <dgm:pt modelId="{E2B7BF4A-DF48-4F4B-87A1-CF6895B973C6}" type="pres">
      <dgm:prSet presAssocID="{573FA167-B44E-4FB5-ABB0-2FC6632FA295}" presName="composite" presStyleCnt="0"/>
      <dgm:spPr/>
    </dgm:pt>
    <dgm:pt modelId="{468146E7-0039-44DA-A625-C8B26C98B055}" type="pres">
      <dgm:prSet presAssocID="{573FA167-B44E-4FB5-ABB0-2FC6632FA295}" presName="parTx" presStyleLbl="alignNode1" presStyleIdx="1" presStyleCnt="3">
        <dgm:presLayoutVars>
          <dgm:chMax val="0"/>
          <dgm:chPref val="0"/>
          <dgm:bulletEnabled val="1"/>
        </dgm:presLayoutVars>
      </dgm:prSet>
      <dgm:spPr/>
      <dgm:t>
        <a:bodyPr/>
        <a:lstStyle/>
        <a:p>
          <a:endParaRPr lang="zh-CN" altLang="en-US"/>
        </a:p>
      </dgm:t>
    </dgm:pt>
    <dgm:pt modelId="{5A3B36EE-8B63-4CB4-9E18-640C26D59C4B}" type="pres">
      <dgm:prSet presAssocID="{573FA167-B44E-4FB5-ABB0-2FC6632FA295}" presName="desTx" presStyleLbl="alignAccFollowNode1" presStyleIdx="1" presStyleCnt="3">
        <dgm:presLayoutVars>
          <dgm:bulletEnabled val="1"/>
        </dgm:presLayoutVars>
      </dgm:prSet>
      <dgm:spPr/>
      <dgm:t>
        <a:bodyPr/>
        <a:lstStyle/>
        <a:p>
          <a:endParaRPr lang="zh-CN" altLang="en-US"/>
        </a:p>
      </dgm:t>
    </dgm:pt>
    <dgm:pt modelId="{AE1369C3-BA17-4C46-A816-B17D5A49B6C3}" type="pres">
      <dgm:prSet presAssocID="{16206657-23D9-4945-AD9A-5A272D3B3A27}" presName="space" presStyleCnt="0"/>
      <dgm:spPr/>
    </dgm:pt>
    <dgm:pt modelId="{8A2D786C-6701-4666-B979-227B0A902C84}" type="pres">
      <dgm:prSet presAssocID="{6FBD55BF-9B73-4677-A038-46E7DF4C845E}" presName="composite" presStyleCnt="0"/>
      <dgm:spPr/>
    </dgm:pt>
    <dgm:pt modelId="{DE338D4C-9709-45FE-8C0E-CF528185BB89}" type="pres">
      <dgm:prSet presAssocID="{6FBD55BF-9B73-4677-A038-46E7DF4C845E}" presName="parTx" presStyleLbl="alignNode1" presStyleIdx="2" presStyleCnt="3">
        <dgm:presLayoutVars>
          <dgm:chMax val="0"/>
          <dgm:chPref val="0"/>
          <dgm:bulletEnabled val="1"/>
        </dgm:presLayoutVars>
      </dgm:prSet>
      <dgm:spPr/>
      <dgm:t>
        <a:bodyPr/>
        <a:lstStyle/>
        <a:p>
          <a:endParaRPr lang="zh-CN" altLang="en-US"/>
        </a:p>
      </dgm:t>
    </dgm:pt>
    <dgm:pt modelId="{EF8CC466-1F65-46E0-A85C-D360E65AF18F}" type="pres">
      <dgm:prSet presAssocID="{6FBD55BF-9B73-4677-A038-46E7DF4C845E}" presName="desTx" presStyleLbl="alignAccFollowNode1" presStyleIdx="2" presStyleCnt="3">
        <dgm:presLayoutVars>
          <dgm:bulletEnabled val="1"/>
        </dgm:presLayoutVars>
      </dgm:prSet>
      <dgm:spPr/>
      <dgm:t>
        <a:bodyPr/>
        <a:lstStyle/>
        <a:p>
          <a:endParaRPr lang="zh-CN" altLang="en-US"/>
        </a:p>
      </dgm:t>
    </dgm:pt>
  </dgm:ptLst>
  <dgm:cxnLst>
    <dgm:cxn modelId="{886F934E-2E71-4601-853A-374E240AA1EB}" type="presOf" srcId="{A7E0E326-F4BB-463F-8D06-87C26D9A2546}" destId="{5A3B36EE-8B63-4CB4-9E18-640C26D59C4B}" srcOrd="0" destOrd="0" presId="urn:microsoft.com/office/officeart/2005/8/layout/hList1"/>
    <dgm:cxn modelId="{86650624-5E5E-4BA7-BEFF-6A287D0C7545}" type="presOf" srcId="{6F5AE5D5-CA68-4F4C-BEE1-1995DE010513}" destId="{EF8CC466-1F65-46E0-A85C-D360E65AF18F}" srcOrd="0" destOrd="0" presId="urn:microsoft.com/office/officeart/2005/8/layout/hList1"/>
    <dgm:cxn modelId="{7AA5E937-EF40-4817-8CEB-592044425633}" srcId="{C97FD70B-789F-452E-A754-E0E2F206A74B}" destId="{631103FE-F12A-47B3-96A2-245E9149AABF}" srcOrd="0" destOrd="0" parTransId="{F13E0269-03E2-41C3-B567-DF7FBF2154F3}" sibTransId="{7E874B0B-9250-496C-A723-8C8094C01205}"/>
    <dgm:cxn modelId="{6D1A0085-7F89-418F-ADE2-225E8485642B}" srcId="{6D1397F6-457F-4FB9-8479-6AF03FA6CDC4}" destId="{573FA167-B44E-4FB5-ABB0-2FC6632FA295}" srcOrd="1" destOrd="0" parTransId="{C59D6F55-CC2B-4CC5-BF3F-E89503A2B811}" sibTransId="{16206657-23D9-4945-AD9A-5A272D3B3A27}"/>
    <dgm:cxn modelId="{8852117B-82C9-4865-8292-B9AD960ACF1B}" srcId="{6D1397F6-457F-4FB9-8479-6AF03FA6CDC4}" destId="{C97FD70B-789F-452E-A754-E0E2F206A74B}" srcOrd="0" destOrd="0" parTransId="{E7EFBD90-B6BB-4B53-9BD1-8106F54EB71B}" sibTransId="{72090616-6D2A-48BF-8DBE-E96333CCE324}"/>
    <dgm:cxn modelId="{8353BBCD-1B81-4D0C-8A6D-0240A3D9C8F5}" srcId="{6D1397F6-457F-4FB9-8479-6AF03FA6CDC4}" destId="{6FBD55BF-9B73-4677-A038-46E7DF4C845E}" srcOrd="2" destOrd="0" parTransId="{3F997E6B-F79E-4678-9134-BBF1E2E679F4}" sibTransId="{C8DDA34C-146F-4C96-A806-B9CE309F36CF}"/>
    <dgm:cxn modelId="{42C3B9B4-F12B-4042-819A-1E1468DFB9F8}" srcId="{6FBD55BF-9B73-4677-A038-46E7DF4C845E}" destId="{6F5AE5D5-CA68-4F4C-BEE1-1995DE010513}" srcOrd="0" destOrd="0" parTransId="{16EFB0FE-0AA3-4613-999C-76BE4741E54C}" sibTransId="{D5300261-0091-4E0C-A189-3B448246C06A}"/>
    <dgm:cxn modelId="{7C9D8385-C324-433A-8C35-06E4BAEDF3E7}" srcId="{573FA167-B44E-4FB5-ABB0-2FC6632FA295}" destId="{A7E0E326-F4BB-463F-8D06-87C26D9A2546}" srcOrd="0" destOrd="0" parTransId="{51891067-207D-435C-8FCF-FD0B35702456}" sibTransId="{D13EA7E8-E602-405E-BCE1-2BCB6BF737D2}"/>
    <dgm:cxn modelId="{7C53F2B5-85FD-460E-A859-11D835F68506}" type="presOf" srcId="{C97FD70B-789F-452E-A754-E0E2F206A74B}" destId="{E991B166-2DBC-45FD-A7A5-368294252EF1}" srcOrd="0" destOrd="0" presId="urn:microsoft.com/office/officeart/2005/8/layout/hList1"/>
    <dgm:cxn modelId="{1D134517-2FD2-4675-A392-C7F04756745B}" type="presOf" srcId="{6D1397F6-457F-4FB9-8479-6AF03FA6CDC4}" destId="{0CE87C29-D2BD-42B8-9117-DB105A6BCF1E}" srcOrd="0" destOrd="0" presId="urn:microsoft.com/office/officeart/2005/8/layout/hList1"/>
    <dgm:cxn modelId="{F012551B-E54C-4500-88B0-F65121F7EDC7}" type="presOf" srcId="{6FBD55BF-9B73-4677-A038-46E7DF4C845E}" destId="{DE338D4C-9709-45FE-8C0E-CF528185BB89}" srcOrd="0" destOrd="0" presId="urn:microsoft.com/office/officeart/2005/8/layout/hList1"/>
    <dgm:cxn modelId="{0E457E51-7921-4DE1-A6E9-43E7181C3FB7}" type="presOf" srcId="{573FA167-B44E-4FB5-ABB0-2FC6632FA295}" destId="{468146E7-0039-44DA-A625-C8B26C98B055}" srcOrd="0" destOrd="0" presId="urn:microsoft.com/office/officeart/2005/8/layout/hList1"/>
    <dgm:cxn modelId="{E314F39B-41FF-499B-9A44-FCEF2F51D77B}" type="presOf" srcId="{98DFA544-AC31-43F4-99C1-ECE635A32A11}" destId="{5A3B36EE-8B63-4CB4-9E18-640C26D59C4B}" srcOrd="0" destOrd="1" presId="urn:microsoft.com/office/officeart/2005/8/layout/hList1"/>
    <dgm:cxn modelId="{9461A760-30B0-438E-9EFA-DD96E5AA1CA3}" srcId="{573FA167-B44E-4FB5-ABB0-2FC6632FA295}" destId="{98DFA544-AC31-43F4-99C1-ECE635A32A11}" srcOrd="1" destOrd="0" parTransId="{BDE1A375-E515-4825-B653-8A43683B3C29}" sibTransId="{9A01DBCB-2338-4A69-BA59-DB8FFD2BA4F4}"/>
    <dgm:cxn modelId="{0BDE744C-ABF7-4813-A311-8A4BB410AD80}" type="presOf" srcId="{631103FE-F12A-47B3-96A2-245E9149AABF}" destId="{13DE2329-A54E-4B12-9430-177834E323C8}" srcOrd="0" destOrd="0" presId="urn:microsoft.com/office/officeart/2005/8/layout/hList1"/>
    <dgm:cxn modelId="{DA245AEE-C889-4B7C-A0AC-9F18DAC47031}" type="presParOf" srcId="{0CE87C29-D2BD-42B8-9117-DB105A6BCF1E}" destId="{9CCCBB99-78D7-4285-95BD-B362DD3790E0}" srcOrd="0" destOrd="0" presId="urn:microsoft.com/office/officeart/2005/8/layout/hList1"/>
    <dgm:cxn modelId="{2035E258-056E-42CD-ACCD-BD5DB3B819F2}" type="presParOf" srcId="{9CCCBB99-78D7-4285-95BD-B362DD3790E0}" destId="{E991B166-2DBC-45FD-A7A5-368294252EF1}" srcOrd="0" destOrd="0" presId="urn:microsoft.com/office/officeart/2005/8/layout/hList1"/>
    <dgm:cxn modelId="{6BA265F1-D0A9-4793-AB58-8554029FE9D1}" type="presParOf" srcId="{9CCCBB99-78D7-4285-95BD-B362DD3790E0}" destId="{13DE2329-A54E-4B12-9430-177834E323C8}" srcOrd="1" destOrd="0" presId="urn:microsoft.com/office/officeart/2005/8/layout/hList1"/>
    <dgm:cxn modelId="{34ABC0C2-3294-4842-B2C1-BD70AB5CCEDA}" type="presParOf" srcId="{0CE87C29-D2BD-42B8-9117-DB105A6BCF1E}" destId="{CB07ACD5-5290-42C0-992E-3E4F9D94D002}" srcOrd="1" destOrd="0" presId="urn:microsoft.com/office/officeart/2005/8/layout/hList1"/>
    <dgm:cxn modelId="{C98FCF96-8E17-42E8-A037-48EEA642BA36}" type="presParOf" srcId="{0CE87C29-D2BD-42B8-9117-DB105A6BCF1E}" destId="{E2B7BF4A-DF48-4F4B-87A1-CF6895B973C6}" srcOrd="2" destOrd="0" presId="urn:microsoft.com/office/officeart/2005/8/layout/hList1"/>
    <dgm:cxn modelId="{1419BC6C-1F7D-47B8-890D-D934A38A8F80}" type="presParOf" srcId="{E2B7BF4A-DF48-4F4B-87A1-CF6895B973C6}" destId="{468146E7-0039-44DA-A625-C8B26C98B055}" srcOrd="0" destOrd="0" presId="urn:microsoft.com/office/officeart/2005/8/layout/hList1"/>
    <dgm:cxn modelId="{77DB18AB-5290-40A5-8548-AADE1C8BA340}" type="presParOf" srcId="{E2B7BF4A-DF48-4F4B-87A1-CF6895B973C6}" destId="{5A3B36EE-8B63-4CB4-9E18-640C26D59C4B}" srcOrd="1" destOrd="0" presId="urn:microsoft.com/office/officeart/2005/8/layout/hList1"/>
    <dgm:cxn modelId="{1CD1BE4D-4085-4D7E-8303-317A3AA7CDF9}" type="presParOf" srcId="{0CE87C29-D2BD-42B8-9117-DB105A6BCF1E}" destId="{AE1369C3-BA17-4C46-A816-B17D5A49B6C3}" srcOrd="3" destOrd="0" presId="urn:microsoft.com/office/officeart/2005/8/layout/hList1"/>
    <dgm:cxn modelId="{05195135-89B8-4157-92A5-89F19BA1CAF9}" type="presParOf" srcId="{0CE87C29-D2BD-42B8-9117-DB105A6BCF1E}" destId="{8A2D786C-6701-4666-B979-227B0A902C84}" srcOrd="4" destOrd="0" presId="urn:microsoft.com/office/officeart/2005/8/layout/hList1"/>
    <dgm:cxn modelId="{E6C8E953-C1D5-4DDF-B7D3-B9C15F20B9E0}" type="presParOf" srcId="{8A2D786C-6701-4666-B979-227B0A902C84}" destId="{DE338D4C-9709-45FE-8C0E-CF528185BB89}" srcOrd="0" destOrd="0" presId="urn:microsoft.com/office/officeart/2005/8/layout/hList1"/>
    <dgm:cxn modelId="{66942B4F-4541-4187-9018-89804257A71F}" type="presParOf" srcId="{8A2D786C-6701-4666-B979-227B0A902C84}" destId="{EF8CC466-1F65-46E0-A85C-D360E65AF18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91B166-2DBC-45FD-A7A5-368294252EF1}">
      <dsp:nvSpPr>
        <dsp:cNvPr id="0" name=""/>
        <dsp:cNvSpPr/>
      </dsp:nvSpPr>
      <dsp:spPr>
        <a:xfrm>
          <a:off x="2655" y="35710"/>
          <a:ext cx="2588912" cy="4032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zh-CN" altLang="en-US" sz="1400" b="1" kern="1200" dirty="0" smtClean="0">
              <a:latin typeface="微软雅黑" pitchFamily="34" charset="-122"/>
              <a:ea typeface="微软雅黑" pitchFamily="34" charset="-122"/>
            </a:rPr>
            <a:t>产业的完善将是长期过程</a:t>
          </a:r>
          <a:endParaRPr lang="zh-CN" altLang="en-US" sz="1400" kern="1200" dirty="0"/>
        </a:p>
      </dsp:txBody>
      <dsp:txXfrm>
        <a:off x="2655" y="35710"/>
        <a:ext cx="2588912" cy="403200"/>
      </dsp:txXfrm>
    </dsp:sp>
    <dsp:sp modelId="{13DE2329-A54E-4B12-9430-177834E323C8}">
      <dsp:nvSpPr>
        <dsp:cNvPr id="0" name=""/>
        <dsp:cNvSpPr/>
      </dsp:nvSpPr>
      <dsp:spPr>
        <a:xfrm>
          <a:off x="2655" y="438910"/>
          <a:ext cx="2588912" cy="2997539"/>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altLang="zh-CN" sz="1400" kern="1200" dirty="0" smtClean="0">
              <a:latin typeface="微软雅黑" pitchFamily="34" charset="-122"/>
              <a:ea typeface="微软雅黑" pitchFamily="34" charset="-122"/>
            </a:rPr>
            <a:t>SDN</a:t>
          </a:r>
          <a:r>
            <a:rPr lang="zh-CN" altLang="en-US" sz="1400" kern="1200" dirty="0" smtClean="0">
              <a:latin typeface="微软雅黑" pitchFamily="34" charset="-122"/>
              <a:ea typeface="微软雅黑" pitchFamily="34" charset="-122"/>
            </a:rPr>
            <a:t>技术目前尚不够成熟，标准化程度也不够。大范围、大量网络设备的管理问题、超大规模</a:t>
          </a:r>
          <a:r>
            <a:rPr lang="en-US" altLang="zh-CN" sz="1400" kern="1200" dirty="0" smtClean="0">
              <a:latin typeface="微软雅黑" pitchFamily="34" charset="-122"/>
              <a:ea typeface="微软雅黑" pitchFamily="34" charset="-122"/>
            </a:rPr>
            <a:t>SDN</a:t>
          </a:r>
          <a:r>
            <a:rPr lang="zh-CN" altLang="en-US" sz="1400" kern="1200" dirty="0" smtClean="0">
              <a:latin typeface="微软雅黑" pitchFamily="34" charset="-122"/>
              <a:ea typeface="微软雅黑" pitchFamily="34" charset="-122"/>
            </a:rPr>
            <a:t>控制器的安全性和稳定性问题、多厂商的协同和互通问题、不同网络层次</a:t>
          </a:r>
          <a:r>
            <a:rPr lang="en-US" altLang="zh-CN" sz="1400" kern="1200" dirty="0" smtClean="0">
              <a:latin typeface="微软雅黑" pitchFamily="34" charset="-122"/>
              <a:ea typeface="微软雅黑" pitchFamily="34" charset="-122"/>
            </a:rPr>
            <a:t>/</a:t>
          </a:r>
          <a:r>
            <a:rPr lang="zh-CN" altLang="en-US" sz="1400" kern="1200" dirty="0" smtClean="0">
              <a:latin typeface="微软雅黑" pitchFamily="34" charset="-122"/>
              <a:ea typeface="微软雅黑" pitchFamily="34" charset="-122"/>
            </a:rPr>
            <a:t>制式的协同和对接问题等均需得到解决。目前</a:t>
          </a:r>
          <a:r>
            <a:rPr lang="en-US" altLang="zh-CN" sz="1400" kern="1200" dirty="0" smtClean="0">
              <a:latin typeface="微软雅黑" pitchFamily="34" charset="-122"/>
              <a:ea typeface="微软雅黑" pitchFamily="34" charset="-122"/>
            </a:rPr>
            <a:t>SDN</a:t>
          </a:r>
          <a:r>
            <a:rPr lang="zh-CN" altLang="en-US" sz="1400" kern="1200" dirty="0" smtClean="0">
              <a:latin typeface="微软雅黑" pitchFamily="34" charset="-122"/>
              <a:ea typeface="微软雅黑" pitchFamily="34" charset="-122"/>
            </a:rPr>
            <a:t>技术大规模商业应用还难以实现</a:t>
          </a:r>
          <a:endParaRPr lang="zh-CN" altLang="en-US" sz="1400" kern="1200" dirty="0"/>
        </a:p>
      </dsp:txBody>
      <dsp:txXfrm>
        <a:off x="2655" y="438910"/>
        <a:ext cx="2588912" cy="2997539"/>
      </dsp:txXfrm>
    </dsp:sp>
    <dsp:sp modelId="{468146E7-0039-44DA-A625-C8B26C98B055}">
      <dsp:nvSpPr>
        <dsp:cNvPr id="0" name=""/>
        <dsp:cNvSpPr/>
      </dsp:nvSpPr>
      <dsp:spPr>
        <a:xfrm>
          <a:off x="2954015" y="35710"/>
          <a:ext cx="2588912" cy="4032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zh-CN" altLang="en-US" sz="1400" b="1" kern="1200" dirty="0" smtClean="0">
              <a:latin typeface="微软雅黑" pitchFamily="34" charset="-122"/>
              <a:ea typeface="微软雅黑" pitchFamily="34" charset="-122"/>
            </a:rPr>
            <a:t>现有网络不可能短时间替代</a:t>
          </a:r>
          <a:endParaRPr lang="zh-CN" altLang="en-US" sz="1400" kern="1200" dirty="0"/>
        </a:p>
      </dsp:txBody>
      <dsp:txXfrm>
        <a:off x="2954015" y="35710"/>
        <a:ext cx="2588912" cy="403200"/>
      </dsp:txXfrm>
    </dsp:sp>
    <dsp:sp modelId="{5A3B36EE-8B63-4CB4-9E18-640C26D59C4B}">
      <dsp:nvSpPr>
        <dsp:cNvPr id="0" name=""/>
        <dsp:cNvSpPr/>
      </dsp:nvSpPr>
      <dsp:spPr>
        <a:xfrm>
          <a:off x="2954015" y="438910"/>
          <a:ext cx="2588912" cy="2997539"/>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zh-CN" altLang="en-US" sz="1400" kern="1200" dirty="0" smtClean="0">
              <a:latin typeface="微软雅黑" pitchFamily="34" charset="-122"/>
              <a:ea typeface="微软雅黑" pitchFamily="34" charset="-122"/>
            </a:rPr>
            <a:t>国内目前的互联网和移动互联网依托的基础网络已经具备庞大的规模，不可能在短时间内全面升级，</a:t>
          </a:r>
          <a:r>
            <a:rPr lang="en-US" altLang="zh-CN" sz="1400" kern="1200" dirty="0" smtClean="0">
              <a:latin typeface="微软雅黑" pitchFamily="34" charset="-122"/>
              <a:ea typeface="微软雅黑" pitchFamily="34" charset="-122"/>
            </a:rPr>
            <a:t>IPV6</a:t>
          </a:r>
          <a:r>
            <a:rPr lang="zh-CN" altLang="en-US" sz="1400" kern="1200" dirty="0" smtClean="0">
              <a:latin typeface="微软雅黑" pitchFamily="34" charset="-122"/>
              <a:ea typeface="微软雅黑" pitchFamily="34" charset="-122"/>
            </a:rPr>
            <a:t>就是鲜明的案例。从局部入手逐步替换，最终等产业成熟后全面部署和升级是唯一的选择；</a:t>
          </a:r>
          <a:endParaRPr lang="zh-CN" altLang="en-US" sz="1400" kern="1200" dirty="0"/>
        </a:p>
        <a:p>
          <a:pPr marL="114300" lvl="1" indent="-114300" algn="l" defTabSz="622300">
            <a:lnSpc>
              <a:spcPct val="90000"/>
            </a:lnSpc>
            <a:spcBef>
              <a:spcPct val="0"/>
            </a:spcBef>
            <a:spcAft>
              <a:spcPct val="15000"/>
            </a:spcAft>
            <a:buChar char="••"/>
          </a:pPr>
          <a:r>
            <a:rPr lang="zh-CN" altLang="en-US" sz="1400" kern="1200" dirty="0" smtClean="0">
              <a:latin typeface="微软雅黑" pitchFamily="34" charset="-122"/>
              <a:ea typeface="微软雅黑" pitchFamily="34" charset="-122"/>
            </a:rPr>
            <a:t>局部部署必须给用户以明确的利益，必须和应用相配套</a:t>
          </a:r>
          <a:endParaRPr lang="en-US" altLang="zh-CN" sz="1400" kern="1200" dirty="0">
            <a:latin typeface="微软雅黑" pitchFamily="34" charset="-122"/>
            <a:ea typeface="微软雅黑" pitchFamily="34" charset="-122"/>
          </a:endParaRPr>
        </a:p>
      </dsp:txBody>
      <dsp:txXfrm>
        <a:off x="2954015" y="438910"/>
        <a:ext cx="2588912" cy="2997539"/>
      </dsp:txXfrm>
    </dsp:sp>
    <dsp:sp modelId="{DE338D4C-9709-45FE-8C0E-CF528185BB89}">
      <dsp:nvSpPr>
        <dsp:cNvPr id="0" name=""/>
        <dsp:cNvSpPr/>
      </dsp:nvSpPr>
      <dsp:spPr>
        <a:xfrm>
          <a:off x="5905376" y="35710"/>
          <a:ext cx="2588912" cy="40320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zh-CN" altLang="en-US" sz="1400" b="1" kern="1200" dirty="0" smtClean="0">
              <a:latin typeface="微软雅黑" pitchFamily="34" charset="-122"/>
              <a:ea typeface="微软雅黑" pitchFamily="34" charset="-122"/>
            </a:rPr>
            <a:t>专业和局部市场存在需求</a:t>
          </a:r>
          <a:endParaRPr lang="zh-CN" altLang="en-US" sz="1400" kern="1200" dirty="0"/>
        </a:p>
      </dsp:txBody>
      <dsp:txXfrm>
        <a:off x="5905376" y="35710"/>
        <a:ext cx="2588912" cy="403200"/>
      </dsp:txXfrm>
    </dsp:sp>
    <dsp:sp modelId="{EF8CC466-1F65-46E0-A85C-D360E65AF18F}">
      <dsp:nvSpPr>
        <dsp:cNvPr id="0" name=""/>
        <dsp:cNvSpPr/>
      </dsp:nvSpPr>
      <dsp:spPr>
        <a:xfrm>
          <a:off x="5905376" y="438910"/>
          <a:ext cx="2588912" cy="2997539"/>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zh-CN" altLang="en-US" sz="1400" kern="1200" dirty="0" smtClean="0">
              <a:solidFill>
                <a:schemeClr val="tx1">
                  <a:lumMod val="95000"/>
                  <a:lumOff val="5000"/>
                </a:schemeClr>
              </a:solidFill>
              <a:latin typeface="微软雅黑" pitchFamily="34" charset="-122"/>
              <a:ea typeface="微软雅黑" pitchFamily="34" charset="-122"/>
            </a:rPr>
            <a:t>国内云计算和数据中心的发展；互联网服务商服务的升级；企业信息需求的提升和网络运营商发展智能管道和移动宽带网络等工作都给了</a:t>
          </a:r>
          <a:r>
            <a:rPr lang="en-US" altLang="zh-CN" sz="1400" kern="1200" dirty="0" smtClean="0">
              <a:solidFill>
                <a:schemeClr val="tx1">
                  <a:lumMod val="95000"/>
                  <a:lumOff val="5000"/>
                </a:schemeClr>
              </a:solidFill>
              <a:latin typeface="微软雅黑" pitchFamily="34" charset="-122"/>
              <a:ea typeface="微软雅黑" pitchFamily="34" charset="-122"/>
            </a:rPr>
            <a:t>SDN</a:t>
          </a:r>
          <a:r>
            <a:rPr lang="zh-CN" altLang="en-US" sz="1400" kern="1200" dirty="0" smtClean="0">
              <a:solidFill>
                <a:schemeClr val="tx1">
                  <a:lumMod val="95000"/>
                  <a:lumOff val="5000"/>
                </a:schemeClr>
              </a:solidFill>
              <a:latin typeface="微软雅黑" pitchFamily="34" charset="-122"/>
              <a:ea typeface="微软雅黑" pitchFamily="34" charset="-122"/>
            </a:rPr>
            <a:t>的发展空间。</a:t>
          </a:r>
          <a:endParaRPr lang="zh-CN" altLang="en-US" sz="1400" kern="1200" dirty="0"/>
        </a:p>
      </dsp:txBody>
      <dsp:txXfrm>
        <a:off x="5905376" y="438910"/>
        <a:ext cx="2588912" cy="299753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6D5235-195A-4582-9114-9029657C3261}" type="datetimeFigureOut">
              <a:rPr lang="zh-CN" altLang="en-US" smtClean="0"/>
              <a:t>2018/6/20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65DCC3-E651-4ABE-9A36-4B3A91BB606C}" type="slidenum">
              <a:rPr lang="zh-CN" altLang="en-US" smtClean="0"/>
              <a:t>‹#›</a:t>
            </a:fld>
            <a:endParaRPr lang="zh-CN" altLang="en-US"/>
          </a:p>
        </p:txBody>
      </p:sp>
    </p:spTree>
    <p:extLst>
      <p:ext uri="{BB962C8B-B14F-4D97-AF65-F5344CB8AC3E}">
        <p14:creationId xmlns:p14="http://schemas.microsoft.com/office/powerpoint/2010/main" val="2231817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clean slate</a:t>
            </a:r>
            <a:r>
              <a:rPr lang="zh-CN" altLang="en-US" dirty="0" smtClean="0"/>
              <a:t>美国俚语</a:t>
            </a:r>
            <a:r>
              <a:rPr lang="en-US" altLang="zh-CN" dirty="0" smtClean="0"/>
              <a:t>,</a:t>
            </a:r>
            <a:r>
              <a:rPr lang="zh-CN" altLang="en-US" dirty="0" smtClean="0"/>
              <a:t>直译是“干净的石板”，意思有两种：</a:t>
            </a:r>
            <a:r>
              <a:rPr lang="en-US" altLang="zh-CN" dirty="0" smtClean="0"/>
              <a:t>1.</a:t>
            </a:r>
            <a:r>
              <a:rPr lang="zh-CN" altLang="en-US" dirty="0" smtClean="0"/>
              <a:t>没有犯过错误</a:t>
            </a:r>
            <a:r>
              <a:rPr lang="en-US" altLang="zh-CN" dirty="0" smtClean="0"/>
              <a:t>(</a:t>
            </a:r>
            <a:r>
              <a:rPr lang="zh-CN" altLang="en-US" dirty="0" smtClean="0"/>
              <a:t>常指犯罪</a:t>
            </a:r>
            <a:r>
              <a:rPr lang="en-US" altLang="zh-CN" dirty="0" smtClean="0"/>
              <a:t>)</a:t>
            </a:r>
            <a:r>
              <a:rPr lang="zh-CN" altLang="en-US" dirty="0" smtClean="0"/>
              <a:t>的人。</a:t>
            </a:r>
            <a:r>
              <a:rPr lang="en-US" altLang="zh-CN" dirty="0" smtClean="0"/>
              <a:t>2.</a:t>
            </a:r>
            <a:r>
              <a:rPr lang="zh-CN" altLang="en-US" dirty="0" smtClean="0"/>
              <a:t>完全对某事物一无所知。</a:t>
            </a:r>
            <a:endParaRPr lang="en-US" altLang="zh-CN" dirty="0" smtClean="0"/>
          </a:p>
          <a:p>
            <a:r>
              <a:rPr lang="en-US" altLang="zh-CN" dirty="0" smtClean="0"/>
              <a:t>Clean slate</a:t>
            </a:r>
            <a:r>
              <a:rPr lang="zh-CN" altLang="en-US" dirty="0" smtClean="0"/>
              <a:t>项目请参见：</a:t>
            </a:r>
            <a:r>
              <a:rPr lang="en-US" altLang="zh-CN" dirty="0" smtClean="0"/>
              <a:t>http://cleanslate.stanford.edu/about_cleanslate.php</a:t>
            </a:r>
          </a:p>
          <a:p>
            <a:r>
              <a:rPr lang="en-US" altLang="zh-CN" dirty="0" smtClean="0"/>
              <a:t>Clean Slate</a:t>
            </a:r>
            <a:r>
              <a:rPr lang="zh-CN" altLang="en-US" dirty="0" smtClean="0"/>
              <a:t>项目的目标是“重新发明</a:t>
            </a:r>
            <a:r>
              <a:rPr lang="en-US" altLang="zh-CN" dirty="0" smtClean="0"/>
              <a:t>Internet</a:t>
            </a:r>
            <a:r>
              <a:rPr lang="zh-CN" altLang="en-US" dirty="0" smtClean="0"/>
              <a:t>”</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FE09945C-A934-449B-99CD-510427C383D8}"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1122755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由左到右，分别代表数据中心网络、广域</a:t>
            </a:r>
            <a:r>
              <a:rPr lang="en-US" altLang="zh-CN" dirty="0" smtClean="0"/>
              <a:t>/</a:t>
            </a:r>
            <a:r>
              <a:rPr lang="zh-CN" altLang="en-US" dirty="0" smtClean="0"/>
              <a:t>骨干网络、园区网络</a:t>
            </a:r>
            <a:endParaRPr lang="zh-CN" altLang="en-US" dirty="0"/>
          </a:p>
        </p:txBody>
      </p:sp>
      <p:sp>
        <p:nvSpPr>
          <p:cNvPr id="4" name="灯片编号占位符 3"/>
          <p:cNvSpPr>
            <a:spLocks noGrp="1"/>
          </p:cNvSpPr>
          <p:nvPr>
            <p:ph type="sldNum" sz="quarter" idx="10"/>
          </p:nvPr>
        </p:nvSpPr>
        <p:spPr/>
        <p:txBody>
          <a:bodyPr/>
          <a:lstStyle/>
          <a:p>
            <a:fld id="{FE09945C-A934-449B-99CD-510427C383D8}" type="slidenum">
              <a:rPr lang="zh-CN" altLang="en-US" smtClean="0">
                <a:solidFill>
                  <a:prstClr val="black"/>
                </a:solidFill>
              </a:rPr>
              <a:pPr/>
              <a:t>43</a:t>
            </a:fld>
            <a:endParaRPr lang="zh-CN" altLang="en-US">
              <a:solidFill>
                <a:prstClr val="black"/>
              </a:solidFill>
            </a:endParaRPr>
          </a:p>
        </p:txBody>
      </p:sp>
    </p:spTree>
    <p:extLst>
      <p:ext uri="{BB962C8B-B14F-4D97-AF65-F5344CB8AC3E}">
        <p14:creationId xmlns:p14="http://schemas.microsoft.com/office/powerpoint/2010/main" val="3701480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在该目标架构中，用户通过网络接入</a:t>
            </a:r>
            <a:r>
              <a:rPr lang="en-US" altLang="zh-CN" dirty="0" smtClean="0"/>
              <a:t>Colt</a:t>
            </a:r>
            <a:r>
              <a:rPr lang="zh-CN" altLang="en-US" dirty="0" smtClean="0"/>
              <a:t>的数据中心群，该数据中心群由</a:t>
            </a:r>
            <a:r>
              <a:rPr lang="en-US" altLang="zh-CN" dirty="0" smtClean="0"/>
              <a:t>SDN</a:t>
            </a:r>
            <a:r>
              <a:rPr lang="zh-CN" altLang="en-US" dirty="0" smtClean="0"/>
              <a:t>控制器进行控制。基于此架构，</a:t>
            </a:r>
            <a:r>
              <a:rPr lang="en-US" altLang="zh-CN" dirty="0" smtClean="0"/>
              <a:t>Colt</a:t>
            </a:r>
            <a:r>
              <a:rPr lang="zh-CN" altLang="en-US" dirty="0" smtClean="0"/>
              <a:t>的未来</a:t>
            </a:r>
            <a:r>
              <a:rPr lang="en-US" altLang="zh-CN" dirty="0" smtClean="0"/>
              <a:t>SDN</a:t>
            </a:r>
            <a:r>
              <a:rPr lang="zh-CN" altLang="en-US" dirty="0" smtClean="0"/>
              <a:t>发展分为</a:t>
            </a:r>
            <a:r>
              <a:rPr lang="en-US" altLang="zh-CN" dirty="0" smtClean="0"/>
              <a:t>3</a:t>
            </a:r>
            <a:r>
              <a:rPr lang="zh-CN" altLang="en-US" dirty="0" smtClean="0"/>
              <a:t>个层次：</a:t>
            </a:r>
            <a:endParaRPr lang="en-US" altLang="zh-CN" dirty="0" smtClean="0"/>
          </a:p>
          <a:p>
            <a:r>
              <a:rPr lang="en-US" altLang="zh-CN" dirty="0" smtClean="0"/>
              <a:t>1</a:t>
            </a:r>
            <a:r>
              <a:rPr lang="zh-CN" altLang="en-US" dirty="0" smtClean="0"/>
              <a:t>、</a:t>
            </a:r>
            <a:r>
              <a:rPr lang="en-US" altLang="zh-CN" dirty="0" smtClean="0"/>
              <a:t>L3 CPE</a:t>
            </a:r>
            <a:r>
              <a:rPr lang="zh-CN" altLang="en-US" dirty="0" smtClean="0"/>
              <a:t>路由器虚拟化</a:t>
            </a:r>
            <a:r>
              <a:rPr lang="en-US" altLang="zh-CN" dirty="0" smtClean="0"/>
              <a:t>—</a:t>
            </a:r>
            <a:r>
              <a:rPr lang="zh-CN" altLang="en-US" dirty="0" smtClean="0"/>
              <a:t>对</a:t>
            </a:r>
            <a:r>
              <a:rPr lang="en-US" altLang="zh-CN" dirty="0" smtClean="0"/>
              <a:t>L3 CPE</a:t>
            </a:r>
            <a:r>
              <a:rPr lang="zh-CN" altLang="en-US" dirty="0" smtClean="0"/>
              <a:t>路由器的功能进行虚拟化</a:t>
            </a:r>
            <a:endParaRPr lang="en-US" altLang="zh-CN" dirty="0" smtClean="0"/>
          </a:p>
          <a:p>
            <a:r>
              <a:rPr lang="en-US" altLang="zh-CN" dirty="0" smtClean="0"/>
              <a:t>2</a:t>
            </a:r>
            <a:r>
              <a:rPr lang="zh-CN" altLang="en-US" dirty="0" smtClean="0"/>
              <a:t>、数据中心架构及网络虚拟化</a:t>
            </a:r>
            <a:r>
              <a:rPr lang="en-US" altLang="zh-CN" dirty="0" smtClean="0"/>
              <a:t>—</a:t>
            </a:r>
            <a:r>
              <a:rPr lang="zh-CN" altLang="en-US" dirty="0" smtClean="0"/>
              <a:t>数据中心采用</a:t>
            </a:r>
            <a:r>
              <a:rPr lang="en-US" altLang="zh-CN" dirty="0" smtClean="0"/>
              <a:t>OpenFlow</a:t>
            </a:r>
            <a:r>
              <a:rPr lang="zh-CN" altLang="en-US" dirty="0" smtClean="0"/>
              <a:t>演进架构，网络虚拟化包括：硬件和软件解耦合、虚拟机创建和迁移、动态网络策略、地址空间虚拟化、网络自动化</a:t>
            </a:r>
            <a:endParaRPr lang="en-US" altLang="zh-CN" dirty="0" smtClean="0"/>
          </a:p>
          <a:p>
            <a:r>
              <a:rPr lang="en-US" altLang="zh-CN" dirty="0" smtClean="0"/>
              <a:t>3</a:t>
            </a:r>
            <a:r>
              <a:rPr lang="zh-CN" altLang="en-US" dirty="0" smtClean="0"/>
              <a:t>、广域网</a:t>
            </a:r>
            <a:r>
              <a:rPr lang="en-US" altLang="zh-CN" dirty="0" smtClean="0"/>
              <a:t>SDN—SDN</a:t>
            </a:r>
            <a:r>
              <a:rPr lang="zh-CN" altLang="en-US" dirty="0" smtClean="0"/>
              <a:t>广域网络包括：广域网络虚拟化和自动化、端到端统一网络抽象和资源整合</a:t>
            </a:r>
            <a:endParaRPr lang="en-US" altLang="zh-CN" dirty="0" smtClean="0"/>
          </a:p>
          <a:p>
            <a:r>
              <a:rPr lang="en-US" altLang="zh-CN" dirty="0" smtClean="0"/>
              <a:t>Colt</a:t>
            </a:r>
            <a:r>
              <a:rPr lang="zh-CN" altLang="en-US" dirty="0" smtClean="0"/>
              <a:t>在采用</a:t>
            </a:r>
            <a:r>
              <a:rPr lang="en-US" altLang="zh-CN" dirty="0" smtClean="0"/>
              <a:t>SDN</a:t>
            </a:r>
            <a:r>
              <a:rPr lang="zh-CN" altLang="en-US" dirty="0" smtClean="0"/>
              <a:t>技术后，可以支持全球网络的可编程性，并满足商业客户全面管理综合 </a:t>
            </a:r>
            <a:r>
              <a:rPr lang="en-US" altLang="zh-CN" dirty="0" smtClean="0"/>
              <a:t>IT</a:t>
            </a:r>
            <a:r>
              <a:rPr lang="zh-CN" altLang="en-US" dirty="0" smtClean="0"/>
              <a:t>和网络方案的需求，从而提供真正的自动化、可伸缩性及按需服务</a:t>
            </a:r>
            <a:endParaRPr lang="zh-CN" altLang="en-US" dirty="0"/>
          </a:p>
        </p:txBody>
      </p:sp>
      <p:sp>
        <p:nvSpPr>
          <p:cNvPr id="4" name="灯片编号占位符 3"/>
          <p:cNvSpPr>
            <a:spLocks noGrp="1"/>
          </p:cNvSpPr>
          <p:nvPr>
            <p:ph type="sldNum" sz="quarter" idx="10"/>
          </p:nvPr>
        </p:nvSpPr>
        <p:spPr/>
        <p:txBody>
          <a:bodyPr/>
          <a:lstStyle/>
          <a:p>
            <a:fld id="{FE09945C-A934-449B-99CD-510427C383D8}" type="slidenum">
              <a:rPr lang="zh-CN" altLang="en-US" smtClean="0">
                <a:solidFill>
                  <a:prstClr val="black"/>
                </a:solidFill>
              </a:rPr>
              <a:pPr/>
              <a:t>51</a:t>
            </a:fld>
            <a:endParaRPr lang="zh-CN" altLang="en-US">
              <a:solidFill>
                <a:prstClr val="black"/>
              </a:solidFill>
            </a:endParaRPr>
          </a:p>
        </p:txBody>
      </p:sp>
    </p:spTree>
    <p:extLst>
      <p:ext uri="{BB962C8B-B14F-4D97-AF65-F5344CB8AC3E}">
        <p14:creationId xmlns:p14="http://schemas.microsoft.com/office/powerpoint/2010/main" val="2872404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zh-CN" altLang="en-US" sz="1600" dirty="0" smtClean="0">
                <a:solidFill>
                  <a:schemeClr val="tx1">
                    <a:lumMod val="95000"/>
                    <a:lumOff val="5000"/>
                  </a:schemeClr>
                </a:solidFill>
                <a:latin typeface="微软雅黑" pitchFamily="34" charset="-122"/>
                <a:ea typeface="微软雅黑" pitchFamily="34" charset="-122"/>
              </a:rPr>
              <a:t>技术从出现到成熟的整个过程都将沿着图中的曲线前进，</a:t>
            </a:r>
            <a:r>
              <a:rPr lang="en-US" altLang="en-US" sz="1600" dirty="0" smtClean="0">
                <a:solidFill>
                  <a:schemeClr val="tx1">
                    <a:lumMod val="95000"/>
                    <a:lumOff val="5000"/>
                  </a:schemeClr>
                </a:solidFill>
                <a:latin typeface="微软雅黑" pitchFamily="34" charset="-122"/>
                <a:ea typeface="微软雅黑" pitchFamily="34" charset="-122"/>
              </a:rPr>
              <a:t>SDN</a:t>
            </a:r>
            <a:r>
              <a:rPr lang="zh-CN" altLang="en-US" sz="1600" dirty="0" smtClean="0">
                <a:solidFill>
                  <a:schemeClr val="tx1">
                    <a:lumMod val="95000"/>
                    <a:lumOff val="5000"/>
                  </a:schemeClr>
                </a:solidFill>
                <a:latin typeface="微软雅黑" pitchFamily="34" charset="-122"/>
                <a:ea typeface="微软雅黑" pitchFamily="34" charset="-122"/>
              </a:rPr>
              <a:t>领域也不例外，目前处于泡沫炒作期让人们对技术能有着无比美好的想象和期望；根据</a:t>
            </a:r>
            <a:r>
              <a:rPr lang="en-US" altLang="en-US" sz="1600" dirty="0" smtClean="0">
                <a:solidFill>
                  <a:schemeClr val="tx1">
                    <a:lumMod val="95000"/>
                    <a:lumOff val="5000"/>
                  </a:schemeClr>
                </a:solidFill>
                <a:latin typeface="微软雅黑" pitchFamily="34" charset="-122"/>
                <a:ea typeface="微软雅黑" pitchFamily="34" charset="-122"/>
              </a:rPr>
              <a:t>IDC</a:t>
            </a:r>
            <a:r>
              <a:rPr lang="zh-CN" altLang="en-US" sz="1600" dirty="0" smtClean="0">
                <a:solidFill>
                  <a:schemeClr val="tx1">
                    <a:lumMod val="95000"/>
                    <a:lumOff val="5000"/>
                  </a:schemeClr>
                </a:solidFill>
                <a:latin typeface="微软雅黑" pitchFamily="34" charset="-122"/>
                <a:ea typeface="微软雅黑" pitchFamily="34" charset="-122"/>
              </a:rPr>
              <a:t>的研究结果显示，在</a:t>
            </a:r>
            <a:r>
              <a:rPr lang="en-US" altLang="en-US" sz="1600" dirty="0" smtClean="0">
                <a:solidFill>
                  <a:schemeClr val="tx1">
                    <a:lumMod val="95000"/>
                    <a:lumOff val="5000"/>
                  </a:schemeClr>
                </a:solidFill>
                <a:latin typeface="微软雅黑" pitchFamily="34" charset="-122"/>
                <a:ea typeface="微软雅黑" pitchFamily="34" charset="-122"/>
              </a:rPr>
              <a:t>2013</a:t>
            </a:r>
            <a:r>
              <a:rPr lang="zh-CN" altLang="en-US" sz="1600" dirty="0" smtClean="0">
                <a:solidFill>
                  <a:schemeClr val="tx1">
                    <a:lumMod val="95000"/>
                    <a:lumOff val="5000"/>
                  </a:schemeClr>
                </a:solidFill>
                <a:latin typeface="微软雅黑" pitchFamily="34" charset="-122"/>
                <a:ea typeface="微软雅黑" pitchFamily="34" charset="-122"/>
              </a:rPr>
              <a:t>年，整个企业网络行业的市场价值为</a:t>
            </a:r>
            <a:r>
              <a:rPr lang="en-US" altLang="en-US" sz="1600" dirty="0" smtClean="0">
                <a:solidFill>
                  <a:schemeClr val="tx1">
                    <a:lumMod val="95000"/>
                    <a:lumOff val="5000"/>
                  </a:schemeClr>
                </a:solidFill>
                <a:latin typeface="微软雅黑" pitchFamily="34" charset="-122"/>
                <a:ea typeface="微软雅黑" pitchFamily="34" charset="-122"/>
              </a:rPr>
              <a:t>420</a:t>
            </a:r>
            <a:r>
              <a:rPr lang="zh-CN" altLang="en-US" sz="1600" dirty="0" smtClean="0">
                <a:solidFill>
                  <a:schemeClr val="tx1">
                    <a:lumMod val="95000"/>
                    <a:lumOff val="5000"/>
                  </a:schemeClr>
                </a:solidFill>
                <a:latin typeface="微软雅黑" pitchFamily="34" charset="-122"/>
                <a:ea typeface="微软雅黑" pitchFamily="34" charset="-122"/>
              </a:rPr>
              <a:t>亿美元，其中将近一半来自</a:t>
            </a:r>
            <a:r>
              <a:rPr lang="en-US" altLang="en-US" sz="1600" dirty="0" smtClean="0">
                <a:solidFill>
                  <a:schemeClr val="tx1">
                    <a:lumMod val="95000"/>
                    <a:lumOff val="5000"/>
                  </a:schemeClr>
                </a:solidFill>
                <a:latin typeface="微软雅黑" pitchFamily="34" charset="-122"/>
                <a:ea typeface="微软雅黑" pitchFamily="34" charset="-122"/>
              </a:rPr>
              <a:t>2-3</a:t>
            </a:r>
            <a:r>
              <a:rPr lang="zh-CN" altLang="en-US" sz="1600" dirty="0" smtClean="0">
                <a:solidFill>
                  <a:schemeClr val="tx1">
                    <a:lumMod val="95000"/>
                    <a:lumOff val="5000"/>
                  </a:schemeClr>
                </a:solidFill>
                <a:latin typeface="微软雅黑" pitchFamily="34" charset="-122"/>
                <a:ea typeface="微软雅黑" pitchFamily="34" charset="-122"/>
              </a:rPr>
              <a:t>层网络交换机。</a:t>
            </a:r>
            <a:r>
              <a:rPr lang="en-US" altLang="en-US" sz="1600" dirty="0" smtClean="0">
                <a:solidFill>
                  <a:schemeClr val="tx1">
                    <a:lumMod val="95000"/>
                    <a:lumOff val="5000"/>
                  </a:schemeClr>
                </a:solidFill>
                <a:latin typeface="微软雅黑" pitchFamily="34" charset="-122"/>
                <a:ea typeface="微软雅黑" pitchFamily="34" charset="-122"/>
              </a:rPr>
              <a:t>SDN</a:t>
            </a:r>
            <a:r>
              <a:rPr lang="zh-CN" altLang="en-US" sz="1600" dirty="0" smtClean="0">
                <a:solidFill>
                  <a:schemeClr val="tx1">
                    <a:lumMod val="95000"/>
                    <a:lumOff val="5000"/>
                  </a:schemeClr>
                </a:solidFill>
                <a:latin typeface="微软雅黑" pitchFamily="34" charset="-122"/>
                <a:ea typeface="微软雅黑" pitchFamily="34" charset="-122"/>
              </a:rPr>
              <a:t>在</a:t>
            </a:r>
            <a:r>
              <a:rPr lang="en-US" altLang="zh-CN" sz="1600" dirty="0" smtClean="0">
                <a:solidFill>
                  <a:schemeClr val="tx1">
                    <a:lumMod val="95000"/>
                    <a:lumOff val="5000"/>
                  </a:schemeClr>
                </a:solidFill>
                <a:latin typeface="微软雅黑" pitchFamily="34" charset="-122"/>
                <a:ea typeface="微软雅黑" pitchFamily="34" charset="-122"/>
              </a:rPr>
              <a:t>2016</a:t>
            </a:r>
            <a:r>
              <a:rPr lang="zh-CN" altLang="en-US" sz="1600" dirty="0" smtClean="0">
                <a:solidFill>
                  <a:schemeClr val="tx1">
                    <a:lumMod val="95000"/>
                    <a:lumOff val="5000"/>
                  </a:schemeClr>
                </a:solidFill>
                <a:latin typeface="微软雅黑" pitchFamily="34" charset="-122"/>
                <a:ea typeface="微软雅黑" pitchFamily="34" charset="-122"/>
              </a:rPr>
              <a:t>年只能占约</a:t>
            </a:r>
            <a:r>
              <a:rPr lang="en-US" altLang="en-US" sz="1600" dirty="0" smtClean="0">
                <a:solidFill>
                  <a:schemeClr val="tx1">
                    <a:lumMod val="95000"/>
                    <a:lumOff val="5000"/>
                  </a:schemeClr>
                </a:solidFill>
                <a:latin typeface="微软雅黑" pitchFamily="34" charset="-122"/>
                <a:ea typeface="微软雅黑" pitchFamily="34" charset="-122"/>
              </a:rPr>
              <a:t>8.8</a:t>
            </a:r>
            <a:r>
              <a:rPr lang="zh-CN" altLang="en-US" sz="1600" dirty="0" smtClean="0">
                <a:solidFill>
                  <a:schemeClr val="tx1">
                    <a:lumMod val="95000"/>
                    <a:lumOff val="5000"/>
                  </a:schemeClr>
                </a:solidFill>
                <a:latin typeface="微软雅黑" pitchFamily="34" charset="-122"/>
                <a:ea typeface="微软雅黑" pitchFamily="34" charset="-122"/>
              </a:rPr>
              <a:t>％。其全面破局还需要时间的沉淀。</a:t>
            </a:r>
            <a:endParaRPr lang="en-US" altLang="zh-CN" sz="1600" dirty="0" smtClean="0">
              <a:solidFill>
                <a:schemeClr val="tx1">
                  <a:lumMod val="95000"/>
                  <a:lumOff val="5000"/>
                </a:schemeClr>
              </a:solidFill>
              <a:latin typeface="微软雅黑" pitchFamily="34" charset="-122"/>
              <a:ea typeface="微软雅黑" pitchFamily="34" charset="-122"/>
            </a:endParaRPr>
          </a:p>
          <a:p>
            <a:endParaRPr lang="zh-CN" altLang="en-US" dirty="0"/>
          </a:p>
        </p:txBody>
      </p:sp>
      <p:sp>
        <p:nvSpPr>
          <p:cNvPr id="4" name="灯片编号占位符 3"/>
          <p:cNvSpPr>
            <a:spLocks noGrp="1"/>
          </p:cNvSpPr>
          <p:nvPr>
            <p:ph type="sldNum" sz="quarter" idx="10"/>
          </p:nvPr>
        </p:nvSpPr>
        <p:spPr/>
        <p:txBody>
          <a:bodyPr/>
          <a:lstStyle/>
          <a:p>
            <a:fld id="{FE09945C-A934-449B-99CD-510427C383D8}" type="slidenum">
              <a:rPr lang="zh-CN" altLang="en-US" smtClean="0">
                <a:solidFill>
                  <a:prstClr val="black"/>
                </a:solidFill>
              </a:rPr>
              <a:pPr/>
              <a:t>56</a:t>
            </a:fld>
            <a:endParaRPr lang="zh-CN" altLang="en-US">
              <a:solidFill>
                <a:prstClr val="black"/>
              </a:solidFill>
            </a:endParaRPr>
          </a:p>
        </p:txBody>
      </p:sp>
    </p:spTree>
    <p:extLst>
      <p:ext uri="{BB962C8B-B14F-4D97-AF65-F5344CB8AC3E}">
        <p14:creationId xmlns:p14="http://schemas.microsoft.com/office/powerpoint/2010/main" val="2531301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eaLnBrk="1" fontAlgn="auto" hangingPunct="1">
              <a:spcBef>
                <a:spcPts val="0"/>
              </a:spcBef>
              <a:spcAft>
                <a:spcPts val="0"/>
              </a:spcAft>
              <a:defRPr/>
            </a:pPr>
            <a:r>
              <a:rPr lang="en-US" altLang="zh-CN" dirty="0" smtClean="0"/>
              <a:t>SDN</a:t>
            </a:r>
            <a:r>
              <a:rPr lang="zh-CN" altLang="en-US" dirty="0" smtClean="0"/>
              <a:t>的本质定义就是软件定义网络，也就是说希 望应用软件可以参与对网络的控制管理，满足上层业务需求，通过自动化业务部署简化网络运维，这是</a:t>
            </a:r>
            <a:r>
              <a:rPr lang="en-US" altLang="zh-CN" dirty="0" smtClean="0"/>
              <a:t>SDN</a:t>
            </a:r>
            <a:r>
              <a:rPr lang="zh-CN" altLang="en-US" dirty="0" smtClean="0"/>
              <a:t>的核心诉求，控制与转发分离只是为了满足</a:t>
            </a:r>
            <a:r>
              <a:rPr lang="en-US" altLang="zh-CN" dirty="0" smtClean="0"/>
              <a:t>SDN</a:t>
            </a:r>
            <a:r>
              <a:rPr lang="zh-CN" altLang="en-US" dirty="0" smtClean="0"/>
              <a:t>的核心诉求的一种手段，如果某些场景中有别的手段可 以满足，那也可以，比如管理与控制分离。</a:t>
            </a:r>
          </a:p>
          <a:p>
            <a:pPr eaLnBrk="1" fontAlgn="auto" hangingPunct="1">
              <a:spcBef>
                <a:spcPts val="0"/>
              </a:spcBef>
              <a:spcAft>
                <a:spcPts val="0"/>
              </a:spcAft>
              <a:defRPr/>
            </a:pPr>
            <a:r>
              <a:rPr lang="zh-CN" altLang="en-US" dirty="0" smtClean="0"/>
              <a:t>视频和协作应用、融合存储、网络交易所、移动网络服务分配以及可扩展数据中心网络。</a:t>
            </a:r>
          </a:p>
          <a:p>
            <a:endParaRPr lang="zh-CN" altLang="en-US" dirty="0"/>
          </a:p>
        </p:txBody>
      </p:sp>
      <p:sp>
        <p:nvSpPr>
          <p:cNvPr id="4" name="灯片编号占位符 3"/>
          <p:cNvSpPr>
            <a:spLocks noGrp="1"/>
          </p:cNvSpPr>
          <p:nvPr>
            <p:ph type="sldNum" sz="quarter" idx="10"/>
          </p:nvPr>
        </p:nvSpPr>
        <p:spPr/>
        <p:txBody>
          <a:bodyPr/>
          <a:lstStyle/>
          <a:p>
            <a:fld id="{FE09945C-A934-449B-99CD-510427C383D8}" type="slidenum">
              <a:rPr lang="zh-CN" altLang="en-US" smtClean="0">
                <a:solidFill>
                  <a:prstClr val="black"/>
                </a:solidFill>
              </a:rPr>
              <a:pPr/>
              <a:t>58</a:t>
            </a:fld>
            <a:endParaRPr lang="zh-CN" altLang="en-US">
              <a:solidFill>
                <a:prstClr val="black"/>
              </a:solidFill>
            </a:endParaRPr>
          </a:p>
        </p:txBody>
      </p:sp>
    </p:spTree>
    <p:extLst>
      <p:ext uri="{BB962C8B-B14F-4D97-AF65-F5344CB8AC3E}">
        <p14:creationId xmlns:p14="http://schemas.microsoft.com/office/powerpoint/2010/main" val="3851414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Ethane</a:t>
            </a:r>
            <a:r>
              <a:rPr lang="zh-CN" altLang="en-US" dirty="0" smtClean="0"/>
              <a:t>项目：</a:t>
            </a:r>
            <a:r>
              <a:rPr lang="en-US" altLang="zh-CN" dirty="0" smtClean="0"/>
              <a:t>http://yuba.stanford.edu/ethane/</a:t>
            </a:r>
          </a:p>
          <a:p>
            <a:endParaRPr lang="zh-CN" altLang="en-US" dirty="0"/>
          </a:p>
        </p:txBody>
      </p:sp>
      <p:sp>
        <p:nvSpPr>
          <p:cNvPr id="4" name="灯片编号占位符 3"/>
          <p:cNvSpPr>
            <a:spLocks noGrp="1"/>
          </p:cNvSpPr>
          <p:nvPr>
            <p:ph type="sldNum" sz="quarter" idx="10"/>
          </p:nvPr>
        </p:nvSpPr>
        <p:spPr/>
        <p:txBody>
          <a:bodyPr/>
          <a:lstStyle/>
          <a:p>
            <a:fld id="{FE09945C-A934-449B-99CD-510427C383D8}" type="slidenum">
              <a:rPr lang="zh-CN" altLang="en-US" smtClean="0">
                <a:solidFill>
                  <a:prstClr val="black"/>
                </a:solidFill>
              </a:rPr>
              <a:pPr/>
              <a:t>8</a:t>
            </a:fld>
            <a:endParaRPr lang="zh-CN" altLang="en-US">
              <a:solidFill>
                <a:prstClr val="black"/>
              </a:solidFill>
            </a:endParaRPr>
          </a:p>
        </p:txBody>
      </p:sp>
    </p:spTree>
    <p:extLst>
      <p:ext uri="{BB962C8B-B14F-4D97-AF65-F5344CB8AC3E}">
        <p14:creationId xmlns:p14="http://schemas.microsoft.com/office/powerpoint/2010/main" val="219420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http://archive.openflow.org/documents/openflow-wp-latest.pdf</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受</a:t>
            </a:r>
            <a:r>
              <a:rPr lang="en-US" altLang="zh-CN" dirty="0" smtClean="0"/>
              <a:t>Ethane</a:t>
            </a:r>
            <a:r>
              <a:rPr lang="zh-CN" altLang="en-US" dirty="0" smtClean="0"/>
              <a:t>项目的启发，</a:t>
            </a:r>
            <a:r>
              <a:rPr lang="en-US" altLang="zh-CN" dirty="0" smtClean="0"/>
              <a:t>Martin</a:t>
            </a:r>
            <a:r>
              <a:rPr lang="zh-CN" altLang="en-US" dirty="0" smtClean="0"/>
              <a:t>和他的导师</a:t>
            </a:r>
            <a:r>
              <a:rPr lang="en-US" altLang="zh-CN" dirty="0" smtClean="0"/>
              <a:t>Nick </a:t>
            </a:r>
            <a:r>
              <a:rPr lang="en-US" altLang="zh-CN" dirty="0" err="1" smtClean="0"/>
              <a:t>Mekeown</a:t>
            </a:r>
            <a:r>
              <a:rPr lang="zh-CN" altLang="en-US" dirty="0" smtClean="0"/>
              <a:t>教授发现，如果将</a:t>
            </a:r>
            <a:r>
              <a:rPr lang="en-US" altLang="zh-CN" dirty="0" smtClean="0"/>
              <a:t>Ethane</a:t>
            </a:r>
            <a:r>
              <a:rPr lang="zh-CN" altLang="en-US" dirty="0" smtClean="0"/>
              <a:t>的设计更一般化，将传统网络设备的数据转发与数据控制</a:t>
            </a:r>
            <a:r>
              <a:rPr lang="en-US" altLang="zh-CN" dirty="0" smtClean="0"/>
              <a:t>2</a:t>
            </a:r>
            <a:r>
              <a:rPr lang="zh-CN" altLang="en-US" dirty="0" smtClean="0"/>
              <a:t>个功能模块相分离，通过集中式的控制器以标准化的接口对各种网络设计进行管理和配置，那么这将为网络资源的设计、管理和使用提供更多的可能性，从而更容易推动网络的革新和发展。于是他们便提出了</a:t>
            </a:r>
            <a:r>
              <a:rPr lang="en-US" altLang="zh-CN" dirty="0" smtClean="0"/>
              <a:t>OpenFlow</a:t>
            </a:r>
            <a:r>
              <a:rPr lang="zh-CN" altLang="en-US" dirty="0" smtClean="0"/>
              <a:t>的概念，并于</a:t>
            </a:r>
            <a:r>
              <a:rPr lang="en-US" altLang="zh-CN" dirty="0" smtClean="0"/>
              <a:t>2008</a:t>
            </a:r>
            <a:r>
              <a:rPr lang="zh-CN" altLang="en-US" dirty="0" smtClean="0"/>
              <a:t>年在</a:t>
            </a:r>
            <a:r>
              <a:rPr lang="en-US" altLang="zh-CN" dirty="0" smtClean="0"/>
              <a:t>ACM SIGCOMM</a:t>
            </a:r>
            <a:r>
              <a:rPr lang="zh-CN" altLang="en-US" dirty="0" smtClean="0"/>
              <a:t>上发表名为</a:t>
            </a:r>
            <a:r>
              <a:rPr lang="en-US" altLang="zh-CN" dirty="0" smtClean="0"/>
              <a:t>《OpenFlow</a:t>
            </a:r>
            <a:r>
              <a:rPr lang="zh-CN" altLang="en-US" dirty="0" smtClean="0"/>
              <a:t>： </a:t>
            </a:r>
            <a:r>
              <a:rPr lang="en-US" altLang="zh-CN" dirty="0" smtClean="0"/>
              <a:t>Enable Innovation in Campus Networks》</a:t>
            </a:r>
            <a:r>
              <a:rPr lang="zh-CN" altLang="en-US" dirty="0" smtClean="0"/>
              <a:t>的论文。</a:t>
            </a:r>
            <a:endParaRPr lang="en-US" altLang="zh-CN" dirty="0" smtClean="0"/>
          </a:p>
          <a:p>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FE09945C-A934-449B-99CD-510427C383D8}"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1593743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smtClean="0">
                <a:latin typeface="Arial Unicode MS" pitchFamily="34" charset="-122"/>
              </a:rPr>
              <a:t> </a:t>
            </a:r>
            <a:r>
              <a:rPr lang="zh-CN" altLang="en-US" sz="1200" dirty="0" smtClean="0">
                <a:latin typeface="Arial Unicode MS" pitchFamily="34" charset="-122"/>
              </a:rPr>
              <a:t>比照</a:t>
            </a:r>
            <a:r>
              <a:rPr lang="en-US" altLang="zh-CN" sz="1200" dirty="0" smtClean="0">
                <a:latin typeface="Arial Unicode MS" pitchFamily="34" charset="-122"/>
              </a:rPr>
              <a:t>PC</a:t>
            </a:r>
            <a:r>
              <a:rPr lang="zh-CN" altLang="en-US" sz="1200" dirty="0" smtClean="0">
                <a:latin typeface="Arial Unicode MS" pitchFamily="34" charset="-122"/>
              </a:rPr>
              <a:t>产业对网络产业未来进行展望：</a:t>
            </a:r>
            <a:endParaRPr lang="en-US" altLang="zh-CN" sz="1200" dirty="0" smtClean="0">
              <a:latin typeface="Arial Unicode MS" pitchFamily="34" charset="-122"/>
            </a:endParaRPr>
          </a:p>
          <a:p>
            <a:pPr>
              <a:buFont typeface="Wingdings" pitchFamily="2" charset="2"/>
              <a:buChar char="Ø"/>
            </a:pPr>
            <a:r>
              <a:rPr lang="zh-CN" altLang="en-US" sz="1200" dirty="0" smtClean="0">
                <a:latin typeface="Arial Unicode MS" pitchFamily="34" charset="-122"/>
              </a:rPr>
              <a:t>转发平面：经过剥离控制平面和操作抽象之后，可能会诞生一个或若干类似</a:t>
            </a:r>
            <a:r>
              <a:rPr lang="en-US" altLang="zh-CN" sz="1200" dirty="0" smtClean="0">
                <a:latin typeface="Arial Unicode MS" pitchFamily="34" charset="-122"/>
              </a:rPr>
              <a:t>Intel</a:t>
            </a:r>
            <a:r>
              <a:rPr lang="zh-CN" altLang="en-US" sz="1200" dirty="0" smtClean="0">
                <a:latin typeface="Arial Unicode MS" pitchFamily="34" charset="-122"/>
              </a:rPr>
              <a:t>的通用芯片供应商和类似联想的制造公司；</a:t>
            </a:r>
            <a:endParaRPr lang="en-US" altLang="zh-CN" sz="1200" dirty="0" smtClean="0">
              <a:latin typeface="Arial Unicode MS" pitchFamily="34" charset="-122"/>
            </a:endParaRPr>
          </a:p>
          <a:p>
            <a:pPr>
              <a:buFont typeface="Wingdings" pitchFamily="2" charset="2"/>
              <a:buChar char="Ø"/>
            </a:pPr>
            <a:r>
              <a:rPr lang="zh-CN" altLang="en-US" sz="1200" dirty="0" smtClean="0">
                <a:latin typeface="Arial Unicode MS" pitchFamily="34" charset="-122"/>
              </a:rPr>
              <a:t>操作系统层：有了标准的南向北向接口之后，可能会诞生一个或若干类似微软的网络操作系统提供商；</a:t>
            </a:r>
            <a:endParaRPr lang="en-US" altLang="zh-CN" sz="1200" dirty="0" smtClean="0">
              <a:latin typeface="Arial Unicode MS" pitchFamily="34" charset="-122"/>
            </a:endParaRPr>
          </a:p>
          <a:p>
            <a:pPr>
              <a:buFont typeface="Wingdings" pitchFamily="2" charset="2"/>
              <a:buChar char="Ø"/>
            </a:pPr>
            <a:r>
              <a:rPr lang="zh-CN" altLang="en-US" sz="1200" dirty="0" smtClean="0">
                <a:latin typeface="Arial Unicode MS" pitchFamily="34" charset="-122"/>
              </a:rPr>
              <a:t>应用层：控制平面的</a:t>
            </a:r>
            <a:r>
              <a:rPr lang="en-US" altLang="zh-CN" sz="1200" dirty="0" smtClean="0">
                <a:latin typeface="Arial Unicode MS" pitchFamily="34" charset="-122"/>
              </a:rPr>
              <a:t>API</a:t>
            </a:r>
            <a:r>
              <a:rPr lang="zh-CN" altLang="en-US" sz="1200" dirty="0" smtClean="0">
                <a:latin typeface="Arial Unicode MS" pitchFamily="34" charset="-122"/>
              </a:rPr>
              <a:t>接口开放之后，可能会诞生一大批类似</a:t>
            </a:r>
            <a:r>
              <a:rPr lang="en-US" altLang="zh-CN" sz="1200" dirty="0" smtClean="0">
                <a:latin typeface="Arial Unicode MS" pitchFamily="34" charset="-122"/>
              </a:rPr>
              <a:t>Oracle</a:t>
            </a:r>
            <a:r>
              <a:rPr lang="zh-CN" altLang="en-US" sz="1200" dirty="0" smtClean="0">
                <a:latin typeface="Arial Unicode MS" pitchFamily="34" charset="-122"/>
              </a:rPr>
              <a:t>之类的应用软件提供商。</a:t>
            </a:r>
            <a:endParaRPr lang="en-US" altLang="zh-CN" sz="1600" dirty="0" smtClean="0"/>
          </a:p>
          <a:p>
            <a:endParaRPr lang="zh-CN" altLang="en-US" dirty="0"/>
          </a:p>
        </p:txBody>
      </p:sp>
      <p:sp>
        <p:nvSpPr>
          <p:cNvPr id="4" name="灯片编号占位符 3"/>
          <p:cNvSpPr>
            <a:spLocks noGrp="1"/>
          </p:cNvSpPr>
          <p:nvPr>
            <p:ph type="sldNum" sz="quarter" idx="10"/>
          </p:nvPr>
        </p:nvSpPr>
        <p:spPr/>
        <p:txBody>
          <a:bodyPr/>
          <a:lstStyle/>
          <a:p>
            <a:fld id="{FE09945C-A934-449B-99CD-510427C383D8}" type="slidenum">
              <a:rPr lang="zh-CN" altLang="en-US" smtClean="0">
                <a:solidFill>
                  <a:prstClr val="black"/>
                </a:solidFill>
              </a:rPr>
              <a:pPr/>
              <a:t>15</a:t>
            </a:fld>
            <a:endParaRPr lang="zh-CN" altLang="en-US">
              <a:solidFill>
                <a:prstClr val="black"/>
              </a:solidFill>
            </a:endParaRPr>
          </a:p>
        </p:txBody>
      </p:sp>
    </p:spTree>
    <p:extLst>
      <p:ext uri="{BB962C8B-B14F-4D97-AF65-F5344CB8AC3E}">
        <p14:creationId xmlns:p14="http://schemas.microsoft.com/office/powerpoint/2010/main" val="1402024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solidFill>
                  <a:srgbClr val="FF0000"/>
                </a:solidFill>
                <a:latin typeface="Arial Unicode MS" pitchFamily="34" charset="-122"/>
              </a:rPr>
              <a:t>流表是转发平面的核心部分，普适性和处理效率是</a:t>
            </a:r>
            <a:r>
              <a:rPr lang="en-US" altLang="zh-CN" sz="1200" b="1" dirty="0" smtClean="0">
                <a:solidFill>
                  <a:srgbClr val="FF0000"/>
                </a:solidFill>
                <a:latin typeface="Arial Unicode MS" pitchFamily="34" charset="-122"/>
              </a:rPr>
              <a:t>OpenFlow</a:t>
            </a:r>
            <a:r>
              <a:rPr lang="zh-CN" altLang="en-US" sz="1200" b="1" dirty="0" smtClean="0">
                <a:solidFill>
                  <a:srgbClr val="FF0000"/>
                </a:solidFill>
                <a:latin typeface="Arial Unicode MS" pitchFamily="34" charset="-122"/>
              </a:rPr>
              <a:t>的关键</a:t>
            </a:r>
            <a:endParaRPr lang="en-US" altLang="zh-CN" sz="1200" b="1" dirty="0" smtClean="0">
              <a:solidFill>
                <a:srgbClr val="FF0000"/>
              </a:solidFill>
              <a:latin typeface="Arial Unicode MS" pitchFamily="34" charset="-122"/>
            </a:endParaRPr>
          </a:p>
          <a:p>
            <a:endParaRPr lang="zh-CN" altLang="en-US" dirty="0"/>
          </a:p>
        </p:txBody>
      </p:sp>
      <p:sp>
        <p:nvSpPr>
          <p:cNvPr id="4" name="灯片编号占位符 3"/>
          <p:cNvSpPr>
            <a:spLocks noGrp="1"/>
          </p:cNvSpPr>
          <p:nvPr>
            <p:ph type="sldNum" sz="quarter" idx="10"/>
          </p:nvPr>
        </p:nvSpPr>
        <p:spPr/>
        <p:txBody>
          <a:bodyPr/>
          <a:lstStyle/>
          <a:p>
            <a:fld id="{FE09945C-A934-449B-99CD-510427C383D8}" type="slidenum">
              <a:rPr lang="zh-CN" altLang="en-US" smtClean="0">
                <a:solidFill>
                  <a:prstClr val="black"/>
                </a:solidFill>
              </a:rPr>
              <a:pPr/>
              <a:t>31</a:t>
            </a:fld>
            <a:endParaRPr lang="zh-CN" altLang="en-US">
              <a:solidFill>
                <a:prstClr val="black"/>
              </a:solidFill>
            </a:endParaRPr>
          </a:p>
        </p:txBody>
      </p:sp>
    </p:spTree>
    <p:extLst>
      <p:ext uri="{BB962C8B-B14F-4D97-AF65-F5344CB8AC3E}">
        <p14:creationId xmlns:p14="http://schemas.microsoft.com/office/powerpoint/2010/main" val="847175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dirty="0" smtClean="0">
                <a:latin typeface="Arial Unicode MS" pitchFamily="34" charset="-122"/>
              </a:rPr>
              <a:t>匹配头域：流表项的标识，基于</a:t>
            </a:r>
            <a:r>
              <a:rPr lang="en-US" altLang="zh-CN" sz="1200" dirty="0" smtClean="0">
                <a:latin typeface="Arial Unicode MS" pitchFamily="34" charset="-122"/>
              </a:rPr>
              <a:t>Ethernet</a:t>
            </a:r>
            <a:r>
              <a:rPr lang="zh-CN" altLang="en-US" sz="1200" dirty="0" smtClean="0">
                <a:latin typeface="Arial Unicode MS" pitchFamily="34" charset="-122"/>
              </a:rPr>
              <a:t>和</a:t>
            </a:r>
            <a:r>
              <a:rPr lang="en-US" altLang="zh-CN" sz="1200" dirty="0" smtClean="0">
                <a:latin typeface="Arial Unicode MS" pitchFamily="34" charset="-122"/>
              </a:rPr>
              <a:t>IP</a:t>
            </a:r>
            <a:r>
              <a:rPr lang="zh-CN" altLang="en-US" sz="1200" dirty="0" smtClean="0">
                <a:latin typeface="Arial Unicode MS" pitchFamily="34" charset="-122"/>
              </a:rPr>
              <a:t>的报文头信息确立的流规则；</a:t>
            </a:r>
            <a:endParaRPr lang="en-US" altLang="zh-CN" sz="1200" dirty="0" smtClean="0">
              <a:latin typeface="Arial Unicode MS" pitchFamily="34" charset="-122"/>
            </a:endParaRPr>
          </a:p>
          <a:p>
            <a:r>
              <a:rPr lang="zh-CN" altLang="en-US" sz="1200" dirty="0" smtClean="0">
                <a:latin typeface="Arial Unicode MS" pitchFamily="34" charset="-122"/>
              </a:rPr>
              <a:t>指令：转发、丢弃、发给</a:t>
            </a:r>
            <a:r>
              <a:rPr lang="en-US" altLang="zh-CN" sz="1200" dirty="0" smtClean="0">
                <a:latin typeface="Arial Unicode MS" pitchFamily="34" charset="-122"/>
              </a:rPr>
              <a:t>controller</a:t>
            </a:r>
            <a:r>
              <a:rPr lang="zh-CN" altLang="en-US" sz="1200" dirty="0" smtClean="0">
                <a:latin typeface="Arial Unicode MS" pitchFamily="34" charset="-122"/>
              </a:rPr>
              <a:t>等动作；</a:t>
            </a:r>
            <a:endParaRPr lang="en-US" altLang="zh-CN" sz="1200" dirty="0" smtClean="0">
              <a:latin typeface="Arial Unicode MS" pitchFamily="34" charset="-122"/>
            </a:endParaRPr>
          </a:p>
          <a:p>
            <a:r>
              <a:rPr lang="zh-CN" altLang="en-US" sz="1200" dirty="0" smtClean="0">
                <a:latin typeface="Arial Unicode MS" pitchFamily="34" charset="-122"/>
              </a:rPr>
              <a:t>计数器：统计报文个数，报文长度，供</a:t>
            </a:r>
            <a:r>
              <a:rPr lang="en-US" altLang="zh-CN" sz="1200" dirty="0" smtClean="0">
                <a:latin typeface="Arial Unicode MS" pitchFamily="34" charset="-122"/>
              </a:rPr>
              <a:t>controller</a:t>
            </a:r>
            <a:r>
              <a:rPr lang="zh-CN" altLang="en-US" sz="1200" dirty="0" smtClean="0">
                <a:latin typeface="Arial Unicode MS" pitchFamily="34" charset="-122"/>
              </a:rPr>
              <a:t>管理决策使用；</a:t>
            </a:r>
            <a:endParaRPr lang="en-US" altLang="zh-CN" sz="1200" dirty="0" smtClean="0">
              <a:latin typeface="Arial Unicode MS" pitchFamily="34" charset="-122"/>
            </a:endParaRPr>
          </a:p>
          <a:p>
            <a:endParaRPr lang="zh-CN" altLang="en-US" dirty="0"/>
          </a:p>
        </p:txBody>
      </p:sp>
      <p:sp>
        <p:nvSpPr>
          <p:cNvPr id="4" name="灯片编号占位符 3"/>
          <p:cNvSpPr>
            <a:spLocks noGrp="1"/>
          </p:cNvSpPr>
          <p:nvPr>
            <p:ph type="sldNum" sz="quarter" idx="10"/>
          </p:nvPr>
        </p:nvSpPr>
        <p:spPr/>
        <p:txBody>
          <a:bodyPr/>
          <a:lstStyle/>
          <a:p>
            <a:fld id="{FE09945C-A934-449B-99CD-510427C383D8}" type="slidenum">
              <a:rPr lang="zh-CN" altLang="en-US" smtClean="0">
                <a:solidFill>
                  <a:prstClr val="black"/>
                </a:solidFill>
              </a:rPr>
              <a:pPr/>
              <a:t>32</a:t>
            </a:fld>
            <a:endParaRPr lang="zh-CN" altLang="en-US">
              <a:solidFill>
                <a:prstClr val="black"/>
              </a:solidFill>
            </a:endParaRPr>
          </a:p>
        </p:txBody>
      </p:sp>
    </p:spTree>
    <p:extLst>
      <p:ext uri="{BB962C8B-B14F-4D97-AF65-F5344CB8AC3E}">
        <p14:creationId xmlns:p14="http://schemas.microsoft.com/office/powerpoint/2010/main" val="14380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1</a:t>
            </a:r>
            <a:r>
              <a:rPr lang="zh-CN" altLang="en-US" sz="1200" dirty="0" smtClean="0"/>
              <a:t>、建立</a:t>
            </a:r>
            <a:r>
              <a:rPr lang="en-US" altLang="zh-CN" sz="1200" dirty="0" smtClean="0"/>
              <a:t>SSL</a:t>
            </a:r>
            <a:r>
              <a:rPr lang="zh-CN" altLang="en-US" sz="1200" dirty="0" smtClean="0"/>
              <a:t>连接</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2</a:t>
            </a:r>
            <a:r>
              <a:rPr lang="zh-CN" altLang="en-US" sz="1200" dirty="0" smtClean="0"/>
              <a:t>、下发配置和流表</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3</a:t>
            </a:r>
            <a:r>
              <a:rPr lang="zh-CN" altLang="en-US" sz="1200" dirty="0" smtClean="0"/>
              <a:t>、</a:t>
            </a:r>
            <a:r>
              <a:rPr lang="en-US" altLang="zh-CN" sz="1200" dirty="0" smtClean="0"/>
              <a:t>10.0.0.1</a:t>
            </a:r>
            <a:r>
              <a:rPr lang="zh-CN" altLang="en-US" sz="1200" dirty="0" smtClean="0"/>
              <a:t>发送目的</a:t>
            </a:r>
            <a:r>
              <a:rPr lang="en-US" altLang="zh-CN" sz="1200" dirty="0" smtClean="0"/>
              <a:t>20.0.0.1</a:t>
            </a:r>
            <a:r>
              <a:rPr lang="zh-CN" altLang="en-US" sz="1200" dirty="0" smtClean="0"/>
              <a:t>的报文到达</a:t>
            </a:r>
            <a:r>
              <a:rPr lang="en-US" altLang="zh-CN" sz="1200" dirty="0" smtClean="0"/>
              <a:t>OF</a:t>
            </a:r>
            <a:r>
              <a:rPr lang="zh-CN" altLang="en-US" sz="1200" dirty="0" smtClean="0"/>
              <a:t>交换机</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4</a:t>
            </a:r>
            <a:r>
              <a:rPr lang="zh-CN" altLang="en-US" sz="1200" dirty="0" smtClean="0"/>
              <a:t>、查找流表，找到</a:t>
            </a:r>
            <a:r>
              <a:rPr lang="en-US" altLang="zh-CN" sz="1200" dirty="0" smtClean="0"/>
              <a:t>20.0.0.1</a:t>
            </a:r>
            <a:r>
              <a:rPr lang="zh-CN" altLang="en-US" sz="1200" dirty="0" smtClean="0"/>
              <a:t>表项，转发报文</a:t>
            </a:r>
            <a:r>
              <a:rPr lang="en-US" altLang="zh-CN" sz="1200" dirty="0" smtClean="0"/>
              <a:t>port2</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5</a:t>
            </a:r>
            <a:r>
              <a:rPr lang="zh-CN" altLang="en-US" sz="1200" dirty="0" smtClean="0"/>
              <a:t>、</a:t>
            </a:r>
            <a:r>
              <a:rPr lang="en-US" altLang="zh-CN" sz="1200" dirty="0" smtClean="0"/>
              <a:t>20.0.0.1</a:t>
            </a:r>
            <a:r>
              <a:rPr lang="zh-CN" altLang="en-US" sz="1200" dirty="0" smtClean="0"/>
              <a:t>发送目的</a:t>
            </a:r>
            <a:r>
              <a:rPr lang="en-US" altLang="zh-CN" sz="1200" dirty="0" smtClean="0"/>
              <a:t>10.0.0.1</a:t>
            </a:r>
            <a:r>
              <a:rPr lang="zh-CN" altLang="en-US" sz="1200" dirty="0" smtClean="0"/>
              <a:t>的报文到达</a:t>
            </a:r>
            <a:r>
              <a:rPr lang="en-US" altLang="zh-CN" sz="1200" dirty="0" smtClean="0"/>
              <a:t>OF</a:t>
            </a:r>
            <a:r>
              <a:rPr lang="zh-CN" altLang="en-US" sz="1200" dirty="0" smtClean="0"/>
              <a:t>交换机</a:t>
            </a:r>
            <a:endParaRPr lang="en-US" altLang="zh-CN" sz="1200" dirty="0" smtClean="0"/>
          </a:p>
          <a:p>
            <a:r>
              <a:rPr lang="en-US" altLang="zh-CN" sz="1200" dirty="0" smtClean="0"/>
              <a:t>6</a:t>
            </a:r>
            <a:r>
              <a:rPr lang="zh-CN" altLang="en-US" sz="1200" dirty="0" smtClean="0"/>
              <a:t>、查找流表，没有找到</a:t>
            </a:r>
            <a:r>
              <a:rPr lang="en-US" altLang="zh-CN" sz="1200" dirty="0" smtClean="0"/>
              <a:t>10.0.0.1</a:t>
            </a:r>
            <a:r>
              <a:rPr lang="zh-CN" altLang="en-US" sz="1200" dirty="0" smtClean="0"/>
              <a:t>表项，转发报</a:t>
            </a:r>
            <a:endParaRPr lang="en-US" altLang="zh-CN" sz="1200" dirty="0" smtClean="0"/>
          </a:p>
          <a:p>
            <a:r>
              <a:rPr lang="zh-CN" altLang="en-US" sz="1200" dirty="0" smtClean="0"/>
              <a:t>文给</a:t>
            </a:r>
            <a:r>
              <a:rPr lang="en-US" altLang="zh-CN" sz="1200" dirty="0" smtClean="0"/>
              <a:t>Controller</a:t>
            </a:r>
          </a:p>
          <a:p>
            <a:r>
              <a:rPr lang="en-US" altLang="zh-CN" sz="1200" dirty="0" smtClean="0"/>
              <a:t>7</a:t>
            </a:r>
            <a:r>
              <a:rPr lang="zh-CN" altLang="en-US" sz="1200" dirty="0" smtClean="0"/>
              <a:t>、</a:t>
            </a:r>
            <a:r>
              <a:rPr lang="en-US" altLang="zh-CN" sz="1200" dirty="0" smtClean="0"/>
              <a:t>Controller</a:t>
            </a:r>
            <a:r>
              <a:rPr lang="zh-CN" altLang="en-US" sz="1200" dirty="0" smtClean="0"/>
              <a:t>处理之后生成一个新的流表下发给</a:t>
            </a:r>
            <a:endParaRPr lang="en-US" altLang="zh-CN" sz="1200" dirty="0" smtClean="0"/>
          </a:p>
          <a:p>
            <a:r>
              <a:rPr lang="en-US" altLang="zh-CN" sz="1200" dirty="0" smtClean="0"/>
              <a:t>OF</a:t>
            </a:r>
            <a:r>
              <a:rPr lang="zh-CN" altLang="en-US" sz="1200" dirty="0" smtClean="0"/>
              <a:t>交换机，同时将这个报文发给</a:t>
            </a:r>
            <a:r>
              <a:rPr lang="en-US" altLang="zh-CN" sz="1200" dirty="0" smtClean="0"/>
              <a:t>10.0.0.1</a:t>
            </a:r>
          </a:p>
          <a:p>
            <a:r>
              <a:rPr lang="en-US" altLang="zh-CN" sz="1200" dirty="0" smtClean="0"/>
              <a:t>8</a:t>
            </a:r>
            <a:r>
              <a:rPr lang="zh-CN" altLang="en-US" sz="1200" dirty="0" smtClean="0"/>
              <a:t>、</a:t>
            </a:r>
            <a:r>
              <a:rPr lang="en-US" altLang="zh-CN" sz="1200" dirty="0" smtClean="0"/>
              <a:t>20.0.0.1</a:t>
            </a:r>
            <a:r>
              <a:rPr lang="zh-CN" altLang="en-US" sz="1200" dirty="0" smtClean="0"/>
              <a:t>再次发送目的</a:t>
            </a:r>
            <a:r>
              <a:rPr lang="en-US" altLang="zh-CN" sz="1200" dirty="0" smtClean="0"/>
              <a:t>10.0.0.1</a:t>
            </a:r>
            <a:r>
              <a:rPr lang="zh-CN" altLang="en-US" sz="1200" dirty="0" smtClean="0"/>
              <a:t>的报文到达</a:t>
            </a:r>
            <a:endParaRPr lang="en-US" altLang="zh-CN" sz="1200" dirty="0" smtClean="0"/>
          </a:p>
          <a:p>
            <a:r>
              <a:rPr lang="en-US" altLang="zh-CN" sz="1200" dirty="0" smtClean="0"/>
              <a:t>OF</a:t>
            </a:r>
            <a:r>
              <a:rPr lang="zh-CN" altLang="en-US" sz="1200" dirty="0" smtClean="0"/>
              <a:t>交换机</a:t>
            </a:r>
            <a:endParaRPr lang="en-US" altLang="zh-CN"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9</a:t>
            </a:r>
            <a:r>
              <a:rPr lang="zh-CN" altLang="en-US" sz="1200" dirty="0" smtClean="0"/>
              <a:t>、查找流表，找到</a:t>
            </a:r>
            <a:r>
              <a:rPr lang="en-US" altLang="zh-CN" sz="1200" dirty="0" smtClean="0"/>
              <a:t>10.0.0.1</a:t>
            </a:r>
            <a:r>
              <a:rPr lang="zh-CN" altLang="en-US" sz="1200" dirty="0" smtClean="0"/>
              <a:t>表项，转发报文</a:t>
            </a:r>
            <a:r>
              <a:rPr lang="en-US" altLang="zh-CN" sz="1200" dirty="0" smtClean="0"/>
              <a:t>port1</a:t>
            </a:r>
          </a:p>
          <a:p>
            <a:endParaRPr lang="zh-CN" altLang="en-US" dirty="0"/>
          </a:p>
        </p:txBody>
      </p:sp>
      <p:sp>
        <p:nvSpPr>
          <p:cNvPr id="4" name="灯片编号占位符 3"/>
          <p:cNvSpPr>
            <a:spLocks noGrp="1"/>
          </p:cNvSpPr>
          <p:nvPr>
            <p:ph type="sldNum" sz="quarter" idx="10"/>
          </p:nvPr>
        </p:nvSpPr>
        <p:spPr/>
        <p:txBody>
          <a:bodyPr/>
          <a:lstStyle/>
          <a:p>
            <a:fld id="{FE09945C-A934-449B-99CD-510427C383D8}" type="slidenum">
              <a:rPr lang="zh-CN" altLang="en-US" smtClean="0">
                <a:solidFill>
                  <a:prstClr val="black"/>
                </a:solidFill>
              </a:rPr>
              <a:pPr/>
              <a:t>33</a:t>
            </a:fld>
            <a:endParaRPr lang="zh-CN" altLang="en-US">
              <a:solidFill>
                <a:prstClr val="black"/>
              </a:solidFill>
            </a:endParaRPr>
          </a:p>
        </p:txBody>
      </p:sp>
    </p:spTree>
    <p:extLst>
      <p:ext uri="{BB962C8B-B14F-4D97-AF65-F5344CB8AC3E}">
        <p14:creationId xmlns:p14="http://schemas.microsoft.com/office/powerpoint/2010/main" val="656368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latin typeface="微软雅黑" pitchFamily="34" charset="-122"/>
                <a:ea typeface="微软雅黑" pitchFamily="34" charset="-122"/>
              </a:rPr>
              <a:t>南向接口不只有</a:t>
            </a:r>
            <a:r>
              <a:rPr lang="en-US" altLang="zh-CN" dirty="0" smtClean="0">
                <a:latin typeface="微软雅黑" pitchFamily="34" charset="-122"/>
                <a:ea typeface="微软雅黑" pitchFamily="34" charset="-122"/>
              </a:rPr>
              <a:t>OpenFlow</a:t>
            </a:r>
            <a:r>
              <a:rPr lang="zh-CN" altLang="en-US" dirty="0" smtClean="0">
                <a:latin typeface="微软雅黑" pitchFamily="34" charset="-122"/>
                <a:ea typeface="微软雅黑" pitchFamily="34" charset="-122"/>
              </a:rPr>
              <a:t>，同时为其他标准协议预留了接口</a:t>
            </a:r>
            <a:endParaRPr lang="en-US" altLang="zh-CN" dirty="0" smtClean="0">
              <a:latin typeface="微软雅黑" pitchFamily="34" charset="-122"/>
              <a:ea typeface="微软雅黑" pitchFamily="34" charset="-122"/>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latin typeface="微软雅黑" pitchFamily="34" charset="-122"/>
                <a:ea typeface="微软雅黑" pitchFamily="34" charset="-122"/>
              </a:rPr>
              <a:t>北向接口更是“兵家必争之地”</a:t>
            </a:r>
            <a:r>
              <a:rPr lang="zh-CN" altLang="en-US" dirty="0" smtClean="0">
                <a:latin typeface="+mn-lt"/>
                <a:ea typeface="+mn-ea"/>
              </a:rPr>
              <a:t>，目前</a:t>
            </a:r>
            <a:r>
              <a:rPr lang="en-US" altLang="zh-CN" dirty="0" smtClean="0">
                <a:latin typeface="+mn-lt"/>
                <a:ea typeface="+mn-ea"/>
              </a:rPr>
              <a:t>SDN</a:t>
            </a:r>
            <a:r>
              <a:rPr lang="zh-CN" altLang="en-US" dirty="0" smtClean="0">
                <a:latin typeface="+mn-lt"/>
                <a:ea typeface="+mn-ea"/>
              </a:rPr>
              <a:t>控制器的北向接口还没有一个标准出现，各家</a:t>
            </a:r>
            <a:r>
              <a:rPr lang="en-US" altLang="zh-CN" dirty="0" smtClean="0">
                <a:latin typeface="+mn-lt"/>
                <a:ea typeface="+mn-ea"/>
              </a:rPr>
              <a:t>SDN</a:t>
            </a:r>
            <a:r>
              <a:rPr lang="zh-CN" altLang="en-US" dirty="0" smtClean="0">
                <a:latin typeface="+mn-lt"/>
                <a:ea typeface="+mn-ea"/>
              </a:rPr>
              <a:t>控制器都是按照自己的理解进行定义的</a:t>
            </a:r>
            <a:endParaRPr lang="zh-CN" altLang="en-US" dirty="0" smtClean="0">
              <a:latin typeface="微软雅黑" pitchFamily="34" charset="-122"/>
              <a:ea typeface="微软雅黑" pitchFamily="34" charset="-122"/>
            </a:endParaRPr>
          </a:p>
        </p:txBody>
      </p:sp>
      <p:sp>
        <p:nvSpPr>
          <p:cNvPr id="4" name="灯片编号占位符 3"/>
          <p:cNvSpPr>
            <a:spLocks noGrp="1"/>
          </p:cNvSpPr>
          <p:nvPr>
            <p:ph type="sldNum" sz="quarter" idx="10"/>
          </p:nvPr>
        </p:nvSpPr>
        <p:spPr/>
        <p:txBody>
          <a:bodyPr/>
          <a:lstStyle/>
          <a:p>
            <a:fld id="{FE09945C-A934-449B-99CD-510427C383D8}" type="slidenum">
              <a:rPr lang="zh-CN" altLang="en-US" smtClean="0">
                <a:solidFill>
                  <a:prstClr val="black"/>
                </a:solidFill>
              </a:rPr>
              <a:pPr/>
              <a:t>37</a:t>
            </a:fld>
            <a:endParaRPr lang="zh-CN" altLang="en-US">
              <a:solidFill>
                <a:prstClr val="black"/>
              </a:solidFill>
            </a:endParaRPr>
          </a:p>
        </p:txBody>
      </p:sp>
    </p:spTree>
    <p:extLst>
      <p:ext uri="{BB962C8B-B14F-4D97-AF65-F5344CB8AC3E}">
        <p14:creationId xmlns:p14="http://schemas.microsoft.com/office/powerpoint/2010/main" val="3198802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1</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ONOS</a:t>
            </a:r>
            <a:r>
              <a:rPr lang="zh-CN" altLang="zh-CN" sz="1200" kern="1200" dirty="0" smtClean="0">
                <a:solidFill>
                  <a:schemeClr val="tx1"/>
                </a:solidFill>
                <a:effectLst/>
                <a:latin typeface="+mn-lt"/>
                <a:ea typeface="+mn-ea"/>
                <a:cs typeface="+mn-cs"/>
              </a:rPr>
              <a:t>号称是为了抵制以传统设备商为主导的</a:t>
            </a:r>
            <a:r>
              <a:rPr lang="en-US" altLang="zh-CN" sz="1200" kern="1200" dirty="0" smtClean="0">
                <a:solidFill>
                  <a:schemeClr val="tx1"/>
                </a:solidFill>
                <a:effectLst/>
                <a:latin typeface="+mn-lt"/>
                <a:ea typeface="+mn-ea"/>
                <a:cs typeface="+mn-cs"/>
              </a:rPr>
              <a:t>SDN</a:t>
            </a:r>
            <a:r>
              <a:rPr lang="zh-CN" altLang="zh-CN" sz="1200" kern="1200" dirty="0" smtClean="0">
                <a:solidFill>
                  <a:schemeClr val="tx1"/>
                </a:solidFill>
                <a:effectLst/>
                <a:latin typeface="+mn-lt"/>
                <a:ea typeface="+mn-ea"/>
                <a:cs typeface="+mn-cs"/>
              </a:rPr>
              <a:t>方案</a:t>
            </a:r>
            <a:r>
              <a:rPr lang="en-US" altLang="zh-CN" sz="1200" kern="1200" dirty="0" smtClean="0">
                <a:solidFill>
                  <a:schemeClr val="tx1"/>
                </a:solidFill>
                <a:effectLst/>
                <a:latin typeface="+mn-lt"/>
                <a:ea typeface="+mn-ea"/>
                <a:cs typeface="+mn-cs"/>
              </a:rPr>
              <a:t>ODL</a:t>
            </a:r>
            <a:r>
              <a:rPr lang="zh-CN" altLang="zh-CN" sz="1200" kern="1200" dirty="0" smtClean="0">
                <a:solidFill>
                  <a:schemeClr val="tx1"/>
                </a:solidFill>
                <a:effectLst/>
                <a:latin typeface="+mn-lt"/>
                <a:ea typeface="+mn-ea"/>
                <a:cs typeface="+mn-cs"/>
              </a:rPr>
              <a:t>而创建的项目，对</a:t>
            </a:r>
            <a:r>
              <a:rPr lang="en-US" altLang="zh-CN" sz="1200" kern="1200" dirty="0" smtClean="0">
                <a:solidFill>
                  <a:schemeClr val="tx1"/>
                </a:solidFill>
                <a:effectLst/>
                <a:latin typeface="+mn-lt"/>
                <a:ea typeface="+mn-ea"/>
                <a:cs typeface="+mn-cs"/>
              </a:rPr>
              <a:t>ODL</a:t>
            </a:r>
            <a:r>
              <a:rPr lang="zh-CN" altLang="zh-CN" sz="1200" kern="1200" dirty="0" smtClean="0">
                <a:solidFill>
                  <a:schemeClr val="tx1"/>
                </a:solidFill>
                <a:effectLst/>
                <a:latin typeface="+mn-lt"/>
                <a:ea typeface="+mn-ea"/>
                <a:cs typeface="+mn-cs"/>
              </a:rPr>
              <a:t>项目中的一些应用，如</a:t>
            </a:r>
            <a:r>
              <a:rPr lang="en-US" altLang="zh-CN" sz="1200" kern="1200" dirty="0" err="1" smtClean="0">
                <a:solidFill>
                  <a:schemeClr val="tx1"/>
                </a:solidFill>
                <a:effectLst/>
                <a:latin typeface="+mn-lt"/>
                <a:ea typeface="+mn-ea"/>
                <a:cs typeface="+mn-cs"/>
              </a:rPr>
              <a:t>OpFlex</a:t>
            </a:r>
            <a:r>
              <a:rPr lang="zh-CN" altLang="zh-CN" sz="1200" kern="1200" dirty="0" smtClean="0">
                <a:solidFill>
                  <a:schemeClr val="tx1"/>
                </a:solidFill>
                <a:effectLst/>
                <a:latin typeface="+mn-lt"/>
                <a:ea typeface="+mn-ea"/>
                <a:cs typeface="+mn-cs"/>
              </a:rPr>
              <a:t>，有比较大的意见，主要是认为这个协议是思科</a:t>
            </a:r>
            <a:r>
              <a:rPr lang="en-US" altLang="zh-CN" sz="1200" kern="1200" dirty="0" smtClean="0">
                <a:solidFill>
                  <a:schemeClr val="tx1"/>
                </a:solidFill>
                <a:effectLst/>
                <a:latin typeface="+mn-lt"/>
                <a:ea typeface="+mn-ea"/>
                <a:cs typeface="+mn-cs"/>
              </a:rPr>
              <a:t>ACI</a:t>
            </a:r>
            <a:r>
              <a:rPr lang="zh-CN" altLang="zh-CN" sz="1200" kern="1200" dirty="0" smtClean="0">
                <a:solidFill>
                  <a:schemeClr val="tx1"/>
                </a:solidFill>
                <a:effectLst/>
                <a:latin typeface="+mn-lt"/>
                <a:ea typeface="+mn-ea"/>
                <a:cs typeface="+mn-cs"/>
              </a:rPr>
              <a:t>框架的通信协议，暴露了太多设备的细节，而且对设备的要求仍然较高。</a:t>
            </a:r>
            <a:r>
              <a:rPr lang="en-US" altLang="zh-CN" sz="1200" kern="1200" dirty="0" smtClean="0">
                <a:solidFill>
                  <a:schemeClr val="tx1"/>
                </a:solidFill>
                <a:effectLst/>
                <a:latin typeface="+mn-lt"/>
                <a:ea typeface="+mn-ea"/>
                <a:cs typeface="+mn-cs"/>
              </a:rPr>
              <a:t>ONOS</a:t>
            </a:r>
            <a:r>
              <a:rPr lang="zh-CN" altLang="zh-CN" sz="1200" kern="1200" dirty="0" smtClean="0">
                <a:solidFill>
                  <a:schemeClr val="tx1"/>
                </a:solidFill>
                <a:effectLst/>
                <a:latin typeface="+mn-lt"/>
                <a:ea typeface="+mn-ea"/>
                <a:cs typeface="+mn-cs"/>
              </a:rPr>
              <a:t>的主导组织是软件公司或组织，最终目标是实现</a:t>
            </a:r>
            <a:r>
              <a:rPr lang="en-US" altLang="zh-CN" sz="1200" kern="1200" dirty="0" smtClean="0">
                <a:solidFill>
                  <a:schemeClr val="tx1"/>
                </a:solidFill>
                <a:effectLst/>
                <a:latin typeface="+mn-lt"/>
                <a:ea typeface="+mn-ea"/>
                <a:cs typeface="+mn-cs"/>
              </a:rPr>
              <a:t>SDN</a:t>
            </a:r>
            <a:r>
              <a:rPr lang="zh-CN" altLang="zh-CN" sz="1200" kern="1200" dirty="0" smtClean="0">
                <a:solidFill>
                  <a:schemeClr val="tx1"/>
                </a:solidFill>
                <a:effectLst/>
                <a:latin typeface="+mn-lt"/>
                <a:ea typeface="+mn-ea"/>
                <a:cs typeface="+mn-cs"/>
              </a:rPr>
              <a:t>网络设备向裸交换机迁移，认为与</a:t>
            </a:r>
            <a:r>
              <a:rPr lang="en-US" altLang="zh-CN" sz="1200" kern="1200" dirty="0" smtClean="0">
                <a:solidFill>
                  <a:schemeClr val="tx1"/>
                </a:solidFill>
                <a:effectLst/>
                <a:latin typeface="+mn-lt"/>
                <a:ea typeface="+mn-ea"/>
                <a:cs typeface="+mn-cs"/>
              </a:rPr>
              <a:t>ODL</a:t>
            </a:r>
            <a:r>
              <a:rPr lang="zh-CN" altLang="zh-CN" sz="1200" kern="1200" dirty="0" smtClean="0">
                <a:solidFill>
                  <a:schemeClr val="tx1"/>
                </a:solidFill>
                <a:effectLst/>
                <a:latin typeface="+mn-lt"/>
                <a:ea typeface="+mn-ea"/>
                <a:cs typeface="+mn-cs"/>
              </a:rPr>
              <a:t>存在分歧。</a:t>
            </a:r>
          </a:p>
          <a:p>
            <a:r>
              <a:rPr lang="en-US" altLang="zh-CN" sz="1200" kern="1200" dirty="0" smtClean="0">
                <a:solidFill>
                  <a:schemeClr val="tx1"/>
                </a:solidFill>
                <a:effectLst/>
                <a:latin typeface="+mn-lt"/>
                <a:ea typeface="+mn-ea"/>
                <a:cs typeface="+mn-cs"/>
              </a:rPr>
              <a:t>2</a:t>
            </a:r>
            <a:r>
              <a:rPr lang="zh-CN" altLang="zh-CN" sz="1200" kern="1200" dirty="0" smtClean="0">
                <a:solidFill>
                  <a:schemeClr val="tx1"/>
                </a:solidFill>
                <a:effectLst/>
                <a:latin typeface="+mn-lt"/>
                <a:ea typeface="+mn-ea"/>
                <a:cs typeface="+mn-cs"/>
              </a:rPr>
              <a:t>）从框架来看，个人认为目前</a:t>
            </a:r>
            <a:r>
              <a:rPr lang="en-US" altLang="zh-CN" sz="1200" kern="1200" dirty="0" smtClean="0">
                <a:solidFill>
                  <a:schemeClr val="tx1"/>
                </a:solidFill>
                <a:effectLst/>
                <a:latin typeface="+mn-lt"/>
                <a:ea typeface="+mn-ea"/>
                <a:cs typeface="+mn-cs"/>
              </a:rPr>
              <a:t>ONOS</a:t>
            </a:r>
            <a:r>
              <a:rPr lang="zh-CN" altLang="zh-CN" sz="1200" kern="1200" dirty="0" smtClean="0">
                <a:solidFill>
                  <a:schemeClr val="tx1"/>
                </a:solidFill>
                <a:effectLst/>
                <a:latin typeface="+mn-lt"/>
                <a:ea typeface="+mn-ea"/>
                <a:cs typeface="+mn-cs"/>
              </a:rPr>
              <a:t>并没有形成太多的亮点，惟一的亮点就是北向抽象的应用意图架构，我估计</a:t>
            </a:r>
            <a:r>
              <a:rPr lang="en-US" altLang="zh-CN" sz="1200" kern="1200" dirty="0" smtClean="0">
                <a:solidFill>
                  <a:schemeClr val="tx1"/>
                </a:solidFill>
                <a:effectLst/>
                <a:latin typeface="+mn-lt"/>
                <a:ea typeface="+mn-ea"/>
                <a:cs typeface="+mn-cs"/>
              </a:rPr>
              <a:t>ODL</a:t>
            </a:r>
            <a:r>
              <a:rPr lang="zh-CN" altLang="zh-CN" sz="1200" kern="1200" dirty="0" smtClean="0">
                <a:solidFill>
                  <a:schemeClr val="tx1"/>
                </a:solidFill>
                <a:effectLst/>
                <a:latin typeface="+mn-lt"/>
                <a:ea typeface="+mn-ea"/>
                <a:cs typeface="+mn-cs"/>
              </a:rPr>
              <a:t>很快也可以把这个功能吸收进去。其他方面，基本上没有大的区别，</a:t>
            </a:r>
            <a:r>
              <a:rPr lang="en-US" altLang="zh-CN" sz="1200" kern="1200" dirty="0" smtClean="0">
                <a:solidFill>
                  <a:schemeClr val="tx1"/>
                </a:solidFill>
                <a:effectLst/>
                <a:latin typeface="+mn-lt"/>
                <a:ea typeface="+mn-ea"/>
                <a:cs typeface="+mn-cs"/>
              </a:rPr>
              <a:t>ODL</a:t>
            </a:r>
            <a:r>
              <a:rPr lang="zh-CN" altLang="zh-CN" sz="1200" kern="1200" dirty="0" smtClean="0">
                <a:solidFill>
                  <a:schemeClr val="tx1"/>
                </a:solidFill>
                <a:effectLst/>
                <a:latin typeface="+mn-lt"/>
                <a:ea typeface="+mn-ea"/>
                <a:cs typeface="+mn-cs"/>
              </a:rPr>
              <a:t>同样也可以支持向裸交换机迁移，只要</a:t>
            </a:r>
            <a:r>
              <a:rPr lang="en-US" altLang="zh-CN" sz="1200" kern="1200" dirty="0" smtClean="0">
                <a:solidFill>
                  <a:schemeClr val="tx1"/>
                </a:solidFill>
                <a:effectLst/>
                <a:latin typeface="+mn-lt"/>
                <a:ea typeface="+mn-ea"/>
                <a:cs typeface="+mn-cs"/>
              </a:rPr>
              <a:t>ODL</a:t>
            </a:r>
            <a:r>
              <a:rPr lang="zh-CN" altLang="zh-CN" sz="1200" kern="1200" dirty="0" smtClean="0">
                <a:solidFill>
                  <a:schemeClr val="tx1"/>
                </a:solidFill>
                <a:effectLst/>
                <a:latin typeface="+mn-lt"/>
                <a:ea typeface="+mn-ea"/>
                <a:cs typeface="+mn-cs"/>
              </a:rPr>
              <a:t>有这个意愿。</a:t>
            </a:r>
          </a:p>
          <a:p>
            <a:r>
              <a:rPr lang="en-US" altLang="zh-CN" sz="1200" kern="1200" dirty="0" smtClean="0">
                <a:solidFill>
                  <a:schemeClr val="tx1"/>
                </a:solidFill>
                <a:effectLst/>
                <a:latin typeface="+mn-lt"/>
                <a:ea typeface="+mn-ea"/>
                <a:cs typeface="+mn-cs"/>
              </a:rPr>
              <a:t>3</a:t>
            </a:r>
            <a:r>
              <a:rPr lang="zh-CN" altLang="zh-CN" sz="1200" kern="1200" dirty="0" smtClean="0">
                <a:solidFill>
                  <a:schemeClr val="tx1"/>
                </a:solidFill>
                <a:effectLst/>
                <a:latin typeface="+mn-lt"/>
                <a:ea typeface="+mn-ea"/>
                <a:cs typeface="+mn-cs"/>
              </a:rPr>
              <a:t>）从应用来看，</a:t>
            </a:r>
            <a:r>
              <a:rPr lang="en-US" altLang="zh-CN" sz="1200" kern="1200" dirty="0" smtClean="0">
                <a:solidFill>
                  <a:schemeClr val="tx1"/>
                </a:solidFill>
                <a:effectLst/>
                <a:latin typeface="+mn-lt"/>
                <a:ea typeface="+mn-ea"/>
                <a:cs typeface="+mn-cs"/>
              </a:rPr>
              <a:t>ONOS</a:t>
            </a:r>
            <a:r>
              <a:rPr lang="zh-CN" altLang="zh-CN" sz="1200" kern="1200" dirty="0" smtClean="0">
                <a:solidFill>
                  <a:schemeClr val="tx1"/>
                </a:solidFill>
                <a:effectLst/>
                <a:latin typeface="+mn-lt"/>
                <a:ea typeface="+mn-ea"/>
                <a:cs typeface="+mn-cs"/>
              </a:rPr>
              <a:t>支持的应用与</a:t>
            </a:r>
            <a:r>
              <a:rPr lang="en-US" altLang="zh-CN" sz="1200" kern="1200" dirty="0" smtClean="0">
                <a:solidFill>
                  <a:schemeClr val="tx1"/>
                </a:solidFill>
                <a:effectLst/>
                <a:latin typeface="+mn-lt"/>
                <a:ea typeface="+mn-ea"/>
                <a:cs typeface="+mn-cs"/>
              </a:rPr>
              <a:t>ODL</a:t>
            </a:r>
            <a:r>
              <a:rPr lang="zh-CN" altLang="zh-CN" sz="1200" kern="1200" dirty="0" smtClean="0">
                <a:solidFill>
                  <a:schemeClr val="tx1"/>
                </a:solidFill>
                <a:effectLst/>
                <a:latin typeface="+mn-lt"/>
                <a:ea typeface="+mn-ea"/>
                <a:cs typeface="+mn-cs"/>
              </a:rPr>
              <a:t>基本上也是大同小异，相比来说，</a:t>
            </a:r>
            <a:r>
              <a:rPr lang="en-US" altLang="zh-CN" sz="1200" kern="1200" dirty="0" smtClean="0">
                <a:solidFill>
                  <a:schemeClr val="tx1"/>
                </a:solidFill>
                <a:effectLst/>
                <a:latin typeface="+mn-lt"/>
                <a:ea typeface="+mn-ea"/>
                <a:cs typeface="+mn-cs"/>
              </a:rPr>
              <a:t>ODL</a:t>
            </a:r>
            <a:r>
              <a:rPr lang="zh-CN" altLang="zh-CN" sz="1200" kern="1200" dirty="0" smtClean="0">
                <a:solidFill>
                  <a:schemeClr val="tx1"/>
                </a:solidFill>
                <a:effectLst/>
                <a:latin typeface="+mn-lt"/>
                <a:ea typeface="+mn-ea"/>
                <a:cs typeface="+mn-cs"/>
              </a:rPr>
              <a:t>经过近两年的积累，应用要比</a:t>
            </a:r>
            <a:r>
              <a:rPr lang="en-US" altLang="zh-CN" sz="1200" kern="1200" dirty="0" smtClean="0">
                <a:solidFill>
                  <a:schemeClr val="tx1"/>
                </a:solidFill>
                <a:effectLst/>
                <a:latin typeface="+mn-lt"/>
                <a:ea typeface="+mn-ea"/>
                <a:cs typeface="+mn-cs"/>
              </a:rPr>
              <a:t>ONOS</a:t>
            </a:r>
            <a:r>
              <a:rPr lang="zh-CN" altLang="zh-CN" sz="1200" kern="1200" dirty="0" smtClean="0">
                <a:solidFill>
                  <a:schemeClr val="tx1"/>
                </a:solidFill>
                <a:effectLst/>
                <a:latin typeface="+mn-lt"/>
                <a:ea typeface="+mn-ea"/>
                <a:cs typeface="+mn-cs"/>
              </a:rPr>
              <a:t>丰富。</a:t>
            </a:r>
          </a:p>
          <a:p>
            <a:endParaRPr lang="zh-CN" altLang="en-US" dirty="0"/>
          </a:p>
        </p:txBody>
      </p:sp>
      <p:sp>
        <p:nvSpPr>
          <p:cNvPr id="4" name="灯片编号占位符 3"/>
          <p:cNvSpPr>
            <a:spLocks noGrp="1"/>
          </p:cNvSpPr>
          <p:nvPr>
            <p:ph type="sldNum" sz="quarter" idx="10"/>
          </p:nvPr>
        </p:nvSpPr>
        <p:spPr/>
        <p:txBody>
          <a:bodyPr/>
          <a:lstStyle/>
          <a:p>
            <a:fld id="{FE09945C-A934-449B-99CD-510427C383D8}" type="slidenum">
              <a:rPr lang="zh-CN" altLang="en-US" smtClean="0">
                <a:solidFill>
                  <a:prstClr val="black"/>
                </a:solidFill>
              </a:rPr>
              <a:pPr/>
              <a:t>40</a:t>
            </a:fld>
            <a:endParaRPr lang="zh-CN" altLang="en-US">
              <a:solidFill>
                <a:prstClr val="black"/>
              </a:solidFill>
            </a:endParaRPr>
          </a:p>
        </p:txBody>
      </p:sp>
    </p:spTree>
    <p:extLst>
      <p:ext uri="{BB962C8B-B14F-4D97-AF65-F5344CB8AC3E}">
        <p14:creationId xmlns:p14="http://schemas.microsoft.com/office/powerpoint/2010/main" val="28370761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36512" y="1491630"/>
            <a:ext cx="6696744" cy="814487"/>
          </a:xfrm>
        </p:spPr>
        <p:txBody>
          <a:bodyPr>
            <a:normAutofit/>
          </a:bodyPr>
          <a:lstStyle>
            <a:lvl1pPr algn="l">
              <a:defRPr sz="3600" b="1">
                <a:solidFill>
                  <a:schemeClr val="tx1">
                    <a:lumMod val="75000"/>
                    <a:lumOff val="25000"/>
                  </a:schemeClr>
                </a:solidFill>
              </a:defRPr>
            </a:lvl1pPr>
          </a:lstStyle>
          <a:p>
            <a:r>
              <a:rPr lang="en-US" altLang="zh-CN" dirty="0" smtClean="0"/>
              <a:t>A</a:t>
            </a:r>
            <a:endParaRPr lang="zh-CN" altLang="en-US" dirty="0"/>
          </a:p>
        </p:txBody>
      </p:sp>
      <p:sp>
        <p:nvSpPr>
          <p:cNvPr id="3" name="副标题 2"/>
          <p:cNvSpPr>
            <a:spLocks noGrp="1"/>
          </p:cNvSpPr>
          <p:nvPr>
            <p:ph type="subTitle" idx="1"/>
          </p:nvPr>
        </p:nvSpPr>
        <p:spPr>
          <a:xfrm>
            <a:off x="755576" y="2355726"/>
            <a:ext cx="6688832" cy="1314450"/>
          </a:xfrm>
        </p:spPr>
        <p:txBody>
          <a:bodyPr>
            <a:normAutofit/>
          </a:bodyPr>
          <a:lstStyle>
            <a:lvl1pPr marL="0" indent="0" algn="r">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smtClean="0"/>
              <a:t>单击此处编辑母版副标题样式</a:t>
            </a:r>
            <a:endParaRPr lang="zh-CN" altLang="en-US" dirty="0"/>
          </a:p>
        </p:txBody>
      </p:sp>
      <p:sp>
        <p:nvSpPr>
          <p:cNvPr id="7" name="矩形 6"/>
          <p:cNvSpPr/>
          <p:nvPr userDrawn="1"/>
        </p:nvSpPr>
        <p:spPr>
          <a:xfrm>
            <a:off x="7211961" y="4468762"/>
            <a:ext cx="1784555" cy="560439"/>
          </a:xfrm>
          <a:prstGeom prst="rect">
            <a:avLst/>
          </a:prstGeom>
          <a:solidFill>
            <a:srgbClr val="2FB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9216440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2018/6/20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
        <p:nvSpPr>
          <p:cNvPr id="7" name="矩形 6"/>
          <p:cNvSpPr/>
          <p:nvPr userDrawn="1"/>
        </p:nvSpPr>
        <p:spPr>
          <a:xfrm>
            <a:off x="678426" y="4955458"/>
            <a:ext cx="7248832" cy="188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9375342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2018/6/20</a:t>
            </a:fld>
            <a:endParaRPr lang="zh-CN" altLang="en-US" dirty="0">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dirty="0">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
        <p:nvSpPr>
          <p:cNvPr id="6" name="矩形 5"/>
          <p:cNvSpPr/>
          <p:nvPr userDrawn="1"/>
        </p:nvSpPr>
        <p:spPr>
          <a:xfrm>
            <a:off x="678426" y="4955458"/>
            <a:ext cx="7248832" cy="18804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35594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和竖排文字">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95536" y="1059582"/>
            <a:ext cx="8229600" cy="504056"/>
          </a:xfrm>
        </p:spPr>
        <p:txBody>
          <a:bodyPr/>
          <a:lstStyle/>
          <a:p>
            <a:r>
              <a:rPr lang="zh-CN" altLang="en-US" dirty="0" smtClean="0"/>
              <a:t>单击此处编辑母版标题样式</a:t>
            </a:r>
            <a:endParaRPr lang="zh-CN" altLang="en-US" dirty="0"/>
          </a:p>
        </p:txBody>
      </p:sp>
      <p:sp>
        <p:nvSpPr>
          <p:cNvPr id="3" name="矩形 2"/>
          <p:cNvSpPr/>
          <p:nvPr userDrawn="1"/>
        </p:nvSpPr>
        <p:spPr>
          <a:xfrm>
            <a:off x="0" y="0"/>
            <a:ext cx="9144000" cy="1059582"/>
          </a:xfrm>
          <a:prstGeom prst="rect">
            <a:avLst/>
          </a:prstGeom>
          <a:solidFill>
            <a:srgbClr val="DA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81494744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垂直排列标题与文本">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0" y="0"/>
            <a:ext cx="9144000" cy="25293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91184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2018/6/20</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
        <p:nvSpPr>
          <p:cNvPr id="6" name="矩形 5"/>
          <p:cNvSpPr/>
          <p:nvPr userDrawn="1"/>
        </p:nvSpPr>
        <p:spPr>
          <a:xfrm>
            <a:off x="678426" y="4955458"/>
            <a:ext cx="7248832" cy="188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0190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7EC0EC94-AC93-457F-8DF1-77B4AC23CF13}" type="datetimeFigureOut">
              <a:rPr lang="zh-CN" altLang="en-US" smtClean="0">
                <a:solidFill>
                  <a:prstClr val="black">
                    <a:tint val="75000"/>
                  </a:prstClr>
                </a:solidFill>
              </a:rPr>
              <a:pPr/>
              <a:t>2018/6/20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3A2755B-F691-45D0-BDB5-8DD1A39885C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9210582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EC0EC94-AC93-457F-8DF1-77B4AC23CF13}" type="datetimeFigureOut">
              <a:rPr lang="zh-CN" altLang="en-US" smtClean="0">
                <a:solidFill>
                  <a:prstClr val="black">
                    <a:tint val="75000"/>
                  </a:prstClr>
                </a:solidFill>
              </a:rPr>
              <a:pPr/>
              <a:t>2018/6/20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3A2755B-F691-45D0-BDB5-8DD1A39885C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08061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标题和竖排文字">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95536" y="1059582"/>
            <a:ext cx="8229600" cy="504056"/>
          </a:xfrm>
        </p:spPr>
        <p:txBody>
          <a:bodyPr/>
          <a:lstStyle/>
          <a:p>
            <a:r>
              <a:rPr lang="zh-CN" altLang="en-US" dirty="0" smtClean="0"/>
              <a:t>单击此处编辑母版标题样式</a:t>
            </a:r>
            <a:endParaRPr lang="zh-CN" altLang="en-US" dirty="0"/>
          </a:p>
        </p:txBody>
      </p:sp>
      <p:sp>
        <p:nvSpPr>
          <p:cNvPr id="3" name="矩形 2"/>
          <p:cNvSpPr/>
          <p:nvPr userDrawn="1"/>
        </p:nvSpPr>
        <p:spPr>
          <a:xfrm>
            <a:off x="0" y="0"/>
            <a:ext cx="9144000" cy="1059582"/>
          </a:xfrm>
          <a:prstGeom prst="rect">
            <a:avLst/>
          </a:prstGeom>
          <a:solidFill>
            <a:srgbClr val="DA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8196085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67494"/>
            <a:ext cx="8229600" cy="504056"/>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solidFill>
                  <a:prstClr val="black">
                    <a:tint val="75000"/>
                  </a:prstClr>
                </a:solidFill>
              </a:rPr>
              <a:pPr/>
              <a:t>2018/6/20</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561917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iming>
    <p:tnLst>
      <p:par>
        <p:cTn id="1" dur="indefinite" restart="never" nodeType="tmRoot"/>
      </p:par>
    </p:tnLst>
  </p:timing>
  <p:txStyles>
    <p:titleStyle>
      <a:lvl1pPr algn="ctr" defTabSz="914400" rtl="0" eaLnBrk="1" latinLnBrk="0" hangingPunct="1">
        <a:spcBef>
          <a:spcPct val="0"/>
        </a:spcBef>
        <a:buNone/>
        <a:defRPr sz="2800" kern="1200">
          <a:solidFill>
            <a:schemeClr val="bg1"/>
          </a:solidFill>
          <a:latin typeface="微软雅黑" pitchFamily="34" charset="-122"/>
          <a:ea typeface="微软雅黑" pitchFamily="34" charset="-122"/>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000" kern="1200">
          <a:solidFill>
            <a:schemeClr val="tx1">
              <a:lumMod val="75000"/>
              <a:lumOff val="25000"/>
            </a:schemeClr>
          </a:solidFill>
          <a:latin typeface="微软雅黑" pitchFamily="34" charset="-122"/>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微软雅黑" pitchFamily="34" charset="-122"/>
          <a:ea typeface="微软雅黑" pitchFamily="34" charset="-122"/>
          <a:cs typeface="+mn-cs"/>
        </a:defRPr>
      </a:lvl3pPr>
      <a:lvl4pPr marL="16002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微软雅黑" pitchFamily="34" charset="-122"/>
          <a:ea typeface="微软雅黑" pitchFamily="34" charset="-122"/>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375"/>
            <a:ext cx="8229600" cy="565175"/>
          </a:xfrm>
          <a:prstGeom prst="rect">
            <a:avLst/>
          </a:prstGeom>
        </p:spPr>
        <p:txBody>
          <a:bodyPr vert="horz" lIns="91440" tIns="45720" rIns="91440" bIns="45720" rtlCol="0" anchor="ctr">
            <a:no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00" y="1059582"/>
            <a:ext cx="8229600" cy="3534643"/>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7EC0EC94-AC93-457F-8DF1-77B4AC23CF13}" type="datetimeFigureOut">
              <a:rPr lang="zh-CN" altLang="en-US" smtClean="0">
                <a:solidFill>
                  <a:prstClr val="black">
                    <a:tint val="75000"/>
                  </a:prstClr>
                </a:solidFill>
              </a:rPr>
              <a:pPr/>
              <a:t>2018/6/20</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33A2755B-F691-45D0-BDB5-8DD1A39885CB}" type="slidenum">
              <a:rPr lang="zh-CN" altLang="en-US" smtClean="0">
                <a:solidFill>
                  <a:prstClr val="black">
                    <a:tint val="75000"/>
                  </a:prstClr>
                </a:solidFill>
              </a:rPr>
              <a:pPr/>
              <a:t>‹#›</a:t>
            </a:fld>
            <a:endParaRPr lang="zh-CN" altLang="en-US">
              <a:solidFill>
                <a:prstClr val="black">
                  <a:tint val="75000"/>
                </a:prstClr>
              </a:solidFill>
            </a:endParaRPr>
          </a:p>
        </p:txBody>
      </p:sp>
      <p:sp>
        <p:nvSpPr>
          <p:cNvPr id="7" name="矩形 6"/>
          <p:cNvSpPr/>
          <p:nvPr userDrawn="1"/>
        </p:nvSpPr>
        <p:spPr>
          <a:xfrm>
            <a:off x="0" y="0"/>
            <a:ext cx="9144000" cy="1059582"/>
          </a:xfrm>
          <a:prstGeom prst="rect">
            <a:avLst/>
          </a:prstGeom>
          <a:solidFill>
            <a:srgbClr val="E1E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11701274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Lst>
  <p:timing>
    <p:tnLst>
      <p:par>
        <p:cTn id="1" dur="indefinite" restart="never" nodeType="tmRoot"/>
      </p:par>
    </p:tnLst>
  </p:timing>
  <p:txStyles>
    <p:titleStyle>
      <a:lvl1pPr algn="ctr" defTabSz="914400" rtl="0" eaLnBrk="1" latinLnBrk="0" hangingPunct="1">
        <a:spcBef>
          <a:spcPct val="0"/>
        </a:spcBef>
        <a:buNone/>
        <a:defRPr sz="2800" b="1" kern="1200">
          <a:solidFill>
            <a:schemeClr val="tx1">
              <a:lumMod val="65000"/>
              <a:lumOff val="35000"/>
            </a:schemeClr>
          </a:solidFill>
          <a:latin typeface="微软雅黑" pitchFamily="34" charset="-122"/>
          <a:ea typeface="微软雅黑" pitchFamily="34" charset="-122"/>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65000"/>
              <a:lumOff val="35000"/>
            </a:schemeClr>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000" kern="1200">
          <a:solidFill>
            <a:schemeClr val="tx1">
              <a:lumMod val="65000"/>
              <a:lumOff val="35000"/>
            </a:schemeClr>
          </a:solidFill>
          <a:latin typeface="微软雅黑" pitchFamily="34" charset="-122"/>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微软雅黑" pitchFamily="34" charset="-122"/>
          <a:ea typeface="微软雅黑" pitchFamily="34" charset="-122"/>
          <a:cs typeface="+mn-cs"/>
        </a:defRPr>
      </a:lvl3pPr>
      <a:lvl4pPr marL="1600200" indent="-228600" algn="l" defTabSz="914400" rtl="0" eaLnBrk="1" latinLnBrk="0" hangingPunct="1">
        <a:spcBef>
          <a:spcPct val="20000"/>
        </a:spcBef>
        <a:buFont typeface="Arial" pitchFamily="34" charset="0"/>
        <a:buChar char="–"/>
        <a:defRPr sz="1600" kern="1200">
          <a:solidFill>
            <a:schemeClr val="tx1">
              <a:lumMod val="65000"/>
              <a:lumOff val="35000"/>
            </a:schemeClr>
          </a:solidFill>
          <a:latin typeface="微软雅黑" pitchFamily="34" charset="-122"/>
          <a:ea typeface="微软雅黑" pitchFamily="34" charset="-122"/>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65000"/>
              <a:lumOff val="35000"/>
            </a:schemeClr>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opennetworking.org/"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3.xml"/><Relationship Id="rId6" Type="http://schemas.openxmlformats.org/officeDocument/2006/relationships/image" Target="../media/image18.gif"/><Relationship Id="rId11" Type="http://schemas.openxmlformats.org/officeDocument/2006/relationships/image" Target="../media/image23.png"/><Relationship Id="rId5" Type="http://schemas.openxmlformats.org/officeDocument/2006/relationships/image" Target="../media/image17.jpeg"/><Relationship Id="rId10" Type="http://schemas.openxmlformats.org/officeDocument/2006/relationships/image" Target="../media/image22.png"/><Relationship Id="rId4" Type="http://schemas.openxmlformats.org/officeDocument/2006/relationships/image" Target="../media/image16.jpeg"/><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hyperlink" Target="https://www.opennetworking.org/index.php"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http://www.itu.int/en/ITU-T/studygroups/2013-2016/Pages/default.aspx"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www.ccsa.org.cn/tc/tc.php?cc=intro&amp;tcid=switch" TargetMode="External"/><Relationship Id="rId2" Type="http://schemas.openxmlformats.org/officeDocument/2006/relationships/hyperlink" Target="http://www.ccsa.org.cn/tc/tc.php?cc=intro&amp;tcid=ip"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hyperlink" Target="http://www.etsi.org/technologies-clusters/technologies/nfv"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opendaylight.org/" TargetMode="Externa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onosproject.org/" TargetMode="Externa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42.png"/><Relationship Id="rId4" Type="http://schemas.openxmlformats.org/officeDocument/2006/relationships/image" Target="../media/image4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hyperlink" Target="http://www.opencompute.org/" TargetMode="Externa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hyperlink" Target="http://www.rackspace.com/"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hyperlink" Target="http://www.ntt.com/enterprise_cloud_e/" TargetMode="Externa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cleanslate.stanford.edu/about_cleanslate.php"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hyperlink" Target="http://archive.openflow.org/documents/openflow-wp-latest.pdf"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1835696" y="1347614"/>
            <a:ext cx="6696743" cy="1314450"/>
          </a:xfrm>
        </p:spPr>
        <p:txBody>
          <a:bodyPr/>
          <a:lstStyle/>
          <a:p>
            <a:pPr algn="l"/>
            <a:r>
              <a:rPr lang="en-US" altLang="zh-CN" b="1" dirty="0" smtClean="0">
                <a:solidFill>
                  <a:srgbClr val="0070C0"/>
                </a:solidFill>
              </a:rPr>
              <a:t>SDN–</a:t>
            </a:r>
            <a:r>
              <a:rPr lang="zh-CN" altLang="en-US" b="1" dirty="0" smtClean="0">
                <a:solidFill>
                  <a:srgbClr val="0070C0"/>
                </a:solidFill>
              </a:rPr>
              <a:t>软件定义网络</a:t>
            </a:r>
            <a:endParaRPr lang="zh-CN" altLang="en-US" b="1" dirty="0">
              <a:solidFill>
                <a:srgbClr val="0070C0"/>
              </a:solidFill>
            </a:endParaRPr>
          </a:p>
        </p:txBody>
      </p:sp>
    </p:spTree>
    <p:extLst>
      <p:ext uri="{BB962C8B-B14F-4D97-AF65-F5344CB8AC3E}">
        <p14:creationId xmlns:p14="http://schemas.microsoft.com/office/powerpoint/2010/main" val="36921959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l"/>
            <a:r>
              <a:rPr lang="en-US" altLang="zh-CN" b="1" dirty="0"/>
              <a:t>SDN</a:t>
            </a:r>
            <a:r>
              <a:rPr lang="zh-CN" altLang="en-US" b="1" dirty="0"/>
              <a:t>的</a:t>
            </a:r>
            <a:r>
              <a:rPr lang="zh-CN" altLang="en-US" b="1" dirty="0" smtClean="0"/>
              <a:t>起源</a:t>
            </a:r>
            <a:r>
              <a:rPr lang="en-US" altLang="zh-CN" b="1" dirty="0" smtClean="0"/>
              <a:t>—ONF</a:t>
            </a:r>
            <a:r>
              <a:rPr lang="zh-CN" altLang="en-US" b="1" dirty="0" smtClean="0"/>
              <a:t>组织的诞生</a:t>
            </a:r>
            <a:endParaRPr lang="zh-CN" altLang="en-US" b="1" dirty="0"/>
          </a:p>
        </p:txBody>
      </p:sp>
      <p:sp>
        <p:nvSpPr>
          <p:cNvPr id="4" name="Rectangle 3"/>
          <p:cNvSpPr txBox="1">
            <a:spLocks noChangeArrowheads="1"/>
          </p:cNvSpPr>
          <p:nvPr/>
        </p:nvSpPr>
        <p:spPr>
          <a:xfrm>
            <a:off x="900113" y="1196975"/>
            <a:ext cx="7343775" cy="2958951"/>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000" kern="1200">
                <a:solidFill>
                  <a:schemeClr val="tx1">
                    <a:lumMod val="75000"/>
                    <a:lumOff val="25000"/>
                  </a:schemeClr>
                </a:solidFill>
                <a:latin typeface="微软雅黑" pitchFamily="34" charset="-122"/>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微软雅黑" pitchFamily="34" charset="-122"/>
                <a:ea typeface="微软雅黑" pitchFamily="34" charset="-122"/>
                <a:cs typeface="+mn-cs"/>
              </a:defRPr>
            </a:lvl3pPr>
            <a:lvl4pPr marL="16002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微软雅黑" pitchFamily="34" charset="-122"/>
                <a:ea typeface="微软雅黑" pitchFamily="34" charset="-122"/>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dirty="0" smtClean="0">
                <a:solidFill>
                  <a:prstClr val="black">
                    <a:lumMod val="75000"/>
                    <a:lumOff val="25000"/>
                  </a:prstClr>
                </a:solidFill>
              </a:rPr>
              <a:t>2011</a:t>
            </a:r>
            <a:r>
              <a:rPr lang="zh-CN" altLang="en-US" dirty="0" smtClean="0">
                <a:solidFill>
                  <a:prstClr val="black">
                    <a:lumMod val="75000"/>
                    <a:lumOff val="25000"/>
                  </a:prstClr>
                </a:solidFill>
              </a:rPr>
              <a:t>年，德国电信（</a:t>
            </a:r>
            <a:r>
              <a:rPr lang="en-US" altLang="zh-CN" dirty="0" smtClean="0">
                <a:solidFill>
                  <a:prstClr val="black">
                    <a:lumMod val="75000"/>
                    <a:lumOff val="25000"/>
                  </a:prstClr>
                </a:solidFill>
              </a:rPr>
              <a:t>DT</a:t>
            </a:r>
            <a:r>
              <a:rPr lang="zh-CN" altLang="en-US" dirty="0" smtClean="0">
                <a:solidFill>
                  <a:prstClr val="black">
                    <a:lumMod val="75000"/>
                    <a:lumOff val="25000"/>
                  </a:prstClr>
                </a:solidFill>
              </a:rPr>
              <a:t>）、</a:t>
            </a:r>
            <a:r>
              <a:rPr lang="en-US" altLang="zh-CN" dirty="0" smtClean="0">
                <a:solidFill>
                  <a:prstClr val="black">
                    <a:lumMod val="75000"/>
                    <a:lumOff val="25000"/>
                  </a:prstClr>
                </a:solidFill>
              </a:rPr>
              <a:t>Facebook</a:t>
            </a:r>
            <a:r>
              <a:rPr lang="zh-CN" altLang="en-US" dirty="0" smtClean="0">
                <a:solidFill>
                  <a:prstClr val="black">
                    <a:lumMod val="75000"/>
                    <a:lumOff val="25000"/>
                  </a:prstClr>
                </a:solidFill>
              </a:rPr>
              <a:t>、</a:t>
            </a:r>
            <a:r>
              <a:rPr lang="en-US" altLang="zh-CN" dirty="0" smtClean="0">
                <a:solidFill>
                  <a:prstClr val="black">
                    <a:lumMod val="75000"/>
                    <a:lumOff val="25000"/>
                  </a:prstClr>
                </a:solidFill>
              </a:rPr>
              <a:t>Google</a:t>
            </a:r>
            <a:r>
              <a:rPr lang="zh-CN" altLang="en-US" dirty="0" smtClean="0">
                <a:solidFill>
                  <a:prstClr val="black">
                    <a:lumMod val="75000"/>
                    <a:lumOff val="25000"/>
                  </a:prstClr>
                </a:solidFill>
              </a:rPr>
              <a:t>、</a:t>
            </a:r>
            <a:r>
              <a:rPr lang="en-US" altLang="zh-CN" dirty="0" smtClean="0">
                <a:solidFill>
                  <a:prstClr val="black">
                    <a:lumMod val="75000"/>
                    <a:lumOff val="25000"/>
                  </a:prstClr>
                </a:solidFill>
              </a:rPr>
              <a:t>Microsoft</a:t>
            </a:r>
            <a:r>
              <a:rPr lang="zh-CN" altLang="en-US" dirty="0" smtClean="0">
                <a:solidFill>
                  <a:prstClr val="black">
                    <a:lumMod val="75000"/>
                    <a:lumOff val="25000"/>
                  </a:prstClr>
                </a:solidFill>
              </a:rPr>
              <a:t>、</a:t>
            </a:r>
            <a:r>
              <a:rPr lang="en-US" altLang="zh-CN" dirty="0" smtClean="0">
                <a:solidFill>
                  <a:prstClr val="black">
                    <a:lumMod val="75000"/>
                    <a:lumOff val="25000"/>
                  </a:prstClr>
                </a:solidFill>
              </a:rPr>
              <a:t>Verizon</a:t>
            </a:r>
            <a:r>
              <a:rPr lang="zh-CN" altLang="en-US" dirty="0" smtClean="0">
                <a:solidFill>
                  <a:prstClr val="black">
                    <a:lumMod val="75000"/>
                    <a:lumOff val="25000"/>
                  </a:prstClr>
                </a:solidFill>
              </a:rPr>
              <a:t>、</a:t>
            </a:r>
            <a:r>
              <a:rPr lang="en-US" altLang="zh-CN" dirty="0" smtClean="0">
                <a:solidFill>
                  <a:prstClr val="black">
                    <a:lumMod val="75000"/>
                    <a:lumOff val="25000"/>
                  </a:prstClr>
                </a:solidFill>
              </a:rPr>
              <a:t>Yahoo</a:t>
            </a:r>
            <a:r>
              <a:rPr lang="zh-CN" altLang="en-US" dirty="0" smtClean="0">
                <a:solidFill>
                  <a:prstClr val="black">
                    <a:lumMod val="75000"/>
                    <a:lumOff val="25000"/>
                  </a:prstClr>
                </a:solidFill>
              </a:rPr>
              <a:t>！</a:t>
            </a:r>
            <a:r>
              <a:rPr lang="en-US" altLang="zh-CN" dirty="0" smtClean="0">
                <a:solidFill>
                  <a:prstClr val="black">
                    <a:lumMod val="75000"/>
                    <a:lumOff val="25000"/>
                  </a:prstClr>
                </a:solidFill>
              </a:rPr>
              <a:t>6</a:t>
            </a:r>
            <a:r>
              <a:rPr lang="zh-CN" altLang="en-US" dirty="0" smtClean="0">
                <a:solidFill>
                  <a:prstClr val="black">
                    <a:lumMod val="75000"/>
                    <a:lumOff val="25000"/>
                  </a:prstClr>
                </a:solidFill>
              </a:rPr>
              <a:t>家公司联合成立了开放网络基金会（</a:t>
            </a:r>
            <a:r>
              <a:rPr lang="en-US" altLang="zh-CN" dirty="0" smtClean="0">
                <a:solidFill>
                  <a:prstClr val="black">
                    <a:lumMod val="75000"/>
                    <a:lumOff val="25000"/>
                  </a:prstClr>
                </a:solidFill>
              </a:rPr>
              <a:t>Open Networking </a:t>
            </a:r>
            <a:r>
              <a:rPr lang="en-US" altLang="zh-CN" dirty="0" err="1" smtClean="0">
                <a:solidFill>
                  <a:prstClr val="black">
                    <a:lumMod val="75000"/>
                    <a:lumOff val="25000"/>
                  </a:prstClr>
                </a:solidFill>
              </a:rPr>
              <a:t>Fundation</a:t>
            </a:r>
            <a:r>
              <a:rPr lang="zh-CN" altLang="en-US" dirty="0" smtClean="0">
                <a:solidFill>
                  <a:prstClr val="black">
                    <a:lumMod val="75000"/>
                    <a:lumOff val="25000"/>
                  </a:prstClr>
                </a:solidFill>
              </a:rPr>
              <a:t>）</a:t>
            </a:r>
            <a:endParaRPr lang="en-US" altLang="zh-CN" dirty="0" smtClean="0">
              <a:solidFill>
                <a:prstClr val="black">
                  <a:lumMod val="75000"/>
                  <a:lumOff val="25000"/>
                </a:prstClr>
              </a:solidFill>
            </a:endParaRPr>
          </a:p>
          <a:p>
            <a:r>
              <a:rPr lang="en-US" altLang="zh-CN" dirty="0" smtClean="0">
                <a:solidFill>
                  <a:prstClr val="black">
                    <a:lumMod val="75000"/>
                    <a:lumOff val="25000"/>
                  </a:prstClr>
                </a:solidFill>
              </a:rPr>
              <a:t>ONF</a:t>
            </a:r>
            <a:r>
              <a:rPr lang="zh-CN" altLang="en-US" dirty="0" smtClean="0">
                <a:solidFill>
                  <a:prstClr val="black">
                    <a:lumMod val="75000"/>
                    <a:lumOff val="25000"/>
                  </a:prstClr>
                </a:solidFill>
              </a:rPr>
              <a:t>是一个非营利性的组织，主要目标是推动基于</a:t>
            </a:r>
            <a:r>
              <a:rPr lang="en-US" altLang="zh-CN" dirty="0" smtClean="0">
                <a:solidFill>
                  <a:prstClr val="black">
                    <a:lumMod val="75000"/>
                    <a:lumOff val="25000"/>
                  </a:prstClr>
                </a:solidFill>
              </a:rPr>
              <a:t>OpenFlow</a:t>
            </a:r>
            <a:r>
              <a:rPr lang="zh-CN" altLang="en-US" dirty="0" smtClean="0">
                <a:solidFill>
                  <a:prstClr val="black">
                    <a:lumMod val="75000"/>
                    <a:lumOff val="25000"/>
                  </a:prstClr>
                </a:solidFill>
              </a:rPr>
              <a:t>的</a:t>
            </a:r>
            <a:r>
              <a:rPr lang="en-US" altLang="zh-CN" dirty="0" smtClean="0">
                <a:solidFill>
                  <a:prstClr val="black">
                    <a:lumMod val="75000"/>
                    <a:lumOff val="25000"/>
                  </a:prstClr>
                </a:solidFill>
              </a:rPr>
              <a:t>SDN</a:t>
            </a:r>
            <a:r>
              <a:rPr lang="zh-CN" altLang="en-US" dirty="0" smtClean="0">
                <a:solidFill>
                  <a:prstClr val="black">
                    <a:lumMod val="75000"/>
                    <a:lumOff val="25000"/>
                  </a:prstClr>
                </a:solidFill>
              </a:rPr>
              <a:t>成为新的网络标准并发展新的解决方案。</a:t>
            </a:r>
            <a:endParaRPr lang="en-US" altLang="zh-CN" dirty="0" smtClean="0">
              <a:solidFill>
                <a:prstClr val="black">
                  <a:lumMod val="75000"/>
                  <a:lumOff val="25000"/>
                </a:prstClr>
              </a:solidFill>
            </a:endParaRPr>
          </a:p>
          <a:p>
            <a:r>
              <a:rPr lang="en-US" altLang="zh-CN" dirty="0">
                <a:solidFill>
                  <a:prstClr val="black">
                    <a:lumMod val="75000"/>
                    <a:lumOff val="25000"/>
                  </a:prstClr>
                </a:solidFill>
                <a:hlinkClick r:id="rId2"/>
              </a:rPr>
              <a:t>https://www.opennetworking.org</a:t>
            </a:r>
            <a:r>
              <a:rPr lang="en-US" altLang="zh-CN" dirty="0" smtClean="0">
                <a:solidFill>
                  <a:prstClr val="black">
                    <a:lumMod val="75000"/>
                    <a:lumOff val="25000"/>
                  </a:prstClr>
                </a:solidFill>
                <a:hlinkClick r:id="rId2"/>
              </a:rPr>
              <a:t>/</a:t>
            </a:r>
            <a:endParaRPr lang="en-US" altLang="zh-CN" dirty="0" smtClean="0">
              <a:solidFill>
                <a:prstClr val="black">
                  <a:lumMod val="75000"/>
                  <a:lumOff val="25000"/>
                </a:prstClr>
              </a:solidFill>
            </a:endParaRPr>
          </a:p>
          <a:p>
            <a:endParaRPr lang="en-US" altLang="zh-CN" dirty="0" smtClean="0">
              <a:solidFill>
                <a:prstClr val="black">
                  <a:lumMod val="75000"/>
                  <a:lumOff val="25000"/>
                </a:prstClr>
              </a:solidFill>
            </a:endParaRPr>
          </a:p>
        </p:txBody>
      </p:sp>
      <p:sp>
        <p:nvSpPr>
          <p:cNvPr id="3" name="AutoShape 2" descr="onf-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3887" y="123478"/>
            <a:ext cx="3476625"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46978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l"/>
            <a:r>
              <a:rPr lang="en-US" altLang="zh-CN" b="1" dirty="0" smtClean="0"/>
              <a:t>ONF</a:t>
            </a:r>
            <a:r>
              <a:rPr lang="zh-CN" altLang="en-US" b="1" dirty="0" smtClean="0"/>
              <a:t>定义的</a:t>
            </a:r>
            <a:r>
              <a:rPr lang="en-US" altLang="zh-CN" b="1" dirty="0" smtClean="0"/>
              <a:t>SDN</a:t>
            </a:r>
            <a:endParaRPr lang="zh-CN" altLang="en-US" b="1" dirty="0"/>
          </a:p>
        </p:txBody>
      </p:sp>
      <p:grpSp>
        <p:nvGrpSpPr>
          <p:cNvPr id="146" name="Group 4"/>
          <p:cNvGrpSpPr>
            <a:grpSpLocks/>
          </p:cNvGrpSpPr>
          <p:nvPr/>
        </p:nvGrpSpPr>
        <p:grpSpPr bwMode="auto">
          <a:xfrm>
            <a:off x="212726" y="1234356"/>
            <a:ext cx="7929563" cy="3860006"/>
            <a:chOff x="134" y="959"/>
            <a:chExt cx="4995" cy="3242"/>
          </a:xfrm>
        </p:grpSpPr>
        <p:sp>
          <p:nvSpPr>
            <p:cNvPr id="147" name="Rectangle 8"/>
            <p:cNvSpPr/>
            <p:nvPr/>
          </p:nvSpPr>
          <p:spPr>
            <a:xfrm>
              <a:off x="293" y="2471"/>
              <a:ext cx="961" cy="82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zh-CN" altLang="en-US" sz="1000">
                <a:solidFill>
                  <a:srgbClr val="FFFFFF"/>
                </a:solidFill>
              </a:endParaRPr>
            </a:p>
          </p:txBody>
        </p:sp>
        <p:sp>
          <p:nvSpPr>
            <p:cNvPr id="148" name="Rounded Rectangle 2"/>
            <p:cNvSpPr/>
            <p:nvPr/>
          </p:nvSpPr>
          <p:spPr>
            <a:xfrm>
              <a:off x="356" y="2975"/>
              <a:ext cx="844" cy="265"/>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lstStyle/>
            <a:p>
              <a:pPr algn="ctr" defTabSz="457200">
                <a:defRPr/>
              </a:pPr>
              <a:r>
                <a:rPr lang="en-US" sz="900" b="1">
                  <a:solidFill>
                    <a:prstClr val="white"/>
                  </a:solidFill>
                  <a:ea typeface="宋体" pitchFamily="2" charset="-122"/>
                </a:rPr>
                <a:t>Specialized Packet Forwarding Hardware</a:t>
              </a:r>
              <a:endParaRPr lang="en-US" sz="800" b="1">
                <a:solidFill>
                  <a:prstClr val="white"/>
                </a:solidFill>
                <a:ea typeface="宋体" pitchFamily="2" charset="-122"/>
              </a:endParaRPr>
            </a:p>
          </p:txBody>
        </p:sp>
        <p:grpSp>
          <p:nvGrpSpPr>
            <p:cNvPr id="149" name="Group 54"/>
            <p:cNvGrpSpPr>
              <a:grpSpLocks/>
            </p:cNvGrpSpPr>
            <p:nvPr/>
          </p:nvGrpSpPr>
          <p:grpSpPr bwMode="auto">
            <a:xfrm>
              <a:off x="356" y="2527"/>
              <a:ext cx="844" cy="217"/>
              <a:chOff x="558086" y="3810293"/>
              <a:chExt cx="1339620" cy="343744"/>
            </a:xfrm>
          </p:grpSpPr>
          <p:sp>
            <p:nvSpPr>
              <p:cNvPr id="195" name="Rounded Rectangle 4"/>
              <p:cNvSpPr/>
              <p:nvPr/>
            </p:nvSpPr>
            <p:spPr>
              <a:xfrm>
                <a:off x="558086" y="3810293"/>
                <a:ext cx="334905" cy="343744"/>
              </a:xfrm>
              <a:prstGeom prst="roundRect">
                <a:avLst/>
              </a:prstGeom>
              <a:gradFill>
                <a:gsLst>
                  <a:gs pos="0">
                    <a:schemeClr val="accent6">
                      <a:tint val="100000"/>
                      <a:shade val="100000"/>
                      <a:satMod val="130000"/>
                      <a:alpha val="60000"/>
                    </a:schemeClr>
                  </a:gs>
                  <a:gs pos="100000">
                    <a:schemeClr val="accent6">
                      <a:tint val="50000"/>
                      <a:shade val="100000"/>
                      <a:satMod val="350000"/>
                      <a:alpha val="45000"/>
                    </a:schemeClr>
                  </a:gs>
                </a:gsLst>
              </a:gradFill>
            </p:spPr>
            <p:style>
              <a:lnRef idx="0">
                <a:schemeClr val="accent6"/>
              </a:lnRef>
              <a:fillRef idx="3">
                <a:schemeClr val="accent6"/>
              </a:fillRef>
              <a:effectRef idx="3">
                <a:schemeClr val="accent6"/>
              </a:effectRef>
              <a:fontRef idx="minor">
                <a:schemeClr val="lt1"/>
              </a:fontRef>
            </p:style>
            <p:txBody>
              <a:bodyPr anchor="ctr"/>
              <a:lstStyle/>
              <a:p>
                <a:pPr defTabSz="457200">
                  <a:defRPr/>
                </a:pPr>
                <a:r>
                  <a:rPr lang="en-US" sz="600">
                    <a:solidFill>
                      <a:srgbClr val="FFFFFF"/>
                    </a:solidFill>
                  </a:rPr>
                  <a:t>App</a:t>
                </a:r>
              </a:p>
            </p:txBody>
          </p:sp>
          <p:sp>
            <p:nvSpPr>
              <p:cNvPr id="196" name="Rounded Rectangle 5"/>
              <p:cNvSpPr/>
              <p:nvPr/>
            </p:nvSpPr>
            <p:spPr>
              <a:xfrm>
                <a:off x="892991" y="3810293"/>
                <a:ext cx="334905" cy="343744"/>
              </a:xfrm>
              <a:prstGeom prst="roundRect">
                <a:avLst/>
              </a:prstGeom>
              <a:gradFill>
                <a:gsLst>
                  <a:gs pos="0">
                    <a:schemeClr val="accent6">
                      <a:tint val="100000"/>
                      <a:shade val="100000"/>
                      <a:satMod val="130000"/>
                      <a:alpha val="60000"/>
                    </a:schemeClr>
                  </a:gs>
                  <a:gs pos="100000">
                    <a:schemeClr val="accent6">
                      <a:tint val="50000"/>
                      <a:shade val="100000"/>
                      <a:satMod val="350000"/>
                      <a:alpha val="45000"/>
                    </a:schemeClr>
                  </a:gs>
                </a:gsLst>
              </a:gradFill>
            </p:spPr>
            <p:style>
              <a:lnRef idx="0">
                <a:schemeClr val="accent6"/>
              </a:lnRef>
              <a:fillRef idx="3">
                <a:schemeClr val="accent6"/>
              </a:fillRef>
              <a:effectRef idx="3">
                <a:schemeClr val="accent6"/>
              </a:effectRef>
              <a:fontRef idx="minor">
                <a:schemeClr val="lt1"/>
              </a:fontRef>
            </p:style>
            <p:txBody>
              <a:bodyPr anchor="ctr"/>
              <a:lstStyle/>
              <a:p>
                <a:pPr defTabSz="457200">
                  <a:defRPr/>
                </a:pPr>
                <a:r>
                  <a:rPr lang="en-US" sz="600">
                    <a:solidFill>
                      <a:srgbClr val="FFFFFF"/>
                    </a:solidFill>
                  </a:rPr>
                  <a:t>App</a:t>
                </a:r>
              </a:p>
            </p:txBody>
          </p:sp>
          <p:sp>
            <p:nvSpPr>
              <p:cNvPr id="197" name="Rounded Rectangle 6"/>
              <p:cNvSpPr/>
              <p:nvPr/>
            </p:nvSpPr>
            <p:spPr>
              <a:xfrm>
                <a:off x="1562801" y="3810293"/>
                <a:ext cx="334905" cy="343744"/>
              </a:xfrm>
              <a:prstGeom prst="roundRect">
                <a:avLst/>
              </a:prstGeom>
              <a:gradFill>
                <a:gsLst>
                  <a:gs pos="0">
                    <a:schemeClr val="accent6">
                      <a:tint val="100000"/>
                      <a:shade val="100000"/>
                      <a:satMod val="130000"/>
                      <a:alpha val="60000"/>
                    </a:schemeClr>
                  </a:gs>
                  <a:gs pos="100000">
                    <a:schemeClr val="accent6">
                      <a:tint val="50000"/>
                      <a:shade val="100000"/>
                      <a:satMod val="350000"/>
                      <a:alpha val="45000"/>
                    </a:schemeClr>
                  </a:gs>
                </a:gsLst>
              </a:gradFill>
            </p:spPr>
            <p:style>
              <a:lnRef idx="0">
                <a:schemeClr val="accent6"/>
              </a:lnRef>
              <a:fillRef idx="3">
                <a:schemeClr val="accent6"/>
              </a:fillRef>
              <a:effectRef idx="3">
                <a:schemeClr val="accent6"/>
              </a:effectRef>
              <a:fontRef idx="minor">
                <a:schemeClr val="lt1"/>
              </a:fontRef>
            </p:style>
            <p:txBody>
              <a:bodyPr anchor="ctr"/>
              <a:lstStyle/>
              <a:p>
                <a:pPr defTabSz="457200">
                  <a:defRPr/>
                </a:pPr>
                <a:r>
                  <a:rPr lang="en-US" sz="600">
                    <a:solidFill>
                      <a:srgbClr val="FFFFFF"/>
                    </a:solidFill>
                  </a:rPr>
                  <a:t>App</a:t>
                </a:r>
              </a:p>
            </p:txBody>
          </p:sp>
          <p:cxnSp>
            <p:nvCxnSpPr>
              <p:cNvPr id="198" name="Straight Connector 7"/>
              <p:cNvCxnSpPr/>
              <p:nvPr/>
            </p:nvCxnSpPr>
            <p:spPr>
              <a:xfrm>
                <a:off x="1227896" y="3982956"/>
                <a:ext cx="334905" cy="0"/>
              </a:xfrm>
              <a:prstGeom prst="line">
                <a:avLst/>
              </a:prstGeom>
              <a:ln w="25400" cap="flat" cmpd="sng" algn="ctr">
                <a:solidFill>
                  <a:schemeClr val="accent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150" name="Rectangle 11"/>
            <p:cNvSpPr/>
            <p:nvPr/>
          </p:nvSpPr>
          <p:spPr>
            <a:xfrm>
              <a:off x="1819" y="1668"/>
              <a:ext cx="961" cy="824"/>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zh-CN" altLang="en-US" sz="1000">
                <a:solidFill>
                  <a:srgbClr val="FFFFFF"/>
                </a:solidFill>
              </a:endParaRPr>
            </a:p>
          </p:txBody>
        </p:sp>
        <p:sp>
          <p:nvSpPr>
            <p:cNvPr id="151" name="Rounded Rectangle 12"/>
            <p:cNvSpPr/>
            <p:nvPr/>
          </p:nvSpPr>
          <p:spPr>
            <a:xfrm>
              <a:off x="1882" y="2172"/>
              <a:ext cx="844" cy="264"/>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lstStyle/>
            <a:p>
              <a:pPr algn="ctr" defTabSz="457200">
                <a:defRPr/>
              </a:pPr>
              <a:r>
                <a:rPr lang="en-US" sz="900" b="1">
                  <a:solidFill>
                    <a:prstClr val="white"/>
                  </a:solidFill>
                  <a:ea typeface="宋体" pitchFamily="2" charset="-122"/>
                </a:rPr>
                <a:t>Specialized Packet Forwarding Hardware</a:t>
              </a:r>
              <a:endParaRPr lang="en-US" sz="800" b="1">
                <a:solidFill>
                  <a:prstClr val="white"/>
                </a:solidFill>
                <a:ea typeface="宋体" pitchFamily="2" charset="-122"/>
              </a:endParaRPr>
            </a:p>
          </p:txBody>
        </p:sp>
        <p:grpSp>
          <p:nvGrpSpPr>
            <p:cNvPr id="152" name="Group 58"/>
            <p:cNvGrpSpPr>
              <a:grpSpLocks/>
            </p:cNvGrpSpPr>
            <p:nvPr/>
          </p:nvGrpSpPr>
          <p:grpSpPr bwMode="auto">
            <a:xfrm>
              <a:off x="1882" y="1724"/>
              <a:ext cx="844" cy="216"/>
              <a:chOff x="2988148" y="2012694"/>
              <a:chExt cx="1339620" cy="343744"/>
            </a:xfrm>
          </p:grpSpPr>
          <p:sp>
            <p:nvSpPr>
              <p:cNvPr id="191" name="Rounded Rectangle 14"/>
              <p:cNvSpPr/>
              <p:nvPr/>
            </p:nvSpPr>
            <p:spPr>
              <a:xfrm>
                <a:off x="2988148" y="2012694"/>
                <a:ext cx="334905" cy="343744"/>
              </a:xfrm>
              <a:prstGeom prst="roundRect">
                <a:avLst/>
              </a:prstGeom>
              <a:gradFill>
                <a:gsLst>
                  <a:gs pos="0">
                    <a:schemeClr val="accent6">
                      <a:tint val="100000"/>
                      <a:shade val="100000"/>
                      <a:satMod val="130000"/>
                      <a:alpha val="60000"/>
                    </a:schemeClr>
                  </a:gs>
                  <a:gs pos="100000">
                    <a:schemeClr val="accent6">
                      <a:tint val="50000"/>
                      <a:shade val="100000"/>
                      <a:satMod val="350000"/>
                      <a:alpha val="45000"/>
                    </a:schemeClr>
                  </a:gs>
                </a:gsLst>
              </a:gradFill>
            </p:spPr>
            <p:style>
              <a:lnRef idx="0">
                <a:schemeClr val="accent6"/>
              </a:lnRef>
              <a:fillRef idx="3">
                <a:schemeClr val="accent6"/>
              </a:fillRef>
              <a:effectRef idx="3">
                <a:schemeClr val="accent6"/>
              </a:effectRef>
              <a:fontRef idx="minor">
                <a:schemeClr val="lt1"/>
              </a:fontRef>
            </p:style>
            <p:txBody>
              <a:bodyPr anchor="ctr"/>
              <a:lstStyle/>
              <a:p>
                <a:pPr defTabSz="457200">
                  <a:defRPr/>
                </a:pPr>
                <a:r>
                  <a:rPr lang="en-US" sz="600">
                    <a:solidFill>
                      <a:srgbClr val="FFFFFF"/>
                    </a:solidFill>
                  </a:rPr>
                  <a:t>App</a:t>
                </a:r>
              </a:p>
            </p:txBody>
          </p:sp>
          <p:sp>
            <p:nvSpPr>
              <p:cNvPr id="192" name="Rounded Rectangle 15"/>
              <p:cNvSpPr/>
              <p:nvPr/>
            </p:nvSpPr>
            <p:spPr>
              <a:xfrm>
                <a:off x="3323053" y="2012694"/>
                <a:ext cx="334905" cy="343744"/>
              </a:xfrm>
              <a:prstGeom prst="roundRect">
                <a:avLst/>
              </a:prstGeom>
              <a:gradFill>
                <a:gsLst>
                  <a:gs pos="0">
                    <a:schemeClr val="accent6">
                      <a:tint val="100000"/>
                      <a:shade val="100000"/>
                      <a:satMod val="130000"/>
                      <a:alpha val="60000"/>
                    </a:schemeClr>
                  </a:gs>
                  <a:gs pos="100000">
                    <a:schemeClr val="accent6">
                      <a:tint val="50000"/>
                      <a:shade val="100000"/>
                      <a:satMod val="350000"/>
                      <a:alpha val="45000"/>
                    </a:schemeClr>
                  </a:gs>
                </a:gsLst>
              </a:gradFill>
            </p:spPr>
            <p:style>
              <a:lnRef idx="0">
                <a:schemeClr val="accent6"/>
              </a:lnRef>
              <a:fillRef idx="3">
                <a:schemeClr val="accent6"/>
              </a:fillRef>
              <a:effectRef idx="3">
                <a:schemeClr val="accent6"/>
              </a:effectRef>
              <a:fontRef idx="minor">
                <a:schemeClr val="lt1"/>
              </a:fontRef>
            </p:style>
            <p:txBody>
              <a:bodyPr anchor="ctr"/>
              <a:lstStyle/>
              <a:p>
                <a:pPr defTabSz="457200">
                  <a:defRPr/>
                </a:pPr>
                <a:r>
                  <a:rPr lang="en-US" sz="600">
                    <a:solidFill>
                      <a:srgbClr val="FFFFFF"/>
                    </a:solidFill>
                  </a:rPr>
                  <a:t>App</a:t>
                </a:r>
              </a:p>
            </p:txBody>
          </p:sp>
          <p:sp>
            <p:nvSpPr>
              <p:cNvPr id="193" name="Rounded Rectangle 16"/>
              <p:cNvSpPr/>
              <p:nvPr/>
            </p:nvSpPr>
            <p:spPr>
              <a:xfrm>
                <a:off x="3992863" y="2012694"/>
                <a:ext cx="334905" cy="343744"/>
              </a:xfrm>
              <a:prstGeom prst="roundRect">
                <a:avLst/>
              </a:prstGeom>
              <a:gradFill>
                <a:gsLst>
                  <a:gs pos="0">
                    <a:schemeClr val="accent6">
                      <a:tint val="100000"/>
                      <a:shade val="100000"/>
                      <a:satMod val="130000"/>
                      <a:alpha val="60000"/>
                    </a:schemeClr>
                  </a:gs>
                  <a:gs pos="100000">
                    <a:schemeClr val="accent6">
                      <a:tint val="50000"/>
                      <a:shade val="100000"/>
                      <a:satMod val="350000"/>
                      <a:alpha val="45000"/>
                    </a:schemeClr>
                  </a:gs>
                </a:gsLst>
              </a:gradFill>
            </p:spPr>
            <p:style>
              <a:lnRef idx="0">
                <a:schemeClr val="accent6"/>
              </a:lnRef>
              <a:fillRef idx="3">
                <a:schemeClr val="accent6"/>
              </a:fillRef>
              <a:effectRef idx="3">
                <a:schemeClr val="accent6"/>
              </a:effectRef>
              <a:fontRef idx="minor">
                <a:schemeClr val="lt1"/>
              </a:fontRef>
            </p:style>
            <p:txBody>
              <a:bodyPr anchor="ctr"/>
              <a:lstStyle/>
              <a:p>
                <a:pPr defTabSz="457200">
                  <a:defRPr/>
                </a:pPr>
                <a:r>
                  <a:rPr lang="en-US" sz="600">
                    <a:solidFill>
                      <a:srgbClr val="FFFFFF"/>
                    </a:solidFill>
                  </a:rPr>
                  <a:t>App</a:t>
                </a:r>
              </a:p>
            </p:txBody>
          </p:sp>
          <p:cxnSp>
            <p:nvCxnSpPr>
              <p:cNvPr id="194" name="Straight Connector 17"/>
              <p:cNvCxnSpPr/>
              <p:nvPr/>
            </p:nvCxnSpPr>
            <p:spPr>
              <a:xfrm>
                <a:off x="3657958" y="2184565"/>
                <a:ext cx="334905" cy="1592"/>
              </a:xfrm>
              <a:prstGeom prst="line">
                <a:avLst/>
              </a:prstGeom>
              <a:ln w="25400" cap="flat" cmpd="sng" algn="ctr">
                <a:solidFill>
                  <a:schemeClr val="accent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153" name="Rectangle 19"/>
            <p:cNvSpPr/>
            <p:nvPr/>
          </p:nvSpPr>
          <p:spPr>
            <a:xfrm>
              <a:off x="4168" y="2043"/>
              <a:ext cx="961" cy="824"/>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zh-CN" altLang="en-US" sz="1000">
                <a:solidFill>
                  <a:srgbClr val="FFFFFF"/>
                </a:solidFill>
              </a:endParaRPr>
            </a:p>
          </p:txBody>
        </p:sp>
        <p:sp>
          <p:nvSpPr>
            <p:cNvPr id="154" name="Rounded Rectangle 20"/>
            <p:cNvSpPr/>
            <p:nvPr/>
          </p:nvSpPr>
          <p:spPr>
            <a:xfrm>
              <a:off x="4232" y="2547"/>
              <a:ext cx="843" cy="265"/>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lstStyle/>
            <a:p>
              <a:pPr algn="ctr" defTabSz="457200">
                <a:defRPr/>
              </a:pPr>
              <a:r>
                <a:rPr lang="en-US" sz="900" b="1">
                  <a:solidFill>
                    <a:prstClr val="white"/>
                  </a:solidFill>
                  <a:ea typeface="宋体" pitchFamily="2" charset="-122"/>
                </a:rPr>
                <a:t>Specialized Packet Forwarding Hardware</a:t>
              </a:r>
              <a:endParaRPr lang="en-US" sz="800" b="1">
                <a:solidFill>
                  <a:prstClr val="white"/>
                </a:solidFill>
                <a:ea typeface="宋体" pitchFamily="2" charset="-122"/>
              </a:endParaRPr>
            </a:p>
          </p:txBody>
        </p:sp>
        <p:grpSp>
          <p:nvGrpSpPr>
            <p:cNvPr id="155" name="Group 57"/>
            <p:cNvGrpSpPr>
              <a:grpSpLocks/>
            </p:cNvGrpSpPr>
            <p:nvPr/>
          </p:nvGrpSpPr>
          <p:grpSpPr bwMode="auto">
            <a:xfrm>
              <a:off x="4232" y="2099"/>
              <a:ext cx="843" cy="217"/>
              <a:chOff x="6717510" y="2608253"/>
              <a:chExt cx="1339620" cy="343744"/>
            </a:xfrm>
          </p:grpSpPr>
          <p:sp>
            <p:nvSpPr>
              <p:cNvPr id="187" name="Rounded Rectangle 22"/>
              <p:cNvSpPr/>
              <p:nvPr/>
            </p:nvSpPr>
            <p:spPr>
              <a:xfrm>
                <a:off x="6717510" y="2608253"/>
                <a:ext cx="334905" cy="343744"/>
              </a:xfrm>
              <a:prstGeom prst="roundRect">
                <a:avLst/>
              </a:prstGeom>
              <a:gradFill>
                <a:gsLst>
                  <a:gs pos="0">
                    <a:schemeClr val="accent6">
                      <a:tint val="100000"/>
                      <a:shade val="100000"/>
                      <a:satMod val="130000"/>
                      <a:alpha val="60000"/>
                    </a:schemeClr>
                  </a:gs>
                  <a:gs pos="100000">
                    <a:schemeClr val="accent6">
                      <a:tint val="50000"/>
                      <a:shade val="100000"/>
                      <a:satMod val="350000"/>
                      <a:alpha val="45000"/>
                    </a:schemeClr>
                  </a:gs>
                </a:gsLst>
              </a:gradFill>
            </p:spPr>
            <p:style>
              <a:lnRef idx="0">
                <a:schemeClr val="accent6"/>
              </a:lnRef>
              <a:fillRef idx="3">
                <a:schemeClr val="accent6"/>
              </a:fillRef>
              <a:effectRef idx="3">
                <a:schemeClr val="accent6"/>
              </a:effectRef>
              <a:fontRef idx="minor">
                <a:schemeClr val="lt1"/>
              </a:fontRef>
            </p:style>
            <p:txBody>
              <a:bodyPr anchor="ctr"/>
              <a:lstStyle/>
              <a:p>
                <a:pPr defTabSz="457200">
                  <a:defRPr/>
                </a:pPr>
                <a:r>
                  <a:rPr lang="en-US" sz="600">
                    <a:solidFill>
                      <a:srgbClr val="FFFFFF"/>
                    </a:solidFill>
                  </a:rPr>
                  <a:t>App</a:t>
                </a:r>
              </a:p>
            </p:txBody>
          </p:sp>
          <p:sp>
            <p:nvSpPr>
              <p:cNvPr id="188" name="Rounded Rectangle 23"/>
              <p:cNvSpPr/>
              <p:nvPr/>
            </p:nvSpPr>
            <p:spPr>
              <a:xfrm>
                <a:off x="7052415" y="2608253"/>
                <a:ext cx="334905" cy="343744"/>
              </a:xfrm>
              <a:prstGeom prst="roundRect">
                <a:avLst/>
              </a:prstGeom>
              <a:gradFill>
                <a:gsLst>
                  <a:gs pos="0">
                    <a:schemeClr val="accent6">
                      <a:tint val="100000"/>
                      <a:shade val="100000"/>
                      <a:satMod val="130000"/>
                      <a:alpha val="60000"/>
                    </a:schemeClr>
                  </a:gs>
                  <a:gs pos="100000">
                    <a:schemeClr val="accent6">
                      <a:tint val="50000"/>
                      <a:shade val="100000"/>
                      <a:satMod val="350000"/>
                      <a:alpha val="45000"/>
                    </a:schemeClr>
                  </a:gs>
                </a:gsLst>
              </a:gradFill>
            </p:spPr>
            <p:style>
              <a:lnRef idx="0">
                <a:schemeClr val="accent6"/>
              </a:lnRef>
              <a:fillRef idx="3">
                <a:schemeClr val="accent6"/>
              </a:fillRef>
              <a:effectRef idx="3">
                <a:schemeClr val="accent6"/>
              </a:effectRef>
              <a:fontRef idx="minor">
                <a:schemeClr val="lt1"/>
              </a:fontRef>
            </p:style>
            <p:txBody>
              <a:bodyPr anchor="ctr"/>
              <a:lstStyle/>
              <a:p>
                <a:pPr defTabSz="457200">
                  <a:defRPr/>
                </a:pPr>
                <a:r>
                  <a:rPr lang="en-US" sz="600">
                    <a:solidFill>
                      <a:srgbClr val="FFFFFF"/>
                    </a:solidFill>
                  </a:rPr>
                  <a:t>App</a:t>
                </a:r>
              </a:p>
            </p:txBody>
          </p:sp>
          <p:sp>
            <p:nvSpPr>
              <p:cNvPr id="189" name="Rounded Rectangle 24"/>
              <p:cNvSpPr/>
              <p:nvPr/>
            </p:nvSpPr>
            <p:spPr>
              <a:xfrm>
                <a:off x="7722225" y="2608253"/>
                <a:ext cx="334905" cy="343744"/>
              </a:xfrm>
              <a:prstGeom prst="roundRect">
                <a:avLst/>
              </a:prstGeom>
              <a:gradFill>
                <a:gsLst>
                  <a:gs pos="0">
                    <a:schemeClr val="accent6">
                      <a:tint val="100000"/>
                      <a:shade val="100000"/>
                      <a:satMod val="130000"/>
                      <a:alpha val="60000"/>
                    </a:schemeClr>
                  </a:gs>
                  <a:gs pos="100000">
                    <a:schemeClr val="accent6">
                      <a:tint val="50000"/>
                      <a:shade val="100000"/>
                      <a:satMod val="350000"/>
                      <a:alpha val="45000"/>
                    </a:schemeClr>
                  </a:gs>
                </a:gsLst>
              </a:gradFill>
            </p:spPr>
            <p:style>
              <a:lnRef idx="0">
                <a:schemeClr val="accent6"/>
              </a:lnRef>
              <a:fillRef idx="3">
                <a:schemeClr val="accent6"/>
              </a:fillRef>
              <a:effectRef idx="3">
                <a:schemeClr val="accent6"/>
              </a:effectRef>
              <a:fontRef idx="minor">
                <a:schemeClr val="lt1"/>
              </a:fontRef>
            </p:style>
            <p:txBody>
              <a:bodyPr anchor="ctr"/>
              <a:lstStyle/>
              <a:p>
                <a:pPr defTabSz="457200">
                  <a:defRPr/>
                </a:pPr>
                <a:r>
                  <a:rPr lang="en-US" sz="600">
                    <a:solidFill>
                      <a:srgbClr val="FFFFFF"/>
                    </a:solidFill>
                  </a:rPr>
                  <a:t>App</a:t>
                </a:r>
              </a:p>
            </p:txBody>
          </p:sp>
          <p:cxnSp>
            <p:nvCxnSpPr>
              <p:cNvPr id="190" name="Straight Connector 25"/>
              <p:cNvCxnSpPr/>
              <p:nvPr/>
            </p:nvCxnSpPr>
            <p:spPr>
              <a:xfrm>
                <a:off x="7388114" y="2780916"/>
                <a:ext cx="333713" cy="0"/>
              </a:xfrm>
              <a:prstGeom prst="line">
                <a:avLst/>
              </a:prstGeom>
              <a:ln w="25400" cap="flat" cmpd="sng" algn="ctr">
                <a:solidFill>
                  <a:schemeClr val="accent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156" name="Rectangle 27"/>
            <p:cNvSpPr/>
            <p:nvPr/>
          </p:nvSpPr>
          <p:spPr>
            <a:xfrm>
              <a:off x="1444" y="3363"/>
              <a:ext cx="961" cy="82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zh-CN" altLang="en-US" sz="1000">
                <a:solidFill>
                  <a:srgbClr val="FFFFFF"/>
                </a:solidFill>
              </a:endParaRPr>
            </a:p>
          </p:txBody>
        </p:sp>
        <p:sp>
          <p:nvSpPr>
            <p:cNvPr id="157" name="Rounded Rectangle 28"/>
            <p:cNvSpPr/>
            <p:nvPr/>
          </p:nvSpPr>
          <p:spPr>
            <a:xfrm>
              <a:off x="1507" y="3868"/>
              <a:ext cx="844" cy="264"/>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lstStyle/>
            <a:p>
              <a:pPr algn="ctr" defTabSz="457200">
                <a:defRPr/>
              </a:pPr>
              <a:r>
                <a:rPr lang="en-US" sz="900" b="1">
                  <a:solidFill>
                    <a:prstClr val="white"/>
                  </a:solidFill>
                  <a:ea typeface="宋体" pitchFamily="2" charset="-122"/>
                </a:rPr>
                <a:t>Specialized Packet Forwarding Hardware</a:t>
              </a:r>
              <a:endParaRPr lang="en-US" sz="800" b="1">
                <a:solidFill>
                  <a:prstClr val="white"/>
                </a:solidFill>
                <a:ea typeface="宋体" pitchFamily="2" charset="-122"/>
              </a:endParaRPr>
            </a:p>
          </p:txBody>
        </p:sp>
        <p:grpSp>
          <p:nvGrpSpPr>
            <p:cNvPr id="158" name="Group 55"/>
            <p:cNvGrpSpPr>
              <a:grpSpLocks/>
            </p:cNvGrpSpPr>
            <p:nvPr/>
          </p:nvGrpSpPr>
          <p:grpSpPr bwMode="auto">
            <a:xfrm>
              <a:off x="1507" y="3420"/>
              <a:ext cx="844" cy="216"/>
              <a:chOff x="2995893" y="5485693"/>
              <a:chExt cx="1339620" cy="343744"/>
            </a:xfrm>
          </p:grpSpPr>
          <p:sp>
            <p:nvSpPr>
              <p:cNvPr id="183" name="Rounded Rectangle 30"/>
              <p:cNvSpPr/>
              <p:nvPr/>
            </p:nvSpPr>
            <p:spPr>
              <a:xfrm>
                <a:off x="2995893" y="5485693"/>
                <a:ext cx="334905" cy="343744"/>
              </a:xfrm>
              <a:prstGeom prst="roundRect">
                <a:avLst/>
              </a:prstGeom>
              <a:gradFill>
                <a:gsLst>
                  <a:gs pos="0">
                    <a:schemeClr val="accent6">
                      <a:tint val="100000"/>
                      <a:shade val="100000"/>
                      <a:satMod val="130000"/>
                      <a:alpha val="60000"/>
                    </a:schemeClr>
                  </a:gs>
                  <a:gs pos="100000">
                    <a:schemeClr val="accent6">
                      <a:tint val="50000"/>
                      <a:shade val="100000"/>
                      <a:satMod val="350000"/>
                      <a:alpha val="45000"/>
                    </a:schemeClr>
                  </a:gs>
                </a:gsLst>
              </a:gradFill>
            </p:spPr>
            <p:style>
              <a:lnRef idx="0">
                <a:schemeClr val="accent6"/>
              </a:lnRef>
              <a:fillRef idx="3">
                <a:schemeClr val="accent6"/>
              </a:fillRef>
              <a:effectRef idx="3">
                <a:schemeClr val="accent6"/>
              </a:effectRef>
              <a:fontRef idx="minor">
                <a:schemeClr val="lt1"/>
              </a:fontRef>
            </p:style>
            <p:txBody>
              <a:bodyPr anchor="ctr"/>
              <a:lstStyle/>
              <a:p>
                <a:pPr defTabSz="457200">
                  <a:defRPr/>
                </a:pPr>
                <a:r>
                  <a:rPr lang="en-US" sz="600">
                    <a:solidFill>
                      <a:srgbClr val="FFFFFF"/>
                    </a:solidFill>
                  </a:rPr>
                  <a:t>App</a:t>
                </a:r>
              </a:p>
            </p:txBody>
          </p:sp>
          <p:sp>
            <p:nvSpPr>
              <p:cNvPr id="184" name="Rounded Rectangle 31"/>
              <p:cNvSpPr/>
              <p:nvPr/>
            </p:nvSpPr>
            <p:spPr>
              <a:xfrm>
                <a:off x="3330798" y="5485693"/>
                <a:ext cx="334905" cy="343744"/>
              </a:xfrm>
              <a:prstGeom prst="roundRect">
                <a:avLst/>
              </a:prstGeom>
              <a:gradFill>
                <a:gsLst>
                  <a:gs pos="0">
                    <a:schemeClr val="accent6">
                      <a:tint val="100000"/>
                      <a:shade val="100000"/>
                      <a:satMod val="130000"/>
                      <a:alpha val="60000"/>
                    </a:schemeClr>
                  </a:gs>
                  <a:gs pos="100000">
                    <a:schemeClr val="accent6">
                      <a:tint val="50000"/>
                      <a:shade val="100000"/>
                      <a:satMod val="350000"/>
                      <a:alpha val="45000"/>
                    </a:schemeClr>
                  </a:gs>
                </a:gsLst>
              </a:gradFill>
            </p:spPr>
            <p:style>
              <a:lnRef idx="0">
                <a:schemeClr val="accent6"/>
              </a:lnRef>
              <a:fillRef idx="3">
                <a:schemeClr val="accent6"/>
              </a:fillRef>
              <a:effectRef idx="3">
                <a:schemeClr val="accent6"/>
              </a:effectRef>
              <a:fontRef idx="minor">
                <a:schemeClr val="lt1"/>
              </a:fontRef>
            </p:style>
            <p:txBody>
              <a:bodyPr anchor="ctr"/>
              <a:lstStyle/>
              <a:p>
                <a:pPr defTabSz="457200">
                  <a:defRPr/>
                </a:pPr>
                <a:r>
                  <a:rPr lang="en-US" sz="600">
                    <a:solidFill>
                      <a:srgbClr val="FFFFFF"/>
                    </a:solidFill>
                  </a:rPr>
                  <a:t>App</a:t>
                </a:r>
              </a:p>
            </p:txBody>
          </p:sp>
          <p:sp>
            <p:nvSpPr>
              <p:cNvPr id="185" name="Rounded Rectangle 32"/>
              <p:cNvSpPr/>
              <p:nvPr/>
            </p:nvSpPr>
            <p:spPr>
              <a:xfrm>
                <a:off x="4000608" y="5485693"/>
                <a:ext cx="334905" cy="343744"/>
              </a:xfrm>
              <a:prstGeom prst="roundRect">
                <a:avLst/>
              </a:prstGeom>
              <a:gradFill>
                <a:gsLst>
                  <a:gs pos="0">
                    <a:schemeClr val="accent6">
                      <a:tint val="100000"/>
                      <a:shade val="100000"/>
                      <a:satMod val="130000"/>
                      <a:alpha val="60000"/>
                    </a:schemeClr>
                  </a:gs>
                  <a:gs pos="100000">
                    <a:schemeClr val="accent6">
                      <a:tint val="50000"/>
                      <a:shade val="100000"/>
                      <a:satMod val="350000"/>
                      <a:alpha val="45000"/>
                    </a:schemeClr>
                  </a:gs>
                </a:gsLst>
              </a:gradFill>
            </p:spPr>
            <p:style>
              <a:lnRef idx="0">
                <a:schemeClr val="accent6"/>
              </a:lnRef>
              <a:fillRef idx="3">
                <a:schemeClr val="accent6"/>
              </a:fillRef>
              <a:effectRef idx="3">
                <a:schemeClr val="accent6"/>
              </a:effectRef>
              <a:fontRef idx="minor">
                <a:schemeClr val="lt1"/>
              </a:fontRef>
            </p:style>
            <p:txBody>
              <a:bodyPr anchor="ctr"/>
              <a:lstStyle/>
              <a:p>
                <a:pPr defTabSz="457200">
                  <a:defRPr/>
                </a:pPr>
                <a:r>
                  <a:rPr lang="en-US" sz="600">
                    <a:solidFill>
                      <a:srgbClr val="FFFFFF"/>
                    </a:solidFill>
                  </a:rPr>
                  <a:t>App</a:t>
                </a:r>
              </a:p>
            </p:txBody>
          </p:sp>
          <p:cxnSp>
            <p:nvCxnSpPr>
              <p:cNvPr id="186" name="Straight Connector 33"/>
              <p:cNvCxnSpPr/>
              <p:nvPr/>
            </p:nvCxnSpPr>
            <p:spPr>
              <a:xfrm>
                <a:off x="3665703" y="5657564"/>
                <a:ext cx="334905" cy="1592"/>
              </a:xfrm>
              <a:prstGeom prst="line">
                <a:avLst/>
              </a:prstGeom>
              <a:ln w="25400" cap="flat" cmpd="sng" algn="ctr">
                <a:solidFill>
                  <a:schemeClr val="accent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159" name="Rectangle 35"/>
            <p:cNvSpPr/>
            <p:nvPr/>
          </p:nvSpPr>
          <p:spPr>
            <a:xfrm>
              <a:off x="2785" y="2812"/>
              <a:ext cx="961" cy="824"/>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zh-CN" altLang="en-US" sz="1000">
                <a:solidFill>
                  <a:srgbClr val="FFFFFF"/>
                </a:solidFill>
              </a:endParaRPr>
            </a:p>
          </p:txBody>
        </p:sp>
        <p:sp>
          <p:nvSpPr>
            <p:cNvPr id="160" name="Rounded Rectangle 36"/>
            <p:cNvSpPr/>
            <p:nvPr/>
          </p:nvSpPr>
          <p:spPr>
            <a:xfrm>
              <a:off x="2848" y="3316"/>
              <a:ext cx="844" cy="264"/>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lstStyle/>
            <a:p>
              <a:pPr algn="ctr" defTabSz="457200">
                <a:defRPr/>
              </a:pPr>
              <a:r>
                <a:rPr lang="en-US" sz="900" b="1">
                  <a:solidFill>
                    <a:prstClr val="white"/>
                  </a:solidFill>
                  <a:ea typeface="宋体" pitchFamily="2" charset="-122"/>
                </a:rPr>
                <a:t>Specialized Packet Forwarding Hardware</a:t>
              </a:r>
              <a:endParaRPr lang="en-US" sz="800" b="1">
                <a:solidFill>
                  <a:prstClr val="white"/>
                </a:solidFill>
                <a:ea typeface="宋体" pitchFamily="2" charset="-122"/>
              </a:endParaRPr>
            </a:p>
          </p:txBody>
        </p:sp>
        <p:sp>
          <p:nvSpPr>
            <p:cNvPr id="161" name="Rounded Rectangle 3"/>
            <p:cNvSpPr/>
            <p:nvPr/>
          </p:nvSpPr>
          <p:spPr>
            <a:xfrm>
              <a:off x="356" y="2744"/>
              <a:ext cx="844" cy="223"/>
            </a:xfrm>
            <a:prstGeom prst="roundRect">
              <a:avLst/>
            </a:prstGeom>
            <a:gradFill>
              <a:gsLst>
                <a:gs pos="0">
                  <a:srgbClr val="FF0000"/>
                </a:gs>
                <a:gs pos="100000">
                  <a:srgbClr val="F7545C"/>
                </a:gs>
              </a:gsLst>
            </a:gradFill>
          </p:spPr>
          <p:style>
            <a:lnRef idx="0">
              <a:schemeClr val="accent6"/>
            </a:lnRef>
            <a:fillRef idx="3">
              <a:schemeClr val="accent6"/>
            </a:fillRef>
            <a:effectRef idx="3">
              <a:schemeClr val="accent6"/>
            </a:effectRef>
            <a:fontRef idx="minor">
              <a:schemeClr val="lt1"/>
            </a:fontRef>
          </p:style>
          <p:txBody>
            <a:bodyPr anchor="ctr"/>
            <a:lstStyle/>
            <a:p>
              <a:pPr algn="ctr" defTabSz="457200">
                <a:defRPr/>
              </a:pPr>
              <a:r>
                <a:rPr lang="en-US" sz="900" dirty="0">
                  <a:solidFill>
                    <a:srgbClr val="FFFFFF"/>
                  </a:solidFill>
                </a:rPr>
                <a:t>Operating</a:t>
              </a:r>
            </a:p>
            <a:p>
              <a:pPr algn="ctr" defTabSz="457200">
                <a:defRPr/>
              </a:pPr>
              <a:r>
                <a:rPr lang="en-US" sz="900" dirty="0">
                  <a:solidFill>
                    <a:srgbClr val="FFFFFF"/>
                  </a:solidFill>
                </a:rPr>
                <a:t>System</a:t>
              </a:r>
            </a:p>
          </p:txBody>
        </p:sp>
        <p:sp>
          <p:nvSpPr>
            <p:cNvPr id="162" name="Rounded Rectangle 13"/>
            <p:cNvSpPr/>
            <p:nvPr/>
          </p:nvSpPr>
          <p:spPr>
            <a:xfrm>
              <a:off x="1882" y="1940"/>
              <a:ext cx="844" cy="223"/>
            </a:xfrm>
            <a:prstGeom prst="roundRect">
              <a:avLst/>
            </a:prstGeom>
            <a:gradFill>
              <a:gsLst>
                <a:gs pos="0">
                  <a:srgbClr val="FF0000"/>
                </a:gs>
                <a:gs pos="100000">
                  <a:srgbClr val="F7545C"/>
                </a:gs>
              </a:gsLst>
            </a:gradFill>
          </p:spPr>
          <p:style>
            <a:lnRef idx="0">
              <a:schemeClr val="accent6"/>
            </a:lnRef>
            <a:fillRef idx="3">
              <a:schemeClr val="accent6"/>
            </a:fillRef>
            <a:effectRef idx="3">
              <a:schemeClr val="accent6"/>
            </a:effectRef>
            <a:fontRef idx="minor">
              <a:schemeClr val="lt1"/>
            </a:fontRef>
          </p:style>
          <p:txBody>
            <a:bodyPr anchor="ctr"/>
            <a:lstStyle/>
            <a:p>
              <a:pPr algn="ctr" defTabSz="457200">
                <a:defRPr/>
              </a:pPr>
              <a:r>
                <a:rPr lang="en-US" sz="900" dirty="0">
                  <a:solidFill>
                    <a:srgbClr val="FFFFFF"/>
                  </a:solidFill>
                </a:rPr>
                <a:t>Operating</a:t>
              </a:r>
            </a:p>
            <a:p>
              <a:pPr algn="ctr" defTabSz="457200">
                <a:defRPr/>
              </a:pPr>
              <a:r>
                <a:rPr lang="en-US" sz="900" dirty="0">
                  <a:solidFill>
                    <a:srgbClr val="FFFFFF"/>
                  </a:solidFill>
                </a:rPr>
                <a:t>System</a:t>
              </a:r>
            </a:p>
          </p:txBody>
        </p:sp>
        <p:sp>
          <p:nvSpPr>
            <p:cNvPr id="163" name="Rounded Rectangle 21"/>
            <p:cNvSpPr/>
            <p:nvPr/>
          </p:nvSpPr>
          <p:spPr>
            <a:xfrm>
              <a:off x="4232" y="2316"/>
              <a:ext cx="843" cy="223"/>
            </a:xfrm>
            <a:prstGeom prst="roundRect">
              <a:avLst/>
            </a:prstGeom>
            <a:gradFill>
              <a:gsLst>
                <a:gs pos="0">
                  <a:srgbClr val="FF0000"/>
                </a:gs>
                <a:gs pos="100000">
                  <a:srgbClr val="F7545C"/>
                </a:gs>
              </a:gsLst>
            </a:gradFill>
          </p:spPr>
          <p:style>
            <a:lnRef idx="0">
              <a:schemeClr val="accent6"/>
            </a:lnRef>
            <a:fillRef idx="3">
              <a:schemeClr val="accent6"/>
            </a:fillRef>
            <a:effectRef idx="3">
              <a:schemeClr val="accent6"/>
            </a:effectRef>
            <a:fontRef idx="minor">
              <a:schemeClr val="lt1"/>
            </a:fontRef>
          </p:style>
          <p:txBody>
            <a:bodyPr anchor="ctr"/>
            <a:lstStyle/>
            <a:p>
              <a:pPr algn="ctr" defTabSz="457200">
                <a:defRPr/>
              </a:pPr>
              <a:r>
                <a:rPr lang="en-US" sz="900" dirty="0">
                  <a:solidFill>
                    <a:srgbClr val="FFFFFF"/>
                  </a:solidFill>
                </a:rPr>
                <a:t>Operating</a:t>
              </a:r>
            </a:p>
            <a:p>
              <a:pPr algn="ctr" defTabSz="457200">
                <a:defRPr/>
              </a:pPr>
              <a:r>
                <a:rPr lang="en-US" sz="900" dirty="0">
                  <a:solidFill>
                    <a:srgbClr val="FFFFFF"/>
                  </a:solidFill>
                </a:rPr>
                <a:t>System</a:t>
              </a:r>
            </a:p>
          </p:txBody>
        </p:sp>
        <p:sp>
          <p:nvSpPr>
            <p:cNvPr id="164" name="Rounded Rectangle 29"/>
            <p:cNvSpPr/>
            <p:nvPr/>
          </p:nvSpPr>
          <p:spPr>
            <a:xfrm>
              <a:off x="1507" y="3636"/>
              <a:ext cx="844" cy="223"/>
            </a:xfrm>
            <a:prstGeom prst="roundRect">
              <a:avLst/>
            </a:prstGeom>
            <a:gradFill>
              <a:gsLst>
                <a:gs pos="0">
                  <a:srgbClr val="FF0000"/>
                </a:gs>
                <a:gs pos="100000">
                  <a:srgbClr val="F7545C"/>
                </a:gs>
              </a:gsLst>
            </a:gradFill>
          </p:spPr>
          <p:style>
            <a:lnRef idx="0">
              <a:schemeClr val="accent6"/>
            </a:lnRef>
            <a:fillRef idx="3">
              <a:schemeClr val="accent6"/>
            </a:fillRef>
            <a:effectRef idx="3">
              <a:schemeClr val="accent6"/>
            </a:effectRef>
            <a:fontRef idx="minor">
              <a:schemeClr val="lt1"/>
            </a:fontRef>
          </p:style>
          <p:txBody>
            <a:bodyPr anchor="ctr"/>
            <a:lstStyle/>
            <a:p>
              <a:pPr algn="ctr" defTabSz="457200">
                <a:defRPr/>
              </a:pPr>
              <a:r>
                <a:rPr lang="en-US" sz="900" dirty="0">
                  <a:solidFill>
                    <a:srgbClr val="FFFFFF"/>
                  </a:solidFill>
                </a:rPr>
                <a:t>Operating</a:t>
              </a:r>
            </a:p>
            <a:p>
              <a:pPr algn="ctr" defTabSz="457200">
                <a:defRPr/>
              </a:pPr>
              <a:r>
                <a:rPr lang="en-US" sz="900" dirty="0">
                  <a:solidFill>
                    <a:srgbClr val="FFFFFF"/>
                  </a:solidFill>
                </a:rPr>
                <a:t>System</a:t>
              </a:r>
            </a:p>
          </p:txBody>
        </p:sp>
        <p:sp>
          <p:nvSpPr>
            <p:cNvPr id="165" name="Rounded Rectangle 37"/>
            <p:cNvSpPr/>
            <p:nvPr/>
          </p:nvSpPr>
          <p:spPr>
            <a:xfrm>
              <a:off x="2848" y="3085"/>
              <a:ext cx="844" cy="222"/>
            </a:xfrm>
            <a:prstGeom prst="roundRect">
              <a:avLst/>
            </a:prstGeom>
            <a:gradFill>
              <a:gsLst>
                <a:gs pos="0">
                  <a:srgbClr val="FF0000"/>
                </a:gs>
                <a:gs pos="100000">
                  <a:srgbClr val="F7545C"/>
                </a:gs>
              </a:gsLst>
            </a:gradFill>
          </p:spPr>
          <p:style>
            <a:lnRef idx="0">
              <a:schemeClr val="accent6"/>
            </a:lnRef>
            <a:fillRef idx="3">
              <a:schemeClr val="accent6"/>
            </a:fillRef>
            <a:effectRef idx="3">
              <a:schemeClr val="accent6"/>
            </a:effectRef>
            <a:fontRef idx="minor">
              <a:schemeClr val="lt1"/>
            </a:fontRef>
          </p:style>
          <p:txBody>
            <a:bodyPr anchor="ctr"/>
            <a:lstStyle/>
            <a:p>
              <a:pPr algn="ctr" defTabSz="457200">
                <a:defRPr/>
              </a:pPr>
              <a:r>
                <a:rPr lang="en-US" sz="900" dirty="0">
                  <a:solidFill>
                    <a:srgbClr val="FFFFFF"/>
                  </a:solidFill>
                </a:rPr>
                <a:t>Operating</a:t>
              </a:r>
            </a:p>
            <a:p>
              <a:pPr algn="ctr" defTabSz="457200">
                <a:defRPr/>
              </a:pPr>
              <a:r>
                <a:rPr lang="en-US" sz="900" dirty="0">
                  <a:solidFill>
                    <a:srgbClr val="FFFFFF"/>
                  </a:solidFill>
                </a:rPr>
                <a:t>System</a:t>
              </a:r>
            </a:p>
          </p:txBody>
        </p:sp>
        <p:grpSp>
          <p:nvGrpSpPr>
            <p:cNvPr id="166" name="Group 56"/>
            <p:cNvGrpSpPr>
              <a:grpSpLocks/>
            </p:cNvGrpSpPr>
            <p:nvPr/>
          </p:nvGrpSpPr>
          <p:grpSpPr bwMode="auto">
            <a:xfrm>
              <a:off x="2848" y="2868"/>
              <a:ext cx="844" cy="217"/>
              <a:chOff x="4521796" y="3828803"/>
              <a:chExt cx="1339620" cy="343744"/>
            </a:xfrm>
          </p:grpSpPr>
          <p:sp>
            <p:nvSpPr>
              <p:cNvPr id="179" name="Rounded Rectangle 38"/>
              <p:cNvSpPr/>
              <p:nvPr/>
            </p:nvSpPr>
            <p:spPr>
              <a:xfrm>
                <a:off x="4521796" y="3828803"/>
                <a:ext cx="334905" cy="343744"/>
              </a:xfrm>
              <a:prstGeom prst="roundRect">
                <a:avLst/>
              </a:prstGeom>
              <a:gradFill>
                <a:gsLst>
                  <a:gs pos="0">
                    <a:schemeClr val="accent6">
                      <a:tint val="100000"/>
                      <a:shade val="100000"/>
                      <a:satMod val="130000"/>
                      <a:alpha val="60000"/>
                    </a:schemeClr>
                  </a:gs>
                  <a:gs pos="100000">
                    <a:schemeClr val="accent6">
                      <a:tint val="50000"/>
                      <a:shade val="100000"/>
                      <a:satMod val="350000"/>
                      <a:alpha val="45000"/>
                    </a:schemeClr>
                  </a:gs>
                </a:gsLst>
              </a:gradFill>
            </p:spPr>
            <p:style>
              <a:lnRef idx="0">
                <a:schemeClr val="accent6"/>
              </a:lnRef>
              <a:fillRef idx="3">
                <a:schemeClr val="accent6"/>
              </a:fillRef>
              <a:effectRef idx="3">
                <a:schemeClr val="accent6"/>
              </a:effectRef>
              <a:fontRef idx="minor">
                <a:schemeClr val="lt1"/>
              </a:fontRef>
            </p:style>
            <p:txBody>
              <a:bodyPr anchor="ctr"/>
              <a:lstStyle/>
              <a:p>
                <a:pPr defTabSz="457200">
                  <a:defRPr/>
                </a:pPr>
                <a:r>
                  <a:rPr lang="en-US" sz="600">
                    <a:solidFill>
                      <a:srgbClr val="FFFFFF"/>
                    </a:solidFill>
                  </a:rPr>
                  <a:t>App</a:t>
                </a:r>
              </a:p>
            </p:txBody>
          </p:sp>
          <p:sp>
            <p:nvSpPr>
              <p:cNvPr id="180" name="Rounded Rectangle 39"/>
              <p:cNvSpPr/>
              <p:nvPr/>
            </p:nvSpPr>
            <p:spPr>
              <a:xfrm>
                <a:off x="4856701" y="3828803"/>
                <a:ext cx="334905" cy="343744"/>
              </a:xfrm>
              <a:prstGeom prst="roundRect">
                <a:avLst/>
              </a:prstGeom>
              <a:gradFill>
                <a:gsLst>
                  <a:gs pos="0">
                    <a:schemeClr val="accent6">
                      <a:tint val="100000"/>
                      <a:shade val="100000"/>
                      <a:satMod val="130000"/>
                      <a:alpha val="60000"/>
                    </a:schemeClr>
                  </a:gs>
                  <a:gs pos="100000">
                    <a:schemeClr val="accent6">
                      <a:tint val="50000"/>
                      <a:shade val="100000"/>
                      <a:satMod val="350000"/>
                      <a:alpha val="45000"/>
                    </a:schemeClr>
                  </a:gs>
                </a:gsLst>
              </a:gradFill>
            </p:spPr>
            <p:style>
              <a:lnRef idx="0">
                <a:schemeClr val="accent6"/>
              </a:lnRef>
              <a:fillRef idx="3">
                <a:schemeClr val="accent6"/>
              </a:fillRef>
              <a:effectRef idx="3">
                <a:schemeClr val="accent6"/>
              </a:effectRef>
              <a:fontRef idx="minor">
                <a:schemeClr val="lt1"/>
              </a:fontRef>
            </p:style>
            <p:txBody>
              <a:bodyPr anchor="ctr"/>
              <a:lstStyle/>
              <a:p>
                <a:pPr defTabSz="457200">
                  <a:defRPr/>
                </a:pPr>
                <a:r>
                  <a:rPr lang="en-US" sz="600">
                    <a:solidFill>
                      <a:srgbClr val="FFFFFF"/>
                    </a:solidFill>
                  </a:rPr>
                  <a:t>App</a:t>
                </a:r>
              </a:p>
            </p:txBody>
          </p:sp>
          <p:sp>
            <p:nvSpPr>
              <p:cNvPr id="181" name="Rounded Rectangle 40"/>
              <p:cNvSpPr/>
              <p:nvPr/>
            </p:nvSpPr>
            <p:spPr>
              <a:xfrm>
                <a:off x="5526511" y="3828803"/>
                <a:ext cx="334905" cy="343744"/>
              </a:xfrm>
              <a:prstGeom prst="roundRect">
                <a:avLst/>
              </a:prstGeom>
              <a:gradFill>
                <a:gsLst>
                  <a:gs pos="0">
                    <a:schemeClr val="accent6">
                      <a:tint val="100000"/>
                      <a:shade val="100000"/>
                      <a:satMod val="130000"/>
                      <a:alpha val="60000"/>
                    </a:schemeClr>
                  </a:gs>
                  <a:gs pos="100000">
                    <a:schemeClr val="accent6">
                      <a:tint val="50000"/>
                      <a:shade val="100000"/>
                      <a:satMod val="350000"/>
                      <a:alpha val="45000"/>
                    </a:schemeClr>
                  </a:gs>
                </a:gsLst>
              </a:gradFill>
            </p:spPr>
            <p:style>
              <a:lnRef idx="0">
                <a:schemeClr val="accent6"/>
              </a:lnRef>
              <a:fillRef idx="3">
                <a:schemeClr val="accent6"/>
              </a:fillRef>
              <a:effectRef idx="3">
                <a:schemeClr val="accent6"/>
              </a:effectRef>
              <a:fontRef idx="minor">
                <a:schemeClr val="lt1"/>
              </a:fontRef>
            </p:style>
            <p:txBody>
              <a:bodyPr anchor="ctr"/>
              <a:lstStyle/>
              <a:p>
                <a:pPr defTabSz="457200">
                  <a:defRPr/>
                </a:pPr>
                <a:r>
                  <a:rPr lang="en-US" sz="600">
                    <a:solidFill>
                      <a:srgbClr val="FFFFFF"/>
                    </a:solidFill>
                  </a:rPr>
                  <a:t>App</a:t>
                </a:r>
              </a:p>
            </p:txBody>
          </p:sp>
          <p:cxnSp>
            <p:nvCxnSpPr>
              <p:cNvPr id="182" name="Straight Connector 41"/>
              <p:cNvCxnSpPr/>
              <p:nvPr/>
            </p:nvCxnSpPr>
            <p:spPr>
              <a:xfrm>
                <a:off x="5191606" y="4001466"/>
                <a:ext cx="334905" cy="0"/>
              </a:xfrm>
              <a:prstGeom prst="line">
                <a:avLst/>
              </a:prstGeom>
              <a:ln w="25400" cap="flat" cmpd="sng" algn="ctr">
                <a:solidFill>
                  <a:schemeClr val="accent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cxnSp>
          <p:nvCxnSpPr>
            <p:cNvPr id="167" name="Straight Connector 43"/>
            <p:cNvCxnSpPr/>
            <p:nvPr/>
          </p:nvCxnSpPr>
          <p:spPr>
            <a:xfrm flipV="1">
              <a:off x="1254" y="2492"/>
              <a:ext cx="1045" cy="391"/>
            </a:xfrm>
            <a:prstGeom prst="line">
              <a:avLst/>
            </a:prstGeom>
          </p:spPr>
          <p:style>
            <a:lnRef idx="2">
              <a:schemeClr val="accent1"/>
            </a:lnRef>
            <a:fillRef idx="0">
              <a:schemeClr val="accent1"/>
            </a:fillRef>
            <a:effectRef idx="1">
              <a:schemeClr val="accent1"/>
            </a:effectRef>
            <a:fontRef idx="minor">
              <a:schemeClr val="tx1"/>
            </a:fontRef>
          </p:style>
        </p:cxnSp>
        <p:cxnSp>
          <p:nvCxnSpPr>
            <p:cNvPr id="168" name="Straight Connector 45"/>
            <p:cNvCxnSpPr/>
            <p:nvPr/>
          </p:nvCxnSpPr>
          <p:spPr>
            <a:xfrm>
              <a:off x="2780" y="2080"/>
              <a:ext cx="485" cy="732"/>
            </a:xfrm>
            <a:prstGeom prst="line">
              <a:avLst/>
            </a:prstGeom>
          </p:spPr>
          <p:style>
            <a:lnRef idx="2">
              <a:schemeClr val="accent1"/>
            </a:lnRef>
            <a:fillRef idx="0">
              <a:schemeClr val="accent1"/>
            </a:fillRef>
            <a:effectRef idx="1">
              <a:schemeClr val="accent1"/>
            </a:effectRef>
            <a:fontRef idx="minor">
              <a:schemeClr val="tx1"/>
            </a:fontRef>
          </p:style>
        </p:cxnSp>
        <p:cxnSp>
          <p:nvCxnSpPr>
            <p:cNvPr id="169" name="Straight Connector 47"/>
            <p:cNvCxnSpPr/>
            <p:nvPr/>
          </p:nvCxnSpPr>
          <p:spPr>
            <a:xfrm rot="5400000" flipH="1" flipV="1">
              <a:off x="2285" y="2863"/>
              <a:ext cx="139" cy="861"/>
            </a:xfrm>
            <a:prstGeom prst="line">
              <a:avLst/>
            </a:prstGeom>
          </p:spPr>
          <p:style>
            <a:lnRef idx="2">
              <a:schemeClr val="accent1"/>
            </a:lnRef>
            <a:fillRef idx="0">
              <a:schemeClr val="accent1"/>
            </a:fillRef>
            <a:effectRef idx="1">
              <a:schemeClr val="accent1"/>
            </a:effectRef>
            <a:fontRef idx="minor">
              <a:schemeClr val="tx1"/>
            </a:fontRef>
          </p:style>
        </p:cxnSp>
        <p:cxnSp>
          <p:nvCxnSpPr>
            <p:cNvPr id="170" name="Straight Connector 49"/>
            <p:cNvCxnSpPr/>
            <p:nvPr/>
          </p:nvCxnSpPr>
          <p:spPr>
            <a:xfrm rot="16200000" flipH="1">
              <a:off x="869" y="3200"/>
              <a:ext cx="480" cy="671"/>
            </a:xfrm>
            <a:prstGeom prst="line">
              <a:avLst/>
            </a:prstGeom>
          </p:spPr>
          <p:style>
            <a:lnRef idx="2">
              <a:schemeClr val="accent1"/>
            </a:lnRef>
            <a:fillRef idx="0">
              <a:schemeClr val="accent1"/>
            </a:fillRef>
            <a:effectRef idx="1">
              <a:schemeClr val="accent1"/>
            </a:effectRef>
            <a:fontRef idx="minor">
              <a:schemeClr val="tx1"/>
            </a:fontRef>
          </p:style>
        </p:cxnSp>
        <p:cxnSp>
          <p:nvCxnSpPr>
            <p:cNvPr id="171" name="Straight Connector 51"/>
            <p:cNvCxnSpPr/>
            <p:nvPr/>
          </p:nvCxnSpPr>
          <p:spPr>
            <a:xfrm flipV="1">
              <a:off x="3746" y="2867"/>
              <a:ext cx="903" cy="357"/>
            </a:xfrm>
            <a:prstGeom prst="line">
              <a:avLst/>
            </a:prstGeom>
          </p:spPr>
          <p:style>
            <a:lnRef idx="2">
              <a:schemeClr val="accent1"/>
            </a:lnRef>
            <a:fillRef idx="0">
              <a:schemeClr val="accent1"/>
            </a:fillRef>
            <a:effectRef idx="1">
              <a:schemeClr val="accent1"/>
            </a:effectRef>
            <a:fontRef idx="minor">
              <a:schemeClr val="tx1"/>
            </a:fontRef>
          </p:style>
        </p:cxnSp>
        <p:sp>
          <p:nvSpPr>
            <p:cNvPr id="172" name="Rectangle 57"/>
            <p:cNvSpPr/>
            <p:nvPr/>
          </p:nvSpPr>
          <p:spPr>
            <a:xfrm>
              <a:off x="1819" y="1668"/>
              <a:ext cx="961" cy="824"/>
            </a:xfrm>
            <a:prstGeom prst="rect">
              <a:avLst/>
            </a:prstGeom>
            <a:noFill/>
            <a:ln w="635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zh-CN" altLang="en-US">
                <a:solidFill>
                  <a:srgbClr val="FFFFFF"/>
                </a:solidFill>
              </a:endParaRPr>
            </a:p>
          </p:txBody>
        </p:sp>
        <p:sp>
          <p:nvSpPr>
            <p:cNvPr id="173" name="Rectangle 58"/>
            <p:cNvSpPr/>
            <p:nvPr/>
          </p:nvSpPr>
          <p:spPr>
            <a:xfrm>
              <a:off x="298" y="2456"/>
              <a:ext cx="961" cy="824"/>
            </a:xfrm>
            <a:prstGeom prst="rect">
              <a:avLst/>
            </a:prstGeom>
            <a:noFill/>
            <a:ln w="635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zh-CN" altLang="en-US">
                <a:solidFill>
                  <a:srgbClr val="FFFFFF"/>
                </a:solidFill>
              </a:endParaRPr>
            </a:p>
          </p:txBody>
        </p:sp>
        <p:sp>
          <p:nvSpPr>
            <p:cNvPr id="174" name="Rectangle 62"/>
            <p:cNvSpPr/>
            <p:nvPr/>
          </p:nvSpPr>
          <p:spPr>
            <a:xfrm>
              <a:off x="1444" y="3376"/>
              <a:ext cx="961" cy="825"/>
            </a:xfrm>
            <a:prstGeom prst="rect">
              <a:avLst/>
            </a:prstGeom>
            <a:noFill/>
            <a:ln w="635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zh-CN" altLang="en-US">
                <a:solidFill>
                  <a:srgbClr val="FFFFFF"/>
                </a:solidFill>
              </a:endParaRPr>
            </a:p>
          </p:txBody>
        </p:sp>
        <p:sp>
          <p:nvSpPr>
            <p:cNvPr id="175" name="Rectangle 63"/>
            <p:cNvSpPr/>
            <p:nvPr/>
          </p:nvSpPr>
          <p:spPr>
            <a:xfrm>
              <a:off x="2790" y="2827"/>
              <a:ext cx="961" cy="825"/>
            </a:xfrm>
            <a:prstGeom prst="rect">
              <a:avLst/>
            </a:prstGeom>
            <a:noFill/>
            <a:ln w="635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zh-CN" altLang="en-US">
                <a:solidFill>
                  <a:srgbClr val="FFFFFF"/>
                </a:solidFill>
              </a:endParaRPr>
            </a:p>
          </p:txBody>
        </p:sp>
        <p:sp>
          <p:nvSpPr>
            <p:cNvPr id="176" name="Rectangle 64"/>
            <p:cNvSpPr/>
            <p:nvPr/>
          </p:nvSpPr>
          <p:spPr>
            <a:xfrm>
              <a:off x="4168" y="2043"/>
              <a:ext cx="961" cy="824"/>
            </a:xfrm>
            <a:prstGeom prst="rect">
              <a:avLst/>
            </a:prstGeom>
            <a:noFill/>
            <a:ln w="635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zh-CN" altLang="en-US">
                <a:solidFill>
                  <a:srgbClr val="FFFFFF"/>
                </a:solidFill>
              </a:endParaRPr>
            </a:p>
          </p:txBody>
        </p:sp>
        <p:sp>
          <p:nvSpPr>
            <p:cNvPr id="177" name="TextBox 65"/>
            <p:cNvSpPr txBox="1">
              <a:spLocks noChangeArrowheads="1"/>
            </p:cNvSpPr>
            <p:nvPr/>
          </p:nvSpPr>
          <p:spPr bwMode="auto">
            <a:xfrm>
              <a:off x="2790" y="1550"/>
              <a:ext cx="510"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pitchFamily="34" charset="0"/>
                  <a:ea typeface="宋体" pitchFamily="2" charset="-122"/>
                </a:defRPr>
              </a:lvl1pPr>
              <a:lvl2pPr marL="742950" indent="-285750" defTabSz="457200" eaLnBrk="0" hangingPunct="0">
                <a:defRPr>
                  <a:solidFill>
                    <a:schemeClr val="tx1"/>
                  </a:solidFill>
                  <a:latin typeface="Arial" pitchFamily="34" charset="0"/>
                  <a:ea typeface="宋体" pitchFamily="2" charset="-122"/>
                </a:defRPr>
              </a:lvl2pPr>
              <a:lvl3pPr marL="1143000" indent="-228600" defTabSz="457200" eaLnBrk="0" hangingPunct="0">
                <a:defRPr>
                  <a:solidFill>
                    <a:schemeClr val="tx1"/>
                  </a:solidFill>
                  <a:latin typeface="Arial" pitchFamily="34" charset="0"/>
                  <a:ea typeface="宋体" pitchFamily="2" charset="-122"/>
                </a:defRPr>
              </a:lvl3pPr>
              <a:lvl4pPr marL="1600200" indent="-228600" defTabSz="457200" eaLnBrk="0" hangingPunct="0">
                <a:defRPr>
                  <a:solidFill>
                    <a:schemeClr val="tx1"/>
                  </a:solidFill>
                  <a:latin typeface="Arial" pitchFamily="34" charset="0"/>
                  <a:ea typeface="宋体" pitchFamily="2" charset="-122"/>
                </a:defRPr>
              </a:lvl4pPr>
              <a:lvl5pPr marL="2057400" indent="-228600" defTabSz="457200" eaLnBrk="0" hangingPunct="0">
                <a:defRPr>
                  <a:solidFill>
                    <a:schemeClr val="tx1"/>
                  </a:solidFill>
                  <a:latin typeface="Arial" pitchFamily="34" charset="0"/>
                  <a:ea typeface="宋体" pitchFamily="2" charset="-122"/>
                </a:defRPr>
              </a:lvl5pPr>
              <a:lvl6pPr marL="2514600" indent="-228600" defTabSz="4572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4572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4572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4572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altLang="zh-CN">
                  <a:solidFill>
                    <a:prstClr val="black"/>
                  </a:solidFill>
                  <a:latin typeface="Calibri" pitchFamily="34" charset="0"/>
                </a:rPr>
                <a:t>Closed</a:t>
              </a:r>
            </a:p>
          </p:txBody>
        </p:sp>
        <p:sp>
          <p:nvSpPr>
            <p:cNvPr id="178" name="TextBox 55"/>
            <p:cNvSpPr txBox="1">
              <a:spLocks noChangeArrowheads="1"/>
            </p:cNvSpPr>
            <p:nvPr/>
          </p:nvSpPr>
          <p:spPr bwMode="auto">
            <a:xfrm>
              <a:off x="134" y="959"/>
              <a:ext cx="4403"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pitchFamily="34" charset="0"/>
                  <a:ea typeface="宋体" pitchFamily="2" charset="-122"/>
                </a:defRPr>
              </a:lvl1pPr>
              <a:lvl2pPr marL="742950" indent="-285750" defTabSz="457200" eaLnBrk="0" hangingPunct="0">
                <a:defRPr>
                  <a:solidFill>
                    <a:schemeClr val="tx1"/>
                  </a:solidFill>
                  <a:latin typeface="Arial" pitchFamily="34" charset="0"/>
                  <a:ea typeface="宋体" pitchFamily="2" charset="-122"/>
                </a:defRPr>
              </a:lvl2pPr>
              <a:lvl3pPr marL="1143000" indent="-228600" defTabSz="457200" eaLnBrk="0" hangingPunct="0">
                <a:defRPr>
                  <a:solidFill>
                    <a:schemeClr val="tx1"/>
                  </a:solidFill>
                  <a:latin typeface="Arial" pitchFamily="34" charset="0"/>
                  <a:ea typeface="宋体" pitchFamily="2" charset="-122"/>
                </a:defRPr>
              </a:lvl3pPr>
              <a:lvl4pPr marL="1600200" indent="-228600" defTabSz="457200" eaLnBrk="0" hangingPunct="0">
                <a:defRPr>
                  <a:solidFill>
                    <a:schemeClr val="tx1"/>
                  </a:solidFill>
                  <a:latin typeface="Arial" pitchFamily="34" charset="0"/>
                  <a:ea typeface="宋体" pitchFamily="2" charset="-122"/>
                </a:defRPr>
              </a:lvl4pPr>
              <a:lvl5pPr marL="2057400" indent="-228600" defTabSz="457200" eaLnBrk="0" hangingPunct="0">
                <a:defRPr>
                  <a:solidFill>
                    <a:schemeClr val="tx1"/>
                  </a:solidFill>
                  <a:latin typeface="Arial" pitchFamily="34" charset="0"/>
                  <a:ea typeface="宋体" pitchFamily="2" charset="-122"/>
                </a:defRPr>
              </a:lvl5pPr>
              <a:lvl6pPr marL="2514600" indent="-228600" defTabSz="4572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4572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4572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4572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3200">
                  <a:solidFill>
                    <a:prstClr val="black"/>
                  </a:solidFill>
                  <a:latin typeface="Calibri" pitchFamily="34" charset="0"/>
                </a:rPr>
                <a:t>传统的网络运行模式：封闭、独立</a:t>
              </a:r>
              <a:endParaRPr lang="zh-CN" altLang="en-US" sz="2400">
                <a:solidFill>
                  <a:prstClr val="black"/>
                </a:solidFill>
                <a:latin typeface="Calibri" pitchFamily="34" charset="0"/>
              </a:endParaRPr>
            </a:p>
          </p:txBody>
        </p:sp>
      </p:grpSp>
      <p:sp>
        <p:nvSpPr>
          <p:cNvPr id="199" name="Rectangle 107"/>
          <p:cNvSpPr>
            <a:spLocks noChangeArrowheads="1"/>
          </p:cNvSpPr>
          <p:nvPr/>
        </p:nvSpPr>
        <p:spPr bwMode="auto">
          <a:xfrm>
            <a:off x="125414" y="959321"/>
            <a:ext cx="8720137" cy="4276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prstClr val="black"/>
              </a:solidFill>
            </a:endParaRPr>
          </a:p>
        </p:txBody>
      </p:sp>
      <p:sp>
        <p:nvSpPr>
          <p:cNvPr id="200" name="Title 71"/>
          <p:cNvSpPr>
            <a:spLocks/>
          </p:cNvSpPr>
          <p:nvPr/>
        </p:nvSpPr>
        <p:spPr bwMode="auto">
          <a:xfrm>
            <a:off x="474664" y="521171"/>
            <a:ext cx="7805737" cy="857250"/>
          </a:xfrm>
          <a:prstGeom prst="rect">
            <a:avLst/>
          </a:prstGeom>
          <a:noFill/>
          <a:ln w="9525">
            <a:noFill/>
            <a:miter lim="800000"/>
            <a:headEnd/>
            <a:tailEnd/>
          </a:ln>
        </p:spPr>
        <p:txBody>
          <a:bodyPr anchor="ctr"/>
          <a:lstStyle/>
          <a:p>
            <a:pPr eaLnBrk="0" hangingPunct="0">
              <a:defRPr/>
            </a:pPr>
            <a:r>
              <a:rPr lang="en-US" altLang="zh-CN" sz="2400" b="1" dirty="0">
                <a:solidFill>
                  <a:prstClr val="black"/>
                </a:solidFill>
                <a:effectLst>
                  <a:outerShdw blurRad="38100" dist="38100" dir="2700000" algn="tl">
                    <a:srgbClr val="C0C0C0"/>
                  </a:outerShdw>
                </a:effectLst>
                <a:ea typeface="华文细黑" pitchFamily="2" charset="-122"/>
              </a:rPr>
              <a:t>SDN </a:t>
            </a:r>
            <a:r>
              <a:rPr lang="en-US" sz="2400" b="1" dirty="0">
                <a:solidFill>
                  <a:prstClr val="black"/>
                </a:solidFill>
                <a:effectLst>
                  <a:outerShdw blurRad="38100" dist="38100" dir="2700000" algn="tl">
                    <a:srgbClr val="C0C0C0"/>
                  </a:outerShdw>
                </a:effectLst>
                <a:ea typeface="华文细黑" pitchFamily="2" charset="-122"/>
              </a:rPr>
              <a:t>“Software Defined </a:t>
            </a:r>
            <a:r>
              <a:rPr lang="en-US" sz="2400" b="1" dirty="0" smtClean="0">
                <a:solidFill>
                  <a:prstClr val="black"/>
                </a:solidFill>
                <a:effectLst>
                  <a:outerShdw blurRad="38100" dist="38100" dir="2700000" algn="tl">
                    <a:srgbClr val="C0C0C0"/>
                  </a:outerShdw>
                </a:effectLst>
                <a:ea typeface="华文细黑" pitchFamily="2" charset="-122"/>
              </a:rPr>
              <a:t>Network” </a:t>
            </a:r>
            <a:r>
              <a:rPr lang="zh-CN" altLang="en-US" sz="2400" b="1" dirty="0">
                <a:solidFill>
                  <a:prstClr val="black"/>
                </a:solidFill>
                <a:effectLst>
                  <a:outerShdw blurRad="38100" dist="38100" dir="2700000" algn="tl">
                    <a:srgbClr val="C0C0C0"/>
                  </a:outerShdw>
                </a:effectLst>
                <a:ea typeface="华文细黑" pitchFamily="2" charset="-122"/>
              </a:rPr>
              <a:t>的变革模式</a:t>
            </a:r>
          </a:p>
        </p:txBody>
      </p:sp>
      <p:sp>
        <p:nvSpPr>
          <p:cNvPr id="201" name="Rectangle 8"/>
          <p:cNvSpPr/>
          <p:nvPr/>
        </p:nvSpPr>
        <p:spPr>
          <a:xfrm>
            <a:off x="493714" y="3020294"/>
            <a:ext cx="1525587" cy="98226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zh-CN" altLang="en-US" sz="1000">
              <a:solidFill>
                <a:srgbClr val="FFFFFF"/>
              </a:solidFill>
            </a:endParaRPr>
          </a:p>
        </p:txBody>
      </p:sp>
      <p:sp>
        <p:nvSpPr>
          <p:cNvPr id="202" name="Rounded Rectangle 2"/>
          <p:cNvSpPr/>
          <p:nvPr/>
        </p:nvSpPr>
        <p:spPr>
          <a:xfrm>
            <a:off x="594405" y="3620531"/>
            <a:ext cx="1339620" cy="315098"/>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lstStyle/>
          <a:p>
            <a:pPr algn="ctr" defTabSz="457200">
              <a:defRPr/>
            </a:pPr>
            <a:r>
              <a:rPr lang="en-US" sz="900" b="1">
                <a:solidFill>
                  <a:prstClr val="white"/>
                </a:solidFill>
                <a:ea typeface="宋体" pitchFamily="2" charset="-122"/>
              </a:rPr>
              <a:t>Specialized Packet Forwarding Hardware</a:t>
            </a:r>
            <a:endParaRPr lang="en-US" sz="800" b="1">
              <a:solidFill>
                <a:prstClr val="white"/>
              </a:solidFill>
              <a:ea typeface="宋体" pitchFamily="2" charset="-122"/>
            </a:endParaRPr>
          </a:p>
        </p:txBody>
      </p:sp>
      <p:grpSp>
        <p:nvGrpSpPr>
          <p:cNvPr id="203" name="Group 54"/>
          <p:cNvGrpSpPr>
            <a:grpSpLocks/>
          </p:cNvGrpSpPr>
          <p:nvPr/>
        </p:nvGrpSpPr>
        <p:grpSpPr bwMode="auto">
          <a:xfrm>
            <a:off x="593725" y="3086969"/>
            <a:ext cx="1339850" cy="258365"/>
            <a:chOff x="558086" y="3810293"/>
            <a:chExt cx="1339620" cy="343744"/>
          </a:xfrm>
        </p:grpSpPr>
        <p:sp>
          <p:nvSpPr>
            <p:cNvPr id="204" name="Rounded Rectangle 4"/>
            <p:cNvSpPr/>
            <p:nvPr/>
          </p:nvSpPr>
          <p:spPr>
            <a:xfrm>
              <a:off x="558086" y="3810293"/>
              <a:ext cx="334905" cy="343744"/>
            </a:xfrm>
            <a:prstGeom prst="roundRect">
              <a:avLst/>
            </a:prstGeom>
            <a:gradFill>
              <a:gsLst>
                <a:gs pos="0">
                  <a:schemeClr val="accent6">
                    <a:tint val="100000"/>
                    <a:shade val="100000"/>
                    <a:satMod val="130000"/>
                    <a:alpha val="60000"/>
                  </a:schemeClr>
                </a:gs>
                <a:gs pos="100000">
                  <a:schemeClr val="accent6">
                    <a:tint val="50000"/>
                    <a:shade val="100000"/>
                    <a:satMod val="350000"/>
                    <a:alpha val="45000"/>
                  </a:schemeClr>
                </a:gs>
              </a:gsLst>
            </a:gradFill>
          </p:spPr>
          <p:style>
            <a:lnRef idx="0">
              <a:schemeClr val="accent6"/>
            </a:lnRef>
            <a:fillRef idx="3">
              <a:schemeClr val="accent6"/>
            </a:fillRef>
            <a:effectRef idx="3">
              <a:schemeClr val="accent6"/>
            </a:effectRef>
            <a:fontRef idx="minor">
              <a:schemeClr val="lt1"/>
            </a:fontRef>
          </p:style>
          <p:txBody>
            <a:bodyPr anchor="ctr"/>
            <a:lstStyle/>
            <a:p>
              <a:pPr defTabSz="457200">
                <a:defRPr/>
              </a:pPr>
              <a:r>
                <a:rPr lang="en-US" sz="600">
                  <a:solidFill>
                    <a:srgbClr val="FFFFFF"/>
                  </a:solidFill>
                </a:rPr>
                <a:t>App</a:t>
              </a:r>
            </a:p>
          </p:txBody>
        </p:sp>
        <p:sp>
          <p:nvSpPr>
            <p:cNvPr id="205" name="Rounded Rectangle 5"/>
            <p:cNvSpPr/>
            <p:nvPr/>
          </p:nvSpPr>
          <p:spPr>
            <a:xfrm>
              <a:off x="892991" y="3810293"/>
              <a:ext cx="334905" cy="343744"/>
            </a:xfrm>
            <a:prstGeom prst="roundRect">
              <a:avLst/>
            </a:prstGeom>
            <a:gradFill>
              <a:gsLst>
                <a:gs pos="0">
                  <a:schemeClr val="accent6">
                    <a:tint val="100000"/>
                    <a:shade val="100000"/>
                    <a:satMod val="130000"/>
                    <a:alpha val="60000"/>
                  </a:schemeClr>
                </a:gs>
                <a:gs pos="100000">
                  <a:schemeClr val="accent6">
                    <a:tint val="50000"/>
                    <a:shade val="100000"/>
                    <a:satMod val="350000"/>
                    <a:alpha val="45000"/>
                  </a:schemeClr>
                </a:gs>
              </a:gsLst>
            </a:gradFill>
          </p:spPr>
          <p:style>
            <a:lnRef idx="0">
              <a:schemeClr val="accent6"/>
            </a:lnRef>
            <a:fillRef idx="3">
              <a:schemeClr val="accent6"/>
            </a:fillRef>
            <a:effectRef idx="3">
              <a:schemeClr val="accent6"/>
            </a:effectRef>
            <a:fontRef idx="minor">
              <a:schemeClr val="lt1"/>
            </a:fontRef>
          </p:style>
          <p:txBody>
            <a:bodyPr anchor="ctr"/>
            <a:lstStyle/>
            <a:p>
              <a:pPr defTabSz="457200">
                <a:defRPr/>
              </a:pPr>
              <a:r>
                <a:rPr lang="en-US" sz="600">
                  <a:solidFill>
                    <a:srgbClr val="FFFFFF"/>
                  </a:solidFill>
                </a:rPr>
                <a:t>App</a:t>
              </a:r>
            </a:p>
          </p:txBody>
        </p:sp>
        <p:sp>
          <p:nvSpPr>
            <p:cNvPr id="206" name="Rounded Rectangle 6"/>
            <p:cNvSpPr/>
            <p:nvPr/>
          </p:nvSpPr>
          <p:spPr>
            <a:xfrm>
              <a:off x="1562801" y="3810293"/>
              <a:ext cx="334905" cy="343744"/>
            </a:xfrm>
            <a:prstGeom prst="roundRect">
              <a:avLst/>
            </a:prstGeom>
            <a:gradFill>
              <a:gsLst>
                <a:gs pos="0">
                  <a:schemeClr val="accent6">
                    <a:tint val="100000"/>
                    <a:shade val="100000"/>
                    <a:satMod val="130000"/>
                    <a:alpha val="60000"/>
                  </a:schemeClr>
                </a:gs>
                <a:gs pos="100000">
                  <a:schemeClr val="accent6">
                    <a:tint val="50000"/>
                    <a:shade val="100000"/>
                    <a:satMod val="350000"/>
                    <a:alpha val="45000"/>
                  </a:schemeClr>
                </a:gs>
              </a:gsLst>
            </a:gradFill>
          </p:spPr>
          <p:style>
            <a:lnRef idx="0">
              <a:schemeClr val="accent6"/>
            </a:lnRef>
            <a:fillRef idx="3">
              <a:schemeClr val="accent6"/>
            </a:fillRef>
            <a:effectRef idx="3">
              <a:schemeClr val="accent6"/>
            </a:effectRef>
            <a:fontRef idx="minor">
              <a:schemeClr val="lt1"/>
            </a:fontRef>
          </p:style>
          <p:txBody>
            <a:bodyPr anchor="ctr"/>
            <a:lstStyle/>
            <a:p>
              <a:pPr defTabSz="457200">
                <a:defRPr/>
              </a:pPr>
              <a:r>
                <a:rPr lang="en-US" sz="600">
                  <a:solidFill>
                    <a:srgbClr val="FFFFFF"/>
                  </a:solidFill>
                </a:rPr>
                <a:t>App</a:t>
              </a:r>
            </a:p>
          </p:txBody>
        </p:sp>
        <p:cxnSp>
          <p:nvCxnSpPr>
            <p:cNvPr id="207" name="Straight Connector 7"/>
            <p:cNvCxnSpPr/>
            <p:nvPr/>
          </p:nvCxnSpPr>
          <p:spPr>
            <a:xfrm>
              <a:off x="1227896" y="3982957"/>
              <a:ext cx="334905" cy="0"/>
            </a:xfrm>
            <a:prstGeom prst="line">
              <a:avLst/>
            </a:prstGeom>
            <a:ln w="25400" cap="flat" cmpd="sng" algn="ctr">
              <a:solidFill>
                <a:schemeClr val="accent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208" name="Rectangle 11"/>
          <p:cNvSpPr/>
          <p:nvPr/>
        </p:nvSpPr>
        <p:spPr>
          <a:xfrm>
            <a:off x="2916239" y="2064221"/>
            <a:ext cx="1525587" cy="98107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zh-CN" altLang="en-US" sz="1000">
              <a:solidFill>
                <a:srgbClr val="FFFFFF"/>
              </a:solidFill>
            </a:endParaRPr>
          </a:p>
        </p:txBody>
      </p:sp>
      <p:sp>
        <p:nvSpPr>
          <p:cNvPr id="209" name="Rounded Rectangle 12"/>
          <p:cNvSpPr/>
          <p:nvPr/>
        </p:nvSpPr>
        <p:spPr>
          <a:xfrm>
            <a:off x="3016723" y="2665106"/>
            <a:ext cx="1339620" cy="314146"/>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lstStyle/>
          <a:p>
            <a:pPr algn="ctr" defTabSz="457200">
              <a:defRPr/>
            </a:pPr>
            <a:r>
              <a:rPr lang="en-US" sz="900" b="1">
                <a:solidFill>
                  <a:prstClr val="white"/>
                </a:solidFill>
                <a:ea typeface="宋体" pitchFamily="2" charset="-122"/>
              </a:rPr>
              <a:t>Specialized Packet Forwarding Hardware</a:t>
            </a:r>
            <a:endParaRPr lang="en-US" sz="800" b="1">
              <a:solidFill>
                <a:prstClr val="white"/>
              </a:solidFill>
              <a:ea typeface="宋体" pitchFamily="2" charset="-122"/>
            </a:endParaRPr>
          </a:p>
        </p:txBody>
      </p:sp>
      <p:grpSp>
        <p:nvGrpSpPr>
          <p:cNvPr id="210" name="Group 58"/>
          <p:cNvGrpSpPr>
            <a:grpSpLocks/>
          </p:cNvGrpSpPr>
          <p:nvPr/>
        </p:nvGrpSpPr>
        <p:grpSpPr bwMode="auto">
          <a:xfrm>
            <a:off x="3016250" y="2130896"/>
            <a:ext cx="1339850" cy="257175"/>
            <a:chOff x="2988148" y="2012694"/>
            <a:chExt cx="1339620" cy="343744"/>
          </a:xfrm>
        </p:grpSpPr>
        <p:sp>
          <p:nvSpPr>
            <p:cNvPr id="211" name="Rounded Rectangle 14"/>
            <p:cNvSpPr/>
            <p:nvPr/>
          </p:nvSpPr>
          <p:spPr>
            <a:xfrm>
              <a:off x="2988148" y="2012694"/>
              <a:ext cx="334905" cy="343744"/>
            </a:xfrm>
            <a:prstGeom prst="roundRect">
              <a:avLst/>
            </a:prstGeom>
            <a:gradFill>
              <a:gsLst>
                <a:gs pos="0">
                  <a:schemeClr val="accent6">
                    <a:tint val="100000"/>
                    <a:shade val="100000"/>
                    <a:satMod val="130000"/>
                    <a:alpha val="60000"/>
                  </a:schemeClr>
                </a:gs>
                <a:gs pos="100000">
                  <a:schemeClr val="accent6">
                    <a:tint val="50000"/>
                    <a:shade val="100000"/>
                    <a:satMod val="350000"/>
                    <a:alpha val="45000"/>
                  </a:schemeClr>
                </a:gs>
              </a:gsLst>
            </a:gradFill>
          </p:spPr>
          <p:style>
            <a:lnRef idx="0">
              <a:schemeClr val="accent6"/>
            </a:lnRef>
            <a:fillRef idx="3">
              <a:schemeClr val="accent6"/>
            </a:fillRef>
            <a:effectRef idx="3">
              <a:schemeClr val="accent6"/>
            </a:effectRef>
            <a:fontRef idx="minor">
              <a:schemeClr val="lt1"/>
            </a:fontRef>
          </p:style>
          <p:txBody>
            <a:bodyPr anchor="ctr"/>
            <a:lstStyle/>
            <a:p>
              <a:pPr defTabSz="457200">
                <a:defRPr/>
              </a:pPr>
              <a:r>
                <a:rPr lang="en-US" sz="600">
                  <a:solidFill>
                    <a:srgbClr val="FFFFFF"/>
                  </a:solidFill>
                </a:rPr>
                <a:t>App</a:t>
              </a:r>
            </a:p>
          </p:txBody>
        </p:sp>
        <p:sp>
          <p:nvSpPr>
            <p:cNvPr id="212" name="Rounded Rectangle 15"/>
            <p:cNvSpPr/>
            <p:nvPr/>
          </p:nvSpPr>
          <p:spPr>
            <a:xfrm>
              <a:off x="3323053" y="2012694"/>
              <a:ext cx="334905" cy="343744"/>
            </a:xfrm>
            <a:prstGeom prst="roundRect">
              <a:avLst/>
            </a:prstGeom>
            <a:gradFill>
              <a:gsLst>
                <a:gs pos="0">
                  <a:schemeClr val="accent6">
                    <a:tint val="100000"/>
                    <a:shade val="100000"/>
                    <a:satMod val="130000"/>
                    <a:alpha val="60000"/>
                  </a:schemeClr>
                </a:gs>
                <a:gs pos="100000">
                  <a:schemeClr val="accent6">
                    <a:tint val="50000"/>
                    <a:shade val="100000"/>
                    <a:satMod val="350000"/>
                    <a:alpha val="45000"/>
                  </a:schemeClr>
                </a:gs>
              </a:gsLst>
            </a:gradFill>
          </p:spPr>
          <p:style>
            <a:lnRef idx="0">
              <a:schemeClr val="accent6"/>
            </a:lnRef>
            <a:fillRef idx="3">
              <a:schemeClr val="accent6"/>
            </a:fillRef>
            <a:effectRef idx="3">
              <a:schemeClr val="accent6"/>
            </a:effectRef>
            <a:fontRef idx="minor">
              <a:schemeClr val="lt1"/>
            </a:fontRef>
          </p:style>
          <p:txBody>
            <a:bodyPr anchor="ctr"/>
            <a:lstStyle/>
            <a:p>
              <a:pPr defTabSz="457200">
                <a:defRPr/>
              </a:pPr>
              <a:r>
                <a:rPr lang="en-US" sz="600">
                  <a:solidFill>
                    <a:srgbClr val="FFFFFF"/>
                  </a:solidFill>
                </a:rPr>
                <a:t>App</a:t>
              </a:r>
            </a:p>
          </p:txBody>
        </p:sp>
        <p:sp>
          <p:nvSpPr>
            <p:cNvPr id="213" name="Rounded Rectangle 16"/>
            <p:cNvSpPr/>
            <p:nvPr/>
          </p:nvSpPr>
          <p:spPr>
            <a:xfrm>
              <a:off x="3992863" y="2012694"/>
              <a:ext cx="334905" cy="343744"/>
            </a:xfrm>
            <a:prstGeom prst="roundRect">
              <a:avLst/>
            </a:prstGeom>
            <a:gradFill>
              <a:gsLst>
                <a:gs pos="0">
                  <a:schemeClr val="accent6">
                    <a:tint val="100000"/>
                    <a:shade val="100000"/>
                    <a:satMod val="130000"/>
                    <a:alpha val="60000"/>
                  </a:schemeClr>
                </a:gs>
                <a:gs pos="100000">
                  <a:schemeClr val="accent6">
                    <a:tint val="50000"/>
                    <a:shade val="100000"/>
                    <a:satMod val="350000"/>
                    <a:alpha val="45000"/>
                  </a:schemeClr>
                </a:gs>
              </a:gsLst>
            </a:gradFill>
          </p:spPr>
          <p:style>
            <a:lnRef idx="0">
              <a:schemeClr val="accent6"/>
            </a:lnRef>
            <a:fillRef idx="3">
              <a:schemeClr val="accent6"/>
            </a:fillRef>
            <a:effectRef idx="3">
              <a:schemeClr val="accent6"/>
            </a:effectRef>
            <a:fontRef idx="minor">
              <a:schemeClr val="lt1"/>
            </a:fontRef>
          </p:style>
          <p:txBody>
            <a:bodyPr anchor="ctr"/>
            <a:lstStyle/>
            <a:p>
              <a:pPr defTabSz="457200">
                <a:defRPr/>
              </a:pPr>
              <a:r>
                <a:rPr lang="en-US" sz="600">
                  <a:solidFill>
                    <a:srgbClr val="FFFFFF"/>
                  </a:solidFill>
                </a:rPr>
                <a:t>App</a:t>
              </a:r>
            </a:p>
          </p:txBody>
        </p:sp>
        <p:cxnSp>
          <p:nvCxnSpPr>
            <p:cNvPr id="214" name="Straight Connector 17"/>
            <p:cNvCxnSpPr/>
            <p:nvPr/>
          </p:nvCxnSpPr>
          <p:spPr>
            <a:xfrm>
              <a:off x="3657958" y="2184566"/>
              <a:ext cx="334905" cy="1592"/>
            </a:xfrm>
            <a:prstGeom prst="line">
              <a:avLst/>
            </a:prstGeom>
            <a:ln w="25400" cap="flat" cmpd="sng" algn="ctr">
              <a:solidFill>
                <a:schemeClr val="accent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215" name="Rectangle 19"/>
          <p:cNvSpPr/>
          <p:nvPr/>
        </p:nvSpPr>
        <p:spPr>
          <a:xfrm>
            <a:off x="6645275" y="2510706"/>
            <a:ext cx="1525588" cy="98107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zh-CN" altLang="en-US" sz="1000">
              <a:solidFill>
                <a:srgbClr val="FFFFFF"/>
              </a:solidFill>
            </a:endParaRPr>
          </a:p>
        </p:txBody>
      </p:sp>
      <p:sp>
        <p:nvSpPr>
          <p:cNvPr id="216" name="Rounded Rectangle 20"/>
          <p:cNvSpPr/>
          <p:nvPr/>
        </p:nvSpPr>
        <p:spPr>
          <a:xfrm>
            <a:off x="6746085" y="3110663"/>
            <a:ext cx="1339620" cy="315098"/>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lstStyle/>
          <a:p>
            <a:pPr algn="ctr" defTabSz="457200">
              <a:defRPr/>
            </a:pPr>
            <a:r>
              <a:rPr lang="en-US" sz="900" b="1">
                <a:solidFill>
                  <a:prstClr val="white"/>
                </a:solidFill>
                <a:ea typeface="宋体" pitchFamily="2" charset="-122"/>
              </a:rPr>
              <a:t>Specialized Packet Forwarding Hardware</a:t>
            </a:r>
            <a:endParaRPr lang="en-US" sz="800" b="1">
              <a:solidFill>
                <a:prstClr val="white"/>
              </a:solidFill>
              <a:ea typeface="宋体" pitchFamily="2" charset="-122"/>
            </a:endParaRPr>
          </a:p>
        </p:txBody>
      </p:sp>
      <p:grpSp>
        <p:nvGrpSpPr>
          <p:cNvPr id="217" name="Group 57"/>
          <p:cNvGrpSpPr>
            <a:grpSpLocks/>
          </p:cNvGrpSpPr>
          <p:nvPr/>
        </p:nvGrpSpPr>
        <p:grpSpPr bwMode="auto">
          <a:xfrm>
            <a:off x="6746876" y="2577381"/>
            <a:ext cx="1338263" cy="258365"/>
            <a:chOff x="6717510" y="2608253"/>
            <a:chExt cx="1339620" cy="343744"/>
          </a:xfrm>
        </p:grpSpPr>
        <p:sp>
          <p:nvSpPr>
            <p:cNvPr id="218" name="Rounded Rectangle 22"/>
            <p:cNvSpPr/>
            <p:nvPr/>
          </p:nvSpPr>
          <p:spPr>
            <a:xfrm>
              <a:off x="6717510" y="2608253"/>
              <a:ext cx="334905" cy="343744"/>
            </a:xfrm>
            <a:prstGeom prst="roundRect">
              <a:avLst/>
            </a:prstGeom>
            <a:gradFill>
              <a:gsLst>
                <a:gs pos="0">
                  <a:schemeClr val="accent6">
                    <a:tint val="100000"/>
                    <a:shade val="100000"/>
                    <a:satMod val="130000"/>
                    <a:alpha val="60000"/>
                  </a:schemeClr>
                </a:gs>
                <a:gs pos="100000">
                  <a:schemeClr val="accent6">
                    <a:tint val="50000"/>
                    <a:shade val="100000"/>
                    <a:satMod val="350000"/>
                    <a:alpha val="45000"/>
                  </a:schemeClr>
                </a:gs>
              </a:gsLst>
            </a:gradFill>
          </p:spPr>
          <p:style>
            <a:lnRef idx="0">
              <a:schemeClr val="accent6"/>
            </a:lnRef>
            <a:fillRef idx="3">
              <a:schemeClr val="accent6"/>
            </a:fillRef>
            <a:effectRef idx="3">
              <a:schemeClr val="accent6"/>
            </a:effectRef>
            <a:fontRef idx="minor">
              <a:schemeClr val="lt1"/>
            </a:fontRef>
          </p:style>
          <p:txBody>
            <a:bodyPr anchor="ctr"/>
            <a:lstStyle/>
            <a:p>
              <a:pPr defTabSz="457200">
                <a:defRPr/>
              </a:pPr>
              <a:r>
                <a:rPr lang="en-US" sz="600">
                  <a:solidFill>
                    <a:srgbClr val="FFFFFF"/>
                  </a:solidFill>
                </a:rPr>
                <a:t>App</a:t>
              </a:r>
            </a:p>
          </p:txBody>
        </p:sp>
        <p:sp>
          <p:nvSpPr>
            <p:cNvPr id="219" name="Rounded Rectangle 23"/>
            <p:cNvSpPr/>
            <p:nvPr/>
          </p:nvSpPr>
          <p:spPr>
            <a:xfrm>
              <a:off x="7052415" y="2608253"/>
              <a:ext cx="334905" cy="343744"/>
            </a:xfrm>
            <a:prstGeom prst="roundRect">
              <a:avLst/>
            </a:prstGeom>
            <a:gradFill>
              <a:gsLst>
                <a:gs pos="0">
                  <a:schemeClr val="accent6">
                    <a:tint val="100000"/>
                    <a:shade val="100000"/>
                    <a:satMod val="130000"/>
                    <a:alpha val="60000"/>
                  </a:schemeClr>
                </a:gs>
                <a:gs pos="100000">
                  <a:schemeClr val="accent6">
                    <a:tint val="50000"/>
                    <a:shade val="100000"/>
                    <a:satMod val="350000"/>
                    <a:alpha val="45000"/>
                  </a:schemeClr>
                </a:gs>
              </a:gsLst>
            </a:gradFill>
          </p:spPr>
          <p:style>
            <a:lnRef idx="0">
              <a:schemeClr val="accent6"/>
            </a:lnRef>
            <a:fillRef idx="3">
              <a:schemeClr val="accent6"/>
            </a:fillRef>
            <a:effectRef idx="3">
              <a:schemeClr val="accent6"/>
            </a:effectRef>
            <a:fontRef idx="minor">
              <a:schemeClr val="lt1"/>
            </a:fontRef>
          </p:style>
          <p:txBody>
            <a:bodyPr anchor="ctr"/>
            <a:lstStyle/>
            <a:p>
              <a:pPr defTabSz="457200">
                <a:defRPr/>
              </a:pPr>
              <a:r>
                <a:rPr lang="en-US" sz="600">
                  <a:solidFill>
                    <a:srgbClr val="FFFFFF"/>
                  </a:solidFill>
                </a:rPr>
                <a:t>App</a:t>
              </a:r>
            </a:p>
          </p:txBody>
        </p:sp>
        <p:sp>
          <p:nvSpPr>
            <p:cNvPr id="220" name="Rounded Rectangle 24"/>
            <p:cNvSpPr/>
            <p:nvPr/>
          </p:nvSpPr>
          <p:spPr>
            <a:xfrm>
              <a:off x="7722225" y="2608253"/>
              <a:ext cx="334905" cy="343744"/>
            </a:xfrm>
            <a:prstGeom prst="roundRect">
              <a:avLst/>
            </a:prstGeom>
            <a:gradFill>
              <a:gsLst>
                <a:gs pos="0">
                  <a:schemeClr val="accent6">
                    <a:tint val="100000"/>
                    <a:shade val="100000"/>
                    <a:satMod val="130000"/>
                    <a:alpha val="60000"/>
                  </a:schemeClr>
                </a:gs>
                <a:gs pos="100000">
                  <a:schemeClr val="accent6">
                    <a:tint val="50000"/>
                    <a:shade val="100000"/>
                    <a:satMod val="350000"/>
                    <a:alpha val="45000"/>
                  </a:schemeClr>
                </a:gs>
              </a:gsLst>
            </a:gradFill>
          </p:spPr>
          <p:style>
            <a:lnRef idx="0">
              <a:schemeClr val="accent6"/>
            </a:lnRef>
            <a:fillRef idx="3">
              <a:schemeClr val="accent6"/>
            </a:fillRef>
            <a:effectRef idx="3">
              <a:schemeClr val="accent6"/>
            </a:effectRef>
            <a:fontRef idx="minor">
              <a:schemeClr val="lt1"/>
            </a:fontRef>
          </p:style>
          <p:txBody>
            <a:bodyPr anchor="ctr"/>
            <a:lstStyle/>
            <a:p>
              <a:pPr defTabSz="457200">
                <a:defRPr/>
              </a:pPr>
              <a:r>
                <a:rPr lang="en-US" sz="600">
                  <a:solidFill>
                    <a:srgbClr val="FFFFFF"/>
                  </a:solidFill>
                </a:rPr>
                <a:t>App</a:t>
              </a:r>
            </a:p>
          </p:txBody>
        </p:sp>
        <p:cxnSp>
          <p:nvCxnSpPr>
            <p:cNvPr id="221" name="Straight Connector 25"/>
            <p:cNvCxnSpPr/>
            <p:nvPr/>
          </p:nvCxnSpPr>
          <p:spPr>
            <a:xfrm>
              <a:off x="7388114" y="2780917"/>
              <a:ext cx="333713" cy="0"/>
            </a:xfrm>
            <a:prstGeom prst="line">
              <a:avLst/>
            </a:prstGeom>
            <a:ln w="25400" cap="flat" cmpd="sng" algn="ctr">
              <a:solidFill>
                <a:schemeClr val="accent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222" name="Rectangle 27"/>
          <p:cNvSpPr/>
          <p:nvPr/>
        </p:nvSpPr>
        <p:spPr>
          <a:xfrm>
            <a:off x="2320925" y="4082331"/>
            <a:ext cx="1525588" cy="98226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zh-CN" altLang="en-US" sz="1000">
              <a:solidFill>
                <a:srgbClr val="FFFFFF"/>
              </a:solidFill>
            </a:endParaRPr>
          </a:p>
        </p:txBody>
      </p:sp>
      <p:sp>
        <p:nvSpPr>
          <p:cNvPr id="223" name="Rounded Rectangle 28"/>
          <p:cNvSpPr/>
          <p:nvPr/>
        </p:nvSpPr>
        <p:spPr>
          <a:xfrm>
            <a:off x="2421174" y="4683165"/>
            <a:ext cx="1339620" cy="316042"/>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lstStyle/>
          <a:p>
            <a:pPr algn="ctr" defTabSz="457200">
              <a:defRPr/>
            </a:pPr>
            <a:r>
              <a:rPr lang="en-US" sz="900" b="1">
                <a:solidFill>
                  <a:prstClr val="white"/>
                </a:solidFill>
                <a:ea typeface="宋体" pitchFamily="2" charset="-122"/>
              </a:rPr>
              <a:t>Specialized Packet Forwarding Hardware</a:t>
            </a:r>
            <a:endParaRPr lang="en-US" sz="800" b="1">
              <a:solidFill>
                <a:prstClr val="white"/>
              </a:solidFill>
              <a:ea typeface="宋体" pitchFamily="2" charset="-122"/>
            </a:endParaRPr>
          </a:p>
        </p:txBody>
      </p:sp>
      <p:grpSp>
        <p:nvGrpSpPr>
          <p:cNvPr id="224" name="Group 55"/>
          <p:cNvGrpSpPr>
            <a:grpSpLocks/>
          </p:cNvGrpSpPr>
          <p:nvPr/>
        </p:nvGrpSpPr>
        <p:grpSpPr bwMode="auto">
          <a:xfrm>
            <a:off x="2420938" y="4150196"/>
            <a:ext cx="1339850" cy="257175"/>
            <a:chOff x="2995893" y="5485693"/>
            <a:chExt cx="1339620" cy="343744"/>
          </a:xfrm>
        </p:grpSpPr>
        <p:sp>
          <p:nvSpPr>
            <p:cNvPr id="225" name="Rounded Rectangle 30"/>
            <p:cNvSpPr/>
            <p:nvPr/>
          </p:nvSpPr>
          <p:spPr>
            <a:xfrm>
              <a:off x="2995893" y="5485693"/>
              <a:ext cx="334905" cy="343744"/>
            </a:xfrm>
            <a:prstGeom prst="roundRect">
              <a:avLst/>
            </a:prstGeom>
            <a:gradFill>
              <a:gsLst>
                <a:gs pos="0">
                  <a:schemeClr val="accent6">
                    <a:tint val="100000"/>
                    <a:shade val="100000"/>
                    <a:satMod val="130000"/>
                    <a:alpha val="60000"/>
                  </a:schemeClr>
                </a:gs>
                <a:gs pos="100000">
                  <a:schemeClr val="accent6">
                    <a:tint val="50000"/>
                    <a:shade val="100000"/>
                    <a:satMod val="350000"/>
                    <a:alpha val="45000"/>
                  </a:schemeClr>
                </a:gs>
              </a:gsLst>
            </a:gradFill>
          </p:spPr>
          <p:style>
            <a:lnRef idx="0">
              <a:schemeClr val="accent6"/>
            </a:lnRef>
            <a:fillRef idx="3">
              <a:schemeClr val="accent6"/>
            </a:fillRef>
            <a:effectRef idx="3">
              <a:schemeClr val="accent6"/>
            </a:effectRef>
            <a:fontRef idx="minor">
              <a:schemeClr val="lt1"/>
            </a:fontRef>
          </p:style>
          <p:txBody>
            <a:bodyPr anchor="ctr"/>
            <a:lstStyle/>
            <a:p>
              <a:pPr defTabSz="457200">
                <a:defRPr/>
              </a:pPr>
              <a:r>
                <a:rPr lang="en-US" sz="600">
                  <a:solidFill>
                    <a:srgbClr val="FFFFFF"/>
                  </a:solidFill>
                </a:rPr>
                <a:t>App</a:t>
              </a:r>
            </a:p>
          </p:txBody>
        </p:sp>
        <p:sp>
          <p:nvSpPr>
            <p:cNvPr id="226" name="Rounded Rectangle 31"/>
            <p:cNvSpPr/>
            <p:nvPr/>
          </p:nvSpPr>
          <p:spPr>
            <a:xfrm>
              <a:off x="3330798" y="5485693"/>
              <a:ext cx="334905" cy="343744"/>
            </a:xfrm>
            <a:prstGeom prst="roundRect">
              <a:avLst/>
            </a:prstGeom>
            <a:gradFill>
              <a:gsLst>
                <a:gs pos="0">
                  <a:schemeClr val="accent6">
                    <a:tint val="100000"/>
                    <a:shade val="100000"/>
                    <a:satMod val="130000"/>
                    <a:alpha val="60000"/>
                  </a:schemeClr>
                </a:gs>
                <a:gs pos="100000">
                  <a:schemeClr val="accent6">
                    <a:tint val="50000"/>
                    <a:shade val="100000"/>
                    <a:satMod val="350000"/>
                    <a:alpha val="45000"/>
                  </a:schemeClr>
                </a:gs>
              </a:gsLst>
            </a:gradFill>
          </p:spPr>
          <p:style>
            <a:lnRef idx="0">
              <a:schemeClr val="accent6"/>
            </a:lnRef>
            <a:fillRef idx="3">
              <a:schemeClr val="accent6"/>
            </a:fillRef>
            <a:effectRef idx="3">
              <a:schemeClr val="accent6"/>
            </a:effectRef>
            <a:fontRef idx="minor">
              <a:schemeClr val="lt1"/>
            </a:fontRef>
          </p:style>
          <p:txBody>
            <a:bodyPr anchor="ctr"/>
            <a:lstStyle/>
            <a:p>
              <a:pPr defTabSz="457200">
                <a:defRPr/>
              </a:pPr>
              <a:r>
                <a:rPr lang="en-US" sz="600">
                  <a:solidFill>
                    <a:srgbClr val="FFFFFF"/>
                  </a:solidFill>
                </a:rPr>
                <a:t>App</a:t>
              </a:r>
            </a:p>
          </p:txBody>
        </p:sp>
        <p:sp>
          <p:nvSpPr>
            <p:cNvPr id="227" name="Rounded Rectangle 32"/>
            <p:cNvSpPr/>
            <p:nvPr/>
          </p:nvSpPr>
          <p:spPr>
            <a:xfrm>
              <a:off x="4000608" y="5485693"/>
              <a:ext cx="334905" cy="343744"/>
            </a:xfrm>
            <a:prstGeom prst="roundRect">
              <a:avLst/>
            </a:prstGeom>
            <a:gradFill>
              <a:gsLst>
                <a:gs pos="0">
                  <a:schemeClr val="accent6">
                    <a:tint val="100000"/>
                    <a:shade val="100000"/>
                    <a:satMod val="130000"/>
                    <a:alpha val="60000"/>
                  </a:schemeClr>
                </a:gs>
                <a:gs pos="100000">
                  <a:schemeClr val="accent6">
                    <a:tint val="50000"/>
                    <a:shade val="100000"/>
                    <a:satMod val="350000"/>
                    <a:alpha val="45000"/>
                  </a:schemeClr>
                </a:gs>
              </a:gsLst>
            </a:gradFill>
          </p:spPr>
          <p:style>
            <a:lnRef idx="0">
              <a:schemeClr val="accent6"/>
            </a:lnRef>
            <a:fillRef idx="3">
              <a:schemeClr val="accent6"/>
            </a:fillRef>
            <a:effectRef idx="3">
              <a:schemeClr val="accent6"/>
            </a:effectRef>
            <a:fontRef idx="minor">
              <a:schemeClr val="lt1"/>
            </a:fontRef>
          </p:style>
          <p:txBody>
            <a:bodyPr anchor="ctr"/>
            <a:lstStyle/>
            <a:p>
              <a:pPr defTabSz="457200">
                <a:defRPr/>
              </a:pPr>
              <a:r>
                <a:rPr lang="en-US" sz="600">
                  <a:solidFill>
                    <a:srgbClr val="FFFFFF"/>
                  </a:solidFill>
                </a:rPr>
                <a:t>App</a:t>
              </a:r>
            </a:p>
          </p:txBody>
        </p:sp>
        <p:cxnSp>
          <p:nvCxnSpPr>
            <p:cNvPr id="228" name="Straight Connector 33"/>
            <p:cNvCxnSpPr/>
            <p:nvPr/>
          </p:nvCxnSpPr>
          <p:spPr>
            <a:xfrm>
              <a:off x="3665703" y="5657565"/>
              <a:ext cx="334905" cy="1592"/>
            </a:xfrm>
            <a:prstGeom prst="line">
              <a:avLst/>
            </a:prstGeom>
            <a:ln w="25400" cap="flat" cmpd="sng" algn="ctr">
              <a:solidFill>
                <a:schemeClr val="accent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229" name="Rectangle 35"/>
          <p:cNvSpPr/>
          <p:nvPr/>
        </p:nvSpPr>
        <p:spPr>
          <a:xfrm>
            <a:off x="4449764" y="3426296"/>
            <a:ext cx="1525587" cy="98107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zh-CN" altLang="en-US" sz="1000">
              <a:solidFill>
                <a:srgbClr val="FFFFFF"/>
              </a:solidFill>
            </a:endParaRPr>
          </a:p>
        </p:txBody>
      </p:sp>
      <p:sp>
        <p:nvSpPr>
          <p:cNvPr id="230" name="Rounded Rectangle 36"/>
          <p:cNvSpPr/>
          <p:nvPr/>
        </p:nvSpPr>
        <p:spPr>
          <a:xfrm>
            <a:off x="4550371" y="4026075"/>
            <a:ext cx="1339620" cy="315098"/>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lstStyle/>
          <a:p>
            <a:pPr algn="ctr" defTabSz="457200">
              <a:defRPr/>
            </a:pPr>
            <a:r>
              <a:rPr lang="en-US" sz="900" b="1">
                <a:solidFill>
                  <a:prstClr val="white"/>
                </a:solidFill>
                <a:ea typeface="宋体" pitchFamily="2" charset="-122"/>
              </a:rPr>
              <a:t>Specialized Packet Forwarding Hardware</a:t>
            </a:r>
            <a:endParaRPr lang="en-US" sz="800" b="1">
              <a:solidFill>
                <a:prstClr val="white"/>
              </a:solidFill>
              <a:ea typeface="宋体" pitchFamily="2" charset="-122"/>
            </a:endParaRPr>
          </a:p>
        </p:txBody>
      </p:sp>
      <p:sp>
        <p:nvSpPr>
          <p:cNvPr id="231" name="Rounded Rectangle 3"/>
          <p:cNvSpPr/>
          <p:nvPr/>
        </p:nvSpPr>
        <p:spPr>
          <a:xfrm>
            <a:off x="594404" y="3345285"/>
            <a:ext cx="1339620" cy="266256"/>
          </a:xfrm>
          <a:prstGeom prst="roundRect">
            <a:avLst/>
          </a:prstGeom>
          <a:gradFill>
            <a:gsLst>
              <a:gs pos="0">
                <a:srgbClr val="FF0000"/>
              </a:gs>
              <a:gs pos="100000">
                <a:srgbClr val="F7545C"/>
              </a:gs>
            </a:gsLst>
          </a:gradFill>
        </p:spPr>
        <p:style>
          <a:lnRef idx="0">
            <a:schemeClr val="accent6"/>
          </a:lnRef>
          <a:fillRef idx="3">
            <a:schemeClr val="accent6"/>
          </a:fillRef>
          <a:effectRef idx="3">
            <a:schemeClr val="accent6"/>
          </a:effectRef>
          <a:fontRef idx="minor">
            <a:schemeClr val="lt1"/>
          </a:fontRef>
        </p:style>
        <p:txBody>
          <a:bodyPr anchor="ctr"/>
          <a:lstStyle/>
          <a:p>
            <a:pPr algn="ctr" defTabSz="457200">
              <a:defRPr/>
            </a:pPr>
            <a:r>
              <a:rPr lang="en-US" sz="900" dirty="0">
                <a:solidFill>
                  <a:srgbClr val="FFFFFF"/>
                </a:solidFill>
              </a:rPr>
              <a:t>Operating</a:t>
            </a:r>
          </a:p>
          <a:p>
            <a:pPr algn="ctr" defTabSz="457200">
              <a:defRPr/>
            </a:pPr>
            <a:r>
              <a:rPr lang="en-US" sz="900" dirty="0">
                <a:solidFill>
                  <a:srgbClr val="FFFFFF"/>
                </a:solidFill>
              </a:rPr>
              <a:t>System</a:t>
            </a:r>
          </a:p>
        </p:txBody>
      </p:sp>
      <p:sp>
        <p:nvSpPr>
          <p:cNvPr id="232" name="Rounded Rectangle 13"/>
          <p:cNvSpPr/>
          <p:nvPr/>
        </p:nvSpPr>
        <p:spPr>
          <a:xfrm>
            <a:off x="3016722" y="2388662"/>
            <a:ext cx="1339620" cy="265344"/>
          </a:xfrm>
          <a:prstGeom prst="roundRect">
            <a:avLst/>
          </a:prstGeom>
          <a:gradFill>
            <a:gsLst>
              <a:gs pos="0">
                <a:srgbClr val="FF0000"/>
              </a:gs>
              <a:gs pos="100000">
                <a:srgbClr val="F7545C"/>
              </a:gs>
            </a:gsLst>
          </a:gradFill>
        </p:spPr>
        <p:style>
          <a:lnRef idx="0">
            <a:schemeClr val="accent6"/>
          </a:lnRef>
          <a:fillRef idx="3">
            <a:schemeClr val="accent6"/>
          </a:fillRef>
          <a:effectRef idx="3">
            <a:schemeClr val="accent6"/>
          </a:effectRef>
          <a:fontRef idx="minor">
            <a:schemeClr val="lt1"/>
          </a:fontRef>
        </p:style>
        <p:txBody>
          <a:bodyPr anchor="ctr"/>
          <a:lstStyle/>
          <a:p>
            <a:pPr algn="ctr" defTabSz="457200">
              <a:defRPr/>
            </a:pPr>
            <a:r>
              <a:rPr lang="en-US" sz="900" dirty="0">
                <a:solidFill>
                  <a:srgbClr val="FFFFFF"/>
                </a:solidFill>
              </a:rPr>
              <a:t>Operating</a:t>
            </a:r>
          </a:p>
          <a:p>
            <a:pPr algn="ctr" defTabSz="457200">
              <a:defRPr/>
            </a:pPr>
            <a:r>
              <a:rPr lang="en-US" sz="900" dirty="0">
                <a:solidFill>
                  <a:srgbClr val="FFFFFF"/>
                </a:solidFill>
              </a:rPr>
              <a:t>System</a:t>
            </a:r>
          </a:p>
        </p:txBody>
      </p:sp>
      <p:sp>
        <p:nvSpPr>
          <p:cNvPr id="233" name="Rounded Rectangle 21"/>
          <p:cNvSpPr/>
          <p:nvPr/>
        </p:nvSpPr>
        <p:spPr>
          <a:xfrm>
            <a:off x="6746084" y="2835331"/>
            <a:ext cx="1339620" cy="265344"/>
          </a:xfrm>
          <a:prstGeom prst="roundRect">
            <a:avLst/>
          </a:prstGeom>
          <a:gradFill>
            <a:gsLst>
              <a:gs pos="0">
                <a:srgbClr val="FF0000"/>
              </a:gs>
              <a:gs pos="100000">
                <a:srgbClr val="F7545C"/>
              </a:gs>
            </a:gsLst>
          </a:gradFill>
        </p:spPr>
        <p:style>
          <a:lnRef idx="0">
            <a:schemeClr val="accent6"/>
          </a:lnRef>
          <a:fillRef idx="3">
            <a:schemeClr val="accent6"/>
          </a:fillRef>
          <a:effectRef idx="3">
            <a:schemeClr val="accent6"/>
          </a:effectRef>
          <a:fontRef idx="minor">
            <a:schemeClr val="lt1"/>
          </a:fontRef>
        </p:style>
        <p:txBody>
          <a:bodyPr anchor="ctr"/>
          <a:lstStyle/>
          <a:p>
            <a:pPr algn="ctr" defTabSz="457200">
              <a:defRPr/>
            </a:pPr>
            <a:r>
              <a:rPr lang="en-US" sz="900" dirty="0">
                <a:solidFill>
                  <a:srgbClr val="FFFFFF"/>
                </a:solidFill>
              </a:rPr>
              <a:t>Operating</a:t>
            </a:r>
          </a:p>
          <a:p>
            <a:pPr algn="ctr" defTabSz="457200">
              <a:defRPr/>
            </a:pPr>
            <a:r>
              <a:rPr lang="en-US" sz="900" dirty="0">
                <a:solidFill>
                  <a:srgbClr val="FFFFFF"/>
                </a:solidFill>
              </a:rPr>
              <a:t>System</a:t>
            </a:r>
          </a:p>
        </p:txBody>
      </p:sp>
      <p:sp>
        <p:nvSpPr>
          <p:cNvPr id="234" name="Rounded Rectangle 29"/>
          <p:cNvSpPr/>
          <p:nvPr/>
        </p:nvSpPr>
        <p:spPr>
          <a:xfrm>
            <a:off x="2421173" y="4407750"/>
            <a:ext cx="1339620" cy="265344"/>
          </a:xfrm>
          <a:prstGeom prst="roundRect">
            <a:avLst/>
          </a:prstGeom>
          <a:gradFill>
            <a:gsLst>
              <a:gs pos="0">
                <a:srgbClr val="FF0000"/>
              </a:gs>
              <a:gs pos="100000">
                <a:srgbClr val="F7545C"/>
              </a:gs>
            </a:gsLst>
          </a:gradFill>
        </p:spPr>
        <p:style>
          <a:lnRef idx="0">
            <a:schemeClr val="accent6"/>
          </a:lnRef>
          <a:fillRef idx="3">
            <a:schemeClr val="accent6"/>
          </a:fillRef>
          <a:effectRef idx="3">
            <a:schemeClr val="accent6"/>
          </a:effectRef>
          <a:fontRef idx="minor">
            <a:schemeClr val="lt1"/>
          </a:fontRef>
        </p:style>
        <p:txBody>
          <a:bodyPr anchor="ctr"/>
          <a:lstStyle/>
          <a:p>
            <a:pPr algn="ctr" defTabSz="457200">
              <a:defRPr/>
            </a:pPr>
            <a:r>
              <a:rPr lang="en-US" sz="900" dirty="0">
                <a:solidFill>
                  <a:srgbClr val="FFFFFF"/>
                </a:solidFill>
              </a:rPr>
              <a:t>Operating</a:t>
            </a:r>
          </a:p>
          <a:p>
            <a:pPr algn="ctr" defTabSz="457200">
              <a:defRPr/>
            </a:pPr>
            <a:r>
              <a:rPr lang="en-US" sz="900" dirty="0">
                <a:solidFill>
                  <a:srgbClr val="FFFFFF"/>
                </a:solidFill>
              </a:rPr>
              <a:t>System</a:t>
            </a:r>
          </a:p>
        </p:txBody>
      </p:sp>
      <p:sp>
        <p:nvSpPr>
          <p:cNvPr id="235" name="Rounded Rectangle 37"/>
          <p:cNvSpPr/>
          <p:nvPr/>
        </p:nvSpPr>
        <p:spPr>
          <a:xfrm>
            <a:off x="4550370" y="3750744"/>
            <a:ext cx="1339620" cy="265344"/>
          </a:xfrm>
          <a:prstGeom prst="roundRect">
            <a:avLst/>
          </a:prstGeom>
          <a:gradFill>
            <a:gsLst>
              <a:gs pos="0">
                <a:srgbClr val="FF0000"/>
              </a:gs>
              <a:gs pos="100000">
                <a:srgbClr val="F7545C"/>
              </a:gs>
            </a:gsLst>
          </a:gradFill>
        </p:spPr>
        <p:style>
          <a:lnRef idx="0">
            <a:schemeClr val="accent6"/>
          </a:lnRef>
          <a:fillRef idx="3">
            <a:schemeClr val="accent6"/>
          </a:fillRef>
          <a:effectRef idx="3">
            <a:schemeClr val="accent6"/>
          </a:effectRef>
          <a:fontRef idx="minor">
            <a:schemeClr val="lt1"/>
          </a:fontRef>
        </p:style>
        <p:txBody>
          <a:bodyPr anchor="ctr"/>
          <a:lstStyle/>
          <a:p>
            <a:pPr algn="ctr" defTabSz="457200">
              <a:defRPr/>
            </a:pPr>
            <a:r>
              <a:rPr lang="en-US" sz="900" dirty="0">
                <a:solidFill>
                  <a:srgbClr val="FFFFFF"/>
                </a:solidFill>
              </a:rPr>
              <a:t>Operating</a:t>
            </a:r>
          </a:p>
          <a:p>
            <a:pPr algn="ctr" defTabSz="457200">
              <a:defRPr/>
            </a:pPr>
            <a:r>
              <a:rPr lang="en-US" sz="900" dirty="0">
                <a:solidFill>
                  <a:srgbClr val="FFFFFF"/>
                </a:solidFill>
              </a:rPr>
              <a:t>System</a:t>
            </a:r>
          </a:p>
        </p:txBody>
      </p:sp>
      <p:grpSp>
        <p:nvGrpSpPr>
          <p:cNvPr id="236" name="Group 56"/>
          <p:cNvGrpSpPr>
            <a:grpSpLocks/>
          </p:cNvGrpSpPr>
          <p:nvPr/>
        </p:nvGrpSpPr>
        <p:grpSpPr bwMode="auto">
          <a:xfrm>
            <a:off x="4549775" y="3492971"/>
            <a:ext cx="1339850" cy="258366"/>
            <a:chOff x="4521796" y="3828803"/>
            <a:chExt cx="1339620" cy="343744"/>
          </a:xfrm>
        </p:grpSpPr>
        <p:sp>
          <p:nvSpPr>
            <p:cNvPr id="237" name="Rounded Rectangle 38"/>
            <p:cNvSpPr/>
            <p:nvPr/>
          </p:nvSpPr>
          <p:spPr>
            <a:xfrm>
              <a:off x="4521796" y="3828803"/>
              <a:ext cx="334905" cy="343744"/>
            </a:xfrm>
            <a:prstGeom prst="roundRect">
              <a:avLst/>
            </a:prstGeom>
            <a:gradFill>
              <a:gsLst>
                <a:gs pos="0">
                  <a:schemeClr val="accent6">
                    <a:tint val="100000"/>
                    <a:shade val="100000"/>
                    <a:satMod val="130000"/>
                    <a:alpha val="60000"/>
                  </a:schemeClr>
                </a:gs>
                <a:gs pos="100000">
                  <a:schemeClr val="accent6">
                    <a:tint val="50000"/>
                    <a:shade val="100000"/>
                    <a:satMod val="350000"/>
                    <a:alpha val="45000"/>
                  </a:schemeClr>
                </a:gs>
              </a:gsLst>
            </a:gradFill>
          </p:spPr>
          <p:style>
            <a:lnRef idx="0">
              <a:schemeClr val="accent6"/>
            </a:lnRef>
            <a:fillRef idx="3">
              <a:schemeClr val="accent6"/>
            </a:fillRef>
            <a:effectRef idx="3">
              <a:schemeClr val="accent6"/>
            </a:effectRef>
            <a:fontRef idx="minor">
              <a:schemeClr val="lt1"/>
            </a:fontRef>
          </p:style>
          <p:txBody>
            <a:bodyPr anchor="ctr"/>
            <a:lstStyle/>
            <a:p>
              <a:pPr defTabSz="457200">
                <a:defRPr/>
              </a:pPr>
              <a:r>
                <a:rPr lang="en-US" sz="600">
                  <a:solidFill>
                    <a:srgbClr val="FFFFFF"/>
                  </a:solidFill>
                </a:rPr>
                <a:t>App</a:t>
              </a:r>
            </a:p>
          </p:txBody>
        </p:sp>
        <p:sp>
          <p:nvSpPr>
            <p:cNvPr id="238" name="Rounded Rectangle 39"/>
            <p:cNvSpPr/>
            <p:nvPr/>
          </p:nvSpPr>
          <p:spPr>
            <a:xfrm>
              <a:off x="4856701" y="3828803"/>
              <a:ext cx="334905" cy="343744"/>
            </a:xfrm>
            <a:prstGeom prst="roundRect">
              <a:avLst/>
            </a:prstGeom>
            <a:gradFill>
              <a:gsLst>
                <a:gs pos="0">
                  <a:schemeClr val="accent6">
                    <a:tint val="100000"/>
                    <a:shade val="100000"/>
                    <a:satMod val="130000"/>
                    <a:alpha val="60000"/>
                  </a:schemeClr>
                </a:gs>
                <a:gs pos="100000">
                  <a:schemeClr val="accent6">
                    <a:tint val="50000"/>
                    <a:shade val="100000"/>
                    <a:satMod val="350000"/>
                    <a:alpha val="45000"/>
                  </a:schemeClr>
                </a:gs>
              </a:gsLst>
            </a:gradFill>
          </p:spPr>
          <p:style>
            <a:lnRef idx="0">
              <a:schemeClr val="accent6"/>
            </a:lnRef>
            <a:fillRef idx="3">
              <a:schemeClr val="accent6"/>
            </a:fillRef>
            <a:effectRef idx="3">
              <a:schemeClr val="accent6"/>
            </a:effectRef>
            <a:fontRef idx="minor">
              <a:schemeClr val="lt1"/>
            </a:fontRef>
          </p:style>
          <p:txBody>
            <a:bodyPr anchor="ctr"/>
            <a:lstStyle/>
            <a:p>
              <a:pPr defTabSz="457200">
                <a:defRPr/>
              </a:pPr>
              <a:r>
                <a:rPr lang="en-US" sz="600">
                  <a:solidFill>
                    <a:srgbClr val="FFFFFF"/>
                  </a:solidFill>
                </a:rPr>
                <a:t>App</a:t>
              </a:r>
            </a:p>
          </p:txBody>
        </p:sp>
        <p:sp>
          <p:nvSpPr>
            <p:cNvPr id="239" name="Rounded Rectangle 40"/>
            <p:cNvSpPr/>
            <p:nvPr/>
          </p:nvSpPr>
          <p:spPr>
            <a:xfrm>
              <a:off x="5526511" y="3828803"/>
              <a:ext cx="334905" cy="343744"/>
            </a:xfrm>
            <a:prstGeom prst="roundRect">
              <a:avLst/>
            </a:prstGeom>
            <a:gradFill>
              <a:gsLst>
                <a:gs pos="0">
                  <a:schemeClr val="accent6">
                    <a:tint val="100000"/>
                    <a:shade val="100000"/>
                    <a:satMod val="130000"/>
                    <a:alpha val="60000"/>
                  </a:schemeClr>
                </a:gs>
                <a:gs pos="100000">
                  <a:schemeClr val="accent6">
                    <a:tint val="50000"/>
                    <a:shade val="100000"/>
                    <a:satMod val="350000"/>
                    <a:alpha val="45000"/>
                  </a:schemeClr>
                </a:gs>
              </a:gsLst>
            </a:gradFill>
          </p:spPr>
          <p:style>
            <a:lnRef idx="0">
              <a:schemeClr val="accent6"/>
            </a:lnRef>
            <a:fillRef idx="3">
              <a:schemeClr val="accent6"/>
            </a:fillRef>
            <a:effectRef idx="3">
              <a:schemeClr val="accent6"/>
            </a:effectRef>
            <a:fontRef idx="minor">
              <a:schemeClr val="lt1"/>
            </a:fontRef>
          </p:style>
          <p:txBody>
            <a:bodyPr anchor="ctr"/>
            <a:lstStyle/>
            <a:p>
              <a:pPr defTabSz="457200">
                <a:defRPr/>
              </a:pPr>
              <a:r>
                <a:rPr lang="en-US" sz="600">
                  <a:solidFill>
                    <a:srgbClr val="FFFFFF"/>
                  </a:solidFill>
                </a:rPr>
                <a:t>App</a:t>
              </a:r>
            </a:p>
          </p:txBody>
        </p:sp>
        <p:cxnSp>
          <p:nvCxnSpPr>
            <p:cNvPr id="240" name="Straight Connector 41"/>
            <p:cNvCxnSpPr/>
            <p:nvPr/>
          </p:nvCxnSpPr>
          <p:spPr>
            <a:xfrm>
              <a:off x="5191606" y="4001467"/>
              <a:ext cx="334905" cy="0"/>
            </a:xfrm>
            <a:prstGeom prst="line">
              <a:avLst/>
            </a:prstGeom>
            <a:ln w="25400" cap="flat" cmpd="sng" algn="ctr">
              <a:solidFill>
                <a:schemeClr val="accent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cxnSp>
        <p:nvCxnSpPr>
          <p:cNvPr id="241" name="Straight Connector 43"/>
          <p:cNvCxnSpPr>
            <a:stCxn id="201" idx="3"/>
            <a:endCxn id="208" idx="2"/>
          </p:cNvCxnSpPr>
          <p:nvPr/>
        </p:nvCxnSpPr>
        <p:spPr>
          <a:xfrm flipV="1">
            <a:off x="2019301" y="3045296"/>
            <a:ext cx="1660525" cy="466725"/>
          </a:xfrm>
          <a:prstGeom prst="line">
            <a:avLst/>
          </a:prstGeom>
        </p:spPr>
        <p:style>
          <a:lnRef idx="2">
            <a:schemeClr val="accent1"/>
          </a:lnRef>
          <a:fillRef idx="0">
            <a:schemeClr val="accent1"/>
          </a:fillRef>
          <a:effectRef idx="1">
            <a:schemeClr val="accent1"/>
          </a:effectRef>
          <a:fontRef idx="minor">
            <a:schemeClr val="tx1"/>
          </a:fontRef>
        </p:style>
      </p:cxnSp>
      <p:cxnSp>
        <p:nvCxnSpPr>
          <p:cNvPr id="242" name="Straight Connector 45"/>
          <p:cNvCxnSpPr>
            <a:stCxn id="208" idx="3"/>
            <a:endCxn id="229" idx="0"/>
          </p:cNvCxnSpPr>
          <p:nvPr/>
        </p:nvCxnSpPr>
        <p:spPr>
          <a:xfrm>
            <a:off x="4441826" y="2554758"/>
            <a:ext cx="771525" cy="871538"/>
          </a:xfrm>
          <a:prstGeom prst="line">
            <a:avLst/>
          </a:prstGeom>
        </p:spPr>
        <p:style>
          <a:lnRef idx="2">
            <a:schemeClr val="accent1"/>
          </a:lnRef>
          <a:fillRef idx="0">
            <a:schemeClr val="accent1"/>
          </a:fillRef>
          <a:effectRef idx="1">
            <a:schemeClr val="accent1"/>
          </a:effectRef>
          <a:fontRef idx="minor">
            <a:schemeClr val="tx1"/>
          </a:fontRef>
        </p:style>
      </p:cxnSp>
      <p:cxnSp>
        <p:nvCxnSpPr>
          <p:cNvPr id="243" name="Straight Connector 47"/>
          <p:cNvCxnSpPr>
            <a:cxnSpLocks noChangeShapeType="1"/>
            <a:stCxn id="222" idx="0"/>
            <a:endCxn id="229" idx="1"/>
          </p:cNvCxnSpPr>
          <p:nvPr/>
        </p:nvCxnSpPr>
        <p:spPr bwMode="auto">
          <a:xfrm flipV="1">
            <a:off x="3084513" y="3916834"/>
            <a:ext cx="1365250" cy="165497"/>
          </a:xfrm>
          <a:prstGeom prst="line">
            <a:avLst/>
          </a:prstGeom>
          <a:noFill/>
          <a:ln w="25400" algn="ctr">
            <a:solidFill>
              <a:schemeClr val="accent1"/>
            </a:solidFill>
            <a:round/>
            <a:headEnd/>
            <a:tailEnd/>
          </a:ln>
          <a:effectLst>
            <a:outerShdw dist="20000" dir="5400000" rotWithShape="0">
              <a:srgbClr val="000000">
                <a:alpha val="37999"/>
              </a:srgbClr>
            </a:outerShdw>
          </a:effectLst>
        </p:spPr>
      </p:cxnSp>
      <p:cxnSp>
        <p:nvCxnSpPr>
          <p:cNvPr id="244" name="Straight Connector 49"/>
          <p:cNvCxnSpPr>
            <a:cxnSpLocks noChangeShapeType="1"/>
            <a:stCxn id="201" idx="2"/>
            <a:endCxn id="222" idx="1"/>
          </p:cNvCxnSpPr>
          <p:nvPr/>
        </p:nvCxnSpPr>
        <p:spPr bwMode="auto">
          <a:xfrm>
            <a:off x="1257301" y="4002559"/>
            <a:ext cx="1063625" cy="571500"/>
          </a:xfrm>
          <a:prstGeom prst="line">
            <a:avLst/>
          </a:prstGeom>
          <a:noFill/>
          <a:ln w="25400" algn="ctr">
            <a:solidFill>
              <a:schemeClr val="accent1"/>
            </a:solidFill>
            <a:round/>
            <a:headEnd/>
            <a:tailEnd/>
          </a:ln>
          <a:effectLst>
            <a:outerShdw dist="20000" dir="5400000" rotWithShape="0">
              <a:srgbClr val="000000">
                <a:alpha val="37999"/>
              </a:srgbClr>
            </a:outerShdw>
          </a:effectLst>
        </p:spPr>
      </p:cxnSp>
      <p:cxnSp>
        <p:nvCxnSpPr>
          <p:cNvPr id="245" name="Straight Connector 51"/>
          <p:cNvCxnSpPr>
            <a:stCxn id="229" idx="3"/>
            <a:endCxn id="215" idx="2"/>
          </p:cNvCxnSpPr>
          <p:nvPr/>
        </p:nvCxnSpPr>
        <p:spPr>
          <a:xfrm flipV="1">
            <a:off x="5975350" y="3491781"/>
            <a:ext cx="1433513" cy="425053"/>
          </a:xfrm>
          <a:prstGeom prst="line">
            <a:avLst/>
          </a:prstGeom>
        </p:spPr>
        <p:style>
          <a:lnRef idx="2">
            <a:schemeClr val="accent1"/>
          </a:lnRef>
          <a:fillRef idx="0">
            <a:schemeClr val="accent1"/>
          </a:fillRef>
          <a:effectRef idx="1">
            <a:schemeClr val="accent1"/>
          </a:effectRef>
          <a:fontRef idx="minor">
            <a:schemeClr val="tx1"/>
          </a:fontRef>
        </p:style>
      </p:cxnSp>
      <p:sp>
        <p:nvSpPr>
          <p:cNvPr id="246" name="Rounded Rectangle 53"/>
          <p:cNvSpPr/>
          <p:nvPr/>
        </p:nvSpPr>
        <p:spPr>
          <a:xfrm>
            <a:off x="849842" y="1562640"/>
            <a:ext cx="6663266" cy="312233"/>
          </a:xfrm>
          <a:prstGeom prst="roundRect">
            <a:avLst/>
          </a:prstGeom>
          <a:gradFill>
            <a:gsLst>
              <a:gs pos="0">
                <a:srgbClr val="FF0000"/>
              </a:gs>
              <a:gs pos="100000">
                <a:srgbClr val="F7545C"/>
              </a:gs>
            </a:gsLst>
          </a:gradFill>
        </p:spPr>
        <p:style>
          <a:lnRef idx="0">
            <a:schemeClr val="accent6"/>
          </a:lnRef>
          <a:fillRef idx="3">
            <a:schemeClr val="accent6"/>
          </a:fillRef>
          <a:effectRef idx="3">
            <a:schemeClr val="accent6"/>
          </a:effectRef>
          <a:fontRef idx="minor">
            <a:schemeClr val="lt1"/>
          </a:fontRef>
        </p:style>
        <p:txBody>
          <a:bodyPr anchor="ctr"/>
          <a:lstStyle/>
          <a:p>
            <a:pPr algn="ctr" defTabSz="457200">
              <a:defRPr/>
            </a:pPr>
            <a:r>
              <a:rPr lang="en-US" sz="1600" dirty="0">
                <a:solidFill>
                  <a:srgbClr val="FFFFFF"/>
                </a:solidFill>
              </a:rPr>
              <a:t>Network Operating  System</a:t>
            </a:r>
          </a:p>
        </p:txBody>
      </p:sp>
      <p:grpSp>
        <p:nvGrpSpPr>
          <p:cNvPr id="247" name="Group 62"/>
          <p:cNvGrpSpPr>
            <a:grpSpLocks/>
          </p:cNvGrpSpPr>
          <p:nvPr/>
        </p:nvGrpSpPr>
        <p:grpSpPr bwMode="auto">
          <a:xfrm>
            <a:off x="2711450" y="1120056"/>
            <a:ext cx="2941638" cy="371475"/>
            <a:chOff x="2682096" y="715997"/>
            <a:chExt cx="2942976" cy="495228"/>
          </a:xfrm>
        </p:grpSpPr>
        <p:sp>
          <p:nvSpPr>
            <p:cNvPr id="248" name="Rounded Rectangle 59"/>
            <p:cNvSpPr/>
            <p:nvPr/>
          </p:nvSpPr>
          <p:spPr>
            <a:xfrm>
              <a:off x="2682096" y="719194"/>
              <a:ext cx="882421" cy="492031"/>
            </a:xfrm>
            <a:prstGeom prst="roundRect">
              <a:avLst/>
            </a:prstGeom>
            <a:gradFill>
              <a:gsLst>
                <a:gs pos="0">
                  <a:schemeClr val="accent6">
                    <a:tint val="100000"/>
                    <a:shade val="100000"/>
                    <a:satMod val="130000"/>
                    <a:alpha val="60000"/>
                  </a:schemeClr>
                </a:gs>
                <a:gs pos="100000">
                  <a:schemeClr val="accent6">
                    <a:tint val="50000"/>
                    <a:shade val="100000"/>
                    <a:satMod val="350000"/>
                    <a:alpha val="45000"/>
                  </a:schemeClr>
                </a:gs>
              </a:gsLst>
            </a:gradFill>
          </p:spPr>
          <p:style>
            <a:lnRef idx="0">
              <a:schemeClr val="accent6"/>
            </a:lnRef>
            <a:fillRef idx="3">
              <a:schemeClr val="accent6"/>
            </a:fillRef>
            <a:effectRef idx="3">
              <a:schemeClr val="accent6"/>
            </a:effectRef>
            <a:fontRef idx="minor">
              <a:schemeClr val="lt1"/>
            </a:fontRef>
          </p:style>
          <p:txBody>
            <a:bodyPr anchor="ctr"/>
            <a:lstStyle/>
            <a:p>
              <a:pPr defTabSz="457200">
                <a:defRPr/>
              </a:pPr>
              <a:r>
                <a:rPr lang="en-US" sz="2000">
                  <a:solidFill>
                    <a:srgbClr val="FFFFFF"/>
                  </a:solidFill>
                </a:rPr>
                <a:t>App</a:t>
              </a:r>
            </a:p>
          </p:txBody>
        </p:sp>
        <p:sp>
          <p:nvSpPr>
            <p:cNvPr id="249" name="Rounded Rectangle 60"/>
            <p:cNvSpPr/>
            <p:nvPr/>
          </p:nvSpPr>
          <p:spPr>
            <a:xfrm>
              <a:off x="3732218" y="719194"/>
              <a:ext cx="882421" cy="492031"/>
            </a:xfrm>
            <a:prstGeom prst="roundRect">
              <a:avLst/>
            </a:prstGeom>
            <a:gradFill>
              <a:gsLst>
                <a:gs pos="0">
                  <a:schemeClr val="accent6">
                    <a:tint val="100000"/>
                    <a:shade val="100000"/>
                    <a:satMod val="130000"/>
                    <a:alpha val="60000"/>
                  </a:schemeClr>
                </a:gs>
                <a:gs pos="100000">
                  <a:schemeClr val="accent6">
                    <a:tint val="50000"/>
                    <a:shade val="100000"/>
                    <a:satMod val="350000"/>
                    <a:alpha val="45000"/>
                  </a:schemeClr>
                </a:gs>
              </a:gsLst>
            </a:gradFill>
          </p:spPr>
          <p:style>
            <a:lnRef idx="0">
              <a:schemeClr val="accent6"/>
            </a:lnRef>
            <a:fillRef idx="3">
              <a:schemeClr val="accent6"/>
            </a:fillRef>
            <a:effectRef idx="3">
              <a:schemeClr val="accent6"/>
            </a:effectRef>
            <a:fontRef idx="minor">
              <a:schemeClr val="lt1"/>
            </a:fontRef>
          </p:style>
          <p:txBody>
            <a:bodyPr anchor="ctr"/>
            <a:lstStyle/>
            <a:p>
              <a:pPr defTabSz="457200">
                <a:defRPr/>
              </a:pPr>
              <a:r>
                <a:rPr lang="en-US" sz="2000" dirty="0">
                  <a:solidFill>
                    <a:srgbClr val="FFFFFF"/>
                  </a:solidFill>
                </a:rPr>
                <a:t>App</a:t>
              </a:r>
            </a:p>
          </p:txBody>
        </p:sp>
        <p:sp>
          <p:nvSpPr>
            <p:cNvPr id="250" name="Rounded Rectangle 61"/>
            <p:cNvSpPr/>
            <p:nvPr/>
          </p:nvSpPr>
          <p:spPr>
            <a:xfrm>
              <a:off x="4742651" y="715997"/>
              <a:ext cx="882421" cy="492031"/>
            </a:xfrm>
            <a:prstGeom prst="roundRect">
              <a:avLst/>
            </a:prstGeom>
            <a:gradFill>
              <a:gsLst>
                <a:gs pos="0">
                  <a:schemeClr val="accent6">
                    <a:tint val="100000"/>
                    <a:shade val="100000"/>
                    <a:satMod val="130000"/>
                    <a:alpha val="60000"/>
                  </a:schemeClr>
                </a:gs>
                <a:gs pos="100000">
                  <a:schemeClr val="accent6">
                    <a:tint val="50000"/>
                    <a:shade val="100000"/>
                    <a:satMod val="350000"/>
                    <a:alpha val="45000"/>
                  </a:schemeClr>
                </a:gs>
              </a:gsLst>
            </a:gradFill>
          </p:spPr>
          <p:style>
            <a:lnRef idx="0">
              <a:schemeClr val="accent6"/>
            </a:lnRef>
            <a:fillRef idx="3">
              <a:schemeClr val="accent6"/>
            </a:fillRef>
            <a:effectRef idx="3">
              <a:schemeClr val="accent6"/>
            </a:effectRef>
            <a:fontRef idx="minor">
              <a:schemeClr val="lt1"/>
            </a:fontRef>
          </p:style>
          <p:txBody>
            <a:bodyPr anchor="ctr"/>
            <a:lstStyle/>
            <a:p>
              <a:pPr defTabSz="457200">
                <a:defRPr/>
              </a:pPr>
              <a:r>
                <a:rPr lang="en-US" sz="2000" dirty="0">
                  <a:solidFill>
                    <a:srgbClr val="FFFFFF"/>
                  </a:solidFill>
                </a:rPr>
                <a:t>App</a:t>
              </a:r>
            </a:p>
          </p:txBody>
        </p:sp>
      </p:grpSp>
      <p:grpSp>
        <p:nvGrpSpPr>
          <p:cNvPr id="251" name="Group 58"/>
          <p:cNvGrpSpPr>
            <a:grpSpLocks/>
          </p:cNvGrpSpPr>
          <p:nvPr/>
        </p:nvGrpSpPr>
        <p:grpSpPr bwMode="auto">
          <a:xfrm>
            <a:off x="506413" y="2067794"/>
            <a:ext cx="7670800" cy="3017044"/>
            <a:chOff x="490756" y="2665306"/>
            <a:chExt cx="7669839" cy="4022054"/>
          </a:xfrm>
        </p:grpSpPr>
        <p:sp>
          <p:nvSpPr>
            <p:cNvPr id="252" name="Rectangle 52"/>
            <p:cNvSpPr/>
            <p:nvPr/>
          </p:nvSpPr>
          <p:spPr>
            <a:xfrm>
              <a:off x="2905040" y="2665306"/>
              <a:ext cx="1526984" cy="1309469"/>
            </a:xfrm>
            <a:prstGeom prst="rect">
              <a:avLst/>
            </a:prstGeom>
            <a:noFill/>
            <a:ln w="635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zh-CN" altLang="en-US">
                <a:solidFill>
                  <a:srgbClr val="FFFFFF"/>
                </a:solidFill>
              </a:endParaRPr>
            </a:p>
          </p:txBody>
        </p:sp>
        <p:sp>
          <p:nvSpPr>
            <p:cNvPr id="253" name="Rectangle 54"/>
            <p:cNvSpPr/>
            <p:nvPr/>
          </p:nvSpPr>
          <p:spPr>
            <a:xfrm>
              <a:off x="490756" y="3916047"/>
              <a:ext cx="1525396" cy="1309469"/>
            </a:xfrm>
            <a:prstGeom prst="rect">
              <a:avLst/>
            </a:prstGeom>
            <a:noFill/>
            <a:ln w="635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zh-CN" altLang="en-US">
                <a:solidFill>
                  <a:srgbClr val="FFFFFF"/>
                </a:solidFill>
              </a:endParaRPr>
            </a:p>
          </p:txBody>
        </p:sp>
        <p:sp>
          <p:nvSpPr>
            <p:cNvPr id="254" name="Rectangle 55"/>
            <p:cNvSpPr/>
            <p:nvPr/>
          </p:nvSpPr>
          <p:spPr>
            <a:xfrm>
              <a:off x="2309803" y="5377890"/>
              <a:ext cx="1525396" cy="1309470"/>
            </a:xfrm>
            <a:prstGeom prst="rect">
              <a:avLst/>
            </a:prstGeom>
            <a:noFill/>
            <a:ln w="635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zh-CN" altLang="en-US">
                <a:solidFill>
                  <a:srgbClr val="FFFFFF"/>
                </a:solidFill>
              </a:endParaRPr>
            </a:p>
          </p:txBody>
        </p:sp>
        <p:sp>
          <p:nvSpPr>
            <p:cNvPr id="255" name="Rectangle 56"/>
            <p:cNvSpPr/>
            <p:nvPr/>
          </p:nvSpPr>
          <p:spPr>
            <a:xfrm>
              <a:off x="4446310" y="4506499"/>
              <a:ext cx="1526984" cy="1309469"/>
            </a:xfrm>
            <a:prstGeom prst="rect">
              <a:avLst/>
            </a:prstGeom>
            <a:noFill/>
            <a:ln w="635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zh-CN" altLang="en-US">
                <a:solidFill>
                  <a:srgbClr val="FFFFFF"/>
                </a:solidFill>
              </a:endParaRPr>
            </a:p>
          </p:txBody>
        </p:sp>
        <p:sp>
          <p:nvSpPr>
            <p:cNvPr id="256" name="Rectangle 57"/>
            <p:cNvSpPr/>
            <p:nvPr/>
          </p:nvSpPr>
          <p:spPr>
            <a:xfrm>
              <a:off x="6635198" y="3260519"/>
              <a:ext cx="1525397" cy="1309470"/>
            </a:xfrm>
            <a:prstGeom prst="rect">
              <a:avLst/>
            </a:prstGeom>
            <a:noFill/>
            <a:ln w="635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zh-CN" altLang="en-US">
                <a:solidFill>
                  <a:srgbClr val="FFFFFF"/>
                </a:solidFill>
              </a:endParaRPr>
            </a:p>
          </p:txBody>
        </p:sp>
      </p:grpSp>
      <p:sp>
        <p:nvSpPr>
          <p:cNvPr id="257" name="Rectangle 223"/>
          <p:cNvSpPr>
            <a:spLocks noChangeArrowheads="1"/>
          </p:cNvSpPr>
          <p:nvPr/>
        </p:nvSpPr>
        <p:spPr bwMode="auto">
          <a:xfrm>
            <a:off x="423862" y="793824"/>
            <a:ext cx="8720138" cy="4348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prstClr val="black"/>
              </a:solidFill>
            </a:endParaRPr>
          </a:p>
        </p:txBody>
      </p:sp>
      <p:grpSp>
        <p:nvGrpSpPr>
          <p:cNvPr id="258" name="Group 270"/>
          <p:cNvGrpSpPr>
            <a:grpSpLocks/>
          </p:cNvGrpSpPr>
          <p:nvPr/>
        </p:nvGrpSpPr>
        <p:grpSpPr bwMode="auto">
          <a:xfrm>
            <a:off x="512764" y="1111722"/>
            <a:ext cx="7710487" cy="4051697"/>
            <a:chOff x="323" y="856"/>
            <a:chExt cx="4857" cy="3403"/>
          </a:xfrm>
        </p:grpSpPr>
        <p:sp>
          <p:nvSpPr>
            <p:cNvPr id="259" name="Rounded Rectangle 4"/>
            <p:cNvSpPr/>
            <p:nvPr/>
          </p:nvSpPr>
          <p:spPr>
            <a:xfrm>
              <a:off x="1690" y="880"/>
              <a:ext cx="555" cy="310"/>
            </a:xfrm>
            <a:prstGeom prst="roundRect">
              <a:avLst/>
            </a:prstGeom>
            <a:gradFill>
              <a:gsLst>
                <a:gs pos="0">
                  <a:schemeClr val="accent6">
                    <a:tint val="100000"/>
                    <a:shade val="100000"/>
                    <a:satMod val="130000"/>
                    <a:alpha val="60000"/>
                  </a:schemeClr>
                </a:gs>
                <a:gs pos="100000">
                  <a:schemeClr val="accent6">
                    <a:tint val="50000"/>
                    <a:shade val="100000"/>
                    <a:satMod val="350000"/>
                    <a:alpha val="45000"/>
                  </a:schemeClr>
                </a:gs>
              </a:gsLst>
            </a:gradFill>
          </p:spPr>
          <p:style>
            <a:lnRef idx="0">
              <a:schemeClr val="accent6"/>
            </a:lnRef>
            <a:fillRef idx="3">
              <a:schemeClr val="accent6"/>
            </a:fillRef>
            <a:effectRef idx="3">
              <a:schemeClr val="accent6"/>
            </a:effectRef>
            <a:fontRef idx="minor">
              <a:schemeClr val="lt1"/>
            </a:fontRef>
          </p:style>
          <p:txBody>
            <a:bodyPr anchor="ctr"/>
            <a:lstStyle/>
            <a:p>
              <a:pPr defTabSz="457200">
                <a:defRPr/>
              </a:pPr>
              <a:r>
                <a:rPr lang="en-US" sz="2000">
                  <a:solidFill>
                    <a:srgbClr val="FFFFFF"/>
                  </a:solidFill>
                </a:rPr>
                <a:t>App</a:t>
              </a:r>
            </a:p>
          </p:txBody>
        </p:sp>
        <p:cxnSp>
          <p:nvCxnSpPr>
            <p:cNvPr id="260" name="Straight Connector 43"/>
            <p:cNvCxnSpPr/>
            <p:nvPr/>
          </p:nvCxnSpPr>
          <p:spPr>
            <a:xfrm flipV="1">
              <a:off x="1249" y="2498"/>
              <a:ext cx="1050" cy="804"/>
            </a:xfrm>
            <a:prstGeom prst="line">
              <a:avLst/>
            </a:prstGeom>
          </p:spPr>
          <p:style>
            <a:lnRef idx="2">
              <a:schemeClr val="accent1"/>
            </a:lnRef>
            <a:fillRef idx="0">
              <a:schemeClr val="accent1"/>
            </a:fillRef>
            <a:effectRef idx="1">
              <a:schemeClr val="accent1"/>
            </a:effectRef>
            <a:fontRef idx="minor">
              <a:schemeClr val="tx1"/>
            </a:fontRef>
          </p:style>
        </p:cxnSp>
        <p:cxnSp>
          <p:nvCxnSpPr>
            <p:cNvPr id="261" name="Straight Connector 45"/>
            <p:cNvCxnSpPr/>
            <p:nvPr/>
          </p:nvCxnSpPr>
          <p:spPr>
            <a:xfrm>
              <a:off x="2780" y="2212"/>
              <a:ext cx="485" cy="732"/>
            </a:xfrm>
            <a:prstGeom prst="line">
              <a:avLst/>
            </a:prstGeom>
          </p:spPr>
          <p:style>
            <a:lnRef idx="2">
              <a:schemeClr val="accent1"/>
            </a:lnRef>
            <a:fillRef idx="0">
              <a:schemeClr val="accent1"/>
            </a:fillRef>
            <a:effectRef idx="1">
              <a:schemeClr val="accent1"/>
            </a:effectRef>
            <a:fontRef idx="minor">
              <a:schemeClr val="tx1"/>
            </a:fontRef>
          </p:style>
        </p:cxnSp>
        <p:cxnSp>
          <p:nvCxnSpPr>
            <p:cNvPr id="262" name="Straight Connector 47"/>
            <p:cNvCxnSpPr/>
            <p:nvPr/>
          </p:nvCxnSpPr>
          <p:spPr>
            <a:xfrm rot="5400000" flipH="1" flipV="1">
              <a:off x="2315" y="3290"/>
              <a:ext cx="727" cy="361"/>
            </a:xfrm>
            <a:prstGeom prst="line">
              <a:avLst/>
            </a:prstGeom>
          </p:spPr>
          <p:style>
            <a:lnRef idx="2">
              <a:schemeClr val="accent1"/>
            </a:lnRef>
            <a:fillRef idx="0">
              <a:schemeClr val="accent1"/>
            </a:fillRef>
            <a:effectRef idx="1">
              <a:schemeClr val="accent1"/>
            </a:effectRef>
            <a:fontRef idx="minor">
              <a:schemeClr val="tx1"/>
            </a:fontRef>
          </p:style>
        </p:cxnSp>
        <p:cxnSp>
          <p:nvCxnSpPr>
            <p:cNvPr id="263" name="Straight Connector 49"/>
            <p:cNvCxnSpPr/>
            <p:nvPr/>
          </p:nvCxnSpPr>
          <p:spPr>
            <a:xfrm rot="16200000" flipH="1">
              <a:off x="1240" y="3255"/>
              <a:ext cx="380" cy="1157"/>
            </a:xfrm>
            <a:prstGeom prst="line">
              <a:avLst/>
            </a:prstGeom>
          </p:spPr>
          <p:style>
            <a:lnRef idx="2">
              <a:schemeClr val="accent1"/>
            </a:lnRef>
            <a:fillRef idx="0">
              <a:schemeClr val="accent1"/>
            </a:fillRef>
            <a:effectRef idx="1">
              <a:schemeClr val="accent1"/>
            </a:effectRef>
            <a:fontRef idx="minor">
              <a:schemeClr val="tx1"/>
            </a:fontRef>
          </p:style>
        </p:cxnSp>
        <p:cxnSp>
          <p:nvCxnSpPr>
            <p:cNvPr id="264" name="Straight Connector 51"/>
            <p:cNvCxnSpPr/>
            <p:nvPr/>
          </p:nvCxnSpPr>
          <p:spPr>
            <a:xfrm flipV="1">
              <a:off x="3746" y="2768"/>
              <a:ext cx="903" cy="357"/>
            </a:xfrm>
            <a:prstGeom prst="line">
              <a:avLst/>
            </a:prstGeom>
          </p:spPr>
          <p:style>
            <a:lnRef idx="2">
              <a:schemeClr val="accent1"/>
            </a:lnRef>
            <a:fillRef idx="0">
              <a:schemeClr val="accent1"/>
            </a:fillRef>
            <a:effectRef idx="1">
              <a:schemeClr val="accent1"/>
            </a:effectRef>
            <a:fontRef idx="minor">
              <a:schemeClr val="tx1"/>
            </a:fontRef>
          </p:style>
        </p:cxnSp>
        <p:sp>
          <p:nvSpPr>
            <p:cNvPr id="265" name="Rounded Rectangle 2"/>
            <p:cNvSpPr/>
            <p:nvPr/>
          </p:nvSpPr>
          <p:spPr>
            <a:xfrm>
              <a:off x="362" y="3264"/>
              <a:ext cx="979" cy="380"/>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lstStyle/>
            <a:p>
              <a:pPr algn="ctr" defTabSz="457200">
                <a:defRPr/>
              </a:pPr>
              <a:r>
                <a:rPr lang="en-US" sz="1200" b="1">
                  <a:solidFill>
                    <a:prstClr val="white"/>
                  </a:solidFill>
                  <a:ea typeface="宋体" pitchFamily="2" charset="-122"/>
                </a:rPr>
                <a:t>Simple Packet Forwarding Hardware</a:t>
              </a:r>
              <a:endParaRPr lang="en-US" sz="1100" b="1">
                <a:solidFill>
                  <a:prstClr val="white"/>
                </a:solidFill>
                <a:ea typeface="宋体" pitchFamily="2" charset="-122"/>
              </a:endParaRPr>
            </a:p>
          </p:txBody>
        </p:sp>
        <p:sp>
          <p:nvSpPr>
            <p:cNvPr id="266" name="Rounded Rectangle 58"/>
            <p:cNvSpPr/>
            <p:nvPr/>
          </p:nvSpPr>
          <p:spPr>
            <a:xfrm>
              <a:off x="2859" y="2917"/>
              <a:ext cx="979" cy="381"/>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lstStyle/>
            <a:p>
              <a:pPr algn="ctr" defTabSz="457200">
                <a:defRPr/>
              </a:pPr>
              <a:r>
                <a:rPr lang="en-US" sz="1200" b="1">
                  <a:solidFill>
                    <a:prstClr val="white"/>
                  </a:solidFill>
                  <a:ea typeface="宋体" pitchFamily="2" charset="-122"/>
                </a:rPr>
                <a:t>Simple Packet Forwarding Hardware</a:t>
              </a:r>
              <a:endParaRPr lang="en-US" sz="1100" b="1">
                <a:solidFill>
                  <a:prstClr val="white"/>
                </a:solidFill>
                <a:ea typeface="宋体" pitchFamily="2" charset="-122"/>
              </a:endParaRPr>
            </a:p>
          </p:txBody>
        </p:sp>
        <p:sp>
          <p:nvSpPr>
            <p:cNvPr id="267" name="Rounded Rectangle 61"/>
            <p:cNvSpPr/>
            <p:nvPr/>
          </p:nvSpPr>
          <p:spPr>
            <a:xfrm>
              <a:off x="2008" y="3834"/>
              <a:ext cx="979" cy="380"/>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lstStyle/>
            <a:p>
              <a:pPr algn="ctr" defTabSz="457200">
                <a:defRPr/>
              </a:pPr>
              <a:r>
                <a:rPr lang="en-US" sz="1200" b="1">
                  <a:solidFill>
                    <a:prstClr val="white"/>
                  </a:solidFill>
                  <a:ea typeface="宋体" pitchFamily="2" charset="-122"/>
                </a:rPr>
                <a:t>Simple Packet Forwarding Hardware</a:t>
              </a:r>
              <a:endParaRPr lang="en-US" sz="1100" b="1">
                <a:solidFill>
                  <a:prstClr val="white"/>
                </a:solidFill>
                <a:ea typeface="宋体" pitchFamily="2" charset="-122"/>
              </a:endParaRPr>
            </a:p>
          </p:txBody>
        </p:sp>
        <p:sp>
          <p:nvSpPr>
            <p:cNvPr id="268" name="Rounded Rectangle 65"/>
            <p:cNvSpPr/>
            <p:nvPr/>
          </p:nvSpPr>
          <p:spPr>
            <a:xfrm>
              <a:off x="2351" y="880"/>
              <a:ext cx="556" cy="310"/>
            </a:xfrm>
            <a:prstGeom prst="roundRect">
              <a:avLst/>
            </a:prstGeom>
            <a:gradFill>
              <a:gsLst>
                <a:gs pos="0">
                  <a:schemeClr val="accent6">
                    <a:tint val="100000"/>
                    <a:shade val="100000"/>
                    <a:satMod val="130000"/>
                    <a:alpha val="60000"/>
                  </a:schemeClr>
                </a:gs>
                <a:gs pos="100000">
                  <a:schemeClr val="accent6">
                    <a:tint val="50000"/>
                    <a:shade val="100000"/>
                    <a:satMod val="350000"/>
                    <a:alpha val="45000"/>
                  </a:schemeClr>
                </a:gs>
              </a:gsLst>
            </a:gradFill>
          </p:spPr>
          <p:style>
            <a:lnRef idx="0">
              <a:schemeClr val="accent6"/>
            </a:lnRef>
            <a:fillRef idx="3">
              <a:schemeClr val="accent6"/>
            </a:fillRef>
            <a:effectRef idx="3">
              <a:schemeClr val="accent6"/>
            </a:effectRef>
            <a:fontRef idx="minor">
              <a:schemeClr val="lt1"/>
            </a:fontRef>
          </p:style>
          <p:txBody>
            <a:bodyPr anchor="ctr"/>
            <a:lstStyle/>
            <a:p>
              <a:pPr defTabSz="457200">
                <a:defRPr/>
              </a:pPr>
              <a:r>
                <a:rPr lang="en-US" sz="2000" dirty="0">
                  <a:solidFill>
                    <a:srgbClr val="FFFFFF"/>
                  </a:solidFill>
                </a:rPr>
                <a:t>App</a:t>
              </a:r>
            </a:p>
          </p:txBody>
        </p:sp>
        <p:sp>
          <p:nvSpPr>
            <p:cNvPr id="269" name="Rounded Rectangle 66"/>
            <p:cNvSpPr/>
            <p:nvPr/>
          </p:nvSpPr>
          <p:spPr>
            <a:xfrm>
              <a:off x="2987" y="878"/>
              <a:ext cx="556" cy="310"/>
            </a:xfrm>
            <a:prstGeom prst="roundRect">
              <a:avLst/>
            </a:prstGeom>
            <a:gradFill>
              <a:gsLst>
                <a:gs pos="0">
                  <a:schemeClr val="accent6">
                    <a:tint val="100000"/>
                    <a:shade val="100000"/>
                    <a:satMod val="130000"/>
                    <a:alpha val="60000"/>
                  </a:schemeClr>
                </a:gs>
                <a:gs pos="100000">
                  <a:schemeClr val="accent6">
                    <a:tint val="50000"/>
                    <a:shade val="100000"/>
                    <a:satMod val="350000"/>
                    <a:alpha val="45000"/>
                  </a:schemeClr>
                </a:gs>
              </a:gsLst>
            </a:gradFill>
          </p:spPr>
          <p:style>
            <a:lnRef idx="0">
              <a:schemeClr val="accent6"/>
            </a:lnRef>
            <a:fillRef idx="3">
              <a:schemeClr val="accent6"/>
            </a:fillRef>
            <a:effectRef idx="3">
              <a:schemeClr val="accent6"/>
            </a:effectRef>
            <a:fontRef idx="minor">
              <a:schemeClr val="lt1"/>
            </a:fontRef>
          </p:style>
          <p:txBody>
            <a:bodyPr anchor="ctr"/>
            <a:lstStyle/>
            <a:p>
              <a:pPr defTabSz="457200">
                <a:defRPr/>
              </a:pPr>
              <a:r>
                <a:rPr lang="en-US" sz="2000" dirty="0">
                  <a:solidFill>
                    <a:srgbClr val="FFFFFF"/>
                  </a:solidFill>
                </a:rPr>
                <a:t>App</a:t>
              </a:r>
            </a:p>
          </p:txBody>
        </p:sp>
        <p:cxnSp>
          <p:nvCxnSpPr>
            <p:cNvPr id="270" name="Straight Connector 69"/>
            <p:cNvCxnSpPr/>
            <p:nvPr/>
          </p:nvCxnSpPr>
          <p:spPr>
            <a:xfrm rot="16200000" flipH="1">
              <a:off x="-286" y="2390"/>
              <a:ext cx="1749" cy="0"/>
            </a:xfrm>
            <a:prstGeom prst="line">
              <a:avLst/>
            </a:prstGeom>
            <a:ln w="25400" cap="flat" cmpd="sng" algn="ctr">
              <a:solidFill>
                <a:schemeClr val="accent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71" name="Straight Connector 70"/>
            <p:cNvCxnSpPr/>
            <p:nvPr/>
          </p:nvCxnSpPr>
          <p:spPr>
            <a:xfrm rot="5400000">
              <a:off x="1787" y="1826"/>
              <a:ext cx="623" cy="1"/>
            </a:xfrm>
            <a:prstGeom prst="line">
              <a:avLst/>
            </a:prstGeom>
            <a:ln w="25400" cap="flat" cmpd="sng" algn="ctr">
              <a:solidFill>
                <a:schemeClr val="accent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72" name="Straight Connector 72"/>
            <p:cNvCxnSpPr/>
            <p:nvPr/>
          </p:nvCxnSpPr>
          <p:spPr>
            <a:xfrm rot="5400000">
              <a:off x="2752" y="2229"/>
              <a:ext cx="1429" cy="1"/>
            </a:xfrm>
            <a:prstGeom prst="line">
              <a:avLst/>
            </a:prstGeom>
            <a:ln w="25400" cap="flat" cmpd="sng" algn="ctr">
              <a:solidFill>
                <a:schemeClr val="accent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73" name="Straight Connector 74"/>
            <p:cNvCxnSpPr/>
            <p:nvPr/>
          </p:nvCxnSpPr>
          <p:spPr>
            <a:xfrm rot="5400000">
              <a:off x="4199" y="1965"/>
              <a:ext cx="899" cy="1"/>
            </a:xfrm>
            <a:prstGeom prst="line">
              <a:avLst/>
            </a:prstGeom>
            <a:ln w="25400" cap="flat" cmpd="sng" algn="ctr">
              <a:solidFill>
                <a:schemeClr val="accent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74" name="Rounded Rectangle 55"/>
            <p:cNvSpPr/>
            <p:nvPr/>
          </p:nvSpPr>
          <p:spPr>
            <a:xfrm>
              <a:off x="1914" y="2138"/>
              <a:ext cx="979" cy="381"/>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lstStyle/>
            <a:p>
              <a:pPr algn="ctr" defTabSz="457200">
                <a:defRPr/>
              </a:pPr>
              <a:r>
                <a:rPr lang="en-US" sz="1200" b="1">
                  <a:solidFill>
                    <a:prstClr val="white"/>
                  </a:solidFill>
                  <a:ea typeface="宋体" pitchFamily="2" charset="-122"/>
                </a:rPr>
                <a:t>Simple Packet Forwarding Hardware</a:t>
              </a:r>
              <a:endParaRPr lang="en-US" sz="1100" b="1">
                <a:solidFill>
                  <a:prstClr val="white"/>
                </a:solidFill>
                <a:ea typeface="宋体" pitchFamily="2" charset="-122"/>
              </a:endParaRPr>
            </a:p>
          </p:txBody>
        </p:sp>
        <p:sp>
          <p:nvSpPr>
            <p:cNvPr id="275" name="Rounded Rectangle 64"/>
            <p:cNvSpPr/>
            <p:nvPr/>
          </p:nvSpPr>
          <p:spPr>
            <a:xfrm>
              <a:off x="4165" y="2415"/>
              <a:ext cx="979" cy="380"/>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lstStyle/>
            <a:p>
              <a:pPr algn="ctr" defTabSz="457200">
                <a:defRPr/>
              </a:pPr>
              <a:r>
                <a:rPr lang="en-US" sz="1200" b="1">
                  <a:solidFill>
                    <a:prstClr val="white"/>
                  </a:solidFill>
                  <a:ea typeface="宋体" pitchFamily="2" charset="-122"/>
                </a:rPr>
                <a:t>Simple Packet Forwarding Hardware</a:t>
              </a:r>
              <a:endParaRPr lang="en-US" sz="1100" b="1">
                <a:solidFill>
                  <a:prstClr val="white"/>
                </a:solidFill>
                <a:ea typeface="宋体" pitchFamily="2" charset="-122"/>
              </a:endParaRPr>
            </a:p>
          </p:txBody>
        </p:sp>
        <p:sp>
          <p:nvSpPr>
            <p:cNvPr id="276" name="Rounded Rectangle 78"/>
            <p:cNvSpPr/>
            <p:nvPr/>
          </p:nvSpPr>
          <p:spPr>
            <a:xfrm>
              <a:off x="517" y="1253"/>
              <a:ext cx="4198" cy="262"/>
            </a:xfrm>
            <a:prstGeom prst="roundRect">
              <a:avLst/>
            </a:prstGeom>
            <a:gradFill>
              <a:gsLst>
                <a:gs pos="0">
                  <a:srgbClr val="FF0000"/>
                </a:gs>
                <a:gs pos="100000">
                  <a:srgbClr val="F7545C"/>
                </a:gs>
              </a:gsLst>
            </a:gradFill>
          </p:spPr>
          <p:style>
            <a:lnRef idx="0">
              <a:schemeClr val="accent6"/>
            </a:lnRef>
            <a:fillRef idx="3">
              <a:schemeClr val="accent6"/>
            </a:fillRef>
            <a:effectRef idx="3">
              <a:schemeClr val="accent6"/>
            </a:effectRef>
            <a:fontRef idx="minor">
              <a:schemeClr val="lt1"/>
            </a:fontRef>
          </p:style>
          <p:txBody>
            <a:bodyPr anchor="ctr"/>
            <a:lstStyle/>
            <a:p>
              <a:pPr algn="ctr" defTabSz="457200">
                <a:defRPr/>
              </a:pPr>
              <a:r>
                <a:rPr lang="en-US" sz="1600" dirty="0">
                  <a:solidFill>
                    <a:srgbClr val="FFFFFF"/>
                  </a:solidFill>
                </a:rPr>
                <a:t>Network Operating  System</a:t>
              </a:r>
            </a:p>
          </p:txBody>
        </p:sp>
      </p:grpSp>
      <p:grpSp>
        <p:nvGrpSpPr>
          <p:cNvPr id="277" name="Group 119"/>
          <p:cNvGrpSpPr>
            <a:grpSpLocks/>
          </p:cNvGrpSpPr>
          <p:nvPr/>
        </p:nvGrpSpPr>
        <p:grpSpPr bwMode="auto">
          <a:xfrm>
            <a:off x="3649663" y="1897534"/>
            <a:ext cx="3213100" cy="741760"/>
            <a:chOff x="3650213" y="1672972"/>
            <a:chExt cx="3213252" cy="673471"/>
          </a:xfrm>
        </p:grpSpPr>
        <p:sp>
          <p:nvSpPr>
            <p:cNvPr id="278" name="Right Brace 100"/>
            <p:cNvSpPr/>
            <p:nvPr/>
          </p:nvSpPr>
          <p:spPr>
            <a:xfrm>
              <a:off x="3650213" y="1672972"/>
              <a:ext cx="219085" cy="673471"/>
            </a:xfrm>
            <a:prstGeom prst="rightBrace">
              <a:avLst>
                <a:gd name="adj1" fmla="val 31524"/>
                <a:gd name="adj2" fmla="val 50000"/>
              </a:avLst>
            </a:prstGeom>
            <a:ln>
              <a:solidFill>
                <a:schemeClr val="tx1"/>
              </a:solidFill>
            </a:ln>
            <a:effectLst>
              <a:outerShdw blurRad="40000" dist="20000" dir="5400000" rotWithShape="0">
                <a:srgbClr val="000000">
                  <a:alpha val="69000"/>
                </a:srgbClr>
              </a:outerShdw>
            </a:effectLst>
          </p:spPr>
          <p:style>
            <a:lnRef idx="2">
              <a:schemeClr val="accent1"/>
            </a:lnRef>
            <a:fillRef idx="0">
              <a:schemeClr val="accent1"/>
            </a:fillRef>
            <a:effectRef idx="1">
              <a:schemeClr val="accent1"/>
            </a:effectRef>
            <a:fontRef idx="minor">
              <a:schemeClr val="tx1"/>
            </a:fontRef>
          </p:style>
          <p:txBody>
            <a:bodyPr anchor="ctr"/>
            <a:lstStyle/>
            <a:p>
              <a:pPr algn="ctr" defTabSz="457200">
                <a:defRPr/>
              </a:pPr>
              <a:endParaRPr lang="zh-CN" altLang="en-US">
                <a:solidFill>
                  <a:prstClr val="black"/>
                </a:solidFill>
              </a:endParaRPr>
            </a:p>
          </p:txBody>
        </p:sp>
        <p:sp>
          <p:nvSpPr>
            <p:cNvPr id="279" name="TextBox 101"/>
            <p:cNvSpPr txBox="1">
              <a:spLocks noChangeArrowheads="1"/>
            </p:cNvSpPr>
            <p:nvPr/>
          </p:nvSpPr>
          <p:spPr bwMode="auto">
            <a:xfrm>
              <a:off x="3861360" y="1810481"/>
              <a:ext cx="3002105" cy="3353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pitchFamily="34" charset="0"/>
                  <a:ea typeface="宋体" pitchFamily="2" charset="-122"/>
                </a:defRPr>
              </a:lvl1pPr>
              <a:lvl2pPr marL="742950" indent="-285750" defTabSz="457200" eaLnBrk="0" hangingPunct="0">
                <a:defRPr>
                  <a:solidFill>
                    <a:schemeClr val="tx1"/>
                  </a:solidFill>
                  <a:latin typeface="Arial" pitchFamily="34" charset="0"/>
                  <a:ea typeface="宋体" pitchFamily="2" charset="-122"/>
                </a:defRPr>
              </a:lvl2pPr>
              <a:lvl3pPr marL="1143000" indent="-228600" defTabSz="457200" eaLnBrk="0" hangingPunct="0">
                <a:defRPr>
                  <a:solidFill>
                    <a:schemeClr val="tx1"/>
                  </a:solidFill>
                  <a:latin typeface="Arial" pitchFamily="34" charset="0"/>
                  <a:ea typeface="宋体" pitchFamily="2" charset="-122"/>
                </a:defRPr>
              </a:lvl3pPr>
              <a:lvl4pPr marL="1600200" indent="-228600" defTabSz="457200" eaLnBrk="0" hangingPunct="0">
                <a:defRPr>
                  <a:solidFill>
                    <a:schemeClr val="tx1"/>
                  </a:solidFill>
                  <a:latin typeface="Arial" pitchFamily="34" charset="0"/>
                  <a:ea typeface="宋体" pitchFamily="2" charset="-122"/>
                </a:defRPr>
              </a:lvl4pPr>
              <a:lvl5pPr marL="2057400" indent="-228600" defTabSz="457200" eaLnBrk="0" hangingPunct="0">
                <a:defRPr>
                  <a:solidFill>
                    <a:schemeClr val="tx1"/>
                  </a:solidFill>
                  <a:latin typeface="Arial" pitchFamily="34" charset="0"/>
                  <a:ea typeface="宋体" pitchFamily="2" charset="-122"/>
                </a:defRPr>
              </a:lvl5pPr>
              <a:lvl6pPr marL="2514600" indent="-228600" defTabSz="4572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4572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4572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4572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altLang="zh-CN" dirty="0">
                  <a:solidFill>
                    <a:prstClr val="black"/>
                  </a:solidFill>
                  <a:latin typeface="Calibri" pitchFamily="34" charset="0"/>
                </a:rPr>
                <a:t>1. </a:t>
              </a:r>
              <a:r>
                <a:rPr lang="zh-CN" altLang="en-US" dirty="0">
                  <a:solidFill>
                    <a:prstClr val="black"/>
                  </a:solidFill>
                  <a:latin typeface="Calibri" pitchFamily="34" charset="0"/>
                </a:rPr>
                <a:t>面向硬件的开放接口</a:t>
              </a:r>
              <a:endParaRPr lang="en-US" dirty="0">
                <a:solidFill>
                  <a:prstClr val="black"/>
                </a:solidFill>
                <a:latin typeface="Calibri" pitchFamily="34" charset="0"/>
              </a:endParaRPr>
            </a:p>
          </p:txBody>
        </p:sp>
      </p:grpSp>
      <p:grpSp>
        <p:nvGrpSpPr>
          <p:cNvPr id="280" name="Group 121"/>
          <p:cNvGrpSpPr>
            <a:grpSpLocks/>
          </p:cNvGrpSpPr>
          <p:nvPr/>
        </p:nvGrpSpPr>
        <p:grpSpPr bwMode="auto">
          <a:xfrm>
            <a:off x="360364" y="816446"/>
            <a:ext cx="5475287" cy="733425"/>
            <a:chOff x="360953" y="231801"/>
            <a:chExt cx="5475244" cy="977815"/>
          </a:xfrm>
        </p:grpSpPr>
        <p:cxnSp>
          <p:nvCxnSpPr>
            <p:cNvPr id="281" name="Straight Connector 108"/>
            <p:cNvCxnSpPr/>
            <p:nvPr/>
          </p:nvCxnSpPr>
          <p:spPr>
            <a:xfrm>
              <a:off x="2227838" y="1208029"/>
              <a:ext cx="3608359" cy="1587"/>
            </a:xfrm>
            <a:prstGeom prst="line">
              <a:avLst/>
            </a:prstGeom>
            <a:ln w="25400" cap="flat" cmpd="sng" algn="ctr">
              <a:solidFill>
                <a:srgbClr val="000000"/>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82" name="TextBox 109"/>
            <p:cNvSpPr txBox="1">
              <a:spLocks noChangeArrowheads="1"/>
            </p:cNvSpPr>
            <p:nvPr/>
          </p:nvSpPr>
          <p:spPr bwMode="auto">
            <a:xfrm>
              <a:off x="360953" y="231801"/>
              <a:ext cx="1236226" cy="4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pitchFamily="34" charset="0"/>
                  <a:ea typeface="宋体" pitchFamily="2" charset="-122"/>
                </a:defRPr>
              </a:lvl1pPr>
              <a:lvl2pPr marL="742950" indent="-285750" defTabSz="457200" eaLnBrk="0" hangingPunct="0">
                <a:defRPr>
                  <a:solidFill>
                    <a:schemeClr val="tx1"/>
                  </a:solidFill>
                  <a:latin typeface="Arial" pitchFamily="34" charset="0"/>
                  <a:ea typeface="宋体" pitchFamily="2" charset="-122"/>
                </a:defRPr>
              </a:lvl2pPr>
              <a:lvl3pPr marL="1143000" indent="-228600" defTabSz="457200" eaLnBrk="0" hangingPunct="0">
                <a:defRPr>
                  <a:solidFill>
                    <a:schemeClr val="tx1"/>
                  </a:solidFill>
                  <a:latin typeface="Arial" pitchFamily="34" charset="0"/>
                  <a:ea typeface="宋体" pitchFamily="2" charset="-122"/>
                </a:defRPr>
              </a:lvl3pPr>
              <a:lvl4pPr marL="1600200" indent="-228600" defTabSz="457200" eaLnBrk="0" hangingPunct="0">
                <a:defRPr>
                  <a:solidFill>
                    <a:schemeClr val="tx1"/>
                  </a:solidFill>
                  <a:latin typeface="Arial" pitchFamily="34" charset="0"/>
                  <a:ea typeface="宋体" pitchFamily="2" charset="-122"/>
                </a:defRPr>
              </a:lvl4pPr>
              <a:lvl5pPr marL="2057400" indent="-228600" defTabSz="457200" eaLnBrk="0" hangingPunct="0">
                <a:defRPr>
                  <a:solidFill>
                    <a:schemeClr val="tx1"/>
                  </a:solidFill>
                  <a:latin typeface="Arial" pitchFamily="34" charset="0"/>
                  <a:ea typeface="宋体" pitchFamily="2" charset="-122"/>
                </a:defRPr>
              </a:lvl5pPr>
              <a:lvl6pPr marL="2514600" indent="-228600" defTabSz="4572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4572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4572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4572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altLang="zh-CN">
                  <a:solidFill>
                    <a:prstClr val="black"/>
                  </a:solidFill>
                  <a:latin typeface="Calibri" pitchFamily="34" charset="0"/>
                </a:rPr>
                <a:t>3. </a:t>
              </a:r>
              <a:r>
                <a:rPr lang="zh-CN" altLang="en-US">
                  <a:solidFill>
                    <a:prstClr val="black"/>
                  </a:solidFill>
                  <a:latin typeface="Calibri" pitchFamily="34" charset="0"/>
                </a:rPr>
                <a:t>开放 </a:t>
              </a:r>
              <a:r>
                <a:rPr lang="en-US" altLang="zh-CN">
                  <a:solidFill>
                    <a:prstClr val="black"/>
                  </a:solidFill>
                  <a:latin typeface="Calibri" pitchFamily="34" charset="0"/>
                </a:rPr>
                <a:t>API</a:t>
              </a:r>
            </a:p>
          </p:txBody>
        </p:sp>
        <p:cxnSp>
          <p:nvCxnSpPr>
            <p:cNvPr id="283" name="Straight Connector 112"/>
            <p:cNvCxnSpPr>
              <a:endCxn id="282" idx="2"/>
            </p:cNvCxnSpPr>
            <p:nvPr/>
          </p:nvCxnSpPr>
          <p:spPr>
            <a:xfrm flipH="1" flipV="1">
              <a:off x="979066" y="724201"/>
              <a:ext cx="1248773" cy="483830"/>
            </a:xfrm>
            <a:prstGeom prst="line">
              <a:avLst/>
            </a:prstGeom>
            <a:ln w="25400" cap="flat" cmpd="sng" algn="ctr">
              <a:solidFill>
                <a:srgbClr val="000000"/>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284" name="Group 120"/>
          <p:cNvGrpSpPr>
            <a:grpSpLocks/>
          </p:cNvGrpSpPr>
          <p:nvPr/>
        </p:nvGrpSpPr>
        <p:grpSpPr bwMode="auto">
          <a:xfrm>
            <a:off x="5461381" y="789409"/>
            <a:ext cx="3643946" cy="946200"/>
            <a:chOff x="5562543" y="432421"/>
            <a:chExt cx="3643741" cy="1261625"/>
          </a:xfrm>
        </p:grpSpPr>
        <p:sp>
          <p:nvSpPr>
            <p:cNvPr id="285" name="TextBox 103"/>
            <p:cNvSpPr txBox="1">
              <a:spLocks noChangeArrowheads="1"/>
            </p:cNvSpPr>
            <p:nvPr/>
          </p:nvSpPr>
          <p:spPr bwMode="auto">
            <a:xfrm>
              <a:off x="5562543" y="432421"/>
              <a:ext cx="3643741" cy="492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pitchFamily="34" charset="0"/>
                  <a:ea typeface="宋体" pitchFamily="2" charset="-122"/>
                </a:defRPr>
              </a:lvl1pPr>
              <a:lvl2pPr marL="742950" indent="-285750" defTabSz="457200" eaLnBrk="0" hangingPunct="0">
                <a:defRPr>
                  <a:solidFill>
                    <a:schemeClr val="tx1"/>
                  </a:solidFill>
                  <a:latin typeface="Arial" pitchFamily="34" charset="0"/>
                  <a:ea typeface="宋体" pitchFamily="2" charset="-122"/>
                </a:defRPr>
              </a:lvl2pPr>
              <a:lvl3pPr marL="1143000" indent="-228600" defTabSz="457200" eaLnBrk="0" hangingPunct="0">
                <a:defRPr>
                  <a:solidFill>
                    <a:schemeClr val="tx1"/>
                  </a:solidFill>
                  <a:latin typeface="Arial" pitchFamily="34" charset="0"/>
                  <a:ea typeface="宋体" pitchFamily="2" charset="-122"/>
                </a:defRPr>
              </a:lvl3pPr>
              <a:lvl4pPr marL="1600200" indent="-228600" defTabSz="457200" eaLnBrk="0" hangingPunct="0">
                <a:defRPr>
                  <a:solidFill>
                    <a:schemeClr val="tx1"/>
                  </a:solidFill>
                  <a:latin typeface="Arial" pitchFamily="34" charset="0"/>
                  <a:ea typeface="宋体" pitchFamily="2" charset="-122"/>
                </a:defRPr>
              </a:lvl4pPr>
              <a:lvl5pPr marL="2057400" indent="-228600" defTabSz="457200" eaLnBrk="0" hangingPunct="0">
                <a:defRPr>
                  <a:solidFill>
                    <a:schemeClr val="tx1"/>
                  </a:solidFill>
                  <a:latin typeface="Arial" pitchFamily="34" charset="0"/>
                  <a:ea typeface="宋体" pitchFamily="2" charset="-122"/>
                </a:defRPr>
              </a:lvl5pPr>
              <a:lvl6pPr marL="2514600" indent="-228600" defTabSz="4572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4572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4572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4572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en-US" altLang="zh-CN" dirty="0">
                  <a:solidFill>
                    <a:prstClr val="black"/>
                  </a:solidFill>
                  <a:latin typeface="Calibri" pitchFamily="34" charset="0"/>
                </a:rPr>
                <a:t>2. </a:t>
              </a:r>
              <a:r>
                <a:rPr lang="zh-CN" altLang="en-US" dirty="0">
                  <a:solidFill>
                    <a:prstClr val="black"/>
                  </a:solidFill>
                  <a:latin typeface="Calibri" pitchFamily="34" charset="0"/>
                </a:rPr>
                <a:t>集中开放可扩展的网络操作系统</a:t>
              </a:r>
            </a:p>
          </p:txBody>
        </p:sp>
        <p:cxnSp>
          <p:nvCxnSpPr>
            <p:cNvPr id="286" name="Straight Arrow Connector 118"/>
            <p:cNvCxnSpPr/>
            <p:nvPr/>
          </p:nvCxnSpPr>
          <p:spPr>
            <a:xfrm rot="5400000">
              <a:off x="6029627" y="1088420"/>
              <a:ext cx="769953" cy="4413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25485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251"/>
                                        </p:tgtEl>
                                      </p:cBhvr>
                                    </p:animEffect>
                                    <p:set>
                                      <p:cBhvr>
                                        <p:cTn id="15" dur="1" fill="hold">
                                          <p:stCondLst>
                                            <p:cond delay="499"/>
                                          </p:stCondLst>
                                        </p:cTn>
                                        <p:tgtEl>
                                          <p:spTgt spid="251"/>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0" presetClass="path" presetSubtype="0" fill="hold" nodeType="clickEffect">
                                  <p:stCondLst>
                                    <p:cond delay="0"/>
                                  </p:stCondLst>
                                  <p:childTnLst>
                                    <p:animMotion origin="layout" path="M 1.70228E-7 -3.80842E-6 L 1.70228E-7 -0.32323 " pathEditMode="relative" rAng="0" ptsTypes="AA">
                                      <p:cBhvr>
                                        <p:cTn id="19" dur="500" fill="hold"/>
                                        <p:tgtEl>
                                          <p:spTgt spid="231"/>
                                        </p:tgtEl>
                                        <p:attrNameLst>
                                          <p:attrName>ppt_x</p:attrName>
                                          <p:attrName>ppt_y</p:attrName>
                                        </p:attrNameLst>
                                      </p:cBhvr>
                                      <p:rCtr x="0" y="-16200"/>
                                    </p:animMotion>
                                  </p:childTnLst>
                                </p:cTn>
                              </p:par>
                              <p:par>
                                <p:cTn id="20" presetID="0" presetClass="path" presetSubtype="0" accel="50000" decel="50000" fill="hold" nodeType="withEffect">
                                  <p:stCondLst>
                                    <p:cond delay="0"/>
                                  </p:stCondLst>
                                  <p:childTnLst>
                                    <p:animMotion origin="layout" path="M 1.5581E-6 -2.11013E-6 L 0.00087 -0.1372 " pathEditMode="relative" rAng="0" ptsTypes="AA">
                                      <p:cBhvr>
                                        <p:cTn id="21" dur="500" fill="hold"/>
                                        <p:tgtEl>
                                          <p:spTgt spid="232"/>
                                        </p:tgtEl>
                                        <p:attrNameLst>
                                          <p:attrName>ppt_x</p:attrName>
                                          <p:attrName>ppt_y</p:attrName>
                                        </p:attrNameLst>
                                      </p:cBhvr>
                                      <p:rCtr x="0" y="-6900"/>
                                    </p:animMotion>
                                  </p:childTnLst>
                                </p:cTn>
                              </p:par>
                              <p:par>
                                <p:cTn id="22" presetID="0" presetClass="path" presetSubtype="0" accel="50000" decel="50000" fill="hold" nodeType="withEffect">
                                  <p:stCondLst>
                                    <p:cond delay="0"/>
                                  </p:stCondLst>
                                  <p:childTnLst>
                                    <p:animMotion origin="layout" path="M -3.45492E-6 1.12911E-6 L 0.00296 -0.2242 " pathEditMode="relative" rAng="0" ptsTypes="AA">
                                      <p:cBhvr>
                                        <p:cTn id="23" dur="500" fill="hold"/>
                                        <p:tgtEl>
                                          <p:spTgt spid="233"/>
                                        </p:tgtEl>
                                        <p:attrNameLst>
                                          <p:attrName>ppt_x</p:attrName>
                                          <p:attrName>ppt_y</p:attrName>
                                        </p:attrNameLst>
                                      </p:cBhvr>
                                      <p:rCtr x="100" y="-11200"/>
                                    </p:animMotion>
                                  </p:childTnLst>
                                </p:cTn>
                              </p:par>
                              <p:par>
                                <p:cTn id="24" presetID="0" presetClass="path" presetSubtype="0" accel="50000" decel="50000" fill="hold" nodeType="withEffect">
                                  <p:stCondLst>
                                    <p:cond delay="0"/>
                                  </p:stCondLst>
                                  <p:childTnLst>
                                    <p:animMotion origin="layout" path="M -3.4914E-7 2.59139E-7 L -3.4914E-7 -0.52962 " pathEditMode="relative" rAng="0" ptsTypes="AA">
                                      <p:cBhvr>
                                        <p:cTn id="25" dur="500" fill="hold"/>
                                        <p:tgtEl>
                                          <p:spTgt spid="234"/>
                                        </p:tgtEl>
                                        <p:attrNameLst>
                                          <p:attrName>ppt_x</p:attrName>
                                          <p:attrName>ppt_y</p:attrName>
                                        </p:attrNameLst>
                                      </p:cBhvr>
                                      <p:rCtr x="0" y="-26500"/>
                                    </p:animMotion>
                                  </p:childTnLst>
                                </p:cTn>
                              </p:par>
                              <p:par>
                                <p:cTn id="26" presetID="0" presetClass="path" presetSubtype="0" accel="50000" decel="50000" fill="hold" nodeType="withEffect">
                                  <p:stCondLst>
                                    <p:cond delay="0"/>
                                  </p:stCondLst>
                                  <p:childTnLst>
                                    <p:animMotion origin="layout" path="M -4.16884E-6 -4.38223E-6 L 0.00018 -0.40189 " pathEditMode="relative" rAng="0" ptsTypes="AA">
                                      <p:cBhvr>
                                        <p:cTn id="27" dur="500" fill="hold"/>
                                        <p:tgtEl>
                                          <p:spTgt spid="235"/>
                                        </p:tgtEl>
                                        <p:attrNameLst>
                                          <p:attrName>ppt_x</p:attrName>
                                          <p:attrName>ppt_y</p:attrName>
                                        </p:attrNameLst>
                                      </p:cBhvr>
                                      <p:rCtr x="0" y="-20100"/>
                                    </p:animMotion>
                                  </p:childTnLst>
                                </p:cTn>
                              </p:par>
                              <p:par>
                                <p:cTn id="28" presetID="10" presetClass="exit" presetSubtype="0" fill="hold" nodeType="withEffect">
                                  <p:stCondLst>
                                    <p:cond delay="0"/>
                                  </p:stCondLst>
                                  <p:childTnLst>
                                    <p:animEffect transition="out" filter="fade">
                                      <p:cBhvr>
                                        <p:cTn id="29" dur="1000"/>
                                        <p:tgtEl>
                                          <p:spTgt spid="231"/>
                                        </p:tgtEl>
                                      </p:cBhvr>
                                    </p:animEffect>
                                    <p:set>
                                      <p:cBhvr>
                                        <p:cTn id="30" dur="1" fill="hold">
                                          <p:stCondLst>
                                            <p:cond delay="999"/>
                                          </p:stCondLst>
                                        </p:cTn>
                                        <p:tgtEl>
                                          <p:spTgt spid="231"/>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1000"/>
                                        <p:tgtEl>
                                          <p:spTgt spid="235"/>
                                        </p:tgtEl>
                                      </p:cBhvr>
                                    </p:animEffect>
                                    <p:set>
                                      <p:cBhvr>
                                        <p:cTn id="33" dur="1" fill="hold">
                                          <p:stCondLst>
                                            <p:cond delay="999"/>
                                          </p:stCondLst>
                                        </p:cTn>
                                        <p:tgtEl>
                                          <p:spTgt spid="235"/>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1000"/>
                                        <p:tgtEl>
                                          <p:spTgt spid="234"/>
                                        </p:tgtEl>
                                      </p:cBhvr>
                                    </p:animEffect>
                                    <p:set>
                                      <p:cBhvr>
                                        <p:cTn id="36" dur="1" fill="hold">
                                          <p:stCondLst>
                                            <p:cond delay="999"/>
                                          </p:stCondLst>
                                        </p:cTn>
                                        <p:tgtEl>
                                          <p:spTgt spid="234"/>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1000"/>
                                        <p:tgtEl>
                                          <p:spTgt spid="232"/>
                                        </p:tgtEl>
                                      </p:cBhvr>
                                    </p:animEffect>
                                    <p:set>
                                      <p:cBhvr>
                                        <p:cTn id="39" dur="1" fill="hold">
                                          <p:stCondLst>
                                            <p:cond delay="999"/>
                                          </p:stCondLst>
                                        </p:cTn>
                                        <p:tgtEl>
                                          <p:spTgt spid="232"/>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1000"/>
                                        <p:tgtEl>
                                          <p:spTgt spid="233"/>
                                        </p:tgtEl>
                                      </p:cBhvr>
                                    </p:animEffect>
                                    <p:set>
                                      <p:cBhvr>
                                        <p:cTn id="42" dur="1" fill="hold">
                                          <p:stCondLst>
                                            <p:cond delay="999"/>
                                          </p:stCondLst>
                                        </p:cTn>
                                        <p:tgtEl>
                                          <p:spTgt spid="233"/>
                                        </p:tgtEl>
                                        <p:attrNameLst>
                                          <p:attrName>style.visibility</p:attrName>
                                        </p:attrNameLst>
                                      </p:cBhvr>
                                      <p:to>
                                        <p:strVal val="hidden"/>
                                      </p:to>
                                    </p:set>
                                  </p:childTnLst>
                                </p:cTn>
                              </p:par>
                            </p:childTnLst>
                          </p:cTn>
                        </p:par>
                        <p:par>
                          <p:cTn id="43" fill="hold">
                            <p:stCondLst>
                              <p:cond delay="1000"/>
                            </p:stCondLst>
                            <p:childTnLst>
                              <p:par>
                                <p:cTn id="44" presetID="1" presetClass="entr" presetSubtype="0" fill="hold" nodeType="afterEffect">
                                  <p:stCondLst>
                                    <p:cond delay="0"/>
                                  </p:stCondLst>
                                  <p:childTnLst>
                                    <p:set>
                                      <p:cBhvr>
                                        <p:cTn id="45" dur="1" fill="hold">
                                          <p:stCondLst>
                                            <p:cond delay="0"/>
                                          </p:stCondLst>
                                        </p:cTn>
                                        <p:tgtEl>
                                          <p:spTgt spid="246"/>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0" presetClass="path" presetSubtype="0" fill="hold" nodeType="clickEffect">
                                  <p:stCondLst>
                                    <p:cond delay="0"/>
                                  </p:stCondLst>
                                  <p:childTnLst>
                                    <p:animMotion origin="layout" path="M 1.5581E-6 2.16566E-6 L 1.5581E-6 -0.08654 " pathEditMode="relative" rAng="0" ptsTypes="AA">
                                      <p:cBhvr>
                                        <p:cTn id="49" dur="500" fill="hold"/>
                                        <p:tgtEl>
                                          <p:spTgt spid="210"/>
                                        </p:tgtEl>
                                        <p:attrNameLst>
                                          <p:attrName>ppt_x</p:attrName>
                                          <p:attrName>ppt_y</p:attrName>
                                        </p:attrNameLst>
                                      </p:cBhvr>
                                      <p:rCtr x="0" y="-4300"/>
                                    </p:animMotion>
                                  </p:childTnLst>
                                </p:cTn>
                              </p:par>
                              <p:par>
                                <p:cTn id="50" presetID="0" presetClass="path" presetSubtype="0" fill="hold" nodeType="withEffect">
                                  <p:stCondLst>
                                    <p:cond delay="0"/>
                                  </p:stCondLst>
                                  <p:childTnLst>
                                    <p:animMotion origin="layout" path="M 1.70228E-7 -1.4484E-6 L 0.00017 -0.34775 " pathEditMode="relative" rAng="0" ptsTypes="AA">
                                      <p:cBhvr>
                                        <p:cTn id="51" dur="500" fill="hold"/>
                                        <p:tgtEl>
                                          <p:spTgt spid="203"/>
                                        </p:tgtEl>
                                        <p:attrNameLst>
                                          <p:attrName>ppt_x</p:attrName>
                                          <p:attrName>ppt_y</p:attrName>
                                        </p:attrNameLst>
                                      </p:cBhvr>
                                      <p:rCtr x="0" y="-17400"/>
                                    </p:animMotion>
                                  </p:childTnLst>
                                </p:cTn>
                              </p:par>
                              <p:par>
                                <p:cTn id="52" presetID="0" presetClass="path" presetSubtype="0" fill="hold" nodeType="withEffect">
                                  <p:stCondLst>
                                    <p:cond delay="0"/>
                                  </p:stCondLst>
                                  <p:childTnLst>
                                    <p:animMotion origin="layout" path="M -3.4914E-7 1.24479E-6 L -3.4914E-7 -0.55437 " pathEditMode="relative" rAng="0" ptsTypes="AA">
                                      <p:cBhvr>
                                        <p:cTn id="53" dur="500" fill="hold"/>
                                        <p:tgtEl>
                                          <p:spTgt spid="224"/>
                                        </p:tgtEl>
                                        <p:attrNameLst>
                                          <p:attrName>ppt_x</p:attrName>
                                          <p:attrName>ppt_y</p:attrName>
                                        </p:attrNameLst>
                                      </p:cBhvr>
                                      <p:rCtr x="0" y="-27700"/>
                                    </p:animMotion>
                                  </p:childTnLst>
                                </p:cTn>
                              </p:par>
                              <p:par>
                                <p:cTn id="54" presetID="0" presetClass="path" presetSubtype="0" fill="hold" nodeType="withEffect">
                                  <p:stCondLst>
                                    <p:cond delay="0"/>
                                  </p:stCondLst>
                                  <p:childTnLst>
                                    <p:animMotion origin="layout" path="M -4.16884E-6 -1.06432E-7 L -4.16884E-6 -0.42665 " pathEditMode="relative" rAng="0" ptsTypes="AA">
                                      <p:cBhvr>
                                        <p:cTn id="55" dur="500" fill="hold"/>
                                        <p:tgtEl>
                                          <p:spTgt spid="236"/>
                                        </p:tgtEl>
                                        <p:attrNameLst>
                                          <p:attrName>ppt_x</p:attrName>
                                          <p:attrName>ppt_y</p:attrName>
                                        </p:attrNameLst>
                                      </p:cBhvr>
                                      <p:rCtr x="0" y="-21300"/>
                                    </p:animMotion>
                                  </p:childTnLst>
                                </p:cTn>
                              </p:par>
                              <p:par>
                                <p:cTn id="56" presetID="0" presetClass="path" presetSubtype="0" fill="hold" nodeType="withEffect">
                                  <p:stCondLst>
                                    <p:cond delay="0"/>
                                  </p:stCondLst>
                                  <p:childTnLst>
                                    <p:animMotion origin="layout" path="M -3.45492E-6 -3.22073E-6 L -3.45492E-6 -0.24872 " pathEditMode="relative" rAng="0" ptsTypes="AA">
                                      <p:cBhvr>
                                        <p:cTn id="57" dur="500" fill="hold"/>
                                        <p:tgtEl>
                                          <p:spTgt spid="217"/>
                                        </p:tgtEl>
                                        <p:attrNameLst>
                                          <p:attrName>ppt_x</p:attrName>
                                          <p:attrName>ppt_y</p:attrName>
                                        </p:attrNameLst>
                                      </p:cBhvr>
                                      <p:rCtr x="0" y="-12400"/>
                                    </p:animMotion>
                                  </p:childTnLst>
                                </p:cTn>
                              </p:par>
                              <p:par>
                                <p:cTn id="58" presetID="10" presetClass="exit" presetSubtype="0" fill="hold" nodeType="withEffect">
                                  <p:stCondLst>
                                    <p:cond delay="0"/>
                                  </p:stCondLst>
                                  <p:childTnLst>
                                    <p:animEffect transition="out" filter="fade">
                                      <p:cBhvr>
                                        <p:cTn id="59" dur="500"/>
                                        <p:tgtEl>
                                          <p:spTgt spid="217"/>
                                        </p:tgtEl>
                                      </p:cBhvr>
                                    </p:animEffect>
                                    <p:set>
                                      <p:cBhvr>
                                        <p:cTn id="60" dur="1" fill="hold">
                                          <p:stCondLst>
                                            <p:cond delay="499"/>
                                          </p:stCondLst>
                                        </p:cTn>
                                        <p:tgtEl>
                                          <p:spTgt spid="217"/>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236"/>
                                        </p:tgtEl>
                                      </p:cBhvr>
                                    </p:animEffect>
                                    <p:set>
                                      <p:cBhvr>
                                        <p:cTn id="63" dur="1" fill="hold">
                                          <p:stCondLst>
                                            <p:cond delay="499"/>
                                          </p:stCondLst>
                                        </p:cTn>
                                        <p:tgtEl>
                                          <p:spTgt spid="236"/>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210"/>
                                        </p:tgtEl>
                                      </p:cBhvr>
                                    </p:animEffect>
                                    <p:set>
                                      <p:cBhvr>
                                        <p:cTn id="66" dur="1" fill="hold">
                                          <p:stCondLst>
                                            <p:cond delay="499"/>
                                          </p:stCondLst>
                                        </p:cTn>
                                        <p:tgtEl>
                                          <p:spTgt spid="210"/>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203"/>
                                        </p:tgtEl>
                                      </p:cBhvr>
                                    </p:animEffect>
                                    <p:set>
                                      <p:cBhvr>
                                        <p:cTn id="69" dur="1" fill="hold">
                                          <p:stCondLst>
                                            <p:cond delay="499"/>
                                          </p:stCondLst>
                                        </p:cTn>
                                        <p:tgtEl>
                                          <p:spTgt spid="203"/>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224"/>
                                        </p:tgtEl>
                                      </p:cBhvr>
                                    </p:animEffect>
                                    <p:set>
                                      <p:cBhvr>
                                        <p:cTn id="72" dur="1" fill="hold">
                                          <p:stCondLst>
                                            <p:cond delay="499"/>
                                          </p:stCondLst>
                                        </p:cTn>
                                        <p:tgtEl>
                                          <p:spTgt spid="224"/>
                                        </p:tgtEl>
                                        <p:attrNameLst>
                                          <p:attrName>style.visibility</p:attrName>
                                        </p:attrNameLst>
                                      </p:cBhvr>
                                      <p:to>
                                        <p:strVal val="hidden"/>
                                      </p:to>
                                    </p:set>
                                  </p:childTnLst>
                                </p:cTn>
                              </p:par>
                            </p:childTnLst>
                          </p:cTn>
                        </p:par>
                        <p:par>
                          <p:cTn id="73" fill="hold">
                            <p:stCondLst>
                              <p:cond delay="500"/>
                            </p:stCondLst>
                            <p:childTnLst>
                              <p:par>
                                <p:cTn id="74" presetID="1" presetClass="entr" presetSubtype="0" fill="hold" nodeType="afterEffect">
                                  <p:stCondLst>
                                    <p:cond delay="0"/>
                                  </p:stCondLst>
                                  <p:childTnLst>
                                    <p:set>
                                      <p:cBhvr>
                                        <p:cTn id="75" dur="1" fill="hold">
                                          <p:stCondLst>
                                            <p:cond delay="0"/>
                                          </p:stCondLst>
                                        </p:cTn>
                                        <p:tgtEl>
                                          <p:spTgt spid="247"/>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257"/>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258"/>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0"/>
                                          </p:stCondLst>
                                        </p:cTn>
                                        <p:tgtEl>
                                          <p:spTgt spid="277"/>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284"/>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nodeType="clickEffect">
                                  <p:stCondLst>
                                    <p:cond delay="0"/>
                                  </p:stCondLst>
                                  <p:childTnLst>
                                    <p:set>
                                      <p:cBhvr>
                                        <p:cTn id="95" dur="1" fill="hold">
                                          <p:stCondLst>
                                            <p:cond delay="0"/>
                                          </p:stCondLst>
                                        </p:cTn>
                                        <p:tgtEl>
                                          <p:spTgt spid="2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 grpId="0" animBg="1"/>
      <p:bldP spid="200" grpId="0"/>
      <p:bldP spid="2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l"/>
            <a:r>
              <a:rPr lang="en-US" altLang="zh-CN" b="1" dirty="0"/>
              <a:t>OpenFlow</a:t>
            </a:r>
            <a:r>
              <a:rPr lang="zh-CN" altLang="en-US" b="1" dirty="0"/>
              <a:t>模型介绍</a:t>
            </a:r>
          </a:p>
        </p:txBody>
      </p:sp>
      <p:pic>
        <p:nvPicPr>
          <p:cNvPr id="144" name="Picture 2"/>
          <p:cNvPicPr>
            <a:picLocks noChangeAspect="1" noChangeArrowheads="1"/>
          </p:cNvPicPr>
          <p:nvPr/>
        </p:nvPicPr>
        <p:blipFill>
          <a:blip r:embed="rId2" cstate="print"/>
          <a:srcRect/>
          <a:stretch>
            <a:fillRect/>
          </a:stretch>
        </p:blipFill>
        <p:spPr bwMode="auto">
          <a:xfrm>
            <a:off x="472866" y="834935"/>
            <a:ext cx="7002314" cy="3176975"/>
          </a:xfrm>
          <a:prstGeom prst="rect">
            <a:avLst/>
          </a:prstGeom>
          <a:noFill/>
          <a:ln w="9525">
            <a:noFill/>
            <a:miter lim="800000"/>
            <a:headEnd/>
            <a:tailEnd/>
          </a:ln>
        </p:spPr>
      </p:pic>
      <p:sp>
        <p:nvSpPr>
          <p:cNvPr id="145" name="矩形 144"/>
          <p:cNvSpPr/>
          <p:nvPr/>
        </p:nvSpPr>
        <p:spPr>
          <a:xfrm>
            <a:off x="365818" y="3708198"/>
            <a:ext cx="8778182" cy="1348568"/>
          </a:xfrm>
          <a:prstGeom prst="rect">
            <a:avLst/>
          </a:prstGeom>
        </p:spPr>
        <p:txBody>
          <a:bodyPr wrap="square" lIns="32507" tIns="16253" rIns="32507" bIns="16253">
            <a:spAutoFit/>
          </a:bodyPr>
          <a:lstStyle/>
          <a:p>
            <a:pPr>
              <a:lnSpc>
                <a:spcPct val="150000"/>
              </a:lnSpc>
            </a:pPr>
            <a:endParaRPr lang="en-US" altLang="zh-CN" dirty="0">
              <a:solidFill>
                <a:prstClr val="black"/>
              </a:solidFill>
              <a:latin typeface="微软雅黑" pitchFamily="34" charset="-122"/>
              <a:ea typeface="微软雅黑" pitchFamily="34" charset="-122"/>
            </a:endParaRPr>
          </a:p>
          <a:p>
            <a:pPr>
              <a:lnSpc>
                <a:spcPct val="150000"/>
              </a:lnSpc>
              <a:buFont typeface="Arial" pitchFamily="34" charset="0"/>
              <a:buChar char="•"/>
            </a:pPr>
            <a:r>
              <a:rPr lang="zh-CN" altLang="en-US" sz="1900" dirty="0">
                <a:solidFill>
                  <a:prstClr val="black"/>
                </a:solidFill>
                <a:latin typeface="微软雅黑" pitchFamily="34" charset="-122"/>
                <a:ea typeface="微软雅黑" pitchFamily="34" charset="-122"/>
              </a:rPr>
              <a:t>三部分组成，</a:t>
            </a:r>
            <a:r>
              <a:rPr lang="en-US" altLang="zh-CN" sz="1900" dirty="0">
                <a:solidFill>
                  <a:prstClr val="black"/>
                </a:solidFill>
                <a:latin typeface="微软雅黑" pitchFamily="34" charset="-122"/>
                <a:ea typeface="微软雅黑" pitchFamily="34" charset="-122"/>
              </a:rPr>
              <a:t>OpenFlow</a:t>
            </a:r>
            <a:r>
              <a:rPr lang="zh-CN" altLang="en-US" sz="1900" dirty="0">
                <a:solidFill>
                  <a:prstClr val="black"/>
                </a:solidFill>
                <a:latin typeface="微软雅黑" pitchFamily="34" charset="-122"/>
                <a:ea typeface="微软雅黑" pitchFamily="34" charset="-122"/>
              </a:rPr>
              <a:t>协议，安全通道，流表；</a:t>
            </a:r>
            <a:endParaRPr lang="en-US" altLang="zh-CN" sz="1900" dirty="0">
              <a:solidFill>
                <a:prstClr val="black"/>
              </a:solidFill>
              <a:latin typeface="微软雅黑" pitchFamily="34" charset="-122"/>
              <a:ea typeface="微软雅黑" pitchFamily="34" charset="-122"/>
            </a:endParaRPr>
          </a:p>
          <a:p>
            <a:pPr>
              <a:lnSpc>
                <a:spcPct val="150000"/>
              </a:lnSpc>
            </a:pPr>
            <a:r>
              <a:rPr lang="zh-CN" altLang="en-US" sz="2000" b="1" dirty="0">
                <a:solidFill>
                  <a:prstClr val="black"/>
                </a:solidFill>
                <a:latin typeface="微软雅黑" pitchFamily="34" charset="-122"/>
                <a:ea typeface="微软雅黑" pitchFamily="34" charset="-122"/>
              </a:rPr>
              <a:t>流表是转发平面的核心部分，普适性和处理效率是</a:t>
            </a:r>
            <a:r>
              <a:rPr lang="en-US" altLang="zh-CN" sz="2000" b="1" dirty="0">
                <a:solidFill>
                  <a:prstClr val="black"/>
                </a:solidFill>
                <a:latin typeface="微软雅黑" pitchFamily="34" charset="-122"/>
                <a:ea typeface="微软雅黑" pitchFamily="34" charset="-122"/>
              </a:rPr>
              <a:t>OpenFlow</a:t>
            </a:r>
            <a:r>
              <a:rPr lang="zh-CN" altLang="en-US" sz="2000" b="1" dirty="0">
                <a:solidFill>
                  <a:prstClr val="black"/>
                </a:solidFill>
                <a:latin typeface="微软雅黑" pitchFamily="34" charset="-122"/>
                <a:ea typeface="微软雅黑" pitchFamily="34" charset="-122"/>
              </a:rPr>
              <a:t>的关键</a:t>
            </a:r>
            <a:endParaRPr lang="en-US" altLang="zh-CN" sz="2000" b="1" dirty="0">
              <a:solidFill>
                <a:prstClr val="black"/>
              </a:solidFill>
              <a:latin typeface="微软雅黑" pitchFamily="34" charset="-122"/>
              <a:ea typeface="微软雅黑" pitchFamily="34" charset="-122"/>
            </a:endParaRPr>
          </a:p>
        </p:txBody>
      </p:sp>
    </p:spTree>
    <p:extLst>
      <p:ext uri="{BB962C8B-B14F-4D97-AF65-F5344CB8AC3E}">
        <p14:creationId xmlns:p14="http://schemas.microsoft.com/office/powerpoint/2010/main" val="29587712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fontScale="90000"/>
          </a:bodyPr>
          <a:lstStyle/>
          <a:p>
            <a:pPr algn="l"/>
            <a:r>
              <a:rPr lang="zh-CN" altLang="en-US" b="1" dirty="0" smtClean="0"/>
              <a:t>一个简单的类比</a:t>
            </a:r>
            <a:endParaRPr lang="zh-CN" altLang="en-US" b="1" dirty="0"/>
          </a:p>
        </p:txBody>
      </p:sp>
      <p:pic>
        <p:nvPicPr>
          <p:cNvPr id="1026" name="Picture 2" descr="http://img.blog.163.com/photo/cyt6KUfeNHdiTqUex3E1cQ==/3394869694107728458.jpg"/>
          <p:cNvPicPr>
            <a:picLocks noChangeAspect="1" noChangeArrowheads="1"/>
          </p:cNvPicPr>
          <p:nvPr/>
        </p:nvPicPr>
        <p:blipFill rotWithShape="1">
          <a:blip r:embed="rId2">
            <a:extLst>
              <a:ext uri="{28A0092B-C50C-407E-A947-70E740481C1C}">
                <a14:useLocalDpi xmlns:a14="http://schemas.microsoft.com/office/drawing/2010/main" val="0"/>
              </a:ext>
            </a:extLst>
          </a:blip>
          <a:srcRect l="31550" r="32394"/>
          <a:stretch/>
        </p:blipFill>
        <p:spPr bwMode="auto">
          <a:xfrm>
            <a:off x="3850155" y="1165986"/>
            <a:ext cx="1545464" cy="3219451"/>
          </a:xfrm>
          <a:prstGeom prst="rect">
            <a:avLst/>
          </a:prstGeom>
          <a:noFill/>
          <a:extLst>
            <a:ext uri="{909E8E84-426E-40DD-AFC4-6F175D3DCCD1}">
              <a14:hiddenFill xmlns:a14="http://schemas.microsoft.com/office/drawing/2010/main">
                <a:solidFill>
                  <a:srgbClr val="FFFFFF"/>
                </a:solidFill>
              </a14:hiddenFill>
            </a:ext>
          </a:extLst>
        </p:spPr>
      </p:pic>
      <p:pic>
        <p:nvPicPr>
          <p:cNvPr id="9" name="图片 8"/>
          <p:cNvPicPr>
            <a:picLocks noChangeAspect="1"/>
          </p:cNvPicPr>
          <p:nvPr/>
        </p:nvPicPr>
        <p:blipFill rotWithShape="1">
          <a:blip r:embed="rId3">
            <a:extLst>
              <a:ext uri="{28A0092B-C50C-407E-A947-70E740481C1C}">
                <a14:useLocalDpi xmlns:a14="http://schemas.microsoft.com/office/drawing/2010/main" val="0"/>
              </a:ext>
            </a:extLst>
          </a:blip>
          <a:srcRect t="29377" b="38356"/>
          <a:stretch/>
        </p:blipFill>
        <p:spPr>
          <a:xfrm>
            <a:off x="3766668" y="2544594"/>
            <a:ext cx="4274961" cy="720000"/>
          </a:xfrm>
          <a:prstGeom prst="rect">
            <a:avLst/>
          </a:prstGeom>
        </p:spPr>
      </p:pic>
      <p:sp>
        <p:nvSpPr>
          <p:cNvPr id="19" name="Line 53"/>
          <p:cNvSpPr>
            <a:spLocks noChangeShapeType="1"/>
          </p:cNvSpPr>
          <p:nvPr/>
        </p:nvSpPr>
        <p:spPr bwMode="auto">
          <a:xfrm>
            <a:off x="2267744" y="844153"/>
            <a:ext cx="0" cy="3995738"/>
          </a:xfrm>
          <a:prstGeom prst="line">
            <a:avLst/>
          </a:prstGeom>
          <a:noFill/>
          <a:ln w="381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13500000" algn="ctr" rotWithShape="0">
                    <a:schemeClr val="tx1">
                      <a:gamma/>
                      <a:shade val="60000"/>
                      <a:invGamma/>
                    </a:schemeClr>
                  </a:outerShdw>
                </a:effectLst>
              </a14:hiddenEffects>
            </a:ext>
          </a:extLst>
        </p:spPr>
        <p:txBody>
          <a:bodyPr wrap="none" anchor="ctr"/>
          <a:lstStyle/>
          <a:p>
            <a:endParaRPr lang="zh-CN" altLang="en-US">
              <a:solidFill>
                <a:prstClr val="black"/>
              </a:solidFill>
            </a:endParaRPr>
          </a:p>
        </p:txBody>
      </p:sp>
      <p:sp>
        <p:nvSpPr>
          <p:cNvPr id="11" name="右箭头 10"/>
          <p:cNvSpPr/>
          <p:nvPr/>
        </p:nvSpPr>
        <p:spPr>
          <a:xfrm>
            <a:off x="1763688" y="2499782"/>
            <a:ext cx="1080280" cy="504016"/>
          </a:xfrm>
          <a:prstGeom prst="rightArrow">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sz="1100" b="1" dirty="0" smtClean="0">
              <a:solidFill>
                <a:srgbClr val="000000"/>
              </a:solidFill>
              <a:latin typeface="微软雅黑" pitchFamily="34" charset="-122"/>
              <a:ea typeface="微软雅黑" pitchFamily="34" charset="-122"/>
            </a:endParaRPr>
          </a:p>
        </p:txBody>
      </p:sp>
      <p:sp>
        <p:nvSpPr>
          <p:cNvPr id="15" name="十字形 14"/>
          <p:cNvSpPr/>
          <p:nvPr/>
        </p:nvSpPr>
        <p:spPr>
          <a:xfrm>
            <a:off x="5652121" y="3435846"/>
            <a:ext cx="368781" cy="368781"/>
          </a:xfrm>
          <a:prstGeom prst="plus">
            <a:avLst>
              <a:gd name="adj" fmla="val 3901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sz="1100" b="1" dirty="0" smtClean="0">
              <a:solidFill>
                <a:srgbClr val="000000"/>
              </a:solidFill>
              <a:latin typeface="微软雅黑" pitchFamily="34" charset="-122"/>
              <a:ea typeface="微软雅黑" pitchFamily="34" charset="-122"/>
            </a:endParaRPr>
          </a:p>
        </p:txBody>
      </p:sp>
      <p:sp>
        <p:nvSpPr>
          <p:cNvPr id="26" name="十字形 25"/>
          <p:cNvSpPr/>
          <p:nvPr/>
        </p:nvSpPr>
        <p:spPr>
          <a:xfrm>
            <a:off x="5652120" y="1995686"/>
            <a:ext cx="368781" cy="368781"/>
          </a:xfrm>
          <a:prstGeom prst="plus">
            <a:avLst>
              <a:gd name="adj" fmla="val 3901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sz="1100" b="1" dirty="0" smtClean="0">
              <a:solidFill>
                <a:srgbClr val="000000"/>
              </a:solidFill>
              <a:latin typeface="微软雅黑" pitchFamily="34" charset="-122"/>
              <a:ea typeface="微软雅黑" pitchFamily="34" charset="-122"/>
            </a:endParaRPr>
          </a:p>
        </p:txBody>
      </p:sp>
      <p:grpSp>
        <p:nvGrpSpPr>
          <p:cNvPr id="20" name="组合 19"/>
          <p:cNvGrpSpPr/>
          <p:nvPr/>
        </p:nvGrpSpPr>
        <p:grpSpPr>
          <a:xfrm>
            <a:off x="2843968" y="3908268"/>
            <a:ext cx="6063455" cy="895730"/>
            <a:chOff x="2843968" y="3908268"/>
            <a:chExt cx="6063455" cy="895730"/>
          </a:xfrm>
        </p:grpSpPr>
        <p:grpSp>
          <p:nvGrpSpPr>
            <p:cNvPr id="10" name="组合 9"/>
            <p:cNvGrpSpPr/>
            <p:nvPr/>
          </p:nvGrpSpPr>
          <p:grpSpPr>
            <a:xfrm>
              <a:off x="2900873" y="3993613"/>
              <a:ext cx="6006550" cy="554401"/>
              <a:chOff x="3173962" y="3993613"/>
              <a:chExt cx="6006550" cy="554401"/>
            </a:xfrm>
          </p:grpSpPr>
          <p:pic>
            <p:nvPicPr>
              <p:cNvPr id="1028" name="Picture 4" descr="liuhanqi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5092" b="22439"/>
              <a:stretch/>
            </p:blipFill>
            <p:spPr bwMode="auto">
              <a:xfrm>
                <a:off x="3173962" y="4058311"/>
                <a:ext cx="1080000" cy="4250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photo.3cdma.com/var/albums/article-pic/logo/moto_logo.jpg?m=126780484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5976" y="3993613"/>
                <a:ext cx="1080000" cy="5544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y03133\appdata\local\360CHR~1\Chrome\USERDA~1\Temp\xiaomi.gif"/>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8782" b="25414"/>
              <a:stretch/>
            </p:blipFill>
            <p:spPr bwMode="auto">
              <a:xfrm>
                <a:off x="5652120" y="4000357"/>
                <a:ext cx="1080000" cy="540913"/>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6"/>
              <p:cNvPicPr>
                <a:picLocks noChangeAspect="1"/>
              </p:cNvPicPr>
              <p:nvPr/>
            </p:nvPicPr>
            <p:blipFill rotWithShape="1">
              <a:blip r:embed="rId7" cstate="print">
                <a:extLst>
                  <a:ext uri="{28A0092B-C50C-407E-A947-70E740481C1C}">
                    <a14:useLocalDpi xmlns:a14="http://schemas.microsoft.com/office/drawing/2010/main" val="0"/>
                  </a:ext>
                </a:extLst>
              </a:blip>
              <a:srcRect t="30249" b="47124"/>
              <a:stretch/>
            </p:blipFill>
            <p:spPr>
              <a:xfrm>
                <a:off x="6948264" y="4148629"/>
                <a:ext cx="1080000" cy="244369"/>
              </a:xfrm>
              <a:prstGeom prst="rect">
                <a:avLst/>
              </a:prstGeom>
            </p:spPr>
          </p:pic>
          <p:sp>
            <p:nvSpPr>
              <p:cNvPr id="8" name="TextBox 7"/>
              <p:cNvSpPr txBox="1"/>
              <p:nvPr/>
            </p:nvSpPr>
            <p:spPr>
              <a:xfrm>
                <a:off x="8172400" y="4086147"/>
                <a:ext cx="1008112" cy="369332"/>
              </a:xfrm>
              <a:prstGeom prst="rect">
                <a:avLst/>
              </a:prstGeom>
              <a:noFill/>
            </p:spPr>
            <p:txBody>
              <a:bodyPr wrap="square" rtlCol="0">
                <a:spAutoFit/>
              </a:bodyPr>
              <a:lstStyle/>
              <a:p>
                <a:r>
                  <a:rPr lang="en-US" altLang="zh-CN" dirty="0" smtClean="0">
                    <a:solidFill>
                      <a:prstClr val="black"/>
                    </a:solidFill>
                  </a:rPr>
                  <a:t>……</a:t>
                </a:r>
                <a:endParaRPr lang="zh-CN" altLang="en-US" dirty="0">
                  <a:solidFill>
                    <a:prstClr val="black"/>
                  </a:solidFill>
                </a:endParaRPr>
              </a:p>
            </p:txBody>
          </p:sp>
        </p:grpSp>
        <p:sp>
          <p:nvSpPr>
            <p:cNvPr id="16" name="矩形 15"/>
            <p:cNvSpPr/>
            <p:nvPr/>
          </p:nvSpPr>
          <p:spPr>
            <a:xfrm>
              <a:off x="2843968" y="3908268"/>
              <a:ext cx="5976504" cy="895730"/>
            </a:xfrm>
            <a:prstGeom prst="rect">
              <a:avLst/>
            </a:prstGeom>
            <a:noFill/>
            <a:ln>
              <a:solidFill>
                <a:srgbClr val="0096D6"/>
              </a:solidFill>
              <a:prstDash val="lgDash"/>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sz="1100" b="1" dirty="0" smtClean="0">
                <a:solidFill>
                  <a:srgbClr val="000000"/>
                </a:solidFill>
                <a:latin typeface="微软雅黑" pitchFamily="34" charset="-122"/>
                <a:ea typeface="微软雅黑" pitchFamily="34" charset="-122"/>
              </a:endParaRPr>
            </a:p>
          </p:txBody>
        </p:sp>
      </p:grpSp>
      <p:sp>
        <p:nvSpPr>
          <p:cNvPr id="18" name="圆角矩形 17"/>
          <p:cNvSpPr/>
          <p:nvPr/>
        </p:nvSpPr>
        <p:spPr>
          <a:xfrm>
            <a:off x="7668344" y="3651869"/>
            <a:ext cx="735023" cy="348488"/>
          </a:xfrm>
          <a:prstGeom prst="roundRect">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zh-CN" altLang="en-US" sz="1100" b="1" dirty="0" smtClean="0">
                <a:solidFill>
                  <a:prstClr val="white"/>
                </a:solidFill>
                <a:latin typeface="微软雅黑" pitchFamily="34" charset="-122"/>
                <a:ea typeface="微软雅黑" pitchFamily="34" charset="-122"/>
              </a:rPr>
              <a:t>硬件</a:t>
            </a:r>
          </a:p>
        </p:txBody>
      </p:sp>
      <p:sp>
        <p:nvSpPr>
          <p:cNvPr id="30" name="圆角矩形 29"/>
          <p:cNvSpPr/>
          <p:nvPr/>
        </p:nvSpPr>
        <p:spPr>
          <a:xfrm>
            <a:off x="7668344" y="2325538"/>
            <a:ext cx="735023" cy="348488"/>
          </a:xfrm>
          <a:prstGeom prst="roundRect">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zh-CN" altLang="en-US" sz="1100" b="1" dirty="0">
                <a:solidFill>
                  <a:prstClr val="white"/>
                </a:solidFill>
                <a:latin typeface="微软雅黑" pitchFamily="34" charset="-122"/>
                <a:ea typeface="微软雅黑" pitchFamily="34" charset="-122"/>
              </a:rPr>
              <a:t>系统</a:t>
            </a:r>
            <a:endParaRPr lang="zh-CN" altLang="en-US" sz="1100" b="1" dirty="0" smtClean="0">
              <a:solidFill>
                <a:prstClr val="white"/>
              </a:solidFill>
              <a:latin typeface="微软雅黑" pitchFamily="34" charset="-122"/>
              <a:ea typeface="微软雅黑" pitchFamily="34" charset="-122"/>
            </a:endParaRPr>
          </a:p>
        </p:txBody>
      </p:sp>
      <p:sp>
        <p:nvSpPr>
          <p:cNvPr id="31" name="圆角矩形 30"/>
          <p:cNvSpPr/>
          <p:nvPr/>
        </p:nvSpPr>
        <p:spPr>
          <a:xfrm>
            <a:off x="7668344" y="566601"/>
            <a:ext cx="936044" cy="348488"/>
          </a:xfrm>
          <a:prstGeom prst="roundRect">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zh-CN" altLang="en-US" sz="1100" b="1" dirty="0">
                <a:solidFill>
                  <a:prstClr val="white"/>
                </a:solidFill>
                <a:latin typeface="微软雅黑" pitchFamily="34" charset="-122"/>
                <a:ea typeface="微软雅黑" pitchFamily="34" charset="-122"/>
              </a:rPr>
              <a:t>应</a:t>
            </a:r>
            <a:r>
              <a:rPr lang="zh-CN" altLang="en-US" sz="1100" b="1" dirty="0" smtClean="0">
                <a:solidFill>
                  <a:prstClr val="white"/>
                </a:solidFill>
                <a:latin typeface="微软雅黑" pitchFamily="34" charset="-122"/>
                <a:ea typeface="微软雅黑" pitchFamily="34" charset="-122"/>
              </a:rPr>
              <a:t>用</a:t>
            </a:r>
            <a:r>
              <a:rPr lang="en-US" altLang="zh-CN" sz="1100" b="1" dirty="0" smtClean="0">
                <a:solidFill>
                  <a:prstClr val="white"/>
                </a:solidFill>
                <a:latin typeface="微软雅黑" pitchFamily="34" charset="-122"/>
                <a:ea typeface="微软雅黑" pitchFamily="34" charset="-122"/>
              </a:rPr>
              <a:t>/</a:t>
            </a:r>
            <a:r>
              <a:rPr lang="zh-CN" altLang="en-US" sz="1100" b="1" dirty="0" smtClean="0">
                <a:solidFill>
                  <a:prstClr val="white"/>
                </a:solidFill>
                <a:latin typeface="微软雅黑" pitchFamily="34" charset="-122"/>
                <a:ea typeface="微软雅黑" pitchFamily="34" charset="-122"/>
              </a:rPr>
              <a:t>市场</a:t>
            </a:r>
          </a:p>
        </p:txBody>
      </p:sp>
      <p:grpSp>
        <p:nvGrpSpPr>
          <p:cNvPr id="29" name="组合 28"/>
          <p:cNvGrpSpPr/>
          <p:nvPr/>
        </p:nvGrpSpPr>
        <p:grpSpPr>
          <a:xfrm>
            <a:off x="2555776" y="837462"/>
            <a:ext cx="6351647" cy="978112"/>
            <a:chOff x="2555776" y="837462"/>
            <a:chExt cx="6351647" cy="978112"/>
          </a:xfrm>
        </p:grpSpPr>
        <p:grpSp>
          <p:nvGrpSpPr>
            <p:cNvPr id="32" name="组合 31"/>
            <p:cNvGrpSpPr/>
            <p:nvPr/>
          </p:nvGrpSpPr>
          <p:grpSpPr>
            <a:xfrm>
              <a:off x="2555776" y="837462"/>
              <a:ext cx="6351647" cy="978112"/>
              <a:chOff x="2555776" y="837462"/>
              <a:chExt cx="6351647" cy="978112"/>
            </a:xfrm>
          </p:grpSpPr>
          <p:grpSp>
            <p:nvGrpSpPr>
              <p:cNvPr id="35" name="组合 34"/>
              <p:cNvGrpSpPr/>
              <p:nvPr/>
            </p:nvGrpSpPr>
            <p:grpSpPr>
              <a:xfrm>
                <a:off x="2555776" y="837462"/>
                <a:ext cx="6351647" cy="978112"/>
                <a:chOff x="2555776" y="837462"/>
                <a:chExt cx="6351647" cy="978112"/>
              </a:xfrm>
            </p:grpSpPr>
            <p:pic>
              <p:nvPicPr>
                <p:cNvPr id="37" name="Picture 18" descr="http://img0.pconline.com.cn/pconline/1203/29/2721434_google-play-logo.jpg"/>
                <p:cNvPicPr>
                  <a:picLocks noChangeAspect="1" noChangeArrowheads="1"/>
                </p:cNvPicPr>
                <p:nvPr/>
              </p:nvPicPr>
              <p:blipFill rotWithShape="1">
                <a:blip r:embed="rId8">
                  <a:extLst>
                    <a:ext uri="{28A0092B-C50C-407E-A947-70E740481C1C}">
                      <a14:useLocalDpi xmlns:a14="http://schemas.microsoft.com/office/drawing/2010/main" val="0"/>
                    </a:ext>
                  </a:extLst>
                </a:blip>
                <a:srcRect l="15639" t="29638" r="18356" b="26013"/>
                <a:stretch/>
              </p:blipFill>
              <p:spPr bwMode="auto">
                <a:xfrm>
                  <a:off x="2627764" y="1096809"/>
                  <a:ext cx="1440000" cy="483767"/>
                </a:xfrm>
                <a:prstGeom prst="rect">
                  <a:avLst/>
                </a:prstGeom>
                <a:noFill/>
                <a:extLst>
                  <a:ext uri="{909E8E84-426E-40DD-AFC4-6F175D3DCCD1}">
                    <a14:hiddenFill xmlns:a14="http://schemas.microsoft.com/office/drawing/2010/main">
                      <a:solidFill>
                        <a:srgbClr val="FFFFFF"/>
                      </a:solidFill>
                    </a14:hiddenFill>
                  </a:ext>
                </a:extLst>
              </p:spPr>
            </p:pic>
            <p:sp>
              <p:nvSpPr>
                <p:cNvPr id="38" name="矩形 37"/>
                <p:cNvSpPr/>
                <p:nvPr/>
              </p:nvSpPr>
              <p:spPr>
                <a:xfrm>
                  <a:off x="2555776" y="837462"/>
                  <a:ext cx="6351647" cy="978112"/>
                </a:xfrm>
                <a:prstGeom prst="rect">
                  <a:avLst/>
                </a:prstGeom>
                <a:noFill/>
                <a:ln>
                  <a:solidFill>
                    <a:srgbClr val="0096D6"/>
                  </a:solidFill>
                  <a:prstDash val="lgDash"/>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sz="1100" b="1" dirty="0" smtClean="0">
                    <a:solidFill>
                      <a:srgbClr val="000000"/>
                    </a:solidFill>
                    <a:latin typeface="微软雅黑" pitchFamily="34" charset="-122"/>
                    <a:ea typeface="微软雅黑" pitchFamily="34" charset="-122"/>
                  </a:endParaRPr>
                </a:p>
              </p:txBody>
            </p:sp>
          </p:grpSp>
          <p:pic>
            <p:nvPicPr>
              <p:cNvPr id="3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80472" y="1039790"/>
                <a:ext cx="1440000" cy="540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3"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68104" y="1104870"/>
              <a:ext cx="1440000" cy="395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96296" y="1115711"/>
              <a:ext cx="1440000" cy="368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557705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4.44444E-6 3.82144E-6 L -0.40712 3.82144E-6 " pathEditMode="relative" rAng="0" ptsTypes="AA">
                                      <p:cBhvr>
                                        <p:cTn id="6" dur="2000" fill="hold"/>
                                        <p:tgtEl>
                                          <p:spTgt spid="1026"/>
                                        </p:tgtEl>
                                        <p:attrNameLst>
                                          <p:attrName>ppt_x</p:attrName>
                                          <p:attrName>ppt_y</p:attrName>
                                        </p:attrNameLst>
                                      </p:cBhvr>
                                      <p:rCtr x="-20365" y="0"/>
                                    </p:animMotion>
                                  </p:childTnLst>
                                </p:cTn>
                              </p:par>
                            </p:childTnLst>
                          </p:cTn>
                        </p:par>
                        <p:par>
                          <p:cTn id="7" fill="hold">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19"/>
                                        </p:tgtEl>
                                        <p:attrNameLst>
                                          <p:attrName>style.visibility</p:attrName>
                                        </p:attrNameLst>
                                      </p:cBhvr>
                                      <p:to>
                                        <p:strVal val="visible"/>
                                      </p:to>
                                    </p:set>
                                  </p:childTnLst>
                                </p:cTn>
                              </p:par>
                              <p:par>
                                <p:cTn id="10" presetID="22" presetClass="entr" presetSubtype="8"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par>
                          <p:cTn id="13" fill="hold">
                            <p:stCondLst>
                              <p:cond delay="2500"/>
                            </p:stCondLst>
                            <p:childTnLst>
                              <p:par>
                                <p:cTn id="14" presetID="22" presetClass="entr" presetSubtype="4"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down)">
                                      <p:cBhvr>
                                        <p:cTn id="16" dur="500"/>
                                        <p:tgtEl>
                                          <p:spTgt spid="20"/>
                                        </p:tgtEl>
                                      </p:cBhvr>
                                    </p:animEffect>
                                  </p:childTnLst>
                                </p:cTn>
                              </p:par>
                            </p:childTnLst>
                          </p:cTn>
                        </p:par>
                        <p:par>
                          <p:cTn id="17" fill="hold">
                            <p:stCondLst>
                              <p:cond delay="3000"/>
                            </p:stCondLst>
                            <p:childTnLst>
                              <p:par>
                                <p:cTn id="18" presetID="42"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par>
                          <p:cTn id="28" fill="hold">
                            <p:stCondLst>
                              <p:cond delay="5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1000"/>
                            </p:stCondLst>
                            <p:childTnLst>
                              <p:par>
                                <p:cTn id="33" presetID="42" presetClass="entr" presetSubtype="0"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par>
                          <p:cTn id="43" fill="hold">
                            <p:stCondLst>
                              <p:cond delay="500"/>
                            </p:stCondLst>
                            <p:childTnLst>
                              <p:par>
                                <p:cTn id="44" presetID="22" presetClass="entr" presetSubtype="4" fill="hold"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down)">
                                      <p:cBhvr>
                                        <p:cTn id="46" dur="500"/>
                                        <p:tgtEl>
                                          <p:spTgt spid="29"/>
                                        </p:tgtEl>
                                      </p:cBhvr>
                                    </p:animEffect>
                                  </p:childTnLst>
                                </p:cTn>
                              </p:par>
                            </p:childTnLst>
                          </p:cTn>
                        </p:par>
                        <p:par>
                          <p:cTn id="47" fill="hold">
                            <p:stCondLst>
                              <p:cond delay="1000"/>
                            </p:stCondLst>
                            <p:childTnLst>
                              <p:par>
                                <p:cTn id="48" presetID="42" presetClass="entr" presetSubtype="0" fill="hold" grpId="0"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1" grpId="0" animBg="1"/>
      <p:bldP spid="15" grpId="0" animBg="1"/>
      <p:bldP spid="26" grpId="0" animBg="1"/>
      <p:bldP spid="18" grpId="0" animBg="1"/>
      <p:bldP spid="30" grpId="0" animBg="1"/>
      <p:bldP spid="3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l"/>
            <a:r>
              <a:rPr lang="en-US" altLang="zh-CN" b="1" dirty="0" smtClean="0"/>
              <a:t>SDN</a:t>
            </a:r>
            <a:r>
              <a:rPr lang="zh-CN" altLang="en-US" b="1" dirty="0" smtClean="0"/>
              <a:t>核心思想</a:t>
            </a:r>
            <a:endParaRPr lang="zh-CN" altLang="en-US" b="1" dirty="0"/>
          </a:p>
        </p:txBody>
      </p:sp>
      <p:sp>
        <p:nvSpPr>
          <p:cNvPr id="4" name="Rectangle 3"/>
          <p:cNvSpPr txBox="1">
            <a:spLocks noChangeArrowheads="1"/>
          </p:cNvSpPr>
          <p:nvPr/>
        </p:nvSpPr>
        <p:spPr>
          <a:xfrm>
            <a:off x="900113" y="1196975"/>
            <a:ext cx="7343775" cy="2958951"/>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000" kern="1200">
                <a:solidFill>
                  <a:schemeClr val="tx1">
                    <a:lumMod val="75000"/>
                    <a:lumOff val="25000"/>
                  </a:schemeClr>
                </a:solidFill>
                <a:latin typeface="微软雅黑" pitchFamily="34" charset="-122"/>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微软雅黑" pitchFamily="34" charset="-122"/>
                <a:ea typeface="微软雅黑" pitchFamily="34" charset="-122"/>
                <a:cs typeface="+mn-cs"/>
              </a:defRPr>
            </a:lvl3pPr>
            <a:lvl4pPr marL="16002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微软雅黑" pitchFamily="34" charset="-122"/>
                <a:ea typeface="微软雅黑" pitchFamily="34" charset="-122"/>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altLang="zh-CN" dirty="0" smtClean="0">
              <a:solidFill>
                <a:prstClr val="black">
                  <a:lumMod val="75000"/>
                  <a:lumOff val="25000"/>
                </a:prstClr>
              </a:solidFill>
            </a:endParaRPr>
          </a:p>
        </p:txBody>
      </p:sp>
      <p:pic>
        <p:nvPicPr>
          <p:cNvPr id="5" name="Picture 2"/>
          <p:cNvPicPr>
            <a:picLocks noChangeAspect="1" noChangeArrowheads="1"/>
          </p:cNvPicPr>
          <p:nvPr/>
        </p:nvPicPr>
        <p:blipFill rotWithShape="1">
          <a:blip r:embed="rId2" cstate="print"/>
          <a:srcRect b="3416"/>
          <a:stretch/>
        </p:blipFill>
        <p:spPr bwMode="auto">
          <a:xfrm>
            <a:off x="1907704" y="843559"/>
            <a:ext cx="4896544" cy="2388740"/>
          </a:xfrm>
          <a:prstGeom prst="rect">
            <a:avLst/>
          </a:prstGeom>
          <a:noFill/>
          <a:ln w="9525">
            <a:noFill/>
            <a:miter lim="800000"/>
            <a:headEnd/>
            <a:tailEnd/>
          </a:ln>
        </p:spPr>
      </p:pic>
      <p:sp>
        <p:nvSpPr>
          <p:cNvPr id="3" name="矩形 2"/>
          <p:cNvSpPr/>
          <p:nvPr/>
        </p:nvSpPr>
        <p:spPr>
          <a:xfrm>
            <a:off x="658416" y="3435846"/>
            <a:ext cx="8280920" cy="1200329"/>
          </a:xfrm>
          <a:prstGeom prst="rect">
            <a:avLst/>
          </a:prstGeom>
        </p:spPr>
        <p:txBody>
          <a:bodyPr wrap="square">
            <a:spAutoFit/>
          </a:bodyPr>
          <a:lstStyle/>
          <a:p>
            <a:pPr>
              <a:buFont typeface="Wingdings" pitchFamily="2" charset="2"/>
              <a:buChar char="Ø"/>
            </a:pPr>
            <a:r>
              <a:rPr lang="zh-CN" altLang="en-US" dirty="0">
                <a:solidFill>
                  <a:prstClr val="black"/>
                </a:solidFill>
                <a:latin typeface="微软雅黑" panose="020B0503020204020204" pitchFamily="34" charset="-122"/>
                <a:ea typeface="微软雅黑" panose="020B0503020204020204" pitchFamily="34" charset="-122"/>
              </a:rPr>
              <a:t>将控制模块从转发设备上剥离，转发设备只按照指令执行动作；</a:t>
            </a:r>
            <a:endParaRPr lang="en-US" altLang="zh-CN" dirty="0">
              <a:solidFill>
                <a:prstClr val="black"/>
              </a:solidFill>
              <a:latin typeface="微软雅黑" panose="020B0503020204020204" pitchFamily="34" charset="-122"/>
              <a:ea typeface="微软雅黑" panose="020B0503020204020204" pitchFamily="34" charset="-122"/>
            </a:endParaRPr>
          </a:p>
          <a:p>
            <a:pPr>
              <a:buFont typeface="Wingdings" pitchFamily="2" charset="2"/>
              <a:buChar char="Ø"/>
            </a:pPr>
            <a:r>
              <a:rPr lang="zh-CN" altLang="en-US" dirty="0">
                <a:solidFill>
                  <a:prstClr val="black"/>
                </a:solidFill>
                <a:latin typeface="微软雅黑" panose="020B0503020204020204" pitchFamily="34" charset="-122"/>
                <a:ea typeface="微软雅黑" panose="020B0503020204020204" pitchFamily="34" charset="-122"/>
              </a:rPr>
              <a:t>将控制模块集中化部署，演变成专门指导转发设备执行的控制器和应用服务器；</a:t>
            </a:r>
            <a:endParaRPr lang="en-US" altLang="zh-CN" dirty="0">
              <a:solidFill>
                <a:prstClr val="black"/>
              </a:solidFill>
              <a:latin typeface="微软雅黑" panose="020B0503020204020204" pitchFamily="34" charset="-122"/>
              <a:ea typeface="微软雅黑" panose="020B0503020204020204" pitchFamily="34" charset="-122"/>
            </a:endParaRPr>
          </a:p>
          <a:p>
            <a:pPr>
              <a:buFont typeface="Wingdings" pitchFamily="2" charset="2"/>
              <a:buChar char="Ø"/>
            </a:pPr>
            <a:r>
              <a:rPr lang="zh-CN" altLang="en-US" dirty="0">
                <a:solidFill>
                  <a:prstClr val="black"/>
                </a:solidFill>
                <a:latin typeface="微软雅黑" panose="020B0503020204020204" pitchFamily="34" charset="-122"/>
                <a:ea typeface="微软雅黑" panose="020B0503020204020204" pitchFamily="34" charset="-122"/>
              </a:rPr>
              <a:t>控制器的对外接口开放，网络控制和管理通过运行在服务器上的软件来实现。</a:t>
            </a:r>
          </a:p>
          <a:p>
            <a:endParaRPr lang="en-US" altLang="zh-CN" dirty="0">
              <a:solidFill>
                <a:prstClr val="black"/>
              </a:solidFill>
              <a:latin typeface="微软雅黑" panose="020B0503020204020204" pitchFamily="34" charset="-122"/>
              <a:ea typeface="微软雅黑" panose="020B0503020204020204" pitchFamily="34" charset="-122"/>
            </a:endParaRPr>
          </a:p>
        </p:txBody>
      </p:sp>
      <p:sp>
        <p:nvSpPr>
          <p:cNvPr id="6" name="矩形 5"/>
          <p:cNvSpPr/>
          <p:nvPr/>
        </p:nvSpPr>
        <p:spPr>
          <a:xfrm>
            <a:off x="395536" y="4443958"/>
            <a:ext cx="8543799" cy="461665"/>
          </a:xfrm>
          <a:prstGeom prst="rect">
            <a:avLst/>
          </a:prstGeom>
          <a:solidFill>
            <a:srgbClr val="00B0F0"/>
          </a:solidFill>
        </p:spPr>
        <p:txBody>
          <a:bodyPr wrap="square">
            <a:spAutoFit/>
          </a:bodyPr>
          <a:lstStyle/>
          <a:p>
            <a:pPr algn="ctr">
              <a:spcBef>
                <a:spcPct val="50000"/>
              </a:spcBef>
            </a:pPr>
            <a:r>
              <a:rPr lang="zh-CN" altLang="en-US" sz="2400" dirty="0">
                <a:solidFill>
                  <a:srgbClr val="C00000"/>
                </a:solidFill>
                <a:latin typeface="微软雅黑" panose="020B0503020204020204" pitchFamily="34" charset="-122"/>
                <a:ea typeface="微软雅黑" panose="020B0503020204020204" pitchFamily="34" charset="-122"/>
              </a:rPr>
              <a:t>分离软件控制和硬件转发，开放层间接口，释放软件的创造力</a:t>
            </a:r>
          </a:p>
        </p:txBody>
      </p:sp>
    </p:spTree>
    <p:extLst>
      <p:ext uri="{BB962C8B-B14F-4D97-AF65-F5344CB8AC3E}">
        <p14:creationId xmlns:p14="http://schemas.microsoft.com/office/powerpoint/2010/main" val="818025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l"/>
            <a:r>
              <a:rPr lang="en-US" altLang="zh-CN" b="1" dirty="0"/>
              <a:t>SDN</a:t>
            </a:r>
            <a:r>
              <a:rPr lang="zh-CN" altLang="en-US" b="1" dirty="0"/>
              <a:t>带来的好处</a:t>
            </a:r>
          </a:p>
        </p:txBody>
      </p:sp>
      <p:graphicFrame>
        <p:nvGraphicFramePr>
          <p:cNvPr id="5" name="表格 4"/>
          <p:cNvGraphicFramePr>
            <a:graphicFrameLocks noGrp="1"/>
          </p:cNvGraphicFramePr>
          <p:nvPr>
            <p:extLst>
              <p:ext uri="{D42A27DB-BD31-4B8C-83A1-F6EECF244321}">
                <p14:modId xmlns:p14="http://schemas.microsoft.com/office/powerpoint/2010/main" val="251919925"/>
              </p:ext>
            </p:extLst>
          </p:nvPr>
        </p:nvGraphicFramePr>
        <p:xfrm>
          <a:off x="467544" y="915328"/>
          <a:ext cx="8208913" cy="2880558"/>
        </p:xfrm>
        <a:graphic>
          <a:graphicData uri="http://schemas.openxmlformats.org/drawingml/2006/table">
            <a:tbl>
              <a:tblPr firstRow="1" bandRow="1">
                <a:tableStyleId>{5C22544A-7EE6-4342-B048-85BDC9FD1C3A}</a:tableStyleId>
              </a:tblPr>
              <a:tblGrid>
                <a:gridCol w="1152128">
                  <a:extLst>
                    <a:ext uri="{9D8B030D-6E8A-4147-A177-3AD203B41FA5}">
                      <a16:colId xmlns:a16="http://schemas.microsoft.com/office/drawing/2014/main" val="20000"/>
                    </a:ext>
                  </a:extLst>
                </a:gridCol>
                <a:gridCol w="3260164">
                  <a:extLst>
                    <a:ext uri="{9D8B030D-6E8A-4147-A177-3AD203B41FA5}">
                      <a16:colId xmlns:a16="http://schemas.microsoft.com/office/drawing/2014/main" val="20001"/>
                    </a:ext>
                  </a:extLst>
                </a:gridCol>
                <a:gridCol w="3796621">
                  <a:extLst>
                    <a:ext uri="{9D8B030D-6E8A-4147-A177-3AD203B41FA5}">
                      <a16:colId xmlns:a16="http://schemas.microsoft.com/office/drawing/2014/main" val="20002"/>
                    </a:ext>
                  </a:extLst>
                </a:gridCol>
              </a:tblGrid>
              <a:tr h="411678">
                <a:tc>
                  <a:txBody>
                    <a:bodyPr/>
                    <a:lstStyle/>
                    <a:p>
                      <a:endParaRPr lang="zh-CN" altLang="en-US" dirty="0">
                        <a:latin typeface="微软雅黑" panose="020B0503020204020204" pitchFamily="34" charset="-122"/>
                        <a:ea typeface="微软雅黑" panose="020B0503020204020204" pitchFamily="34" charset="-122"/>
                      </a:endParaRPr>
                    </a:p>
                  </a:txBody>
                  <a:tcPr/>
                </a:tc>
                <a:tc>
                  <a:txBody>
                    <a:bodyPr/>
                    <a:lstStyle/>
                    <a:p>
                      <a:r>
                        <a:rPr lang="zh-CN" altLang="en-US" dirty="0" smtClean="0">
                          <a:latin typeface="微软雅黑" panose="020B0503020204020204" pitchFamily="34" charset="-122"/>
                          <a:ea typeface="微软雅黑" panose="020B0503020204020204" pitchFamily="34" charset="-122"/>
                        </a:rPr>
                        <a:t>传统架构</a:t>
                      </a:r>
                      <a:endParaRPr lang="zh-CN" altLang="en-US" dirty="0">
                        <a:latin typeface="微软雅黑" panose="020B0503020204020204" pitchFamily="34" charset="-122"/>
                        <a:ea typeface="微软雅黑" panose="020B0503020204020204" pitchFamily="34" charset="-122"/>
                      </a:endParaRPr>
                    </a:p>
                  </a:txBody>
                  <a:tcPr/>
                </a:tc>
                <a:tc>
                  <a:txBody>
                    <a:bodyPr/>
                    <a:lstStyle/>
                    <a:p>
                      <a:r>
                        <a:rPr lang="en-US" altLang="zh-CN" dirty="0" smtClean="0">
                          <a:latin typeface="微软雅黑" panose="020B0503020204020204" pitchFamily="34" charset="-122"/>
                          <a:ea typeface="微软雅黑" panose="020B0503020204020204" pitchFamily="34" charset="-122"/>
                        </a:rPr>
                        <a:t>SDN</a:t>
                      </a:r>
                      <a:r>
                        <a:rPr lang="zh-CN" altLang="en-US" dirty="0" smtClean="0">
                          <a:latin typeface="微软雅黑" panose="020B0503020204020204" pitchFamily="34" charset="-122"/>
                          <a:ea typeface="微软雅黑" panose="020B0503020204020204" pitchFamily="34" charset="-122"/>
                        </a:rPr>
                        <a:t>架构</a:t>
                      </a:r>
                      <a:endParaRPr lang="zh-CN" altLang="en-US"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10000"/>
                  </a:ext>
                </a:extLst>
              </a:tr>
              <a:tr h="596433">
                <a:tc>
                  <a:txBody>
                    <a:bodyPr/>
                    <a:lstStyle/>
                    <a:p>
                      <a:r>
                        <a:rPr lang="zh-CN" altLang="en-US" dirty="0" smtClean="0">
                          <a:latin typeface="微软雅黑" panose="020B0503020204020204" pitchFamily="34" charset="-122"/>
                          <a:ea typeface="微软雅黑" panose="020B0503020204020204" pitchFamily="34" charset="-122"/>
                        </a:rPr>
                        <a:t>建设成本</a:t>
                      </a:r>
                      <a:endParaRPr lang="zh-CN" altLang="en-US" dirty="0">
                        <a:latin typeface="微软雅黑" panose="020B0503020204020204" pitchFamily="34" charset="-122"/>
                        <a:ea typeface="微软雅黑" panose="020B0503020204020204" pitchFamily="34" charset="-122"/>
                      </a:endParaRPr>
                    </a:p>
                  </a:txBody>
                  <a:tcPr/>
                </a:tc>
                <a:tc>
                  <a:txBody>
                    <a:bodyPr/>
                    <a:lstStyle/>
                    <a:p>
                      <a:r>
                        <a:rPr lang="zh-CN" altLang="en-US" dirty="0" smtClean="0">
                          <a:latin typeface="微软雅黑" panose="020B0503020204020204" pitchFamily="34" charset="-122"/>
                          <a:ea typeface="微软雅黑" panose="020B0503020204020204" pitchFamily="34" charset="-122"/>
                        </a:rPr>
                        <a:t>少数厂家垄断导致网络设备价格降速较慢；</a:t>
                      </a:r>
                      <a:endParaRPr lang="en-US" altLang="zh-CN" dirty="0" smtClean="0">
                        <a:latin typeface="微软雅黑" panose="020B0503020204020204" pitchFamily="34" charset="-122"/>
                        <a:ea typeface="微软雅黑" panose="020B0503020204020204" pitchFamily="34" charset="-122"/>
                      </a:endParaRPr>
                    </a:p>
                  </a:txBody>
                  <a:tcPr/>
                </a:tc>
                <a:tc>
                  <a:txBody>
                    <a:bodyPr/>
                    <a:lstStyle/>
                    <a:p>
                      <a:r>
                        <a:rPr lang="zh-CN" altLang="en-US" dirty="0" smtClean="0">
                          <a:latin typeface="微软雅黑" panose="020B0503020204020204" pitchFamily="34" charset="-122"/>
                          <a:ea typeface="微软雅黑" panose="020B0503020204020204" pitchFamily="34" charset="-122"/>
                        </a:rPr>
                        <a:t>转发设备会逐步标准化，竞争门槛降低导致网络设备的价格快速降低；</a:t>
                      </a:r>
                      <a:endParaRPr lang="en-US" altLang="zh-CN" dirty="0" smtClean="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10001"/>
                  </a:ext>
                </a:extLst>
              </a:tr>
              <a:tr h="630729">
                <a:tc>
                  <a:txBody>
                    <a:bodyPr/>
                    <a:lstStyle/>
                    <a:p>
                      <a:r>
                        <a:rPr lang="zh-CN" altLang="en-US" dirty="0" smtClean="0">
                          <a:latin typeface="微软雅黑" panose="020B0503020204020204" pitchFamily="34" charset="-122"/>
                          <a:ea typeface="微软雅黑" panose="020B0503020204020204" pitchFamily="34" charset="-122"/>
                        </a:rPr>
                        <a:t>网络维护和业务部署</a:t>
                      </a:r>
                      <a:endParaRPr lang="zh-CN" altLang="en-US" dirty="0">
                        <a:latin typeface="微软雅黑" panose="020B0503020204020204" pitchFamily="34" charset="-122"/>
                        <a:ea typeface="微软雅黑" panose="020B0503020204020204" pitchFamily="34" charset="-122"/>
                      </a:endParaRPr>
                    </a:p>
                  </a:txBody>
                  <a:tcPr/>
                </a:tc>
                <a:tc>
                  <a:txBody>
                    <a:bodyPr/>
                    <a:lstStyle/>
                    <a:p>
                      <a:r>
                        <a:rPr lang="zh-CN" altLang="en-US" dirty="0" smtClean="0">
                          <a:latin typeface="微软雅黑" panose="020B0503020204020204" pitchFamily="34" charset="-122"/>
                          <a:ea typeface="微软雅黑" panose="020B0503020204020204" pitchFamily="34" charset="-122"/>
                        </a:rPr>
                        <a:t>需要维护所有节点设备，配置复杂，还需要多厂家互通；网络拥有者完全受制于设备提供者；</a:t>
                      </a:r>
                      <a:endParaRPr lang="zh-CN" altLang="en-US" dirty="0">
                        <a:latin typeface="微软雅黑" panose="020B0503020204020204" pitchFamily="34" charset="-122"/>
                        <a:ea typeface="微软雅黑" panose="020B0503020204020204" pitchFamily="34" charset="-122"/>
                      </a:endParaRPr>
                    </a:p>
                  </a:txBody>
                  <a:tcPr/>
                </a:tc>
                <a:tc>
                  <a:txBody>
                    <a:bodyPr/>
                    <a:lstStyle/>
                    <a:p>
                      <a:r>
                        <a:rPr lang="zh-CN" altLang="en-US" dirty="0" smtClean="0">
                          <a:latin typeface="微软雅黑" panose="020B0503020204020204" pitchFamily="34" charset="-122"/>
                          <a:ea typeface="微软雅黑" panose="020B0503020204020204" pitchFamily="34" charset="-122"/>
                        </a:rPr>
                        <a:t>海量的硬件转发设备零配置，维护只需面对少量控制平面设备；网络拥有者甚至可以自行编写软件进行业务控制；</a:t>
                      </a:r>
                      <a:endParaRPr lang="zh-CN" altLang="en-US"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10002"/>
                  </a:ext>
                </a:extLst>
              </a:tr>
              <a:tr h="449780">
                <a:tc>
                  <a:txBody>
                    <a:bodyPr/>
                    <a:lstStyle/>
                    <a:p>
                      <a:r>
                        <a:rPr lang="zh-CN" altLang="en-US" dirty="0" smtClean="0">
                          <a:latin typeface="微软雅黑" panose="020B0503020204020204" pitchFamily="34" charset="-122"/>
                          <a:ea typeface="微软雅黑" panose="020B0503020204020204" pitchFamily="34" charset="-122"/>
                        </a:rPr>
                        <a:t>产业生态</a:t>
                      </a:r>
                      <a:endParaRPr lang="zh-CN" altLang="en-US" dirty="0">
                        <a:latin typeface="微软雅黑" panose="020B0503020204020204" pitchFamily="34" charset="-122"/>
                        <a:ea typeface="微软雅黑" panose="020B0503020204020204" pitchFamily="34" charset="-122"/>
                      </a:endParaRPr>
                    </a:p>
                  </a:txBody>
                  <a:tcPr/>
                </a:tc>
                <a:tc>
                  <a:txBody>
                    <a:bodyPr/>
                    <a:lstStyle/>
                    <a:p>
                      <a:r>
                        <a:rPr lang="zh-CN" altLang="en-US" dirty="0" smtClean="0">
                          <a:latin typeface="微软雅黑" panose="020B0503020204020204" pitchFamily="34" charset="-122"/>
                          <a:ea typeface="微软雅黑" panose="020B0503020204020204" pitchFamily="34" charset="-122"/>
                        </a:rPr>
                        <a:t>网络巨头把持，创新难，周期长。</a:t>
                      </a:r>
                      <a:endParaRPr lang="zh-CN" altLang="en-US" dirty="0">
                        <a:latin typeface="微软雅黑" panose="020B0503020204020204" pitchFamily="34" charset="-122"/>
                        <a:ea typeface="微软雅黑" panose="020B0503020204020204" pitchFamily="34" charset="-122"/>
                      </a:endParaRPr>
                    </a:p>
                  </a:txBody>
                  <a:tcPr/>
                </a:tc>
                <a:tc>
                  <a:txBody>
                    <a:bodyPr/>
                    <a:lstStyle/>
                    <a:p>
                      <a:r>
                        <a:rPr lang="zh-CN" altLang="en-US" dirty="0" smtClean="0">
                          <a:latin typeface="微软雅黑" panose="020B0503020204020204" pitchFamily="34" charset="-122"/>
                          <a:ea typeface="微软雅黑" panose="020B0503020204020204" pitchFamily="34" charset="-122"/>
                        </a:rPr>
                        <a:t>各层面都会有许多创业公司产生，整个产业从机制上繁荣起来。</a:t>
                      </a:r>
                      <a:endParaRPr lang="zh-CN" altLang="en-US"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10003"/>
                  </a:ext>
                </a:extLst>
              </a:tr>
            </a:tbl>
          </a:graphicData>
        </a:graphic>
      </p:graphicFrame>
      <p:sp>
        <p:nvSpPr>
          <p:cNvPr id="3" name="矩形 2"/>
          <p:cNvSpPr/>
          <p:nvPr/>
        </p:nvSpPr>
        <p:spPr>
          <a:xfrm>
            <a:off x="467544" y="4198317"/>
            <a:ext cx="8208912" cy="461665"/>
          </a:xfrm>
          <a:prstGeom prst="rect">
            <a:avLst/>
          </a:prstGeom>
          <a:solidFill>
            <a:srgbClr val="00B0F0"/>
          </a:solidFill>
        </p:spPr>
        <p:txBody>
          <a:bodyPr wrap="square">
            <a:spAutoFit/>
          </a:bodyPr>
          <a:lstStyle/>
          <a:p>
            <a:pPr algn="ctr"/>
            <a:r>
              <a:rPr lang="en-US" altLang="zh-CN" sz="2400" dirty="0">
                <a:solidFill>
                  <a:srgbClr val="C00000"/>
                </a:solidFill>
                <a:latin typeface="微软雅黑" panose="020B0503020204020204" pitchFamily="34" charset="-122"/>
                <a:ea typeface="微软雅黑" panose="020B0503020204020204" pitchFamily="34" charset="-122"/>
              </a:rPr>
              <a:t>SDN</a:t>
            </a:r>
            <a:r>
              <a:rPr lang="zh-CN" altLang="en-US" sz="2400" dirty="0">
                <a:solidFill>
                  <a:srgbClr val="C00000"/>
                </a:solidFill>
                <a:latin typeface="微软雅黑" panose="020B0503020204020204" pitchFamily="34" charset="-122"/>
                <a:ea typeface="微软雅黑" panose="020B0503020204020204" pitchFamily="34" charset="-122"/>
              </a:rPr>
              <a:t>技术将会彻底改变网络产业的生态结构</a:t>
            </a:r>
            <a:endParaRPr lang="en-US" altLang="zh-CN" sz="2400" dirty="0">
              <a:solidFill>
                <a:srgbClr val="C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31511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l"/>
            <a:r>
              <a:rPr lang="en-US" altLang="zh-CN" b="1" dirty="0" smtClean="0"/>
              <a:t>SDN</a:t>
            </a:r>
            <a:r>
              <a:rPr lang="zh-CN" altLang="en-US" b="1" dirty="0" smtClean="0"/>
              <a:t>标志性案例</a:t>
            </a:r>
            <a:r>
              <a:rPr lang="en-US" altLang="zh-CN" b="1" dirty="0" smtClean="0"/>
              <a:t>—Google B4</a:t>
            </a:r>
            <a:r>
              <a:rPr lang="zh-CN" altLang="en-US" b="1" dirty="0" smtClean="0"/>
              <a:t>网络项目</a:t>
            </a:r>
            <a:endParaRPr lang="zh-CN" altLang="en-US" b="1"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915566"/>
            <a:ext cx="8572500"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51520" y="920131"/>
            <a:ext cx="4355680" cy="787523"/>
          </a:xfrm>
          <a:prstGeom prst="rect">
            <a:avLst/>
          </a:prstGeom>
          <a:noFill/>
        </p:spPr>
        <p:txBody>
          <a:bodyPr wrap="none" rtlCol="0">
            <a:spAutoFit/>
          </a:bodyPr>
          <a:lstStyle/>
          <a:p>
            <a:pPr>
              <a:lnSpc>
                <a:spcPct val="150000"/>
              </a:lnSpc>
            </a:pPr>
            <a:r>
              <a:rPr lang="zh-CN" altLang="en-US" sz="1600" dirty="0" smtClean="0">
                <a:solidFill>
                  <a:prstClr val="black"/>
                </a:solidFill>
                <a:latin typeface="微软雅黑" pitchFamily="34" charset="-122"/>
                <a:ea typeface="微软雅黑" pitchFamily="34" charset="-122"/>
              </a:rPr>
              <a:t>将分布于全球的</a:t>
            </a:r>
            <a:r>
              <a:rPr lang="en-US" altLang="zh-CN" sz="1600" dirty="0" smtClean="0">
                <a:solidFill>
                  <a:prstClr val="black"/>
                </a:solidFill>
                <a:latin typeface="微软雅黑" pitchFamily="34" charset="-122"/>
                <a:ea typeface="微软雅黑" pitchFamily="34" charset="-122"/>
              </a:rPr>
              <a:t>12</a:t>
            </a:r>
            <a:r>
              <a:rPr lang="zh-CN" altLang="en-US" sz="1600" dirty="0" smtClean="0">
                <a:solidFill>
                  <a:prstClr val="black"/>
                </a:solidFill>
                <a:latin typeface="微软雅黑" pitchFamily="34" charset="-122"/>
                <a:ea typeface="微软雅黑" pitchFamily="34" charset="-122"/>
              </a:rPr>
              <a:t>个数据中心用</a:t>
            </a:r>
            <a:r>
              <a:rPr lang="en-US" altLang="zh-CN" sz="1600" dirty="0" smtClean="0">
                <a:solidFill>
                  <a:prstClr val="black"/>
                </a:solidFill>
                <a:latin typeface="微软雅黑" pitchFamily="34" charset="-122"/>
                <a:ea typeface="微软雅黑" pitchFamily="34" charset="-122"/>
              </a:rPr>
              <a:t>SDN</a:t>
            </a:r>
            <a:r>
              <a:rPr lang="zh-CN" altLang="en-US" sz="1600" dirty="0" smtClean="0">
                <a:solidFill>
                  <a:prstClr val="black"/>
                </a:solidFill>
                <a:latin typeface="微软雅黑" pitchFamily="34" charset="-122"/>
                <a:ea typeface="微软雅黑" pitchFamily="34" charset="-122"/>
              </a:rPr>
              <a:t>技术互联</a:t>
            </a:r>
            <a:endParaRPr lang="en-US" altLang="zh-CN" sz="1600" dirty="0" smtClean="0">
              <a:solidFill>
                <a:prstClr val="black"/>
              </a:solidFill>
              <a:latin typeface="微软雅黑" pitchFamily="34" charset="-122"/>
              <a:ea typeface="微软雅黑" pitchFamily="34" charset="-122"/>
            </a:endParaRPr>
          </a:p>
          <a:p>
            <a:pPr>
              <a:lnSpc>
                <a:spcPct val="150000"/>
              </a:lnSpc>
            </a:pPr>
            <a:r>
              <a:rPr lang="en-US" altLang="zh-CN" sz="1600" dirty="0" smtClean="0">
                <a:solidFill>
                  <a:prstClr val="black"/>
                </a:solidFill>
                <a:latin typeface="微软雅黑" pitchFamily="34" charset="-122"/>
                <a:ea typeface="微软雅黑" pitchFamily="34" charset="-122"/>
              </a:rPr>
              <a:t>2010</a:t>
            </a:r>
            <a:r>
              <a:rPr lang="zh-CN" altLang="en-US" sz="1600" dirty="0" smtClean="0">
                <a:solidFill>
                  <a:prstClr val="black"/>
                </a:solidFill>
                <a:latin typeface="微软雅黑" pitchFamily="34" charset="-122"/>
                <a:ea typeface="微软雅黑" pitchFamily="34" charset="-122"/>
              </a:rPr>
              <a:t>年开始试点，</a:t>
            </a:r>
            <a:r>
              <a:rPr lang="en-US" altLang="zh-CN" sz="1600" dirty="0" smtClean="0">
                <a:solidFill>
                  <a:prstClr val="black"/>
                </a:solidFill>
                <a:latin typeface="微软雅黑" pitchFamily="34" charset="-122"/>
                <a:ea typeface="微软雅黑" pitchFamily="34" charset="-122"/>
              </a:rPr>
              <a:t>2012</a:t>
            </a:r>
            <a:r>
              <a:rPr lang="zh-CN" altLang="en-US" sz="1600" dirty="0" smtClean="0">
                <a:solidFill>
                  <a:prstClr val="black"/>
                </a:solidFill>
                <a:latin typeface="微软雅黑" pitchFamily="34" charset="-122"/>
                <a:ea typeface="微软雅黑" pitchFamily="34" charset="-122"/>
              </a:rPr>
              <a:t>年完成全网部署</a:t>
            </a:r>
            <a:endParaRPr lang="zh-CN" altLang="en-US" sz="1600" dirty="0">
              <a:solidFill>
                <a:prstClr val="black"/>
              </a:solidFill>
              <a:latin typeface="微软雅黑" pitchFamily="34" charset="-122"/>
              <a:ea typeface="微软雅黑" pitchFamily="34" charset="-122"/>
            </a:endParaRPr>
          </a:p>
        </p:txBody>
      </p:sp>
      <p:sp>
        <p:nvSpPr>
          <p:cNvPr id="7" name="TextBox 6"/>
          <p:cNvSpPr txBox="1"/>
          <p:nvPr/>
        </p:nvSpPr>
        <p:spPr>
          <a:xfrm>
            <a:off x="5136450" y="4435247"/>
            <a:ext cx="3684022" cy="584775"/>
          </a:xfrm>
          <a:prstGeom prst="rect">
            <a:avLst/>
          </a:prstGeom>
          <a:noFill/>
        </p:spPr>
        <p:txBody>
          <a:bodyPr wrap="none" rtlCol="0">
            <a:spAutoFit/>
          </a:bodyPr>
          <a:lstStyle/>
          <a:p>
            <a:pPr marL="285750" indent="-285750">
              <a:buClr>
                <a:srgbClr val="C00000"/>
              </a:buClr>
              <a:buFont typeface="Wingdings" pitchFamily="2" charset="2"/>
              <a:buChar char="ü"/>
            </a:pPr>
            <a:r>
              <a:rPr lang="zh-CN" altLang="en-US" sz="1600" dirty="0" smtClean="0">
                <a:solidFill>
                  <a:prstClr val="black"/>
                </a:solidFill>
                <a:latin typeface="微软雅黑" pitchFamily="34" charset="-122"/>
                <a:ea typeface="微软雅黑" pitchFamily="34" charset="-122"/>
              </a:rPr>
              <a:t>广域网带宽利用率提升至接近</a:t>
            </a:r>
            <a:r>
              <a:rPr lang="en-US" altLang="zh-CN" sz="1600" dirty="0" smtClean="0">
                <a:solidFill>
                  <a:prstClr val="black"/>
                </a:solidFill>
                <a:latin typeface="微软雅黑" pitchFamily="34" charset="-122"/>
                <a:ea typeface="微软雅黑" pitchFamily="34" charset="-122"/>
              </a:rPr>
              <a:t>100%</a:t>
            </a:r>
          </a:p>
          <a:p>
            <a:pPr marL="285750" indent="-285750">
              <a:buClr>
                <a:srgbClr val="C00000"/>
              </a:buClr>
              <a:buFont typeface="Wingdings" pitchFamily="2" charset="2"/>
              <a:buChar char="ü"/>
            </a:pPr>
            <a:r>
              <a:rPr lang="zh-CN" altLang="en-US" sz="1600" dirty="0">
                <a:solidFill>
                  <a:prstClr val="black"/>
                </a:solidFill>
                <a:latin typeface="微软雅黑" pitchFamily="34" charset="-122"/>
                <a:ea typeface="微软雅黑" pitchFamily="34" charset="-122"/>
              </a:rPr>
              <a:t>故</a:t>
            </a:r>
            <a:r>
              <a:rPr lang="zh-CN" altLang="en-US" sz="1600" dirty="0" smtClean="0">
                <a:solidFill>
                  <a:prstClr val="black"/>
                </a:solidFill>
                <a:latin typeface="微软雅黑" pitchFamily="34" charset="-122"/>
                <a:ea typeface="微软雅黑" pitchFamily="34" charset="-122"/>
              </a:rPr>
              <a:t>障收敛时间从</a:t>
            </a:r>
            <a:r>
              <a:rPr lang="en-US" altLang="zh-CN" sz="1600" dirty="0" smtClean="0">
                <a:solidFill>
                  <a:prstClr val="black"/>
                </a:solidFill>
                <a:latin typeface="微软雅黑" pitchFamily="34" charset="-122"/>
                <a:ea typeface="微软雅黑" pitchFamily="34" charset="-122"/>
              </a:rPr>
              <a:t>9s</a:t>
            </a:r>
            <a:r>
              <a:rPr lang="zh-CN" altLang="en-US" sz="1600" dirty="0" smtClean="0">
                <a:solidFill>
                  <a:prstClr val="black"/>
                </a:solidFill>
                <a:latin typeface="微软雅黑" pitchFamily="34" charset="-122"/>
                <a:ea typeface="微软雅黑" pitchFamily="34" charset="-122"/>
              </a:rPr>
              <a:t>减低到</a:t>
            </a:r>
            <a:r>
              <a:rPr lang="en-US" altLang="zh-CN" sz="1600" dirty="0" smtClean="0">
                <a:solidFill>
                  <a:prstClr val="black"/>
                </a:solidFill>
                <a:latin typeface="微软雅黑" pitchFamily="34" charset="-122"/>
                <a:ea typeface="微软雅黑" pitchFamily="34" charset="-122"/>
              </a:rPr>
              <a:t>1s</a:t>
            </a:r>
            <a:endParaRPr lang="zh-CN" altLang="en-US" sz="1600" dirty="0">
              <a:solidFill>
                <a:prstClr val="black"/>
              </a:solidFill>
              <a:latin typeface="微软雅黑" pitchFamily="34" charset="-122"/>
              <a:ea typeface="微软雅黑" pitchFamily="34" charset="-122"/>
            </a:endParaRPr>
          </a:p>
        </p:txBody>
      </p:sp>
    </p:spTree>
    <p:extLst>
      <p:ext uri="{BB962C8B-B14F-4D97-AF65-F5344CB8AC3E}">
        <p14:creationId xmlns:p14="http://schemas.microsoft.com/office/powerpoint/2010/main" val="161346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l"/>
            <a:r>
              <a:rPr lang="en-US" altLang="zh-CN" b="1" dirty="0" smtClean="0"/>
              <a:t>SDN</a:t>
            </a:r>
            <a:r>
              <a:rPr lang="zh-CN" altLang="en-US" b="1" dirty="0" smtClean="0"/>
              <a:t>发展大事记</a:t>
            </a:r>
            <a:endParaRPr lang="zh-CN" altLang="en-US" b="1" dirty="0"/>
          </a:p>
        </p:txBody>
      </p:sp>
      <p:sp>
        <p:nvSpPr>
          <p:cNvPr id="5" name="Line 3"/>
          <p:cNvSpPr>
            <a:spLocks noChangeShapeType="1"/>
          </p:cNvSpPr>
          <p:nvPr/>
        </p:nvSpPr>
        <p:spPr bwMode="auto">
          <a:xfrm flipH="1">
            <a:off x="1257549" y="1005571"/>
            <a:ext cx="1" cy="3672413"/>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808080">
                      <a:gamma/>
                      <a:shade val="60000"/>
                      <a:invGamma/>
                    </a:srgbClr>
                  </a:outerShdw>
                </a:effectLst>
              </a14:hiddenEffects>
            </a:ext>
          </a:extLst>
        </p:spPr>
        <p:txBody>
          <a:bodyPr/>
          <a:lstStyle/>
          <a:p>
            <a:endParaRPr lang="zh-CN" altLang="en-US">
              <a:solidFill>
                <a:prstClr val="black"/>
              </a:solidFill>
            </a:endParaRPr>
          </a:p>
        </p:txBody>
      </p:sp>
      <p:grpSp>
        <p:nvGrpSpPr>
          <p:cNvPr id="6" name="组合 5"/>
          <p:cNvGrpSpPr/>
          <p:nvPr/>
        </p:nvGrpSpPr>
        <p:grpSpPr>
          <a:xfrm>
            <a:off x="395538" y="640308"/>
            <a:ext cx="8748461" cy="923330"/>
            <a:chOff x="395537" y="712136"/>
            <a:chExt cx="8748461" cy="1231106"/>
          </a:xfrm>
        </p:grpSpPr>
        <p:grpSp>
          <p:nvGrpSpPr>
            <p:cNvPr id="7" name="Group 3"/>
            <p:cNvGrpSpPr>
              <a:grpSpLocks/>
            </p:cNvGrpSpPr>
            <p:nvPr/>
          </p:nvGrpSpPr>
          <p:grpSpPr bwMode="auto">
            <a:xfrm>
              <a:off x="395537" y="932501"/>
              <a:ext cx="1724025" cy="482600"/>
              <a:chOff x="816" y="2304"/>
              <a:chExt cx="1440" cy="448"/>
            </a:xfrm>
          </p:grpSpPr>
          <p:sp>
            <p:nvSpPr>
              <p:cNvPr id="9" name="Freeform 4"/>
              <p:cNvSpPr>
                <a:spLocks/>
              </p:cNvSpPr>
              <p:nvPr/>
            </p:nvSpPr>
            <p:spPr bwMode="gray">
              <a:xfrm>
                <a:off x="901" y="2562"/>
                <a:ext cx="1270" cy="190"/>
              </a:xfrm>
              <a:custGeom>
                <a:avLst/>
                <a:gdLst>
                  <a:gd name="T0" fmla="*/ 1270 w 1120"/>
                  <a:gd name="T1" fmla="*/ 190 h 252"/>
                  <a:gd name="T2" fmla="*/ 1265 w 1120"/>
                  <a:gd name="T3" fmla="*/ 188 h 252"/>
                  <a:gd name="T4" fmla="*/ 1247 w 1120"/>
                  <a:gd name="T5" fmla="*/ 185 h 252"/>
                  <a:gd name="T6" fmla="*/ 1218 w 1120"/>
                  <a:gd name="T7" fmla="*/ 181 h 252"/>
                  <a:gd name="T8" fmla="*/ 1177 w 1120"/>
                  <a:gd name="T9" fmla="*/ 175 h 252"/>
                  <a:gd name="T10" fmla="*/ 1125 w 1120"/>
                  <a:gd name="T11" fmla="*/ 167 h 252"/>
                  <a:gd name="T12" fmla="*/ 1064 w 1120"/>
                  <a:gd name="T13" fmla="*/ 160 h 252"/>
                  <a:gd name="T14" fmla="*/ 993 w 1120"/>
                  <a:gd name="T15" fmla="*/ 154 h 252"/>
                  <a:gd name="T16" fmla="*/ 914 w 1120"/>
                  <a:gd name="T17" fmla="*/ 148 h 252"/>
                  <a:gd name="T18" fmla="*/ 828 w 1120"/>
                  <a:gd name="T19" fmla="*/ 143 h 252"/>
                  <a:gd name="T20" fmla="*/ 733 w 1120"/>
                  <a:gd name="T21" fmla="*/ 139 h 252"/>
                  <a:gd name="T22" fmla="*/ 630 w 1120"/>
                  <a:gd name="T23" fmla="*/ 139 h 252"/>
                  <a:gd name="T24" fmla="*/ 528 w 1120"/>
                  <a:gd name="T25" fmla="*/ 139 h 252"/>
                  <a:gd name="T26" fmla="*/ 435 w 1120"/>
                  <a:gd name="T27" fmla="*/ 143 h 252"/>
                  <a:gd name="T28" fmla="*/ 349 w 1120"/>
                  <a:gd name="T29" fmla="*/ 148 h 252"/>
                  <a:gd name="T30" fmla="*/ 270 w 1120"/>
                  <a:gd name="T31" fmla="*/ 154 h 252"/>
                  <a:gd name="T32" fmla="*/ 202 w 1120"/>
                  <a:gd name="T33" fmla="*/ 160 h 252"/>
                  <a:gd name="T34" fmla="*/ 143 w 1120"/>
                  <a:gd name="T35" fmla="*/ 167 h 252"/>
                  <a:gd name="T36" fmla="*/ 93 w 1120"/>
                  <a:gd name="T37" fmla="*/ 175 h 252"/>
                  <a:gd name="T38" fmla="*/ 52 w 1120"/>
                  <a:gd name="T39" fmla="*/ 181 h 252"/>
                  <a:gd name="T40" fmla="*/ 23 w 1120"/>
                  <a:gd name="T41" fmla="*/ 185 h 252"/>
                  <a:gd name="T42" fmla="*/ 7 w 1120"/>
                  <a:gd name="T43" fmla="*/ 188 h 252"/>
                  <a:gd name="T44" fmla="*/ 0 w 1120"/>
                  <a:gd name="T45" fmla="*/ 190 h 252"/>
                  <a:gd name="T46" fmla="*/ 0 w 1120"/>
                  <a:gd name="T47" fmla="*/ 47 h 252"/>
                  <a:gd name="T48" fmla="*/ 635 w 1120"/>
                  <a:gd name="T49" fmla="*/ 0 h 252"/>
                  <a:gd name="T50" fmla="*/ 1270 w 1120"/>
                  <a:gd name="T51" fmla="*/ 47 h 252"/>
                  <a:gd name="T52" fmla="*/ 1270 w 1120"/>
                  <a:gd name="T53" fmla="*/ 190 h 252"/>
                  <a:gd name="T54" fmla="*/ 1270 w 1120"/>
                  <a:gd name="T55" fmla="*/ 190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969696"/>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solidFill>
                    <a:prstClr val="white"/>
                  </a:solidFill>
                  <a:cs typeface="Arial" charset="0"/>
                </a:endParaRPr>
              </a:p>
            </p:txBody>
          </p:sp>
          <p:sp>
            <p:nvSpPr>
              <p:cNvPr id="10" name="Rectangle 5"/>
              <p:cNvSpPr>
                <a:spLocks noChangeArrowheads="1"/>
              </p:cNvSpPr>
              <p:nvPr/>
            </p:nvSpPr>
            <p:spPr bwMode="gray">
              <a:xfrm>
                <a:off x="816" y="2304"/>
                <a:ext cx="1440" cy="393"/>
              </a:xfrm>
              <a:prstGeom prst="rect">
                <a:avLst/>
              </a:prstGeom>
              <a:gradFill rotWithShape="1">
                <a:gsLst>
                  <a:gs pos="0">
                    <a:schemeClr val="hlink"/>
                  </a:gs>
                  <a:gs pos="100000">
                    <a:schemeClr val="hlink">
                      <a:gamma/>
                      <a:tint val="63529"/>
                      <a:invGamma/>
                    </a:schemeClr>
                  </a:gs>
                </a:gsLst>
                <a:lin ang="27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r>
                  <a:rPr lang="en-US" altLang="zh-CN" b="1" dirty="0" smtClean="0">
                    <a:solidFill>
                      <a:prstClr val="white"/>
                    </a:solidFill>
                    <a:effectLst>
                      <a:outerShdw blurRad="38100" dist="38100" dir="2700000" algn="tl">
                        <a:srgbClr val="000000"/>
                      </a:outerShdw>
                    </a:effectLst>
                    <a:cs typeface="Arial" charset="0"/>
                  </a:rPr>
                  <a:t>2006</a:t>
                </a:r>
                <a:endParaRPr lang="en-US" altLang="zh-CN" b="1" dirty="0">
                  <a:solidFill>
                    <a:prstClr val="white"/>
                  </a:solidFill>
                  <a:effectLst>
                    <a:outerShdw blurRad="38100" dist="38100" dir="2700000" algn="tl">
                      <a:srgbClr val="000000"/>
                    </a:outerShdw>
                  </a:effectLst>
                  <a:cs typeface="Arial" charset="0"/>
                </a:endParaRPr>
              </a:p>
            </p:txBody>
          </p:sp>
        </p:grpSp>
        <p:sp>
          <p:nvSpPr>
            <p:cNvPr id="8" name="矩形 7"/>
            <p:cNvSpPr/>
            <p:nvPr/>
          </p:nvSpPr>
          <p:spPr>
            <a:xfrm>
              <a:off x="2237077" y="712136"/>
              <a:ext cx="6906921" cy="1231106"/>
            </a:xfrm>
            <a:prstGeom prst="rect">
              <a:avLst/>
            </a:prstGeom>
          </p:spPr>
          <p:txBody>
            <a:bodyPr wrap="square">
              <a:spAutoFit/>
            </a:bodyPr>
            <a:lstStyle/>
            <a:p>
              <a:pPr>
                <a:lnSpc>
                  <a:spcPct val="150000"/>
                </a:lnSpc>
              </a:pPr>
              <a:r>
                <a:rPr lang="en-US" altLang="zh-CN" dirty="0">
                  <a:solidFill>
                    <a:prstClr val="black"/>
                  </a:solidFill>
                  <a:latin typeface="微软雅黑" pitchFamily="34" charset="-122"/>
                  <a:ea typeface="微软雅黑" pitchFamily="34" charset="-122"/>
                </a:rPr>
                <a:t>Stanford</a:t>
              </a:r>
              <a:r>
                <a:rPr lang="zh-CN" altLang="en-US" dirty="0">
                  <a:solidFill>
                    <a:prstClr val="black"/>
                  </a:solidFill>
                  <a:latin typeface="微软雅黑" pitchFamily="34" charset="-122"/>
                  <a:ea typeface="微软雅黑" pitchFamily="34" charset="-122"/>
                </a:rPr>
                <a:t>大学的</a:t>
              </a:r>
              <a:r>
                <a:rPr lang="en-US" altLang="zh-CN" dirty="0">
                  <a:solidFill>
                    <a:prstClr val="black"/>
                  </a:solidFill>
                  <a:latin typeface="微软雅黑" pitchFamily="34" charset="-122"/>
                  <a:ea typeface="微软雅黑" pitchFamily="34" charset="-122"/>
                </a:rPr>
                <a:t>Martin </a:t>
              </a:r>
              <a:r>
                <a:rPr lang="en-US" altLang="zh-CN" dirty="0" err="1">
                  <a:solidFill>
                    <a:prstClr val="black"/>
                  </a:solidFill>
                  <a:latin typeface="微软雅黑" pitchFamily="34" charset="-122"/>
                  <a:ea typeface="微软雅黑" pitchFamily="34" charset="-122"/>
                </a:rPr>
                <a:t>Casado</a:t>
              </a:r>
              <a:r>
                <a:rPr lang="zh-CN" altLang="en-US" dirty="0">
                  <a:solidFill>
                    <a:prstClr val="black"/>
                  </a:solidFill>
                  <a:latin typeface="微软雅黑" pitchFamily="34" charset="-122"/>
                  <a:ea typeface="微软雅黑" pitchFamily="34" charset="-122"/>
                </a:rPr>
                <a:t>和</a:t>
              </a:r>
              <a:r>
                <a:rPr lang="en-US" altLang="zh-CN" dirty="0">
                  <a:solidFill>
                    <a:prstClr val="black"/>
                  </a:solidFill>
                  <a:latin typeface="微软雅黑" pitchFamily="34" charset="-122"/>
                  <a:ea typeface="微软雅黑" pitchFamily="34" charset="-122"/>
                </a:rPr>
                <a:t>Nick </a:t>
              </a:r>
              <a:r>
                <a:rPr lang="en-US" altLang="zh-CN" dirty="0" err="1">
                  <a:solidFill>
                    <a:prstClr val="black"/>
                  </a:solidFill>
                  <a:latin typeface="微软雅黑" pitchFamily="34" charset="-122"/>
                  <a:ea typeface="微软雅黑" pitchFamily="34" charset="-122"/>
                </a:rPr>
                <a:t>Mckeown</a:t>
              </a:r>
              <a:r>
                <a:rPr lang="zh-CN" altLang="en-US" dirty="0">
                  <a:solidFill>
                    <a:prstClr val="black"/>
                  </a:solidFill>
                  <a:latin typeface="微软雅黑" pitchFamily="34" charset="-122"/>
                  <a:ea typeface="微软雅黑" pitchFamily="34" charset="-122"/>
                </a:rPr>
                <a:t>提出解耦转发和控制的</a:t>
              </a:r>
              <a:r>
                <a:rPr lang="zh-CN" altLang="en-US" dirty="0" smtClean="0">
                  <a:solidFill>
                    <a:prstClr val="black"/>
                  </a:solidFill>
                  <a:latin typeface="微软雅黑" pitchFamily="34" charset="-122"/>
                  <a:ea typeface="微软雅黑" pitchFamily="34" charset="-122"/>
                </a:rPr>
                <a:t>思想（</a:t>
              </a:r>
              <a:r>
                <a:rPr lang="en-US" altLang="zh-CN" dirty="0" smtClean="0">
                  <a:solidFill>
                    <a:prstClr val="black"/>
                  </a:solidFill>
                  <a:latin typeface="微软雅黑" pitchFamily="34" charset="-122"/>
                  <a:ea typeface="微软雅黑" pitchFamily="34" charset="-122"/>
                </a:rPr>
                <a:t>Ethane</a:t>
              </a:r>
              <a:r>
                <a:rPr lang="zh-CN" altLang="en-US" dirty="0" smtClean="0">
                  <a:solidFill>
                    <a:prstClr val="black"/>
                  </a:solidFill>
                  <a:latin typeface="微软雅黑" pitchFamily="34" charset="-122"/>
                  <a:ea typeface="微软雅黑" pitchFamily="34" charset="-122"/>
                </a:rPr>
                <a:t>项目）</a:t>
              </a:r>
              <a:endParaRPr lang="en-US" altLang="zh-CN" dirty="0">
                <a:solidFill>
                  <a:prstClr val="black"/>
                </a:solidFill>
                <a:latin typeface="微软雅黑" pitchFamily="34" charset="-122"/>
                <a:ea typeface="微软雅黑" pitchFamily="34" charset="-122"/>
              </a:endParaRPr>
            </a:p>
          </p:txBody>
        </p:sp>
      </p:grpSp>
      <p:grpSp>
        <p:nvGrpSpPr>
          <p:cNvPr id="11" name="组合 10"/>
          <p:cNvGrpSpPr/>
          <p:nvPr/>
        </p:nvGrpSpPr>
        <p:grpSpPr>
          <a:xfrm>
            <a:off x="395538" y="1419622"/>
            <a:ext cx="8748463" cy="923330"/>
            <a:chOff x="395537" y="1856603"/>
            <a:chExt cx="8748463" cy="1231106"/>
          </a:xfrm>
        </p:grpSpPr>
        <p:grpSp>
          <p:nvGrpSpPr>
            <p:cNvPr id="12" name="Group 6"/>
            <p:cNvGrpSpPr>
              <a:grpSpLocks/>
            </p:cNvGrpSpPr>
            <p:nvPr/>
          </p:nvGrpSpPr>
          <p:grpSpPr bwMode="auto">
            <a:xfrm>
              <a:off x="395537" y="2054846"/>
              <a:ext cx="1724025" cy="482600"/>
              <a:chOff x="816" y="2304"/>
              <a:chExt cx="1440" cy="448"/>
            </a:xfrm>
          </p:grpSpPr>
          <p:sp>
            <p:nvSpPr>
              <p:cNvPr id="14" name="Freeform 7"/>
              <p:cNvSpPr>
                <a:spLocks/>
              </p:cNvSpPr>
              <p:nvPr/>
            </p:nvSpPr>
            <p:spPr bwMode="gray">
              <a:xfrm>
                <a:off x="901" y="2562"/>
                <a:ext cx="1270" cy="190"/>
              </a:xfrm>
              <a:custGeom>
                <a:avLst/>
                <a:gdLst>
                  <a:gd name="T0" fmla="*/ 1270 w 1120"/>
                  <a:gd name="T1" fmla="*/ 190 h 252"/>
                  <a:gd name="T2" fmla="*/ 1265 w 1120"/>
                  <a:gd name="T3" fmla="*/ 188 h 252"/>
                  <a:gd name="T4" fmla="*/ 1247 w 1120"/>
                  <a:gd name="T5" fmla="*/ 185 h 252"/>
                  <a:gd name="T6" fmla="*/ 1218 w 1120"/>
                  <a:gd name="T7" fmla="*/ 181 h 252"/>
                  <a:gd name="T8" fmla="*/ 1177 w 1120"/>
                  <a:gd name="T9" fmla="*/ 175 h 252"/>
                  <a:gd name="T10" fmla="*/ 1125 w 1120"/>
                  <a:gd name="T11" fmla="*/ 167 h 252"/>
                  <a:gd name="T12" fmla="*/ 1064 w 1120"/>
                  <a:gd name="T13" fmla="*/ 160 h 252"/>
                  <a:gd name="T14" fmla="*/ 993 w 1120"/>
                  <a:gd name="T15" fmla="*/ 154 h 252"/>
                  <a:gd name="T16" fmla="*/ 914 w 1120"/>
                  <a:gd name="T17" fmla="*/ 148 h 252"/>
                  <a:gd name="T18" fmla="*/ 828 w 1120"/>
                  <a:gd name="T19" fmla="*/ 143 h 252"/>
                  <a:gd name="T20" fmla="*/ 733 w 1120"/>
                  <a:gd name="T21" fmla="*/ 139 h 252"/>
                  <a:gd name="T22" fmla="*/ 630 w 1120"/>
                  <a:gd name="T23" fmla="*/ 139 h 252"/>
                  <a:gd name="T24" fmla="*/ 528 w 1120"/>
                  <a:gd name="T25" fmla="*/ 139 h 252"/>
                  <a:gd name="T26" fmla="*/ 435 w 1120"/>
                  <a:gd name="T27" fmla="*/ 143 h 252"/>
                  <a:gd name="T28" fmla="*/ 349 w 1120"/>
                  <a:gd name="T29" fmla="*/ 148 h 252"/>
                  <a:gd name="T30" fmla="*/ 270 w 1120"/>
                  <a:gd name="T31" fmla="*/ 154 h 252"/>
                  <a:gd name="T32" fmla="*/ 202 w 1120"/>
                  <a:gd name="T33" fmla="*/ 160 h 252"/>
                  <a:gd name="T34" fmla="*/ 143 w 1120"/>
                  <a:gd name="T35" fmla="*/ 167 h 252"/>
                  <a:gd name="T36" fmla="*/ 93 w 1120"/>
                  <a:gd name="T37" fmla="*/ 175 h 252"/>
                  <a:gd name="T38" fmla="*/ 52 w 1120"/>
                  <a:gd name="T39" fmla="*/ 181 h 252"/>
                  <a:gd name="T40" fmla="*/ 23 w 1120"/>
                  <a:gd name="T41" fmla="*/ 185 h 252"/>
                  <a:gd name="T42" fmla="*/ 7 w 1120"/>
                  <a:gd name="T43" fmla="*/ 188 h 252"/>
                  <a:gd name="T44" fmla="*/ 0 w 1120"/>
                  <a:gd name="T45" fmla="*/ 190 h 252"/>
                  <a:gd name="T46" fmla="*/ 0 w 1120"/>
                  <a:gd name="T47" fmla="*/ 47 h 252"/>
                  <a:gd name="T48" fmla="*/ 635 w 1120"/>
                  <a:gd name="T49" fmla="*/ 0 h 252"/>
                  <a:gd name="T50" fmla="*/ 1270 w 1120"/>
                  <a:gd name="T51" fmla="*/ 47 h 252"/>
                  <a:gd name="T52" fmla="*/ 1270 w 1120"/>
                  <a:gd name="T53" fmla="*/ 190 h 252"/>
                  <a:gd name="T54" fmla="*/ 1270 w 1120"/>
                  <a:gd name="T55" fmla="*/ 190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969696"/>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solidFill>
                    <a:prstClr val="white"/>
                  </a:solidFill>
                  <a:cs typeface="Arial" charset="0"/>
                </a:endParaRPr>
              </a:p>
            </p:txBody>
          </p:sp>
          <p:sp>
            <p:nvSpPr>
              <p:cNvPr id="15" name="Rectangle 8"/>
              <p:cNvSpPr>
                <a:spLocks noChangeArrowheads="1"/>
              </p:cNvSpPr>
              <p:nvPr/>
            </p:nvSpPr>
            <p:spPr bwMode="gray">
              <a:xfrm>
                <a:off x="816" y="2304"/>
                <a:ext cx="1440" cy="393"/>
              </a:xfrm>
              <a:prstGeom prst="rect">
                <a:avLst/>
              </a:prstGeom>
              <a:gradFill rotWithShape="1">
                <a:gsLst>
                  <a:gs pos="0">
                    <a:schemeClr val="folHlink"/>
                  </a:gs>
                  <a:gs pos="100000">
                    <a:schemeClr val="folHlink">
                      <a:gamma/>
                      <a:tint val="47451"/>
                      <a:invGamma/>
                    </a:schemeClr>
                  </a:gs>
                </a:gsLst>
                <a:lin ang="27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r>
                  <a:rPr lang="en-US" altLang="zh-CN" b="1" dirty="0" smtClean="0">
                    <a:solidFill>
                      <a:prstClr val="white"/>
                    </a:solidFill>
                    <a:effectLst>
                      <a:outerShdw blurRad="38100" dist="38100" dir="2700000" algn="tl">
                        <a:srgbClr val="000000"/>
                      </a:outerShdw>
                    </a:effectLst>
                    <a:cs typeface="Arial" charset="0"/>
                  </a:rPr>
                  <a:t>2008</a:t>
                </a:r>
                <a:endParaRPr lang="en-US" altLang="zh-CN" b="1" dirty="0">
                  <a:solidFill>
                    <a:prstClr val="white"/>
                  </a:solidFill>
                  <a:effectLst>
                    <a:outerShdw blurRad="38100" dist="38100" dir="2700000" algn="tl">
                      <a:srgbClr val="000000"/>
                    </a:outerShdw>
                  </a:effectLst>
                  <a:cs typeface="Arial" charset="0"/>
                </a:endParaRPr>
              </a:p>
            </p:txBody>
          </p:sp>
        </p:grpSp>
        <p:sp>
          <p:nvSpPr>
            <p:cNvPr id="13" name="矩形 12"/>
            <p:cNvSpPr/>
            <p:nvPr/>
          </p:nvSpPr>
          <p:spPr>
            <a:xfrm>
              <a:off x="2237078" y="1856603"/>
              <a:ext cx="6906922" cy="1231106"/>
            </a:xfrm>
            <a:prstGeom prst="rect">
              <a:avLst/>
            </a:prstGeom>
          </p:spPr>
          <p:txBody>
            <a:bodyPr wrap="square">
              <a:spAutoFit/>
            </a:bodyPr>
            <a:lstStyle/>
            <a:p>
              <a:pPr>
                <a:lnSpc>
                  <a:spcPct val="150000"/>
                </a:lnSpc>
              </a:pPr>
              <a:r>
                <a:rPr lang="en-US" altLang="zh-CN" dirty="0">
                  <a:solidFill>
                    <a:prstClr val="black"/>
                  </a:solidFill>
                  <a:latin typeface="微软雅黑" pitchFamily="34" charset="-122"/>
                  <a:ea typeface="微软雅黑" pitchFamily="34" charset="-122"/>
                </a:rPr>
                <a:t>Nick</a:t>
              </a:r>
              <a:r>
                <a:rPr lang="zh-CN" altLang="en-US" dirty="0">
                  <a:solidFill>
                    <a:prstClr val="black"/>
                  </a:solidFill>
                  <a:latin typeface="微软雅黑" pitchFamily="34" charset="-122"/>
                  <a:ea typeface="微软雅黑" pitchFamily="34" charset="-122"/>
                </a:rPr>
                <a:t>发表论文</a:t>
              </a:r>
              <a:r>
                <a:rPr lang="en-US" altLang="zh-CN" dirty="0">
                  <a:solidFill>
                    <a:prstClr val="black"/>
                  </a:solidFill>
                  <a:latin typeface="微软雅黑" pitchFamily="34" charset="-122"/>
                  <a:ea typeface="微软雅黑" pitchFamily="34" charset="-122"/>
                </a:rPr>
                <a:t> OpenFlow: Enabling Innovation in Campus Networks</a:t>
              </a:r>
              <a:r>
                <a:rPr lang="zh-CN" altLang="en-US" dirty="0">
                  <a:solidFill>
                    <a:prstClr val="black"/>
                  </a:solidFill>
                  <a:latin typeface="微软雅黑" pitchFamily="34" charset="-122"/>
                  <a:ea typeface="微软雅黑" pitchFamily="34" charset="-122"/>
                </a:rPr>
                <a:t>详细阐述</a:t>
              </a:r>
              <a:r>
                <a:rPr lang="en-US" altLang="zh-CN" dirty="0" smtClean="0">
                  <a:solidFill>
                    <a:prstClr val="black"/>
                  </a:solidFill>
                  <a:latin typeface="微软雅黑" pitchFamily="34" charset="-122"/>
                  <a:ea typeface="微软雅黑" pitchFamily="34" charset="-122"/>
                </a:rPr>
                <a:t>OpenFlow</a:t>
              </a:r>
              <a:endParaRPr lang="zh-CN" altLang="en-US" dirty="0">
                <a:solidFill>
                  <a:prstClr val="black"/>
                </a:solidFill>
              </a:endParaRPr>
            </a:p>
          </p:txBody>
        </p:sp>
      </p:grpSp>
      <p:grpSp>
        <p:nvGrpSpPr>
          <p:cNvPr id="16" name="组合 15"/>
          <p:cNvGrpSpPr/>
          <p:nvPr/>
        </p:nvGrpSpPr>
        <p:grpSpPr>
          <a:xfrm>
            <a:off x="395538" y="2224484"/>
            <a:ext cx="8748463" cy="923330"/>
            <a:chOff x="395537" y="2314915"/>
            <a:chExt cx="8748463" cy="1231106"/>
          </a:xfrm>
        </p:grpSpPr>
        <p:grpSp>
          <p:nvGrpSpPr>
            <p:cNvPr id="17" name="Group 9"/>
            <p:cNvGrpSpPr>
              <a:grpSpLocks/>
            </p:cNvGrpSpPr>
            <p:nvPr/>
          </p:nvGrpSpPr>
          <p:grpSpPr bwMode="auto">
            <a:xfrm>
              <a:off x="395537" y="2535280"/>
              <a:ext cx="1724025" cy="482600"/>
              <a:chOff x="816" y="2304"/>
              <a:chExt cx="1440" cy="448"/>
            </a:xfrm>
          </p:grpSpPr>
          <p:sp>
            <p:nvSpPr>
              <p:cNvPr id="19" name="Freeform 10"/>
              <p:cNvSpPr>
                <a:spLocks/>
              </p:cNvSpPr>
              <p:nvPr/>
            </p:nvSpPr>
            <p:spPr bwMode="gray">
              <a:xfrm>
                <a:off x="901" y="2562"/>
                <a:ext cx="1270" cy="190"/>
              </a:xfrm>
              <a:custGeom>
                <a:avLst/>
                <a:gdLst>
                  <a:gd name="T0" fmla="*/ 1270 w 1120"/>
                  <a:gd name="T1" fmla="*/ 190 h 252"/>
                  <a:gd name="T2" fmla="*/ 1265 w 1120"/>
                  <a:gd name="T3" fmla="*/ 188 h 252"/>
                  <a:gd name="T4" fmla="*/ 1247 w 1120"/>
                  <a:gd name="T5" fmla="*/ 185 h 252"/>
                  <a:gd name="T6" fmla="*/ 1218 w 1120"/>
                  <a:gd name="T7" fmla="*/ 181 h 252"/>
                  <a:gd name="T8" fmla="*/ 1177 w 1120"/>
                  <a:gd name="T9" fmla="*/ 175 h 252"/>
                  <a:gd name="T10" fmla="*/ 1125 w 1120"/>
                  <a:gd name="T11" fmla="*/ 167 h 252"/>
                  <a:gd name="T12" fmla="*/ 1064 w 1120"/>
                  <a:gd name="T13" fmla="*/ 160 h 252"/>
                  <a:gd name="T14" fmla="*/ 993 w 1120"/>
                  <a:gd name="T15" fmla="*/ 154 h 252"/>
                  <a:gd name="T16" fmla="*/ 914 w 1120"/>
                  <a:gd name="T17" fmla="*/ 148 h 252"/>
                  <a:gd name="T18" fmla="*/ 828 w 1120"/>
                  <a:gd name="T19" fmla="*/ 143 h 252"/>
                  <a:gd name="T20" fmla="*/ 733 w 1120"/>
                  <a:gd name="T21" fmla="*/ 139 h 252"/>
                  <a:gd name="T22" fmla="*/ 630 w 1120"/>
                  <a:gd name="T23" fmla="*/ 139 h 252"/>
                  <a:gd name="T24" fmla="*/ 528 w 1120"/>
                  <a:gd name="T25" fmla="*/ 139 h 252"/>
                  <a:gd name="T26" fmla="*/ 435 w 1120"/>
                  <a:gd name="T27" fmla="*/ 143 h 252"/>
                  <a:gd name="T28" fmla="*/ 349 w 1120"/>
                  <a:gd name="T29" fmla="*/ 148 h 252"/>
                  <a:gd name="T30" fmla="*/ 270 w 1120"/>
                  <a:gd name="T31" fmla="*/ 154 h 252"/>
                  <a:gd name="T32" fmla="*/ 202 w 1120"/>
                  <a:gd name="T33" fmla="*/ 160 h 252"/>
                  <a:gd name="T34" fmla="*/ 143 w 1120"/>
                  <a:gd name="T35" fmla="*/ 167 h 252"/>
                  <a:gd name="T36" fmla="*/ 93 w 1120"/>
                  <a:gd name="T37" fmla="*/ 175 h 252"/>
                  <a:gd name="T38" fmla="*/ 52 w 1120"/>
                  <a:gd name="T39" fmla="*/ 181 h 252"/>
                  <a:gd name="T40" fmla="*/ 23 w 1120"/>
                  <a:gd name="T41" fmla="*/ 185 h 252"/>
                  <a:gd name="T42" fmla="*/ 7 w 1120"/>
                  <a:gd name="T43" fmla="*/ 188 h 252"/>
                  <a:gd name="T44" fmla="*/ 0 w 1120"/>
                  <a:gd name="T45" fmla="*/ 190 h 252"/>
                  <a:gd name="T46" fmla="*/ 0 w 1120"/>
                  <a:gd name="T47" fmla="*/ 47 h 252"/>
                  <a:gd name="T48" fmla="*/ 635 w 1120"/>
                  <a:gd name="T49" fmla="*/ 0 h 252"/>
                  <a:gd name="T50" fmla="*/ 1270 w 1120"/>
                  <a:gd name="T51" fmla="*/ 47 h 252"/>
                  <a:gd name="T52" fmla="*/ 1270 w 1120"/>
                  <a:gd name="T53" fmla="*/ 190 h 252"/>
                  <a:gd name="T54" fmla="*/ 1270 w 1120"/>
                  <a:gd name="T55" fmla="*/ 190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969696"/>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solidFill>
                    <a:prstClr val="white"/>
                  </a:solidFill>
                  <a:cs typeface="Arial" charset="0"/>
                </a:endParaRPr>
              </a:p>
            </p:txBody>
          </p:sp>
          <p:sp>
            <p:nvSpPr>
              <p:cNvPr id="20" name="Rectangle 11"/>
              <p:cNvSpPr>
                <a:spLocks noChangeArrowheads="1"/>
              </p:cNvSpPr>
              <p:nvPr/>
            </p:nvSpPr>
            <p:spPr bwMode="gray">
              <a:xfrm>
                <a:off x="816" y="2304"/>
                <a:ext cx="1440" cy="393"/>
              </a:xfrm>
              <a:prstGeom prst="rect">
                <a:avLst/>
              </a:prstGeom>
              <a:gradFill rotWithShape="1">
                <a:gsLst>
                  <a:gs pos="0">
                    <a:schemeClr val="accent2"/>
                  </a:gs>
                  <a:gs pos="100000">
                    <a:schemeClr val="accent2">
                      <a:gamma/>
                      <a:tint val="60392"/>
                      <a:invGamma/>
                    </a:schemeClr>
                  </a:gs>
                </a:gsLst>
                <a:lin ang="27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r>
                  <a:rPr lang="en-US" altLang="zh-CN" b="1" dirty="0" smtClean="0">
                    <a:solidFill>
                      <a:prstClr val="white"/>
                    </a:solidFill>
                    <a:effectLst>
                      <a:outerShdw blurRad="38100" dist="38100" dir="2700000" algn="tl">
                        <a:srgbClr val="000000"/>
                      </a:outerShdw>
                    </a:effectLst>
                    <a:cs typeface="Arial" charset="0"/>
                  </a:rPr>
                  <a:t>2009</a:t>
                </a:r>
                <a:endParaRPr lang="en-US" altLang="zh-CN" b="1" dirty="0">
                  <a:solidFill>
                    <a:prstClr val="white"/>
                  </a:solidFill>
                  <a:effectLst>
                    <a:outerShdw blurRad="38100" dist="38100" dir="2700000" algn="tl">
                      <a:srgbClr val="000000"/>
                    </a:outerShdw>
                  </a:effectLst>
                  <a:cs typeface="Arial" charset="0"/>
                </a:endParaRPr>
              </a:p>
            </p:txBody>
          </p:sp>
        </p:grpSp>
        <p:sp>
          <p:nvSpPr>
            <p:cNvPr id="18" name="矩形 17"/>
            <p:cNvSpPr/>
            <p:nvPr/>
          </p:nvSpPr>
          <p:spPr>
            <a:xfrm>
              <a:off x="2237078" y="2314915"/>
              <a:ext cx="6906922" cy="1231106"/>
            </a:xfrm>
            <a:prstGeom prst="rect">
              <a:avLst/>
            </a:prstGeom>
          </p:spPr>
          <p:txBody>
            <a:bodyPr wrap="square">
              <a:spAutoFit/>
            </a:bodyPr>
            <a:lstStyle/>
            <a:p>
              <a:pPr>
                <a:lnSpc>
                  <a:spcPct val="150000"/>
                </a:lnSpc>
              </a:pPr>
              <a:r>
                <a:rPr lang="en-US" altLang="zh-CN" dirty="0">
                  <a:solidFill>
                    <a:prstClr val="black"/>
                  </a:solidFill>
                  <a:latin typeface="微软雅黑" pitchFamily="34" charset="-122"/>
                  <a:ea typeface="微软雅黑" pitchFamily="34" charset="-122"/>
                </a:rPr>
                <a:t>MIT </a:t>
              </a:r>
              <a:r>
                <a:rPr lang="en-US" altLang="zh-CN" dirty="0" err="1">
                  <a:solidFill>
                    <a:prstClr val="black"/>
                  </a:solidFill>
                  <a:latin typeface="微软雅黑" pitchFamily="34" charset="-122"/>
                  <a:ea typeface="微软雅黑" pitchFamily="34" charset="-122"/>
                </a:rPr>
                <a:t>TechReview</a:t>
              </a:r>
              <a:r>
                <a:rPr lang="zh-CN" altLang="en-US" dirty="0">
                  <a:solidFill>
                    <a:prstClr val="black"/>
                  </a:solidFill>
                  <a:latin typeface="微软雅黑" pitchFamily="34" charset="-122"/>
                  <a:ea typeface="微软雅黑" pitchFamily="34" charset="-122"/>
                </a:rPr>
                <a:t>首次提出</a:t>
              </a:r>
              <a:r>
                <a:rPr lang="en-US" altLang="zh-CN" dirty="0">
                  <a:solidFill>
                    <a:prstClr val="black"/>
                  </a:solidFill>
                  <a:latin typeface="微软雅黑" pitchFamily="34" charset="-122"/>
                  <a:ea typeface="微软雅黑" pitchFamily="34" charset="-122"/>
                </a:rPr>
                <a:t>SDN</a:t>
              </a:r>
              <a:r>
                <a:rPr lang="zh-CN" altLang="en-US" dirty="0">
                  <a:solidFill>
                    <a:prstClr val="black"/>
                  </a:solidFill>
                  <a:latin typeface="微软雅黑" pitchFamily="34" charset="-122"/>
                  <a:ea typeface="微软雅黑" pitchFamily="34" charset="-122"/>
                </a:rPr>
                <a:t>说法，并将</a:t>
              </a:r>
              <a:r>
                <a:rPr lang="en-US" altLang="zh-CN" dirty="0">
                  <a:solidFill>
                    <a:prstClr val="black"/>
                  </a:solidFill>
                  <a:latin typeface="微软雅黑" pitchFamily="34" charset="-122"/>
                  <a:ea typeface="微软雅黑" pitchFamily="34" charset="-122"/>
                </a:rPr>
                <a:t>SDN</a:t>
              </a:r>
              <a:r>
                <a:rPr lang="zh-CN" altLang="en-US" dirty="0">
                  <a:solidFill>
                    <a:prstClr val="black"/>
                  </a:solidFill>
                  <a:latin typeface="微软雅黑" pitchFamily="34" charset="-122"/>
                  <a:ea typeface="微软雅黑" pitchFamily="34" charset="-122"/>
                </a:rPr>
                <a:t>评选为十大技术趋势</a:t>
              </a:r>
              <a:r>
                <a:rPr lang="zh-CN" altLang="en-US" dirty="0" smtClean="0">
                  <a:solidFill>
                    <a:prstClr val="black"/>
                  </a:solidFill>
                  <a:latin typeface="微软雅黑" pitchFamily="34" charset="-122"/>
                  <a:ea typeface="微软雅黑" pitchFamily="34" charset="-122"/>
                </a:rPr>
                <a:t>之一</a:t>
              </a:r>
              <a:endParaRPr lang="en-US" altLang="zh-CN" dirty="0">
                <a:solidFill>
                  <a:prstClr val="black"/>
                </a:solidFill>
                <a:latin typeface="微软雅黑" pitchFamily="34" charset="-122"/>
                <a:ea typeface="微软雅黑" pitchFamily="34" charset="-122"/>
              </a:endParaRPr>
            </a:p>
          </p:txBody>
        </p:sp>
      </p:grpSp>
      <p:grpSp>
        <p:nvGrpSpPr>
          <p:cNvPr id="21" name="组合 20"/>
          <p:cNvGrpSpPr/>
          <p:nvPr/>
        </p:nvGrpSpPr>
        <p:grpSpPr>
          <a:xfrm>
            <a:off x="395538" y="3000023"/>
            <a:ext cx="8748463" cy="507831"/>
            <a:chOff x="395537" y="3395265"/>
            <a:chExt cx="8748463" cy="677108"/>
          </a:xfrm>
        </p:grpSpPr>
        <p:grpSp>
          <p:nvGrpSpPr>
            <p:cNvPr id="22" name="Group 12"/>
            <p:cNvGrpSpPr>
              <a:grpSpLocks/>
            </p:cNvGrpSpPr>
            <p:nvPr/>
          </p:nvGrpSpPr>
          <p:grpSpPr bwMode="auto">
            <a:xfrm>
              <a:off x="395537" y="3407880"/>
              <a:ext cx="1724025" cy="482600"/>
              <a:chOff x="816" y="2304"/>
              <a:chExt cx="1440" cy="448"/>
            </a:xfrm>
          </p:grpSpPr>
          <p:sp>
            <p:nvSpPr>
              <p:cNvPr id="24" name="Freeform 13"/>
              <p:cNvSpPr>
                <a:spLocks/>
              </p:cNvSpPr>
              <p:nvPr/>
            </p:nvSpPr>
            <p:spPr bwMode="gray">
              <a:xfrm>
                <a:off x="901" y="2562"/>
                <a:ext cx="1270" cy="190"/>
              </a:xfrm>
              <a:custGeom>
                <a:avLst/>
                <a:gdLst>
                  <a:gd name="T0" fmla="*/ 1270 w 1120"/>
                  <a:gd name="T1" fmla="*/ 190 h 252"/>
                  <a:gd name="T2" fmla="*/ 1265 w 1120"/>
                  <a:gd name="T3" fmla="*/ 188 h 252"/>
                  <a:gd name="T4" fmla="*/ 1247 w 1120"/>
                  <a:gd name="T5" fmla="*/ 185 h 252"/>
                  <a:gd name="T6" fmla="*/ 1218 w 1120"/>
                  <a:gd name="T7" fmla="*/ 181 h 252"/>
                  <a:gd name="T8" fmla="*/ 1177 w 1120"/>
                  <a:gd name="T9" fmla="*/ 175 h 252"/>
                  <a:gd name="T10" fmla="*/ 1125 w 1120"/>
                  <a:gd name="T11" fmla="*/ 167 h 252"/>
                  <a:gd name="T12" fmla="*/ 1064 w 1120"/>
                  <a:gd name="T13" fmla="*/ 160 h 252"/>
                  <a:gd name="T14" fmla="*/ 993 w 1120"/>
                  <a:gd name="T15" fmla="*/ 154 h 252"/>
                  <a:gd name="T16" fmla="*/ 914 w 1120"/>
                  <a:gd name="T17" fmla="*/ 148 h 252"/>
                  <a:gd name="T18" fmla="*/ 828 w 1120"/>
                  <a:gd name="T19" fmla="*/ 143 h 252"/>
                  <a:gd name="T20" fmla="*/ 733 w 1120"/>
                  <a:gd name="T21" fmla="*/ 139 h 252"/>
                  <a:gd name="T22" fmla="*/ 630 w 1120"/>
                  <a:gd name="T23" fmla="*/ 139 h 252"/>
                  <a:gd name="T24" fmla="*/ 528 w 1120"/>
                  <a:gd name="T25" fmla="*/ 139 h 252"/>
                  <a:gd name="T26" fmla="*/ 435 w 1120"/>
                  <a:gd name="T27" fmla="*/ 143 h 252"/>
                  <a:gd name="T28" fmla="*/ 349 w 1120"/>
                  <a:gd name="T29" fmla="*/ 148 h 252"/>
                  <a:gd name="T30" fmla="*/ 270 w 1120"/>
                  <a:gd name="T31" fmla="*/ 154 h 252"/>
                  <a:gd name="T32" fmla="*/ 202 w 1120"/>
                  <a:gd name="T33" fmla="*/ 160 h 252"/>
                  <a:gd name="T34" fmla="*/ 143 w 1120"/>
                  <a:gd name="T35" fmla="*/ 167 h 252"/>
                  <a:gd name="T36" fmla="*/ 93 w 1120"/>
                  <a:gd name="T37" fmla="*/ 175 h 252"/>
                  <a:gd name="T38" fmla="*/ 52 w 1120"/>
                  <a:gd name="T39" fmla="*/ 181 h 252"/>
                  <a:gd name="T40" fmla="*/ 23 w 1120"/>
                  <a:gd name="T41" fmla="*/ 185 h 252"/>
                  <a:gd name="T42" fmla="*/ 7 w 1120"/>
                  <a:gd name="T43" fmla="*/ 188 h 252"/>
                  <a:gd name="T44" fmla="*/ 0 w 1120"/>
                  <a:gd name="T45" fmla="*/ 190 h 252"/>
                  <a:gd name="T46" fmla="*/ 0 w 1120"/>
                  <a:gd name="T47" fmla="*/ 47 h 252"/>
                  <a:gd name="T48" fmla="*/ 635 w 1120"/>
                  <a:gd name="T49" fmla="*/ 0 h 252"/>
                  <a:gd name="T50" fmla="*/ 1270 w 1120"/>
                  <a:gd name="T51" fmla="*/ 47 h 252"/>
                  <a:gd name="T52" fmla="*/ 1270 w 1120"/>
                  <a:gd name="T53" fmla="*/ 190 h 252"/>
                  <a:gd name="T54" fmla="*/ 1270 w 1120"/>
                  <a:gd name="T55" fmla="*/ 190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969696"/>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solidFill>
                    <a:prstClr val="white"/>
                  </a:solidFill>
                  <a:cs typeface="Arial" charset="0"/>
                </a:endParaRPr>
              </a:p>
            </p:txBody>
          </p:sp>
          <p:sp>
            <p:nvSpPr>
              <p:cNvPr id="25" name="Rectangle 14"/>
              <p:cNvSpPr>
                <a:spLocks noChangeArrowheads="1"/>
              </p:cNvSpPr>
              <p:nvPr/>
            </p:nvSpPr>
            <p:spPr bwMode="gray">
              <a:xfrm>
                <a:off x="816" y="2304"/>
                <a:ext cx="1440" cy="393"/>
              </a:xfrm>
              <a:prstGeom prst="rect">
                <a:avLst/>
              </a:prstGeom>
              <a:gradFill rotWithShape="1">
                <a:gsLst>
                  <a:gs pos="0">
                    <a:schemeClr val="accent1"/>
                  </a:gs>
                  <a:gs pos="100000">
                    <a:schemeClr val="accent1">
                      <a:gamma/>
                      <a:tint val="63529"/>
                      <a:invGamma/>
                    </a:schemeClr>
                  </a:gs>
                </a:gsLst>
                <a:lin ang="27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r>
                  <a:rPr lang="en-US" altLang="zh-CN" b="1" dirty="0" smtClean="0">
                    <a:solidFill>
                      <a:prstClr val="white"/>
                    </a:solidFill>
                    <a:effectLst>
                      <a:outerShdw blurRad="38100" dist="38100" dir="2700000" algn="tl">
                        <a:srgbClr val="000000"/>
                      </a:outerShdw>
                    </a:effectLst>
                    <a:cs typeface="Arial" charset="0"/>
                  </a:rPr>
                  <a:t>2011</a:t>
                </a:r>
                <a:endParaRPr lang="en-US" altLang="zh-CN" b="1" dirty="0">
                  <a:solidFill>
                    <a:prstClr val="white"/>
                  </a:solidFill>
                  <a:effectLst>
                    <a:outerShdw blurRad="38100" dist="38100" dir="2700000" algn="tl">
                      <a:srgbClr val="000000"/>
                    </a:outerShdw>
                  </a:effectLst>
                  <a:cs typeface="Arial" charset="0"/>
                </a:endParaRPr>
              </a:p>
            </p:txBody>
          </p:sp>
        </p:grpSp>
        <p:sp>
          <p:nvSpPr>
            <p:cNvPr id="23" name="矩形 22"/>
            <p:cNvSpPr/>
            <p:nvPr/>
          </p:nvSpPr>
          <p:spPr>
            <a:xfrm>
              <a:off x="2237078" y="3395265"/>
              <a:ext cx="6906922" cy="677108"/>
            </a:xfrm>
            <a:prstGeom prst="rect">
              <a:avLst/>
            </a:prstGeom>
          </p:spPr>
          <p:txBody>
            <a:bodyPr wrap="square">
              <a:spAutoFit/>
            </a:bodyPr>
            <a:lstStyle/>
            <a:p>
              <a:pPr>
                <a:lnSpc>
                  <a:spcPct val="150000"/>
                </a:lnSpc>
              </a:pPr>
              <a:r>
                <a:rPr lang="en-US" altLang="zh-CN" dirty="0">
                  <a:solidFill>
                    <a:prstClr val="black"/>
                  </a:solidFill>
                  <a:latin typeface="微软雅黑" pitchFamily="34" charset="-122"/>
                  <a:ea typeface="微软雅黑" pitchFamily="34" charset="-122"/>
                </a:rPr>
                <a:t>ONF(Open Networking Foundation</a:t>
              </a:r>
              <a:r>
                <a:rPr lang="zh-CN" altLang="en-US" dirty="0">
                  <a:solidFill>
                    <a:prstClr val="black"/>
                  </a:solidFill>
                  <a:latin typeface="微软雅黑" pitchFamily="34" charset="-122"/>
                  <a:ea typeface="微软雅黑" pitchFamily="34" charset="-122"/>
                </a:rPr>
                <a:t>，</a:t>
              </a:r>
              <a:r>
                <a:rPr lang="en-US" altLang="zh-CN" dirty="0">
                  <a:solidFill>
                    <a:prstClr val="black"/>
                  </a:solidFill>
                  <a:latin typeface="微软雅黑" pitchFamily="34" charset="-122"/>
                  <a:ea typeface="微软雅黑" pitchFamily="34" charset="-122"/>
                </a:rPr>
                <a:t>SDN</a:t>
              </a:r>
              <a:r>
                <a:rPr lang="zh-CN" altLang="en-US" dirty="0">
                  <a:solidFill>
                    <a:prstClr val="black"/>
                  </a:solidFill>
                  <a:latin typeface="微软雅黑" pitchFamily="34" charset="-122"/>
                  <a:ea typeface="微软雅黑" pitchFamily="34" charset="-122"/>
                </a:rPr>
                <a:t>标准推动者</a:t>
              </a:r>
              <a:r>
                <a:rPr lang="en-US" altLang="zh-CN" dirty="0">
                  <a:solidFill>
                    <a:prstClr val="black"/>
                  </a:solidFill>
                  <a:latin typeface="微软雅黑" pitchFamily="34" charset="-122"/>
                  <a:ea typeface="微软雅黑" pitchFamily="34" charset="-122"/>
                </a:rPr>
                <a:t>)</a:t>
              </a:r>
              <a:r>
                <a:rPr lang="zh-CN" altLang="en-US" dirty="0" smtClean="0">
                  <a:solidFill>
                    <a:prstClr val="black"/>
                  </a:solidFill>
                  <a:latin typeface="微软雅黑" pitchFamily="34" charset="-122"/>
                  <a:ea typeface="微软雅黑" pitchFamily="34" charset="-122"/>
                </a:rPr>
                <a:t>成立</a:t>
              </a:r>
              <a:endParaRPr lang="en-US" altLang="zh-CN" dirty="0">
                <a:solidFill>
                  <a:prstClr val="black"/>
                </a:solidFill>
                <a:latin typeface="微软雅黑" pitchFamily="34" charset="-122"/>
                <a:ea typeface="微软雅黑" pitchFamily="34" charset="-122"/>
              </a:endParaRPr>
            </a:p>
          </p:txBody>
        </p:sp>
      </p:grpSp>
      <p:grpSp>
        <p:nvGrpSpPr>
          <p:cNvPr id="26" name="组合 25"/>
          <p:cNvGrpSpPr/>
          <p:nvPr/>
        </p:nvGrpSpPr>
        <p:grpSpPr>
          <a:xfrm>
            <a:off x="395537" y="3363838"/>
            <a:ext cx="8748463" cy="1338828"/>
            <a:chOff x="395536" y="4422721"/>
            <a:chExt cx="8748463" cy="1785104"/>
          </a:xfrm>
        </p:grpSpPr>
        <p:grpSp>
          <p:nvGrpSpPr>
            <p:cNvPr id="27" name="Group 6"/>
            <p:cNvGrpSpPr>
              <a:grpSpLocks/>
            </p:cNvGrpSpPr>
            <p:nvPr/>
          </p:nvGrpSpPr>
          <p:grpSpPr bwMode="auto">
            <a:xfrm>
              <a:off x="395536" y="4850835"/>
              <a:ext cx="1724025" cy="482600"/>
              <a:chOff x="816" y="2304"/>
              <a:chExt cx="1440" cy="448"/>
            </a:xfrm>
          </p:grpSpPr>
          <p:sp>
            <p:nvSpPr>
              <p:cNvPr id="29" name="Freeform 7"/>
              <p:cNvSpPr>
                <a:spLocks/>
              </p:cNvSpPr>
              <p:nvPr/>
            </p:nvSpPr>
            <p:spPr bwMode="gray">
              <a:xfrm>
                <a:off x="901" y="2562"/>
                <a:ext cx="1270" cy="190"/>
              </a:xfrm>
              <a:custGeom>
                <a:avLst/>
                <a:gdLst>
                  <a:gd name="T0" fmla="*/ 1270 w 1120"/>
                  <a:gd name="T1" fmla="*/ 190 h 252"/>
                  <a:gd name="T2" fmla="*/ 1265 w 1120"/>
                  <a:gd name="T3" fmla="*/ 188 h 252"/>
                  <a:gd name="T4" fmla="*/ 1247 w 1120"/>
                  <a:gd name="T5" fmla="*/ 185 h 252"/>
                  <a:gd name="T6" fmla="*/ 1218 w 1120"/>
                  <a:gd name="T7" fmla="*/ 181 h 252"/>
                  <a:gd name="T8" fmla="*/ 1177 w 1120"/>
                  <a:gd name="T9" fmla="*/ 175 h 252"/>
                  <a:gd name="T10" fmla="*/ 1125 w 1120"/>
                  <a:gd name="T11" fmla="*/ 167 h 252"/>
                  <a:gd name="T12" fmla="*/ 1064 w 1120"/>
                  <a:gd name="T13" fmla="*/ 160 h 252"/>
                  <a:gd name="T14" fmla="*/ 993 w 1120"/>
                  <a:gd name="T15" fmla="*/ 154 h 252"/>
                  <a:gd name="T16" fmla="*/ 914 w 1120"/>
                  <a:gd name="T17" fmla="*/ 148 h 252"/>
                  <a:gd name="T18" fmla="*/ 828 w 1120"/>
                  <a:gd name="T19" fmla="*/ 143 h 252"/>
                  <a:gd name="T20" fmla="*/ 733 w 1120"/>
                  <a:gd name="T21" fmla="*/ 139 h 252"/>
                  <a:gd name="T22" fmla="*/ 630 w 1120"/>
                  <a:gd name="T23" fmla="*/ 139 h 252"/>
                  <a:gd name="T24" fmla="*/ 528 w 1120"/>
                  <a:gd name="T25" fmla="*/ 139 h 252"/>
                  <a:gd name="T26" fmla="*/ 435 w 1120"/>
                  <a:gd name="T27" fmla="*/ 143 h 252"/>
                  <a:gd name="T28" fmla="*/ 349 w 1120"/>
                  <a:gd name="T29" fmla="*/ 148 h 252"/>
                  <a:gd name="T30" fmla="*/ 270 w 1120"/>
                  <a:gd name="T31" fmla="*/ 154 h 252"/>
                  <a:gd name="T32" fmla="*/ 202 w 1120"/>
                  <a:gd name="T33" fmla="*/ 160 h 252"/>
                  <a:gd name="T34" fmla="*/ 143 w 1120"/>
                  <a:gd name="T35" fmla="*/ 167 h 252"/>
                  <a:gd name="T36" fmla="*/ 93 w 1120"/>
                  <a:gd name="T37" fmla="*/ 175 h 252"/>
                  <a:gd name="T38" fmla="*/ 52 w 1120"/>
                  <a:gd name="T39" fmla="*/ 181 h 252"/>
                  <a:gd name="T40" fmla="*/ 23 w 1120"/>
                  <a:gd name="T41" fmla="*/ 185 h 252"/>
                  <a:gd name="T42" fmla="*/ 7 w 1120"/>
                  <a:gd name="T43" fmla="*/ 188 h 252"/>
                  <a:gd name="T44" fmla="*/ 0 w 1120"/>
                  <a:gd name="T45" fmla="*/ 190 h 252"/>
                  <a:gd name="T46" fmla="*/ 0 w 1120"/>
                  <a:gd name="T47" fmla="*/ 47 h 252"/>
                  <a:gd name="T48" fmla="*/ 635 w 1120"/>
                  <a:gd name="T49" fmla="*/ 0 h 252"/>
                  <a:gd name="T50" fmla="*/ 1270 w 1120"/>
                  <a:gd name="T51" fmla="*/ 47 h 252"/>
                  <a:gd name="T52" fmla="*/ 1270 w 1120"/>
                  <a:gd name="T53" fmla="*/ 190 h 252"/>
                  <a:gd name="T54" fmla="*/ 1270 w 1120"/>
                  <a:gd name="T55" fmla="*/ 190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969696"/>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a:defRPr/>
                </a:pPr>
                <a:endParaRPr lang="zh-CN" altLang="en-US" kern="0" smtClean="0">
                  <a:solidFill>
                    <a:srgbClr val="FFFFFF"/>
                  </a:solidFill>
                  <a:cs typeface="Arial" charset="0"/>
                </a:endParaRPr>
              </a:p>
            </p:txBody>
          </p:sp>
          <p:sp>
            <p:nvSpPr>
              <p:cNvPr id="30" name="Rectangle 8"/>
              <p:cNvSpPr>
                <a:spLocks noChangeArrowheads="1"/>
              </p:cNvSpPr>
              <p:nvPr/>
            </p:nvSpPr>
            <p:spPr bwMode="gray">
              <a:xfrm>
                <a:off x="816" y="2304"/>
                <a:ext cx="1440" cy="393"/>
              </a:xfrm>
              <a:prstGeom prst="rect">
                <a:avLst/>
              </a:prstGeom>
              <a:gradFill rotWithShape="1">
                <a:gsLst>
                  <a:gs pos="0">
                    <a:srgbClr val="969696"/>
                  </a:gs>
                  <a:gs pos="100000">
                    <a:srgbClr val="969696">
                      <a:gamma/>
                      <a:tint val="47451"/>
                      <a:invGamma/>
                    </a:srgbClr>
                  </a:gs>
                </a:gsLst>
                <a:lin ang="27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defRPr/>
                </a:pPr>
                <a:r>
                  <a:rPr lang="en-US" altLang="zh-CN" b="1" kern="0" dirty="0" smtClean="0">
                    <a:solidFill>
                      <a:srgbClr val="FFFFFF"/>
                    </a:solidFill>
                    <a:effectLst>
                      <a:outerShdw blurRad="38100" dist="38100" dir="2700000" algn="tl">
                        <a:srgbClr val="000000"/>
                      </a:outerShdw>
                    </a:effectLst>
                    <a:cs typeface="Arial" charset="0"/>
                  </a:rPr>
                  <a:t>2012</a:t>
                </a:r>
              </a:p>
            </p:txBody>
          </p:sp>
        </p:grpSp>
        <p:sp>
          <p:nvSpPr>
            <p:cNvPr id="28" name="矩形 27"/>
            <p:cNvSpPr/>
            <p:nvPr/>
          </p:nvSpPr>
          <p:spPr>
            <a:xfrm>
              <a:off x="2237078" y="4422721"/>
              <a:ext cx="6906921" cy="1785104"/>
            </a:xfrm>
            <a:prstGeom prst="rect">
              <a:avLst/>
            </a:prstGeom>
          </p:spPr>
          <p:txBody>
            <a:bodyPr wrap="square">
              <a:spAutoFit/>
            </a:bodyPr>
            <a:lstStyle/>
            <a:p>
              <a:pPr>
                <a:lnSpc>
                  <a:spcPct val="150000"/>
                </a:lnSpc>
              </a:pPr>
              <a:r>
                <a:rPr lang="en-US" altLang="zh-CN" dirty="0">
                  <a:solidFill>
                    <a:prstClr val="black"/>
                  </a:solidFill>
                  <a:latin typeface="微软雅黑" pitchFamily="34" charset="-122"/>
                  <a:ea typeface="微软雅黑" pitchFamily="34" charset="-122"/>
                </a:rPr>
                <a:t>Google</a:t>
              </a:r>
              <a:r>
                <a:rPr lang="zh-CN" altLang="en-US" dirty="0">
                  <a:solidFill>
                    <a:prstClr val="black"/>
                  </a:solidFill>
                  <a:latin typeface="微软雅黑" pitchFamily="34" charset="-122"/>
                  <a:ea typeface="微软雅黑" pitchFamily="34" charset="-122"/>
                </a:rPr>
                <a:t>宣布其骨干网络全部实现</a:t>
              </a:r>
              <a:r>
                <a:rPr lang="en-US" altLang="zh-CN" dirty="0">
                  <a:solidFill>
                    <a:prstClr val="black"/>
                  </a:solidFill>
                  <a:latin typeface="微软雅黑" pitchFamily="34" charset="-122"/>
                  <a:ea typeface="微软雅黑" pitchFamily="34" charset="-122"/>
                </a:rPr>
                <a:t>SDN</a:t>
              </a:r>
              <a:r>
                <a:rPr lang="zh-CN" altLang="en-US" dirty="0" smtClean="0">
                  <a:solidFill>
                    <a:prstClr val="black"/>
                  </a:solidFill>
                  <a:latin typeface="微软雅黑" pitchFamily="34" charset="-122"/>
                  <a:ea typeface="微软雅黑" pitchFamily="34" charset="-122"/>
                </a:rPr>
                <a:t>化</a:t>
              </a:r>
              <a:endParaRPr lang="en-US" altLang="zh-CN" dirty="0" smtClean="0">
                <a:solidFill>
                  <a:prstClr val="black"/>
                </a:solidFill>
                <a:latin typeface="微软雅黑" pitchFamily="34" charset="-122"/>
                <a:ea typeface="微软雅黑" pitchFamily="34" charset="-122"/>
              </a:endParaRPr>
            </a:p>
            <a:p>
              <a:pPr>
                <a:lnSpc>
                  <a:spcPct val="150000"/>
                </a:lnSpc>
              </a:pPr>
              <a:r>
                <a:rPr lang="en-US" altLang="zh-CN" dirty="0">
                  <a:solidFill>
                    <a:prstClr val="black"/>
                  </a:solidFill>
                  <a:latin typeface="微软雅黑" pitchFamily="34" charset="-122"/>
                  <a:ea typeface="微软雅黑" pitchFamily="34" charset="-122"/>
                </a:rPr>
                <a:t>VMware</a:t>
              </a:r>
              <a:r>
                <a:rPr lang="zh-CN" altLang="en-US" dirty="0">
                  <a:solidFill>
                    <a:prstClr val="black"/>
                  </a:solidFill>
                  <a:latin typeface="微软雅黑" pitchFamily="34" charset="-122"/>
                  <a:ea typeface="微软雅黑" pitchFamily="34" charset="-122"/>
                </a:rPr>
                <a:t>收购</a:t>
              </a:r>
              <a:r>
                <a:rPr lang="en-US" altLang="zh-CN" dirty="0">
                  <a:solidFill>
                    <a:prstClr val="black"/>
                  </a:solidFill>
                  <a:latin typeface="微软雅黑" pitchFamily="34" charset="-122"/>
                  <a:ea typeface="微软雅黑" pitchFamily="34" charset="-122"/>
                </a:rPr>
                <a:t>SDN</a:t>
              </a:r>
              <a:r>
                <a:rPr lang="zh-CN" altLang="en-US" dirty="0">
                  <a:solidFill>
                    <a:prstClr val="black"/>
                  </a:solidFill>
                  <a:latin typeface="微软雅黑" pitchFamily="34" charset="-122"/>
                  <a:ea typeface="微软雅黑" pitchFamily="34" charset="-122"/>
                </a:rPr>
                <a:t>创业公司</a:t>
              </a:r>
              <a:r>
                <a:rPr lang="en-US" altLang="zh-CN" dirty="0" err="1" smtClean="0">
                  <a:solidFill>
                    <a:prstClr val="black"/>
                  </a:solidFill>
                  <a:latin typeface="微软雅黑" pitchFamily="34" charset="-122"/>
                  <a:ea typeface="微软雅黑" pitchFamily="34" charset="-122"/>
                </a:rPr>
                <a:t>Nicira</a:t>
              </a:r>
              <a:endParaRPr lang="en-US" altLang="zh-CN" dirty="0">
                <a:solidFill>
                  <a:prstClr val="black"/>
                </a:solidFill>
                <a:latin typeface="微软雅黑" pitchFamily="34" charset="-122"/>
                <a:ea typeface="微软雅黑" pitchFamily="34" charset="-122"/>
              </a:endParaRPr>
            </a:p>
            <a:p>
              <a:pPr>
                <a:lnSpc>
                  <a:spcPct val="150000"/>
                </a:lnSpc>
              </a:pPr>
              <a:r>
                <a:rPr lang="zh-CN" altLang="en-US" dirty="0" smtClean="0">
                  <a:solidFill>
                    <a:prstClr val="black"/>
                  </a:solidFill>
                  <a:latin typeface="微软雅黑" pitchFamily="34" charset="-122"/>
                  <a:ea typeface="微软雅黑" pitchFamily="34" charset="-122"/>
                </a:rPr>
                <a:t>中国</a:t>
              </a:r>
              <a:r>
                <a:rPr lang="en-US" altLang="zh-CN" dirty="0">
                  <a:solidFill>
                    <a:prstClr val="black"/>
                  </a:solidFill>
                  <a:latin typeface="微软雅黑" pitchFamily="34" charset="-122"/>
                  <a:ea typeface="微软雅黑" pitchFamily="34" charset="-122"/>
                </a:rPr>
                <a:t>SDN</a:t>
              </a:r>
              <a:r>
                <a:rPr lang="zh-CN" altLang="en-US" dirty="0">
                  <a:solidFill>
                    <a:prstClr val="black"/>
                  </a:solidFill>
                  <a:latin typeface="微软雅黑" pitchFamily="34" charset="-122"/>
                  <a:ea typeface="微软雅黑" pitchFamily="34" charset="-122"/>
                </a:rPr>
                <a:t>与开放网络专业委员会正式</a:t>
              </a:r>
              <a:r>
                <a:rPr lang="zh-CN" altLang="en-US" dirty="0" smtClean="0">
                  <a:solidFill>
                    <a:prstClr val="black"/>
                  </a:solidFill>
                  <a:latin typeface="微软雅黑" pitchFamily="34" charset="-122"/>
                  <a:ea typeface="微软雅黑" pitchFamily="34" charset="-122"/>
                </a:rPr>
                <a:t>成立</a:t>
              </a:r>
              <a:endParaRPr lang="en-US" altLang="zh-CN" dirty="0">
                <a:solidFill>
                  <a:prstClr val="black"/>
                </a:solidFill>
                <a:latin typeface="微软雅黑" pitchFamily="34" charset="-122"/>
                <a:ea typeface="微软雅黑" pitchFamily="34" charset="-122"/>
              </a:endParaRPr>
            </a:p>
          </p:txBody>
        </p:sp>
      </p:grpSp>
      <p:grpSp>
        <p:nvGrpSpPr>
          <p:cNvPr id="31" name="组合 30"/>
          <p:cNvGrpSpPr/>
          <p:nvPr/>
        </p:nvGrpSpPr>
        <p:grpSpPr>
          <a:xfrm>
            <a:off x="395538" y="4618108"/>
            <a:ext cx="8748461" cy="507831"/>
            <a:chOff x="395537" y="6157473"/>
            <a:chExt cx="8748461" cy="677108"/>
          </a:xfrm>
        </p:grpSpPr>
        <p:grpSp>
          <p:nvGrpSpPr>
            <p:cNvPr id="32" name="Group 12"/>
            <p:cNvGrpSpPr>
              <a:grpSpLocks/>
            </p:cNvGrpSpPr>
            <p:nvPr/>
          </p:nvGrpSpPr>
          <p:grpSpPr bwMode="auto">
            <a:xfrm>
              <a:off x="395537" y="6170088"/>
              <a:ext cx="1724025" cy="482600"/>
              <a:chOff x="816" y="2304"/>
              <a:chExt cx="1440" cy="448"/>
            </a:xfrm>
          </p:grpSpPr>
          <p:sp>
            <p:nvSpPr>
              <p:cNvPr id="34" name="Freeform 13"/>
              <p:cNvSpPr>
                <a:spLocks/>
              </p:cNvSpPr>
              <p:nvPr/>
            </p:nvSpPr>
            <p:spPr bwMode="gray">
              <a:xfrm>
                <a:off x="901" y="2562"/>
                <a:ext cx="1270" cy="190"/>
              </a:xfrm>
              <a:custGeom>
                <a:avLst/>
                <a:gdLst>
                  <a:gd name="T0" fmla="*/ 1270 w 1120"/>
                  <a:gd name="T1" fmla="*/ 190 h 252"/>
                  <a:gd name="T2" fmla="*/ 1265 w 1120"/>
                  <a:gd name="T3" fmla="*/ 188 h 252"/>
                  <a:gd name="T4" fmla="*/ 1247 w 1120"/>
                  <a:gd name="T5" fmla="*/ 185 h 252"/>
                  <a:gd name="T6" fmla="*/ 1218 w 1120"/>
                  <a:gd name="T7" fmla="*/ 181 h 252"/>
                  <a:gd name="T8" fmla="*/ 1177 w 1120"/>
                  <a:gd name="T9" fmla="*/ 175 h 252"/>
                  <a:gd name="T10" fmla="*/ 1125 w 1120"/>
                  <a:gd name="T11" fmla="*/ 167 h 252"/>
                  <a:gd name="T12" fmla="*/ 1064 w 1120"/>
                  <a:gd name="T13" fmla="*/ 160 h 252"/>
                  <a:gd name="T14" fmla="*/ 993 w 1120"/>
                  <a:gd name="T15" fmla="*/ 154 h 252"/>
                  <a:gd name="T16" fmla="*/ 914 w 1120"/>
                  <a:gd name="T17" fmla="*/ 148 h 252"/>
                  <a:gd name="T18" fmla="*/ 828 w 1120"/>
                  <a:gd name="T19" fmla="*/ 143 h 252"/>
                  <a:gd name="T20" fmla="*/ 733 w 1120"/>
                  <a:gd name="T21" fmla="*/ 139 h 252"/>
                  <a:gd name="T22" fmla="*/ 630 w 1120"/>
                  <a:gd name="T23" fmla="*/ 139 h 252"/>
                  <a:gd name="T24" fmla="*/ 528 w 1120"/>
                  <a:gd name="T25" fmla="*/ 139 h 252"/>
                  <a:gd name="T26" fmla="*/ 435 w 1120"/>
                  <a:gd name="T27" fmla="*/ 143 h 252"/>
                  <a:gd name="T28" fmla="*/ 349 w 1120"/>
                  <a:gd name="T29" fmla="*/ 148 h 252"/>
                  <a:gd name="T30" fmla="*/ 270 w 1120"/>
                  <a:gd name="T31" fmla="*/ 154 h 252"/>
                  <a:gd name="T32" fmla="*/ 202 w 1120"/>
                  <a:gd name="T33" fmla="*/ 160 h 252"/>
                  <a:gd name="T34" fmla="*/ 143 w 1120"/>
                  <a:gd name="T35" fmla="*/ 167 h 252"/>
                  <a:gd name="T36" fmla="*/ 93 w 1120"/>
                  <a:gd name="T37" fmla="*/ 175 h 252"/>
                  <a:gd name="T38" fmla="*/ 52 w 1120"/>
                  <a:gd name="T39" fmla="*/ 181 h 252"/>
                  <a:gd name="T40" fmla="*/ 23 w 1120"/>
                  <a:gd name="T41" fmla="*/ 185 h 252"/>
                  <a:gd name="T42" fmla="*/ 7 w 1120"/>
                  <a:gd name="T43" fmla="*/ 188 h 252"/>
                  <a:gd name="T44" fmla="*/ 0 w 1120"/>
                  <a:gd name="T45" fmla="*/ 190 h 252"/>
                  <a:gd name="T46" fmla="*/ 0 w 1120"/>
                  <a:gd name="T47" fmla="*/ 47 h 252"/>
                  <a:gd name="T48" fmla="*/ 635 w 1120"/>
                  <a:gd name="T49" fmla="*/ 0 h 252"/>
                  <a:gd name="T50" fmla="*/ 1270 w 1120"/>
                  <a:gd name="T51" fmla="*/ 47 h 252"/>
                  <a:gd name="T52" fmla="*/ 1270 w 1120"/>
                  <a:gd name="T53" fmla="*/ 190 h 252"/>
                  <a:gd name="T54" fmla="*/ 1270 w 1120"/>
                  <a:gd name="T55" fmla="*/ 190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969696"/>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a:defRPr/>
                </a:pPr>
                <a:endParaRPr lang="zh-CN" altLang="en-US" kern="0" smtClean="0">
                  <a:solidFill>
                    <a:srgbClr val="FFFFFF"/>
                  </a:solidFill>
                  <a:cs typeface="Arial" charset="0"/>
                </a:endParaRPr>
              </a:p>
            </p:txBody>
          </p:sp>
          <p:sp>
            <p:nvSpPr>
              <p:cNvPr id="35" name="Rectangle 14"/>
              <p:cNvSpPr>
                <a:spLocks noChangeArrowheads="1"/>
              </p:cNvSpPr>
              <p:nvPr/>
            </p:nvSpPr>
            <p:spPr bwMode="gray">
              <a:xfrm>
                <a:off x="816" y="2304"/>
                <a:ext cx="1440" cy="393"/>
              </a:xfrm>
              <a:prstGeom prst="rect">
                <a:avLst/>
              </a:prstGeom>
              <a:gradFill rotWithShape="1">
                <a:gsLst>
                  <a:gs pos="0">
                    <a:srgbClr val="77B7E7"/>
                  </a:gs>
                  <a:gs pos="100000">
                    <a:srgbClr val="77B7E7">
                      <a:gamma/>
                      <a:tint val="63529"/>
                      <a:invGamma/>
                    </a:srgbClr>
                  </a:gs>
                </a:gsLst>
                <a:lin ang="27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defRPr/>
                </a:pPr>
                <a:r>
                  <a:rPr lang="en-US" altLang="zh-CN" b="1" kern="0" dirty="0" smtClean="0">
                    <a:solidFill>
                      <a:srgbClr val="FFFFFF"/>
                    </a:solidFill>
                    <a:effectLst>
                      <a:outerShdw blurRad="38100" dist="38100" dir="2700000" algn="tl">
                        <a:srgbClr val="000000"/>
                      </a:outerShdw>
                    </a:effectLst>
                    <a:cs typeface="Arial" charset="0"/>
                  </a:rPr>
                  <a:t>2014</a:t>
                </a:r>
              </a:p>
            </p:txBody>
          </p:sp>
        </p:grpSp>
        <p:sp>
          <p:nvSpPr>
            <p:cNvPr id="33" name="矩形 32"/>
            <p:cNvSpPr/>
            <p:nvPr/>
          </p:nvSpPr>
          <p:spPr>
            <a:xfrm>
              <a:off x="2237078" y="6157473"/>
              <a:ext cx="6906920" cy="677108"/>
            </a:xfrm>
            <a:prstGeom prst="rect">
              <a:avLst/>
            </a:prstGeom>
          </p:spPr>
          <p:txBody>
            <a:bodyPr wrap="square">
              <a:spAutoFit/>
            </a:bodyPr>
            <a:lstStyle/>
            <a:p>
              <a:pPr>
                <a:lnSpc>
                  <a:spcPct val="150000"/>
                </a:lnSpc>
              </a:pPr>
              <a:r>
                <a:rPr lang="zh-CN" altLang="en-US" dirty="0">
                  <a:solidFill>
                    <a:prstClr val="black"/>
                  </a:solidFill>
                  <a:latin typeface="微软雅黑" pitchFamily="34" charset="-122"/>
                  <a:ea typeface="微软雅黑" pitchFamily="34" charset="-122"/>
                </a:rPr>
                <a:t>中国</a:t>
              </a:r>
              <a:r>
                <a:rPr lang="en-US" altLang="zh-CN" dirty="0">
                  <a:solidFill>
                    <a:prstClr val="black"/>
                  </a:solidFill>
                  <a:latin typeface="微软雅黑" pitchFamily="34" charset="-122"/>
                  <a:ea typeface="微软雅黑" pitchFamily="34" charset="-122"/>
                </a:rPr>
                <a:t>SDN</a:t>
              </a:r>
              <a:r>
                <a:rPr lang="zh-CN" altLang="en-US" dirty="0">
                  <a:solidFill>
                    <a:prstClr val="black"/>
                  </a:solidFill>
                  <a:latin typeface="微软雅黑" pitchFamily="34" charset="-122"/>
                  <a:ea typeface="微软雅黑" pitchFamily="34" charset="-122"/>
                </a:rPr>
                <a:t>产业联盟正式揭牌</a:t>
              </a:r>
              <a:r>
                <a:rPr lang="zh-CN" altLang="en-US" dirty="0" smtClean="0">
                  <a:solidFill>
                    <a:prstClr val="black"/>
                  </a:solidFill>
                  <a:latin typeface="微软雅黑" pitchFamily="34" charset="-122"/>
                  <a:ea typeface="微软雅黑" pitchFamily="34" charset="-122"/>
                </a:rPr>
                <a:t>成立</a:t>
              </a:r>
              <a:endParaRPr lang="en-US" altLang="zh-CN" dirty="0">
                <a:solidFill>
                  <a:prstClr val="black"/>
                </a:solidFill>
                <a:latin typeface="微软雅黑" pitchFamily="34" charset="-122"/>
                <a:ea typeface="微软雅黑" pitchFamily="34" charset="-122"/>
              </a:endParaRPr>
            </a:p>
          </p:txBody>
        </p:sp>
      </p:grpSp>
    </p:spTree>
    <p:extLst>
      <p:ext uri="{BB962C8B-B14F-4D97-AF65-F5344CB8AC3E}">
        <p14:creationId xmlns:p14="http://schemas.microsoft.com/office/powerpoint/2010/main" val="18020114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1059582"/>
            <a:ext cx="8085584" cy="504056"/>
          </a:xfrm>
        </p:spPr>
        <p:txBody>
          <a:bodyPr>
            <a:noAutofit/>
          </a:bodyPr>
          <a:lstStyle/>
          <a:p>
            <a:pPr algn="l"/>
            <a:r>
              <a:rPr lang="zh-CN" altLang="en-US" sz="2500" dirty="0">
                <a:solidFill>
                  <a:schemeClr val="bg1"/>
                </a:solidFill>
              </a:rPr>
              <a:t>目录</a:t>
            </a:r>
          </a:p>
        </p:txBody>
      </p:sp>
      <p:sp>
        <p:nvSpPr>
          <p:cNvPr id="12" name="Text Box 4"/>
          <p:cNvSpPr txBox="1">
            <a:spLocks noChangeArrowheads="1"/>
          </p:cNvSpPr>
          <p:nvPr/>
        </p:nvSpPr>
        <p:spPr bwMode="auto">
          <a:xfrm>
            <a:off x="586454" y="1635646"/>
            <a:ext cx="7916306"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3538" indent="-363538"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lnSpc>
                <a:spcPct val="150000"/>
              </a:lnSpc>
              <a:buClr>
                <a:prstClr val="black"/>
              </a:buClr>
              <a:buFont typeface="Wingdings" pitchFamily="2" charset="2"/>
              <a:buChar char="n"/>
            </a:pPr>
            <a:r>
              <a:rPr lang="en-US" altLang="zh-CN" sz="2400" b="1" dirty="0">
                <a:solidFill>
                  <a:prstClr val="black"/>
                </a:solidFill>
                <a:latin typeface="微软雅黑" panose="020B0503020204020204" pitchFamily="34" charset="-122"/>
                <a:ea typeface="微软雅黑" panose="020B0503020204020204" pitchFamily="34" charset="-122"/>
              </a:rPr>
              <a:t>SDN</a:t>
            </a:r>
            <a:r>
              <a:rPr lang="zh-CN" altLang="en-US" sz="2400" b="1" dirty="0">
                <a:solidFill>
                  <a:prstClr val="black"/>
                </a:solidFill>
                <a:latin typeface="微软雅黑" panose="020B0503020204020204" pitchFamily="34" charset="-122"/>
                <a:ea typeface="微软雅黑" panose="020B0503020204020204" pitchFamily="34" charset="-122"/>
              </a:rPr>
              <a:t>技术的起源与发展历程</a:t>
            </a:r>
          </a:p>
          <a:p>
            <a:pPr eaLnBrk="1" hangingPunct="1">
              <a:lnSpc>
                <a:spcPct val="150000"/>
              </a:lnSpc>
              <a:buClr>
                <a:prstClr val="black"/>
              </a:buClr>
              <a:buFont typeface="Wingdings" pitchFamily="2" charset="2"/>
              <a:buChar char="n"/>
            </a:pPr>
            <a:r>
              <a:rPr lang="en-US" altLang="zh-CN" sz="2400" b="1" dirty="0">
                <a:solidFill>
                  <a:srgbClr val="C00000"/>
                </a:solidFill>
                <a:latin typeface="微软雅黑" panose="020B0503020204020204" pitchFamily="34" charset="-122"/>
                <a:ea typeface="微软雅黑" panose="020B0503020204020204" pitchFamily="34" charset="-122"/>
              </a:rPr>
              <a:t>SDN</a:t>
            </a:r>
            <a:r>
              <a:rPr lang="zh-CN" altLang="en-US" sz="2400" b="1" dirty="0">
                <a:solidFill>
                  <a:srgbClr val="C00000"/>
                </a:solidFill>
                <a:latin typeface="微软雅黑" panose="020B0503020204020204" pitchFamily="34" charset="-122"/>
                <a:ea typeface="微软雅黑" panose="020B0503020204020204" pitchFamily="34" charset="-122"/>
              </a:rPr>
              <a:t>的技术</a:t>
            </a:r>
            <a:r>
              <a:rPr lang="zh-CN" altLang="en-US" sz="2400" b="1" dirty="0" smtClean="0">
                <a:solidFill>
                  <a:srgbClr val="C00000"/>
                </a:solidFill>
                <a:latin typeface="微软雅黑" panose="020B0503020204020204" pitchFamily="34" charset="-122"/>
                <a:ea typeface="微软雅黑" panose="020B0503020204020204" pitchFamily="34" charset="-122"/>
              </a:rPr>
              <a:t>流派与体系结构</a:t>
            </a:r>
            <a:endParaRPr lang="zh-CN" altLang="en-US" sz="2400" b="1" dirty="0">
              <a:solidFill>
                <a:srgbClr val="C00000"/>
              </a:solidFill>
              <a:latin typeface="微软雅黑" panose="020B0503020204020204" pitchFamily="34" charset="-122"/>
              <a:ea typeface="微软雅黑" panose="020B0503020204020204" pitchFamily="34" charset="-122"/>
            </a:endParaRPr>
          </a:p>
          <a:p>
            <a:pPr eaLnBrk="1" hangingPunct="1">
              <a:lnSpc>
                <a:spcPct val="150000"/>
              </a:lnSpc>
              <a:buClr>
                <a:prstClr val="black"/>
              </a:buClr>
              <a:buFont typeface="Wingdings" pitchFamily="2" charset="2"/>
              <a:buChar char="n"/>
            </a:pPr>
            <a:r>
              <a:rPr lang="en-US" altLang="zh-CN" sz="2400" b="1" dirty="0">
                <a:solidFill>
                  <a:prstClr val="black"/>
                </a:solidFill>
                <a:latin typeface="微软雅黑" panose="020B0503020204020204" pitchFamily="34" charset="-122"/>
                <a:ea typeface="微软雅黑" panose="020B0503020204020204" pitchFamily="34" charset="-122"/>
              </a:rPr>
              <a:t>SDN</a:t>
            </a:r>
            <a:r>
              <a:rPr lang="zh-CN" altLang="en-US" sz="2400" b="1" dirty="0">
                <a:solidFill>
                  <a:prstClr val="black"/>
                </a:solidFill>
                <a:latin typeface="微软雅黑" panose="020B0503020204020204" pitchFamily="34" charset="-122"/>
                <a:ea typeface="微软雅黑" panose="020B0503020204020204" pitchFamily="34" charset="-122"/>
              </a:rPr>
              <a:t>典型应用与商用案例</a:t>
            </a:r>
          </a:p>
          <a:p>
            <a:pPr eaLnBrk="1" hangingPunct="1">
              <a:lnSpc>
                <a:spcPct val="150000"/>
              </a:lnSpc>
              <a:buClr>
                <a:prstClr val="black"/>
              </a:buClr>
              <a:buFont typeface="Wingdings" pitchFamily="2" charset="2"/>
              <a:buChar char="n"/>
            </a:pPr>
            <a:r>
              <a:rPr lang="en-US" altLang="zh-CN" sz="2400" b="1" dirty="0">
                <a:solidFill>
                  <a:prstClr val="black"/>
                </a:solidFill>
                <a:latin typeface="微软雅黑" panose="020B0503020204020204" pitchFamily="34" charset="-122"/>
                <a:ea typeface="微软雅黑" panose="020B0503020204020204" pitchFamily="34" charset="-122"/>
              </a:rPr>
              <a:t>SDN</a:t>
            </a:r>
            <a:r>
              <a:rPr lang="zh-CN" altLang="en-US" sz="2400" b="1" dirty="0">
                <a:solidFill>
                  <a:prstClr val="black"/>
                </a:solidFill>
                <a:latin typeface="微软雅黑" panose="020B0503020204020204" pitchFamily="34" charset="-122"/>
                <a:ea typeface="微软雅黑" panose="020B0503020204020204" pitchFamily="34" charset="-122"/>
              </a:rPr>
              <a:t>商用</a:t>
            </a:r>
            <a:r>
              <a:rPr lang="zh-CN" altLang="en-US" sz="2400" b="1" dirty="0" smtClean="0">
                <a:solidFill>
                  <a:prstClr val="black"/>
                </a:solidFill>
                <a:latin typeface="微软雅黑" panose="020B0503020204020204" pitchFamily="34" charset="-122"/>
                <a:ea typeface="微软雅黑" panose="020B0503020204020204" pitchFamily="34" charset="-122"/>
              </a:rPr>
              <a:t>前景</a:t>
            </a:r>
            <a:endParaRPr lang="zh-CN" altLang="en-US" sz="2400" b="1" dirty="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387348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l"/>
            <a:r>
              <a:rPr lang="en-US" altLang="zh-CN" b="1" dirty="0" smtClean="0"/>
              <a:t>SDN</a:t>
            </a:r>
            <a:r>
              <a:rPr lang="zh-CN" altLang="en-US" b="1" dirty="0" smtClean="0"/>
              <a:t>技术流派</a:t>
            </a:r>
            <a:endParaRPr lang="zh-CN" altLang="en-US" b="1" dirty="0"/>
          </a:p>
        </p:txBody>
      </p:sp>
      <p:sp>
        <p:nvSpPr>
          <p:cNvPr id="4" name="Rectangle 3"/>
          <p:cNvSpPr txBox="1">
            <a:spLocks noChangeArrowheads="1"/>
          </p:cNvSpPr>
          <p:nvPr/>
        </p:nvSpPr>
        <p:spPr>
          <a:xfrm>
            <a:off x="900113" y="1196975"/>
            <a:ext cx="7343775" cy="2958951"/>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000" kern="1200">
                <a:solidFill>
                  <a:schemeClr val="tx1">
                    <a:lumMod val="75000"/>
                    <a:lumOff val="25000"/>
                  </a:schemeClr>
                </a:solidFill>
                <a:latin typeface="微软雅黑" pitchFamily="34" charset="-122"/>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微软雅黑" pitchFamily="34" charset="-122"/>
                <a:ea typeface="微软雅黑" pitchFamily="34" charset="-122"/>
                <a:cs typeface="+mn-cs"/>
              </a:defRPr>
            </a:lvl3pPr>
            <a:lvl4pPr marL="16002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微软雅黑" pitchFamily="34" charset="-122"/>
                <a:ea typeface="微软雅黑" pitchFamily="34" charset="-122"/>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dirty="0" smtClean="0">
                <a:solidFill>
                  <a:prstClr val="black">
                    <a:lumMod val="75000"/>
                    <a:lumOff val="25000"/>
                  </a:prstClr>
                </a:solidFill>
              </a:rPr>
              <a:t>SDN</a:t>
            </a:r>
            <a:r>
              <a:rPr lang="zh-CN" altLang="en-US" dirty="0" smtClean="0">
                <a:solidFill>
                  <a:prstClr val="black">
                    <a:lumMod val="75000"/>
                    <a:lumOff val="25000"/>
                  </a:prstClr>
                </a:solidFill>
              </a:rPr>
              <a:t>概念起源于学术界，后来被产业界所重视，并有了快速的发展。在这一过程中，产生了诸多流派、标准组织与开源项目，共同促进</a:t>
            </a:r>
            <a:r>
              <a:rPr lang="en-US" altLang="zh-CN" dirty="0" smtClean="0">
                <a:solidFill>
                  <a:prstClr val="black">
                    <a:lumMod val="75000"/>
                    <a:lumOff val="25000"/>
                  </a:prstClr>
                </a:solidFill>
              </a:rPr>
              <a:t>SDN</a:t>
            </a:r>
            <a:r>
              <a:rPr lang="zh-CN" altLang="en-US" dirty="0" smtClean="0">
                <a:solidFill>
                  <a:prstClr val="black">
                    <a:lumMod val="75000"/>
                    <a:lumOff val="25000"/>
                  </a:prstClr>
                </a:solidFill>
              </a:rPr>
              <a:t>的发展。</a:t>
            </a:r>
            <a:endParaRPr lang="en-US" altLang="zh-CN" dirty="0" smtClean="0">
              <a:solidFill>
                <a:prstClr val="black">
                  <a:lumMod val="75000"/>
                  <a:lumOff val="25000"/>
                </a:prstClr>
              </a:solidFill>
            </a:endParaRPr>
          </a:p>
          <a:p>
            <a:pPr lvl="1"/>
            <a:r>
              <a:rPr lang="en-US" altLang="zh-CN" dirty="0" smtClean="0">
                <a:solidFill>
                  <a:prstClr val="black">
                    <a:lumMod val="75000"/>
                    <a:lumOff val="25000"/>
                  </a:prstClr>
                </a:solidFill>
              </a:rPr>
              <a:t>SDN</a:t>
            </a:r>
            <a:r>
              <a:rPr lang="zh-CN" altLang="en-US" dirty="0" smtClean="0">
                <a:solidFill>
                  <a:prstClr val="black">
                    <a:lumMod val="75000"/>
                    <a:lumOff val="25000"/>
                  </a:prstClr>
                </a:solidFill>
              </a:rPr>
              <a:t>标准</a:t>
            </a:r>
            <a:r>
              <a:rPr lang="zh-CN" altLang="en-US" dirty="0" smtClean="0">
                <a:solidFill>
                  <a:prstClr val="black">
                    <a:lumMod val="75000"/>
                    <a:lumOff val="25000"/>
                  </a:prstClr>
                </a:solidFill>
              </a:rPr>
              <a:t>组织</a:t>
            </a:r>
            <a:endParaRPr lang="en-US" altLang="zh-CN" dirty="0" smtClean="0">
              <a:solidFill>
                <a:prstClr val="black">
                  <a:lumMod val="75000"/>
                  <a:lumOff val="25000"/>
                </a:prstClr>
              </a:solidFill>
            </a:endParaRPr>
          </a:p>
          <a:p>
            <a:pPr lvl="1"/>
            <a:r>
              <a:rPr lang="en-US" altLang="zh-CN" dirty="0" smtClean="0">
                <a:solidFill>
                  <a:prstClr val="black">
                    <a:lumMod val="75000"/>
                    <a:lumOff val="25000"/>
                  </a:prstClr>
                </a:solidFill>
              </a:rPr>
              <a:t>SDN</a:t>
            </a:r>
            <a:r>
              <a:rPr lang="zh-CN" altLang="en-US" dirty="0" smtClean="0">
                <a:solidFill>
                  <a:prstClr val="black">
                    <a:lumMod val="75000"/>
                    <a:lumOff val="25000"/>
                  </a:prstClr>
                </a:solidFill>
              </a:rPr>
              <a:t>开源</a:t>
            </a:r>
            <a:r>
              <a:rPr lang="zh-CN" altLang="en-US" dirty="0" smtClean="0">
                <a:solidFill>
                  <a:prstClr val="black">
                    <a:lumMod val="75000"/>
                    <a:lumOff val="25000"/>
                  </a:prstClr>
                </a:solidFill>
              </a:rPr>
              <a:t>项目</a:t>
            </a:r>
            <a:endParaRPr lang="en-US" altLang="zh-CN" dirty="0" smtClean="0">
              <a:solidFill>
                <a:prstClr val="black">
                  <a:lumMod val="75000"/>
                  <a:lumOff val="25000"/>
                </a:prstClr>
              </a:solidFill>
            </a:endParaRPr>
          </a:p>
        </p:txBody>
      </p:sp>
    </p:spTree>
    <p:extLst>
      <p:ext uri="{BB962C8B-B14F-4D97-AF65-F5344CB8AC3E}">
        <p14:creationId xmlns:p14="http://schemas.microsoft.com/office/powerpoint/2010/main" val="29867055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71600" y="1059582"/>
            <a:ext cx="7653536" cy="504056"/>
          </a:xfrm>
        </p:spPr>
        <p:txBody>
          <a:bodyPr>
            <a:normAutofit fontScale="90000"/>
          </a:bodyPr>
          <a:lstStyle/>
          <a:p>
            <a:pPr algn="l"/>
            <a:r>
              <a:rPr lang="zh-CN" altLang="en-US" dirty="0" smtClean="0">
                <a:solidFill>
                  <a:schemeClr val="bg1"/>
                </a:solidFill>
              </a:rPr>
              <a:t>学习完本课程</a:t>
            </a:r>
            <a:r>
              <a:rPr lang="zh-CN" altLang="en-US" dirty="0" smtClean="0">
                <a:solidFill>
                  <a:schemeClr val="bg1"/>
                </a:solidFill>
              </a:rPr>
              <a:t>，应该</a:t>
            </a:r>
            <a:r>
              <a:rPr lang="zh-CN" altLang="en-US" dirty="0" smtClean="0">
                <a:solidFill>
                  <a:schemeClr val="bg1"/>
                </a:solidFill>
              </a:rPr>
              <a:t>能够：</a:t>
            </a:r>
            <a:endParaRPr lang="zh-CN" altLang="en-US" dirty="0">
              <a:solidFill>
                <a:schemeClr val="bg1"/>
              </a:solidFill>
            </a:endParaRPr>
          </a:p>
        </p:txBody>
      </p:sp>
      <p:sp>
        <p:nvSpPr>
          <p:cNvPr id="9" name="标题 1"/>
          <p:cNvSpPr txBox="1">
            <a:spLocks/>
          </p:cNvSpPr>
          <p:nvPr/>
        </p:nvSpPr>
        <p:spPr>
          <a:xfrm>
            <a:off x="80528" y="319752"/>
            <a:ext cx="5832648"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tx1">
                    <a:lumMod val="65000"/>
                    <a:lumOff val="35000"/>
                  </a:schemeClr>
                </a:solidFill>
                <a:latin typeface="微软雅黑" pitchFamily="34" charset="-122"/>
                <a:ea typeface="微软雅黑" pitchFamily="34" charset="-122"/>
                <a:cs typeface="+mj-cs"/>
              </a:defRPr>
            </a:lvl1pPr>
          </a:lstStyle>
          <a:p>
            <a:pPr algn="l"/>
            <a:r>
              <a:rPr lang="zh-CN" altLang="en-US" dirty="0" smtClean="0">
                <a:solidFill>
                  <a:srgbClr val="C00000"/>
                </a:solidFill>
              </a:rPr>
              <a:t>   课程目标</a:t>
            </a:r>
            <a:endParaRPr lang="zh-CN" altLang="en-US" dirty="0">
              <a:solidFill>
                <a:srgbClr val="C00000"/>
              </a:solidFill>
            </a:endParaRPr>
          </a:p>
        </p:txBody>
      </p:sp>
      <p:sp>
        <p:nvSpPr>
          <p:cNvPr id="11" name="Oval 8"/>
          <p:cNvSpPr>
            <a:spLocks noChangeArrowheads="1"/>
          </p:cNvSpPr>
          <p:nvPr/>
        </p:nvSpPr>
        <p:spPr bwMode="auto">
          <a:xfrm>
            <a:off x="586454" y="1131590"/>
            <a:ext cx="349250" cy="342900"/>
          </a:xfrm>
          <a:prstGeom prst="ellipse">
            <a:avLst/>
          </a:prstGeom>
          <a:noFill/>
          <a:ln w="127000" algn="ctr">
            <a:solidFill>
              <a:srgbClr val="4DA5E1"/>
            </a:solidFill>
            <a:round/>
            <a:headEnd/>
            <a:tailEnd/>
          </a:ln>
        </p:spPr>
        <p:txBody>
          <a:bodyPr lIns="0" tIns="0" rIns="0" bIns="0" anchor="ctr">
            <a:spAutoFit/>
          </a:bodyPr>
          <a:lstStyle/>
          <a:p>
            <a:pPr algn="ctr" fontAlgn="t"/>
            <a:endParaRPr lang="zh-CN" altLang="zh-CN" sz="1000">
              <a:solidFill>
                <a:prstClr val="black"/>
              </a:solidFill>
              <a:ea typeface="华文细黑" pitchFamily="2" charset="-122"/>
            </a:endParaRPr>
          </a:p>
        </p:txBody>
      </p:sp>
      <p:sp>
        <p:nvSpPr>
          <p:cNvPr id="12" name="Text Box 4"/>
          <p:cNvSpPr txBox="1">
            <a:spLocks noChangeArrowheads="1"/>
          </p:cNvSpPr>
          <p:nvPr/>
        </p:nvSpPr>
        <p:spPr bwMode="auto">
          <a:xfrm>
            <a:off x="467544" y="1844675"/>
            <a:ext cx="5445632"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3538" indent="-363538"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lnSpc>
                <a:spcPct val="150000"/>
              </a:lnSpc>
              <a:buClr>
                <a:prstClr val="black"/>
              </a:buClr>
              <a:buFont typeface="Wingdings" pitchFamily="2" charset="2"/>
              <a:buChar char="n"/>
            </a:pPr>
            <a:r>
              <a:rPr lang="zh-CN" altLang="en-US" sz="2400" b="1" dirty="0" smtClean="0">
                <a:solidFill>
                  <a:prstClr val="black"/>
                </a:solidFill>
                <a:latin typeface="微软雅黑" panose="020B0503020204020204" pitchFamily="34" charset="-122"/>
                <a:ea typeface="微软雅黑" panose="020B0503020204020204" pitchFamily="34" charset="-122"/>
              </a:rPr>
              <a:t>了解</a:t>
            </a:r>
            <a:r>
              <a:rPr lang="en-US" altLang="zh-CN" sz="2400" b="1" dirty="0" smtClean="0">
                <a:solidFill>
                  <a:prstClr val="black"/>
                </a:solidFill>
                <a:latin typeface="微软雅黑" panose="020B0503020204020204" pitchFamily="34" charset="-122"/>
                <a:ea typeface="微软雅黑" panose="020B0503020204020204" pitchFamily="34" charset="-122"/>
              </a:rPr>
              <a:t>SDN</a:t>
            </a:r>
            <a:r>
              <a:rPr lang="zh-CN" altLang="en-US" sz="2400" b="1" dirty="0" smtClean="0">
                <a:solidFill>
                  <a:prstClr val="black"/>
                </a:solidFill>
                <a:latin typeface="微软雅黑" panose="020B0503020204020204" pitchFamily="34" charset="-122"/>
                <a:ea typeface="微软雅黑" panose="020B0503020204020204" pitchFamily="34" charset="-122"/>
              </a:rPr>
              <a:t>技术的起源与发展历程</a:t>
            </a:r>
            <a:endParaRPr lang="zh-CN" altLang="en-US" sz="2400" b="1" dirty="0">
              <a:solidFill>
                <a:prstClr val="black"/>
              </a:solidFill>
              <a:latin typeface="微软雅黑" panose="020B0503020204020204" pitchFamily="34" charset="-122"/>
              <a:ea typeface="微软雅黑" panose="020B0503020204020204" pitchFamily="34" charset="-122"/>
            </a:endParaRPr>
          </a:p>
          <a:p>
            <a:pPr eaLnBrk="1" hangingPunct="1">
              <a:lnSpc>
                <a:spcPct val="150000"/>
              </a:lnSpc>
              <a:buClr>
                <a:prstClr val="black"/>
              </a:buClr>
              <a:buFont typeface="Wingdings" pitchFamily="2" charset="2"/>
              <a:buChar char="n"/>
            </a:pPr>
            <a:r>
              <a:rPr lang="zh-CN" altLang="en-US" sz="2400" b="1" dirty="0" smtClean="0">
                <a:solidFill>
                  <a:prstClr val="black"/>
                </a:solidFill>
                <a:latin typeface="微软雅黑" panose="020B0503020204020204" pitchFamily="34" charset="-122"/>
                <a:ea typeface="微软雅黑" panose="020B0503020204020204" pitchFamily="34" charset="-122"/>
              </a:rPr>
              <a:t>了解</a:t>
            </a:r>
            <a:r>
              <a:rPr lang="en-US" altLang="zh-CN" sz="2400" b="1" dirty="0" smtClean="0">
                <a:solidFill>
                  <a:prstClr val="black"/>
                </a:solidFill>
                <a:latin typeface="微软雅黑" panose="020B0503020204020204" pitchFamily="34" charset="-122"/>
                <a:ea typeface="微软雅黑" panose="020B0503020204020204" pitchFamily="34" charset="-122"/>
              </a:rPr>
              <a:t>SDN</a:t>
            </a:r>
            <a:r>
              <a:rPr lang="zh-CN" altLang="en-US" sz="2400" b="1" dirty="0" smtClean="0">
                <a:solidFill>
                  <a:prstClr val="black"/>
                </a:solidFill>
                <a:latin typeface="微软雅黑" panose="020B0503020204020204" pitchFamily="34" charset="-122"/>
                <a:ea typeface="微软雅黑" panose="020B0503020204020204" pitchFamily="34" charset="-122"/>
              </a:rPr>
              <a:t>的技术流派与体系结构</a:t>
            </a:r>
            <a:endParaRPr lang="zh-CN" altLang="en-US" sz="2400" b="1" dirty="0">
              <a:solidFill>
                <a:prstClr val="black"/>
              </a:solidFill>
              <a:latin typeface="微软雅黑" panose="020B0503020204020204" pitchFamily="34" charset="-122"/>
              <a:ea typeface="微软雅黑" panose="020B0503020204020204" pitchFamily="34" charset="-122"/>
            </a:endParaRPr>
          </a:p>
          <a:p>
            <a:pPr eaLnBrk="1" hangingPunct="1">
              <a:lnSpc>
                <a:spcPct val="150000"/>
              </a:lnSpc>
              <a:buClr>
                <a:prstClr val="black"/>
              </a:buClr>
              <a:buFont typeface="Wingdings" pitchFamily="2" charset="2"/>
              <a:buChar char="n"/>
            </a:pPr>
            <a:r>
              <a:rPr lang="zh-CN" altLang="en-US" sz="2400" b="1" dirty="0" smtClean="0">
                <a:solidFill>
                  <a:prstClr val="black"/>
                </a:solidFill>
                <a:latin typeface="微软雅黑" panose="020B0503020204020204" pitchFamily="34" charset="-122"/>
                <a:ea typeface="微软雅黑" panose="020B0503020204020204" pitchFamily="34" charset="-122"/>
              </a:rPr>
              <a:t>了解</a:t>
            </a:r>
            <a:r>
              <a:rPr lang="en-US" altLang="zh-CN" sz="2400" b="1" dirty="0" smtClean="0">
                <a:solidFill>
                  <a:prstClr val="black"/>
                </a:solidFill>
                <a:latin typeface="微软雅黑" panose="020B0503020204020204" pitchFamily="34" charset="-122"/>
                <a:ea typeface="微软雅黑" panose="020B0503020204020204" pitchFamily="34" charset="-122"/>
              </a:rPr>
              <a:t>SDN</a:t>
            </a:r>
            <a:r>
              <a:rPr lang="zh-CN" altLang="en-US" sz="2400" b="1" dirty="0" smtClean="0">
                <a:solidFill>
                  <a:prstClr val="black"/>
                </a:solidFill>
                <a:latin typeface="微软雅黑" panose="020B0503020204020204" pitchFamily="34" charset="-122"/>
                <a:ea typeface="微软雅黑" panose="020B0503020204020204" pitchFamily="34" charset="-122"/>
              </a:rPr>
              <a:t>典型应用与商用案例</a:t>
            </a:r>
            <a:endParaRPr lang="zh-CN" altLang="en-US" sz="2400" b="1" dirty="0">
              <a:solidFill>
                <a:prstClr val="black"/>
              </a:solidFill>
              <a:latin typeface="微软雅黑" panose="020B0503020204020204" pitchFamily="34" charset="-122"/>
              <a:ea typeface="微软雅黑" panose="020B0503020204020204" pitchFamily="34" charset="-122"/>
            </a:endParaRPr>
          </a:p>
          <a:p>
            <a:pPr eaLnBrk="1" hangingPunct="1">
              <a:lnSpc>
                <a:spcPct val="150000"/>
              </a:lnSpc>
              <a:buClr>
                <a:prstClr val="black"/>
              </a:buClr>
              <a:buFont typeface="Wingdings" pitchFamily="2" charset="2"/>
              <a:buChar char="n"/>
            </a:pPr>
            <a:r>
              <a:rPr lang="zh-CN" altLang="en-US" sz="2400" b="1" dirty="0" smtClean="0">
                <a:solidFill>
                  <a:prstClr val="black"/>
                </a:solidFill>
                <a:latin typeface="微软雅黑" panose="020B0503020204020204" pitchFamily="34" charset="-122"/>
                <a:ea typeface="微软雅黑" panose="020B0503020204020204" pitchFamily="34" charset="-122"/>
              </a:rPr>
              <a:t>了解</a:t>
            </a:r>
            <a:r>
              <a:rPr lang="en-US" altLang="zh-CN" sz="2400" b="1" dirty="0" smtClean="0">
                <a:solidFill>
                  <a:prstClr val="black"/>
                </a:solidFill>
                <a:latin typeface="微软雅黑" panose="020B0503020204020204" pitchFamily="34" charset="-122"/>
                <a:ea typeface="微软雅黑" panose="020B0503020204020204" pitchFamily="34" charset="-122"/>
              </a:rPr>
              <a:t>SDN</a:t>
            </a:r>
            <a:r>
              <a:rPr lang="zh-CN" altLang="en-US" sz="2400" b="1" dirty="0" smtClean="0">
                <a:solidFill>
                  <a:prstClr val="black"/>
                </a:solidFill>
                <a:latin typeface="微软雅黑" panose="020B0503020204020204" pitchFamily="34" charset="-122"/>
                <a:ea typeface="微软雅黑" panose="020B0503020204020204" pitchFamily="34" charset="-122"/>
              </a:rPr>
              <a:t>商用前景</a:t>
            </a:r>
            <a:endParaRPr lang="zh-CN" altLang="en-US" sz="2400" b="1" dirty="0">
              <a:solidFill>
                <a:prstClr val="black"/>
              </a:solidFill>
              <a:latin typeface="微软雅黑" panose="020B0503020204020204" pitchFamily="34" charset="-122"/>
              <a:ea typeface="微软雅黑" panose="020B0503020204020204" pitchFamily="34" charset="-122"/>
            </a:endParaRPr>
          </a:p>
          <a:p>
            <a:pPr eaLnBrk="1" hangingPunct="1">
              <a:lnSpc>
                <a:spcPct val="150000"/>
              </a:lnSpc>
              <a:buClr>
                <a:prstClr val="black"/>
              </a:buClr>
              <a:buFont typeface="Wingdings" pitchFamily="2" charset="2"/>
              <a:buChar char="n"/>
            </a:pPr>
            <a:endParaRPr lang="en-US" altLang="zh-CN" sz="2400" b="1" dirty="0">
              <a:solidFill>
                <a:prstClr val="black"/>
              </a:solidFill>
              <a:ea typeface="华文细黑" pitchFamily="2" charset="-122"/>
            </a:endParaRPr>
          </a:p>
        </p:txBody>
      </p:sp>
      <p:sp>
        <p:nvSpPr>
          <p:cNvPr id="6" name="Shape 136"/>
          <p:cNvSpPr/>
          <p:nvPr/>
        </p:nvSpPr>
        <p:spPr>
          <a:xfrm>
            <a:off x="6156456" y="1851670"/>
            <a:ext cx="2520000" cy="25202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2"/>
            <a:stretch>
              <a:fillRect/>
            </a:stretch>
          </a:blipFill>
          <a:ln w="12700">
            <a:miter lim="400000"/>
          </a:ln>
        </p:spPr>
        <p:txBody>
          <a:bodyPr lIns="0" tIns="0" rIns="0" bIns="0" anchor="ctr"/>
          <a:lstStyle/>
          <a:p>
            <a:pPr algn="ctr">
              <a:defRPr>
                <a:solidFill>
                  <a:srgbClr val="FFFFFF"/>
                </a:solidFill>
                <a:latin typeface="Calibri"/>
                <a:ea typeface="Calibri"/>
                <a:cs typeface="Calibri"/>
                <a:sym typeface="Calibri"/>
              </a:defRPr>
            </a:pPr>
            <a:endParaRPr>
              <a:solidFill>
                <a:srgbClr val="FFFFFF"/>
              </a:solidFill>
              <a:ea typeface="Calibri"/>
              <a:cs typeface="Calibri"/>
              <a:sym typeface="Calibri"/>
            </a:endParaRPr>
          </a:p>
        </p:txBody>
      </p:sp>
    </p:spTree>
    <p:extLst>
      <p:ext uri="{BB962C8B-B14F-4D97-AF65-F5344CB8AC3E}">
        <p14:creationId xmlns:p14="http://schemas.microsoft.com/office/powerpoint/2010/main" val="2501494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l"/>
            <a:r>
              <a:rPr lang="en-US" altLang="zh-CN" b="1" dirty="0" smtClean="0"/>
              <a:t>SDN</a:t>
            </a:r>
            <a:r>
              <a:rPr lang="zh-CN" altLang="en-US" b="1" dirty="0" smtClean="0"/>
              <a:t>标准组织</a:t>
            </a:r>
            <a:r>
              <a:rPr lang="en-US" altLang="zh-CN" b="1" dirty="0" smtClean="0"/>
              <a:t>--ONF</a:t>
            </a:r>
            <a:endParaRPr lang="zh-CN" altLang="en-US" b="1" dirty="0"/>
          </a:p>
        </p:txBody>
      </p:sp>
      <p:sp>
        <p:nvSpPr>
          <p:cNvPr id="4" name="Rectangle 3"/>
          <p:cNvSpPr txBox="1">
            <a:spLocks noChangeArrowheads="1"/>
          </p:cNvSpPr>
          <p:nvPr/>
        </p:nvSpPr>
        <p:spPr>
          <a:xfrm>
            <a:off x="900113" y="1196975"/>
            <a:ext cx="7343775" cy="2958951"/>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000" kern="1200">
                <a:solidFill>
                  <a:schemeClr val="tx1">
                    <a:lumMod val="75000"/>
                    <a:lumOff val="25000"/>
                  </a:schemeClr>
                </a:solidFill>
                <a:latin typeface="微软雅黑" pitchFamily="34" charset="-122"/>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微软雅黑" pitchFamily="34" charset="-122"/>
                <a:ea typeface="微软雅黑" pitchFamily="34" charset="-122"/>
                <a:cs typeface="+mn-cs"/>
              </a:defRPr>
            </a:lvl3pPr>
            <a:lvl4pPr marL="16002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微软雅黑" pitchFamily="34" charset="-122"/>
                <a:ea typeface="微软雅黑" pitchFamily="34" charset="-122"/>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dirty="0" smtClean="0">
                <a:solidFill>
                  <a:prstClr val="black">
                    <a:lumMod val="75000"/>
                    <a:lumOff val="25000"/>
                  </a:prstClr>
                </a:solidFill>
              </a:rPr>
              <a:t>开放网络基金会成立于</a:t>
            </a:r>
            <a:r>
              <a:rPr lang="en-US" altLang="zh-CN" dirty="0" smtClean="0">
                <a:solidFill>
                  <a:prstClr val="black">
                    <a:lumMod val="75000"/>
                    <a:lumOff val="25000"/>
                  </a:prstClr>
                </a:solidFill>
              </a:rPr>
              <a:t>2011</a:t>
            </a:r>
            <a:r>
              <a:rPr lang="zh-CN" altLang="en-US" dirty="0" smtClean="0">
                <a:solidFill>
                  <a:prstClr val="black">
                    <a:lumMod val="75000"/>
                    <a:lumOff val="25000"/>
                  </a:prstClr>
                </a:solidFill>
              </a:rPr>
              <a:t>年</a:t>
            </a:r>
            <a:r>
              <a:rPr lang="en-US" altLang="zh-CN" dirty="0" smtClean="0">
                <a:solidFill>
                  <a:prstClr val="black">
                    <a:lumMod val="75000"/>
                    <a:lumOff val="25000"/>
                  </a:prstClr>
                </a:solidFill>
              </a:rPr>
              <a:t>3</a:t>
            </a:r>
            <a:r>
              <a:rPr lang="zh-CN" altLang="en-US" dirty="0" smtClean="0">
                <a:solidFill>
                  <a:prstClr val="black">
                    <a:lumMod val="75000"/>
                    <a:lumOff val="25000"/>
                  </a:prstClr>
                </a:solidFill>
              </a:rPr>
              <a:t>月，致力于通过对可编程</a:t>
            </a:r>
            <a:r>
              <a:rPr lang="en-US" altLang="zh-CN" dirty="0" smtClean="0">
                <a:solidFill>
                  <a:prstClr val="black">
                    <a:lumMod val="75000"/>
                    <a:lumOff val="25000"/>
                  </a:prstClr>
                </a:solidFill>
              </a:rPr>
              <a:t>SDN</a:t>
            </a:r>
            <a:r>
              <a:rPr lang="zh-CN" altLang="en-US" dirty="0" smtClean="0">
                <a:solidFill>
                  <a:prstClr val="black">
                    <a:lumMod val="75000"/>
                    <a:lumOff val="25000"/>
                  </a:prstClr>
                </a:solidFill>
              </a:rPr>
              <a:t>进行开发和标准化，实现对网络的改造和构建。自成立以来，快速发展，吸引了众多公司加入，包括网络运营商、服务提供商、设备制造商、芯片厂商和软件开发公司等，会员超过</a:t>
            </a:r>
            <a:r>
              <a:rPr lang="en-US" altLang="zh-CN" dirty="0" smtClean="0">
                <a:solidFill>
                  <a:prstClr val="black">
                    <a:lumMod val="75000"/>
                    <a:lumOff val="25000"/>
                  </a:prstClr>
                </a:solidFill>
              </a:rPr>
              <a:t>150</a:t>
            </a:r>
            <a:r>
              <a:rPr lang="zh-CN" altLang="en-US" dirty="0" smtClean="0">
                <a:solidFill>
                  <a:prstClr val="black">
                    <a:lumMod val="75000"/>
                    <a:lumOff val="25000"/>
                  </a:prstClr>
                </a:solidFill>
              </a:rPr>
              <a:t>家。</a:t>
            </a:r>
            <a:endParaRPr lang="en-US" altLang="zh-CN" dirty="0" smtClean="0">
              <a:solidFill>
                <a:prstClr val="black">
                  <a:lumMod val="75000"/>
                  <a:lumOff val="25000"/>
                </a:prstClr>
              </a:solidFill>
            </a:endParaRPr>
          </a:p>
          <a:p>
            <a:r>
              <a:rPr lang="en-US" altLang="zh-CN" dirty="0">
                <a:solidFill>
                  <a:prstClr val="black">
                    <a:lumMod val="75000"/>
                    <a:lumOff val="25000"/>
                  </a:prstClr>
                </a:solidFill>
                <a:hlinkClick r:id="rId2"/>
              </a:rPr>
              <a:t>https://</a:t>
            </a:r>
            <a:r>
              <a:rPr lang="en-US" altLang="zh-CN" dirty="0" smtClean="0">
                <a:solidFill>
                  <a:prstClr val="black">
                    <a:lumMod val="75000"/>
                    <a:lumOff val="25000"/>
                  </a:prstClr>
                </a:solidFill>
                <a:hlinkClick r:id="rId2"/>
              </a:rPr>
              <a:t>www.opennetworking.org/index.php</a:t>
            </a:r>
            <a:endParaRPr lang="en-US" altLang="zh-CN" dirty="0" smtClean="0">
              <a:solidFill>
                <a:prstClr val="black">
                  <a:lumMod val="75000"/>
                  <a:lumOff val="25000"/>
                </a:prstClr>
              </a:solidFill>
            </a:endParaRPr>
          </a:p>
          <a:p>
            <a:endParaRPr lang="en-US" altLang="zh-CN" dirty="0" smtClean="0">
              <a:solidFill>
                <a:prstClr val="black">
                  <a:lumMod val="75000"/>
                  <a:lumOff val="25000"/>
                </a:prstClr>
              </a:solidFill>
            </a:endParaRPr>
          </a:p>
        </p:txBody>
      </p:sp>
    </p:spTree>
    <p:extLst>
      <p:ext uri="{BB962C8B-B14F-4D97-AF65-F5344CB8AC3E}">
        <p14:creationId xmlns:p14="http://schemas.microsoft.com/office/powerpoint/2010/main" val="40819685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l"/>
            <a:r>
              <a:rPr lang="en-US" altLang="zh-CN" b="1" dirty="0" smtClean="0"/>
              <a:t>IETF--</a:t>
            </a:r>
            <a:r>
              <a:rPr lang="zh-CN" altLang="en-US" b="1" dirty="0"/>
              <a:t>国际互联网工程任务</a:t>
            </a:r>
            <a:r>
              <a:rPr lang="zh-CN" altLang="en-US" b="1" dirty="0" smtClean="0"/>
              <a:t>组</a:t>
            </a:r>
            <a:endParaRPr lang="zh-CN" altLang="en-US" b="1" dirty="0"/>
          </a:p>
        </p:txBody>
      </p:sp>
      <p:sp>
        <p:nvSpPr>
          <p:cNvPr id="4" name="Rectangle 3"/>
          <p:cNvSpPr txBox="1">
            <a:spLocks noChangeArrowheads="1"/>
          </p:cNvSpPr>
          <p:nvPr/>
        </p:nvSpPr>
        <p:spPr>
          <a:xfrm>
            <a:off x="900113" y="1196975"/>
            <a:ext cx="7343775" cy="2958951"/>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000" kern="1200">
                <a:solidFill>
                  <a:schemeClr val="tx1">
                    <a:lumMod val="75000"/>
                    <a:lumOff val="25000"/>
                  </a:schemeClr>
                </a:solidFill>
                <a:latin typeface="微软雅黑" pitchFamily="34" charset="-122"/>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微软雅黑" pitchFamily="34" charset="-122"/>
                <a:ea typeface="微软雅黑" pitchFamily="34" charset="-122"/>
                <a:cs typeface="+mn-cs"/>
              </a:defRPr>
            </a:lvl3pPr>
            <a:lvl4pPr marL="16002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微软雅黑" pitchFamily="34" charset="-122"/>
                <a:ea typeface="微软雅黑" pitchFamily="34" charset="-122"/>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dirty="0" smtClean="0">
                <a:solidFill>
                  <a:prstClr val="black">
                    <a:lumMod val="75000"/>
                    <a:lumOff val="25000"/>
                  </a:prstClr>
                </a:solidFill>
              </a:rPr>
              <a:t>IETF</a:t>
            </a:r>
            <a:r>
              <a:rPr lang="zh-CN" altLang="en-US" dirty="0" smtClean="0">
                <a:solidFill>
                  <a:prstClr val="black">
                    <a:lumMod val="75000"/>
                    <a:lumOff val="25000"/>
                  </a:prstClr>
                </a:solidFill>
              </a:rPr>
              <a:t>成立</a:t>
            </a:r>
            <a:r>
              <a:rPr lang="zh-CN" altLang="en-US" dirty="0">
                <a:solidFill>
                  <a:prstClr val="black">
                    <a:lumMod val="75000"/>
                    <a:lumOff val="25000"/>
                  </a:prstClr>
                </a:solidFill>
              </a:rPr>
              <a:t>于</a:t>
            </a:r>
            <a:r>
              <a:rPr lang="en-US" altLang="zh-CN" dirty="0">
                <a:solidFill>
                  <a:prstClr val="black">
                    <a:lumMod val="75000"/>
                    <a:lumOff val="25000"/>
                  </a:prstClr>
                </a:solidFill>
              </a:rPr>
              <a:t>1985</a:t>
            </a:r>
            <a:r>
              <a:rPr lang="zh-CN" altLang="en-US" dirty="0">
                <a:solidFill>
                  <a:prstClr val="black">
                    <a:lumMod val="75000"/>
                    <a:lumOff val="25000"/>
                  </a:prstClr>
                </a:solidFill>
              </a:rPr>
              <a:t>年底，是全球互联网最具权威的技术标准化组织，主要任务是负责互联网相关技术规范的研发和制定，当前绝大多数国际互联网技术标准出自</a:t>
            </a:r>
            <a:r>
              <a:rPr lang="en-US" altLang="zh-CN" dirty="0">
                <a:solidFill>
                  <a:prstClr val="black">
                    <a:lumMod val="75000"/>
                    <a:lumOff val="25000"/>
                  </a:prstClr>
                </a:solidFill>
              </a:rPr>
              <a:t>IETF</a:t>
            </a:r>
            <a:r>
              <a:rPr lang="zh-CN" altLang="en-US" dirty="0" smtClean="0">
                <a:solidFill>
                  <a:prstClr val="black">
                    <a:lumMod val="75000"/>
                    <a:lumOff val="25000"/>
                  </a:prstClr>
                </a:solidFill>
              </a:rPr>
              <a:t>。</a:t>
            </a:r>
            <a:endParaRPr lang="en-US" altLang="zh-CN" dirty="0" smtClean="0">
              <a:solidFill>
                <a:prstClr val="black">
                  <a:lumMod val="75000"/>
                  <a:lumOff val="25000"/>
                </a:prstClr>
              </a:solidFill>
            </a:endParaRPr>
          </a:p>
          <a:p>
            <a:r>
              <a:rPr lang="zh-CN" altLang="en-US" dirty="0" smtClean="0">
                <a:solidFill>
                  <a:prstClr val="black">
                    <a:lumMod val="75000"/>
                    <a:lumOff val="25000"/>
                  </a:prstClr>
                </a:solidFill>
              </a:rPr>
              <a:t>早在</a:t>
            </a:r>
            <a:r>
              <a:rPr lang="en-US" altLang="zh-CN" dirty="0" smtClean="0">
                <a:solidFill>
                  <a:prstClr val="black">
                    <a:lumMod val="75000"/>
                    <a:lumOff val="25000"/>
                  </a:prstClr>
                </a:solidFill>
              </a:rPr>
              <a:t>SDN</a:t>
            </a:r>
            <a:r>
              <a:rPr lang="zh-CN" altLang="en-US" dirty="0" smtClean="0">
                <a:solidFill>
                  <a:prstClr val="black">
                    <a:lumMod val="75000"/>
                    <a:lumOff val="25000"/>
                  </a:prstClr>
                </a:solidFill>
              </a:rPr>
              <a:t>概念提出之前，</a:t>
            </a:r>
            <a:r>
              <a:rPr lang="en-US" altLang="zh-CN" dirty="0" smtClean="0">
                <a:solidFill>
                  <a:prstClr val="black">
                    <a:lumMod val="75000"/>
                    <a:lumOff val="25000"/>
                  </a:prstClr>
                </a:solidFill>
              </a:rPr>
              <a:t>IETF</a:t>
            </a:r>
            <a:r>
              <a:rPr lang="zh-CN" altLang="en-US" dirty="0" smtClean="0">
                <a:solidFill>
                  <a:prstClr val="black">
                    <a:lumMod val="75000"/>
                    <a:lumOff val="25000"/>
                  </a:prstClr>
                </a:solidFill>
              </a:rPr>
              <a:t>就对很多</a:t>
            </a:r>
            <a:r>
              <a:rPr lang="en-US" altLang="zh-CN" dirty="0" smtClean="0">
                <a:solidFill>
                  <a:prstClr val="black">
                    <a:lumMod val="75000"/>
                    <a:lumOff val="25000"/>
                  </a:prstClr>
                </a:solidFill>
              </a:rPr>
              <a:t>SDN</a:t>
            </a:r>
            <a:r>
              <a:rPr lang="zh-CN" altLang="en-US" dirty="0" smtClean="0">
                <a:solidFill>
                  <a:prstClr val="black">
                    <a:lumMod val="75000"/>
                    <a:lumOff val="25000"/>
                  </a:prstClr>
                </a:solidFill>
              </a:rPr>
              <a:t>核心理念和技术进行了探索研究，与</a:t>
            </a:r>
            <a:r>
              <a:rPr lang="en-US" altLang="zh-CN" dirty="0" smtClean="0">
                <a:solidFill>
                  <a:prstClr val="black">
                    <a:lumMod val="75000"/>
                    <a:lumOff val="25000"/>
                  </a:prstClr>
                </a:solidFill>
              </a:rPr>
              <a:t>ONF</a:t>
            </a:r>
            <a:r>
              <a:rPr lang="zh-CN" altLang="en-US" dirty="0" smtClean="0">
                <a:solidFill>
                  <a:prstClr val="black">
                    <a:lumMod val="75000"/>
                    <a:lumOff val="25000"/>
                  </a:prstClr>
                </a:solidFill>
              </a:rPr>
              <a:t>相比，</a:t>
            </a:r>
            <a:r>
              <a:rPr lang="en-US" altLang="zh-CN" dirty="0" smtClean="0">
                <a:solidFill>
                  <a:prstClr val="black">
                    <a:lumMod val="75000"/>
                    <a:lumOff val="25000"/>
                  </a:prstClr>
                </a:solidFill>
              </a:rPr>
              <a:t>IETF</a:t>
            </a:r>
            <a:r>
              <a:rPr lang="zh-CN" altLang="en-US" dirty="0" smtClean="0">
                <a:solidFill>
                  <a:prstClr val="black">
                    <a:lumMod val="75000"/>
                    <a:lumOff val="25000"/>
                  </a:prstClr>
                </a:solidFill>
              </a:rPr>
              <a:t>的相关工作更多的是由网络设备厂商主导，聚集于</a:t>
            </a:r>
            <a:r>
              <a:rPr lang="en-US" altLang="zh-CN" dirty="0" smtClean="0">
                <a:solidFill>
                  <a:prstClr val="black">
                    <a:lumMod val="75000"/>
                    <a:lumOff val="25000"/>
                  </a:prstClr>
                </a:solidFill>
              </a:rPr>
              <a:t>SDN</a:t>
            </a:r>
            <a:r>
              <a:rPr lang="zh-CN" altLang="en-US" dirty="0" smtClean="0">
                <a:solidFill>
                  <a:prstClr val="black">
                    <a:lumMod val="75000"/>
                    <a:lumOff val="25000"/>
                  </a:prstClr>
                </a:solidFill>
              </a:rPr>
              <a:t>相关功能和技术如何在网络中实现的细节上，分别是转发与控制分离工作组（</a:t>
            </a:r>
            <a:r>
              <a:rPr lang="en-US" altLang="zh-CN" dirty="0" err="1" smtClean="0">
                <a:solidFill>
                  <a:prstClr val="black">
                    <a:lumMod val="75000"/>
                    <a:lumOff val="25000"/>
                  </a:prstClr>
                </a:solidFill>
              </a:rPr>
              <a:t>ForCES</a:t>
            </a:r>
            <a:r>
              <a:rPr lang="zh-CN" altLang="en-US" dirty="0" smtClean="0">
                <a:solidFill>
                  <a:prstClr val="black">
                    <a:lumMod val="75000"/>
                    <a:lumOff val="25000"/>
                  </a:prstClr>
                </a:solidFill>
              </a:rPr>
              <a:t>）和应用层流量优化工作组（</a:t>
            </a:r>
            <a:r>
              <a:rPr lang="en-US" altLang="zh-CN" dirty="0" smtClean="0">
                <a:solidFill>
                  <a:prstClr val="black">
                    <a:lumMod val="75000"/>
                    <a:lumOff val="25000"/>
                  </a:prstClr>
                </a:solidFill>
              </a:rPr>
              <a:t>ALTO</a:t>
            </a:r>
            <a:r>
              <a:rPr lang="zh-CN" altLang="en-US" dirty="0" smtClean="0">
                <a:solidFill>
                  <a:prstClr val="black">
                    <a:lumMod val="75000"/>
                    <a:lumOff val="25000"/>
                  </a:prstClr>
                </a:solidFill>
              </a:rPr>
              <a:t>）。</a:t>
            </a:r>
            <a:endParaRPr lang="en-US" altLang="zh-CN" dirty="0" smtClean="0">
              <a:solidFill>
                <a:prstClr val="black">
                  <a:lumMod val="75000"/>
                  <a:lumOff val="25000"/>
                </a:prstClr>
              </a:solidFill>
            </a:endParaRPr>
          </a:p>
        </p:txBody>
      </p:sp>
      <p:pic>
        <p:nvPicPr>
          <p:cNvPr id="5" name="Picture 5" descr="ietflogo2e"/>
          <p:cNvPicPr>
            <a:picLocks noChangeAspect="1" noChangeArrowheads="1"/>
          </p:cNvPicPr>
          <p:nvPr/>
        </p:nvPicPr>
        <p:blipFill>
          <a:blip r:embed="rId2" cstate="print"/>
          <a:srcRect/>
          <a:stretch>
            <a:fillRect/>
          </a:stretch>
        </p:blipFill>
        <p:spPr bwMode="auto">
          <a:xfrm>
            <a:off x="7164288" y="101969"/>
            <a:ext cx="1800000" cy="10296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984021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l"/>
            <a:r>
              <a:rPr lang="en-US" altLang="zh-CN" b="1" dirty="0" smtClean="0"/>
              <a:t>ITU--</a:t>
            </a:r>
            <a:r>
              <a:rPr lang="zh-CN" altLang="en-US" b="1" dirty="0"/>
              <a:t>国际电信</a:t>
            </a:r>
            <a:r>
              <a:rPr lang="zh-CN" altLang="en-US" b="1" dirty="0" smtClean="0"/>
              <a:t>联盟 </a:t>
            </a:r>
            <a:endParaRPr lang="zh-CN" altLang="en-US" b="1" dirty="0"/>
          </a:p>
        </p:txBody>
      </p:sp>
      <p:sp>
        <p:nvSpPr>
          <p:cNvPr id="4" name="Rectangle 3"/>
          <p:cNvSpPr txBox="1">
            <a:spLocks noChangeArrowheads="1"/>
          </p:cNvSpPr>
          <p:nvPr/>
        </p:nvSpPr>
        <p:spPr>
          <a:xfrm>
            <a:off x="900113" y="1196975"/>
            <a:ext cx="7343775" cy="2958951"/>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000" kern="1200">
                <a:solidFill>
                  <a:schemeClr val="tx1">
                    <a:lumMod val="75000"/>
                    <a:lumOff val="25000"/>
                  </a:schemeClr>
                </a:solidFill>
                <a:latin typeface="微软雅黑" pitchFamily="34" charset="-122"/>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微软雅黑" pitchFamily="34" charset="-122"/>
                <a:ea typeface="微软雅黑" pitchFamily="34" charset="-122"/>
                <a:cs typeface="+mn-cs"/>
              </a:defRPr>
            </a:lvl3pPr>
            <a:lvl4pPr marL="16002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微软雅黑" pitchFamily="34" charset="-122"/>
                <a:ea typeface="微软雅黑" pitchFamily="34" charset="-122"/>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dirty="0">
                <a:solidFill>
                  <a:prstClr val="black">
                    <a:lumMod val="75000"/>
                    <a:lumOff val="25000"/>
                  </a:prstClr>
                </a:solidFill>
              </a:rPr>
              <a:t>国际电信联盟是联合国的一个重要专门机构，也是联合国机构中历史最长的一个国际组织。简称“国际电联”、“电联”或“</a:t>
            </a:r>
            <a:r>
              <a:rPr lang="en-US" altLang="zh-CN" dirty="0">
                <a:solidFill>
                  <a:prstClr val="black">
                    <a:lumMod val="75000"/>
                    <a:lumOff val="25000"/>
                  </a:prstClr>
                </a:solidFill>
              </a:rPr>
              <a:t>ITU”</a:t>
            </a:r>
            <a:r>
              <a:rPr lang="zh-CN" altLang="en-US" dirty="0" smtClean="0">
                <a:solidFill>
                  <a:prstClr val="black">
                    <a:lumMod val="75000"/>
                    <a:lumOff val="25000"/>
                  </a:prstClr>
                </a:solidFill>
              </a:rPr>
              <a:t>。</a:t>
            </a:r>
            <a:endParaRPr lang="en-US" altLang="zh-CN" dirty="0" smtClean="0">
              <a:solidFill>
                <a:prstClr val="black">
                  <a:lumMod val="75000"/>
                  <a:lumOff val="25000"/>
                </a:prstClr>
              </a:solidFill>
            </a:endParaRPr>
          </a:p>
          <a:p>
            <a:r>
              <a:rPr lang="en-US" altLang="zh-CN" dirty="0">
                <a:solidFill>
                  <a:prstClr val="black">
                    <a:lumMod val="75000"/>
                    <a:lumOff val="25000"/>
                  </a:prstClr>
                </a:solidFill>
              </a:rPr>
              <a:t>ITU</a:t>
            </a:r>
            <a:r>
              <a:rPr lang="zh-CN" altLang="en-US" dirty="0">
                <a:solidFill>
                  <a:prstClr val="black">
                    <a:lumMod val="75000"/>
                    <a:lumOff val="25000"/>
                  </a:prstClr>
                </a:solidFill>
              </a:rPr>
              <a:t>的组织结构主要分为电信标准化部门（</a:t>
            </a:r>
            <a:r>
              <a:rPr lang="en-US" altLang="zh-CN" dirty="0">
                <a:solidFill>
                  <a:prstClr val="black">
                    <a:lumMod val="75000"/>
                    <a:lumOff val="25000"/>
                  </a:prstClr>
                </a:solidFill>
              </a:rPr>
              <a:t>ITU-T</a:t>
            </a:r>
            <a:r>
              <a:rPr lang="zh-CN" altLang="en-US" dirty="0">
                <a:solidFill>
                  <a:prstClr val="black">
                    <a:lumMod val="75000"/>
                    <a:lumOff val="25000"/>
                  </a:prstClr>
                </a:solidFill>
              </a:rPr>
              <a:t>）、无线电通信部门（</a:t>
            </a:r>
            <a:r>
              <a:rPr lang="en-US" altLang="zh-CN" dirty="0">
                <a:solidFill>
                  <a:prstClr val="black">
                    <a:lumMod val="75000"/>
                    <a:lumOff val="25000"/>
                  </a:prstClr>
                </a:solidFill>
              </a:rPr>
              <a:t>ITU-R</a:t>
            </a:r>
            <a:r>
              <a:rPr lang="zh-CN" altLang="en-US" dirty="0">
                <a:solidFill>
                  <a:prstClr val="black">
                    <a:lumMod val="75000"/>
                    <a:lumOff val="25000"/>
                  </a:prstClr>
                </a:solidFill>
              </a:rPr>
              <a:t>）和电信发展部门（</a:t>
            </a:r>
            <a:r>
              <a:rPr lang="en-US" altLang="zh-CN" dirty="0">
                <a:solidFill>
                  <a:prstClr val="black">
                    <a:lumMod val="75000"/>
                    <a:lumOff val="25000"/>
                  </a:prstClr>
                </a:solidFill>
              </a:rPr>
              <a:t>ITU-D</a:t>
            </a:r>
            <a:r>
              <a:rPr lang="zh-CN" altLang="en-US" dirty="0" smtClean="0">
                <a:solidFill>
                  <a:prstClr val="black">
                    <a:lumMod val="75000"/>
                    <a:lumOff val="25000"/>
                  </a:prstClr>
                </a:solidFill>
              </a:rPr>
              <a:t>）。</a:t>
            </a:r>
            <a:endParaRPr lang="en-US" altLang="zh-CN" dirty="0" smtClean="0">
              <a:solidFill>
                <a:prstClr val="black">
                  <a:lumMod val="75000"/>
                  <a:lumOff val="25000"/>
                </a:prstClr>
              </a:solidFill>
            </a:endParaRPr>
          </a:p>
          <a:p>
            <a:r>
              <a:rPr lang="en-US" altLang="zh-CN" dirty="0" smtClean="0">
                <a:solidFill>
                  <a:prstClr val="black">
                    <a:lumMod val="75000"/>
                    <a:lumOff val="25000"/>
                  </a:prstClr>
                </a:solidFill>
              </a:rPr>
              <a:t>ITU-T</a:t>
            </a:r>
            <a:r>
              <a:rPr lang="zh-CN" altLang="en-US" dirty="0" smtClean="0">
                <a:solidFill>
                  <a:prstClr val="black">
                    <a:lumMod val="75000"/>
                    <a:lumOff val="25000"/>
                  </a:prstClr>
                </a:solidFill>
              </a:rPr>
              <a:t>于</a:t>
            </a:r>
            <a:r>
              <a:rPr lang="en-US" altLang="zh-CN" dirty="0" smtClean="0">
                <a:solidFill>
                  <a:prstClr val="black">
                    <a:lumMod val="75000"/>
                    <a:lumOff val="25000"/>
                  </a:prstClr>
                </a:solidFill>
              </a:rPr>
              <a:t>2012</a:t>
            </a:r>
            <a:r>
              <a:rPr lang="zh-CN" altLang="en-US" dirty="0" smtClean="0">
                <a:solidFill>
                  <a:prstClr val="black">
                    <a:lumMod val="75000"/>
                    <a:lumOff val="25000"/>
                  </a:prstClr>
                </a:solidFill>
              </a:rPr>
              <a:t>年开展了对</a:t>
            </a:r>
            <a:r>
              <a:rPr lang="en-US" altLang="zh-CN" dirty="0" smtClean="0">
                <a:solidFill>
                  <a:prstClr val="black">
                    <a:lumMod val="75000"/>
                    <a:lumOff val="25000"/>
                  </a:prstClr>
                </a:solidFill>
              </a:rPr>
              <a:t>SDN</a:t>
            </a:r>
            <a:r>
              <a:rPr lang="zh-CN" altLang="en-US" dirty="0" smtClean="0">
                <a:solidFill>
                  <a:prstClr val="black">
                    <a:lumMod val="75000"/>
                    <a:lumOff val="25000"/>
                  </a:prstClr>
                </a:solidFill>
              </a:rPr>
              <a:t>的相关研究。</a:t>
            </a:r>
            <a:endParaRPr lang="en-US" altLang="zh-CN" dirty="0" smtClean="0">
              <a:solidFill>
                <a:prstClr val="black">
                  <a:lumMod val="75000"/>
                  <a:lumOff val="25000"/>
                </a:prstClr>
              </a:solidFill>
            </a:endParaRPr>
          </a:p>
        </p:txBody>
      </p:sp>
    </p:spTree>
    <p:extLst>
      <p:ext uri="{BB962C8B-B14F-4D97-AF65-F5344CB8AC3E}">
        <p14:creationId xmlns:p14="http://schemas.microsoft.com/office/powerpoint/2010/main" val="13366062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l"/>
            <a:r>
              <a:rPr lang="en-US" altLang="zh-CN" b="1" dirty="0" smtClean="0"/>
              <a:t>ITU-T—SDN</a:t>
            </a:r>
            <a:r>
              <a:rPr lang="zh-CN" altLang="en-US" b="1" dirty="0" smtClean="0"/>
              <a:t>相关的研究</a:t>
            </a:r>
            <a:endParaRPr lang="zh-CN" altLang="en-US" b="1" dirty="0"/>
          </a:p>
        </p:txBody>
      </p:sp>
      <p:sp>
        <p:nvSpPr>
          <p:cNvPr id="4" name="Rectangle 3"/>
          <p:cNvSpPr txBox="1">
            <a:spLocks noChangeArrowheads="1"/>
          </p:cNvSpPr>
          <p:nvPr/>
        </p:nvSpPr>
        <p:spPr>
          <a:xfrm>
            <a:off x="900113" y="915566"/>
            <a:ext cx="7343775" cy="2958951"/>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000" kern="1200">
                <a:solidFill>
                  <a:schemeClr val="tx1">
                    <a:lumMod val="75000"/>
                    <a:lumOff val="25000"/>
                  </a:schemeClr>
                </a:solidFill>
                <a:latin typeface="微软雅黑" pitchFamily="34" charset="-122"/>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微软雅黑" pitchFamily="34" charset="-122"/>
                <a:ea typeface="微软雅黑" pitchFamily="34" charset="-122"/>
                <a:cs typeface="+mn-cs"/>
              </a:defRPr>
            </a:lvl3pPr>
            <a:lvl4pPr marL="16002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微软雅黑" pitchFamily="34" charset="-122"/>
                <a:ea typeface="微软雅黑" pitchFamily="34" charset="-122"/>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dirty="0" smtClean="0">
                <a:solidFill>
                  <a:prstClr val="black">
                    <a:lumMod val="75000"/>
                    <a:lumOff val="25000"/>
                  </a:prstClr>
                </a:solidFill>
              </a:rPr>
              <a:t>通过与</a:t>
            </a:r>
            <a:r>
              <a:rPr lang="en-US" altLang="zh-CN" dirty="0" smtClean="0">
                <a:solidFill>
                  <a:prstClr val="black">
                    <a:lumMod val="75000"/>
                    <a:lumOff val="25000"/>
                  </a:prstClr>
                </a:solidFill>
              </a:rPr>
              <a:t>ONF</a:t>
            </a:r>
            <a:r>
              <a:rPr lang="zh-CN" altLang="en-US" dirty="0" smtClean="0">
                <a:solidFill>
                  <a:prstClr val="black">
                    <a:lumMod val="75000"/>
                    <a:lumOff val="25000"/>
                  </a:prstClr>
                </a:solidFill>
              </a:rPr>
              <a:t>的联络协商，</a:t>
            </a:r>
            <a:r>
              <a:rPr lang="en-US" altLang="zh-CN" dirty="0" smtClean="0">
                <a:solidFill>
                  <a:prstClr val="black">
                    <a:lumMod val="75000"/>
                    <a:lumOff val="25000"/>
                  </a:prstClr>
                </a:solidFill>
              </a:rPr>
              <a:t>ITU-T</a:t>
            </a:r>
            <a:r>
              <a:rPr lang="zh-CN" altLang="en-US" dirty="0" smtClean="0">
                <a:solidFill>
                  <a:prstClr val="black">
                    <a:lumMod val="75000"/>
                    <a:lumOff val="25000"/>
                  </a:prstClr>
                </a:solidFill>
              </a:rPr>
              <a:t>明确了针对电信网络进行</a:t>
            </a:r>
            <a:r>
              <a:rPr lang="en-US" altLang="zh-CN" dirty="0" smtClean="0">
                <a:solidFill>
                  <a:prstClr val="black">
                    <a:lumMod val="75000"/>
                    <a:lumOff val="25000"/>
                  </a:prstClr>
                </a:solidFill>
              </a:rPr>
              <a:t>SDN</a:t>
            </a:r>
            <a:r>
              <a:rPr lang="zh-CN" altLang="en-US" dirty="0" smtClean="0">
                <a:solidFill>
                  <a:prstClr val="black">
                    <a:lumMod val="75000"/>
                    <a:lumOff val="25000"/>
                  </a:prstClr>
                </a:solidFill>
              </a:rPr>
              <a:t>场景、架构及信令方面的标准化研究。</a:t>
            </a:r>
            <a:endParaRPr lang="en-US" altLang="zh-CN" dirty="0" smtClean="0">
              <a:solidFill>
                <a:prstClr val="black">
                  <a:lumMod val="75000"/>
                  <a:lumOff val="25000"/>
                </a:prstClr>
              </a:solidFill>
            </a:endParaRPr>
          </a:p>
          <a:p>
            <a:r>
              <a:rPr lang="en-US" altLang="zh-CN" dirty="0" smtClean="0">
                <a:solidFill>
                  <a:prstClr val="black">
                    <a:lumMod val="75000"/>
                    <a:lumOff val="25000"/>
                  </a:prstClr>
                </a:solidFill>
              </a:rPr>
              <a:t>ITU-T</a:t>
            </a:r>
            <a:r>
              <a:rPr lang="zh-CN" altLang="en-US" dirty="0" smtClean="0">
                <a:solidFill>
                  <a:prstClr val="black">
                    <a:lumMod val="75000"/>
                    <a:lumOff val="25000"/>
                  </a:prstClr>
                </a:solidFill>
              </a:rPr>
              <a:t>有</a:t>
            </a:r>
            <a:r>
              <a:rPr lang="en-US" altLang="zh-CN" dirty="0" smtClean="0">
                <a:solidFill>
                  <a:prstClr val="black">
                    <a:lumMod val="75000"/>
                    <a:lumOff val="25000"/>
                  </a:prstClr>
                </a:solidFill>
              </a:rPr>
              <a:t>3</a:t>
            </a:r>
            <a:r>
              <a:rPr lang="zh-CN" altLang="en-US" dirty="0" smtClean="0">
                <a:solidFill>
                  <a:prstClr val="black">
                    <a:lumMod val="75000"/>
                    <a:lumOff val="25000"/>
                  </a:prstClr>
                </a:solidFill>
              </a:rPr>
              <a:t>个与</a:t>
            </a:r>
            <a:r>
              <a:rPr lang="en-US" altLang="zh-CN" dirty="0" smtClean="0">
                <a:solidFill>
                  <a:prstClr val="black">
                    <a:lumMod val="75000"/>
                    <a:lumOff val="25000"/>
                  </a:prstClr>
                </a:solidFill>
              </a:rPr>
              <a:t>SDN</a:t>
            </a:r>
            <a:r>
              <a:rPr lang="zh-CN" altLang="en-US" dirty="0" smtClean="0">
                <a:solidFill>
                  <a:prstClr val="black">
                    <a:lumMod val="75000"/>
                    <a:lumOff val="25000"/>
                  </a:prstClr>
                </a:solidFill>
              </a:rPr>
              <a:t>相关的研究工作组，分别是</a:t>
            </a:r>
            <a:r>
              <a:rPr lang="en-US" altLang="zh-CN" dirty="0" smtClean="0">
                <a:solidFill>
                  <a:prstClr val="black">
                    <a:lumMod val="75000"/>
                    <a:lumOff val="25000"/>
                  </a:prstClr>
                </a:solidFill>
              </a:rPr>
              <a:t>SG13</a:t>
            </a:r>
            <a:r>
              <a:rPr lang="zh-CN" altLang="en-US" dirty="0" smtClean="0">
                <a:solidFill>
                  <a:prstClr val="black">
                    <a:lumMod val="75000"/>
                    <a:lumOff val="25000"/>
                  </a:prstClr>
                </a:solidFill>
              </a:rPr>
              <a:t>、</a:t>
            </a:r>
            <a:r>
              <a:rPr lang="en-US" altLang="zh-CN" dirty="0" smtClean="0">
                <a:solidFill>
                  <a:prstClr val="black">
                    <a:lumMod val="75000"/>
                    <a:lumOff val="25000"/>
                  </a:prstClr>
                </a:solidFill>
              </a:rPr>
              <a:t>SG11</a:t>
            </a:r>
            <a:r>
              <a:rPr lang="zh-CN" altLang="en-US" dirty="0" smtClean="0">
                <a:solidFill>
                  <a:prstClr val="black">
                    <a:lumMod val="75000"/>
                    <a:lumOff val="25000"/>
                  </a:prstClr>
                </a:solidFill>
              </a:rPr>
              <a:t>和</a:t>
            </a:r>
            <a:r>
              <a:rPr lang="en-US" altLang="zh-CN" dirty="0" smtClean="0">
                <a:solidFill>
                  <a:prstClr val="black">
                    <a:lumMod val="75000"/>
                    <a:lumOff val="25000"/>
                  </a:prstClr>
                </a:solidFill>
              </a:rPr>
              <a:t>SG15</a:t>
            </a:r>
            <a:r>
              <a:rPr lang="zh-CN" altLang="en-US" dirty="0" smtClean="0">
                <a:solidFill>
                  <a:prstClr val="black">
                    <a:lumMod val="75000"/>
                    <a:lumOff val="25000"/>
                  </a:prstClr>
                </a:solidFill>
              </a:rPr>
              <a:t>。</a:t>
            </a:r>
            <a:endParaRPr lang="en-US" altLang="zh-CN" dirty="0" smtClean="0">
              <a:solidFill>
                <a:prstClr val="black">
                  <a:lumMod val="75000"/>
                  <a:lumOff val="25000"/>
                </a:prstClr>
              </a:solidFill>
            </a:endParaRPr>
          </a:p>
          <a:p>
            <a:r>
              <a:rPr lang="en-US" altLang="zh-CN" dirty="0" smtClean="0">
                <a:solidFill>
                  <a:prstClr val="black">
                    <a:lumMod val="75000"/>
                    <a:lumOff val="25000"/>
                  </a:prstClr>
                </a:solidFill>
              </a:rPr>
              <a:t>SG13</a:t>
            </a:r>
            <a:r>
              <a:rPr lang="zh-CN" altLang="en-US" dirty="0" smtClean="0">
                <a:solidFill>
                  <a:prstClr val="black">
                    <a:lumMod val="75000"/>
                    <a:lumOff val="25000"/>
                  </a:prstClr>
                </a:solidFill>
              </a:rPr>
              <a:t>主要面向</a:t>
            </a:r>
            <a:r>
              <a:rPr lang="en-US" altLang="zh-CN" dirty="0" smtClean="0">
                <a:solidFill>
                  <a:prstClr val="black">
                    <a:lumMod val="75000"/>
                    <a:lumOff val="25000"/>
                  </a:prstClr>
                </a:solidFill>
              </a:rPr>
              <a:t>SDN</a:t>
            </a:r>
            <a:r>
              <a:rPr lang="zh-CN" altLang="en-US" dirty="0" smtClean="0">
                <a:solidFill>
                  <a:prstClr val="black">
                    <a:lumMod val="75000"/>
                    <a:lumOff val="25000"/>
                  </a:prstClr>
                </a:solidFill>
              </a:rPr>
              <a:t>的功能需求和网络架构的标准化，</a:t>
            </a:r>
            <a:r>
              <a:rPr lang="en-US" altLang="zh-CN" dirty="0" smtClean="0">
                <a:solidFill>
                  <a:prstClr val="black">
                    <a:lumMod val="75000"/>
                    <a:lumOff val="25000"/>
                  </a:prstClr>
                </a:solidFill>
              </a:rPr>
              <a:t>SG11</a:t>
            </a:r>
            <a:r>
              <a:rPr lang="zh-CN" altLang="en-US" dirty="0" smtClean="0">
                <a:solidFill>
                  <a:prstClr val="black">
                    <a:lumMod val="75000"/>
                    <a:lumOff val="25000"/>
                  </a:prstClr>
                </a:solidFill>
              </a:rPr>
              <a:t>则结合</a:t>
            </a:r>
            <a:r>
              <a:rPr lang="en-US" altLang="zh-CN" dirty="0" smtClean="0">
                <a:solidFill>
                  <a:prstClr val="black">
                    <a:lumMod val="75000"/>
                    <a:lumOff val="25000"/>
                  </a:prstClr>
                </a:solidFill>
              </a:rPr>
              <a:t>SG13</a:t>
            </a:r>
            <a:r>
              <a:rPr lang="zh-CN" altLang="en-US" dirty="0" smtClean="0">
                <a:solidFill>
                  <a:prstClr val="black">
                    <a:lumMod val="75000"/>
                    <a:lumOff val="25000"/>
                  </a:prstClr>
                </a:solidFill>
              </a:rPr>
              <a:t>的工作，开展</a:t>
            </a:r>
            <a:r>
              <a:rPr lang="en-US" altLang="zh-CN" dirty="0" smtClean="0">
                <a:solidFill>
                  <a:prstClr val="black">
                    <a:lumMod val="75000"/>
                    <a:lumOff val="25000"/>
                  </a:prstClr>
                </a:solidFill>
              </a:rPr>
              <a:t>SDN</a:t>
            </a:r>
            <a:r>
              <a:rPr lang="zh-CN" altLang="en-US" dirty="0" smtClean="0">
                <a:solidFill>
                  <a:prstClr val="black">
                    <a:lumMod val="75000"/>
                    <a:lumOff val="25000"/>
                  </a:prstClr>
                </a:solidFill>
              </a:rPr>
              <a:t>信令需求和协议的标准化。</a:t>
            </a:r>
            <a:r>
              <a:rPr lang="en-US" altLang="zh-CN" dirty="0" smtClean="0">
                <a:solidFill>
                  <a:prstClr val="black">
                    <a:lumMod val="75000"/>
                    <a:lumOff val="25000"/>
                  </a:prstClr>
                </a:solidFill>
              </a:rPr>
              <a:t>SG15</a:t>
            </a:r>
            <a:r>
              <a:rPr lang="zh-CN" altLang="en-US" dirty="0" smtClean="0">
                <a:solidFill>
                  <a:prstClr val="black">
                    <a:lumMod val="75000"/>
                    <a:lumOff val="25000"/>
                  </a:prstClr>
                </a:solidFill>
              </a:rPr>
              <a:t>展开了</a:t>
            </a:r>
            <a:r>
              <a:rPr lang="en-US" altLang="zh-CN" dirty="0" smtClean="0">
                <a:solidFill>
                  <a:prstClr val="black">
                    <a:lumMod val="75000"/>
                    <a:lumOff val="25000"/>
                  </a:prstClr>
                </a:solidFill>
              </a:rPr>
              <a:t>SDN</a:t>
            </a:r>
            <a:r>
              <a:rPr lang="zh-CN" altLang="en-US" dirty="0" smtClean="0">
                <a:solidFill>
                  <a:prstClr val="black">
                    <a:lumMod val="75000"/>
                    <a:lumOff val="25000"/>
                  </a:prstClr>
                </a:solidFill>
              </a:rPr>
              <a:t>对传送网络架构影响 的讨论。</a:t>
            </a:r>
            <a:endParaRPr lang="en-US" altLang="zh-CN" dirty="0" smtClean="0">
              <a:solidFill>
                <a:prstClr val="black">
                  <a:lumMod val="75000"/>
                  <a:lumOff val="25000"/>
                </a:prstClr>
              </a:solidFill>
            </a:endParaRPr>
          </a:p>
          <a:p>
            <a:r>
              <a:rPr lang="en-US" altLang="zh-CN" dirty="0">
                <a:solidFill>
                  <a:prstClr val="black">
                    <a:lumMod val="75000"/>
                    <a:lumOff val="25000"/>
                  </a:prstClr>
                </a:solidFill>
                <a:hlinkClick r:id="rId2"/>
              </a:rPr>
              <a:t>http://</a:t>
            </a:r>
            <a:r>
              <a:rPr lang="en-US" altLang="zh-CN" dirty="0" smtClean="0">
                <a:solidFill>
                  <a:prstClr val="black">
                    <a:lumMod val="75000"/>
                    <a:lumOff val="25000"/>
                  </a:prstClr>
                </a:solidFill>
                <a:hlinkClick r:id="rId2"/>
              </a:rPr>
              <a:t>www.itu.int/en/ITU-T/studygroups/2013-2016/Pages/default.aspx</a:t>
            </a:r>
            <a:endParaRPr lang="en-US" altLang="zh-CN" dirty="0" smtClean="0">
              <a:solidFill>
                <a:prstClr val="black">
                  <a:lumMod val="75000"/>
                  <a:lumOff val="25000"/>
                </a:prstClr>
              </a:solidFill>
            </a:endParaRPr>
          </a:p>
          <a:p>
            <a:endParaRPr lang="en-US" altLang="zh-CN" dirty="0" smtClean="0">
              <a:solidFill>
                <a:prstClr val="black">
                  <a:lumMod val="75000"/>
                  <a:lumOff val="25000"/>
                </a:prstClr>
              </a:solidFill>
            </a:endParaRPr>
          </a:p>
        </p:txBody>
      </p:sp>
    </p:spTree>
    <p:extLst>
      <p:ext uri="{BB962C8B-B14F-4D97-AF65-F5344CB8AC3E}">
        <p14:creationId xmlns:p14="http://schemas.microsoft.com/office/powerpoint/2010/main" val="34519434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l"/>
            <a:r>
              <a:rPr lang="en-US" altLang="zh-CN" b="1" dirty="0" smtClean="0"/>
              <a:t>CCSA--</a:t>
            </a:r>
            <a:r>
              <a:rPr lang="zh-CN" altLang="en-US" b="1" dirty="0"/>
              <a:t>中国通信标准化</a:t>
            </a:r>
            <a:r>
              <a:rPr lang="zh-CN" altLang="en-US" b="1" dirty="0" smtClean="0"/>
              <a:t>协会</a:t>
            </a:r>
            <a:endParaRPr lang="zh-CN" altLang="en-US" b="1" dirty="0"/>
          </a:p>
        </p:txBody>
      </p:sp>
      <p:sp>
        <p:nvSpPr>
          <p:cNvPr id="4" name="Rectangle 3"/>
          <p:cNvSpPr txBox="1">
            <a:spLocks noChangeArrowheads="1"/>
          </p:cNvSpPr>
          <p:nvPr/>
        </p:nvSpPr>
        <p:spPr>
          <a:xfrm>
            <a:off x="900113" y="771550"/>
            <a:ext cx="7343775" cy="2958951"/>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000" kern="1200">
                <a:solidFill>
                  <a:schemeClr val="tx1">
                    <a:lumMod val="75000"/>
                    <a:lumOff val="25000"/>
                  </a:schemeClr>
                </a:solidFill>
                <a:latin typeface="微软雅黑" pitchFamily="34" charset="-122"/>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微软雅黑" pitchFamily="34" charset="-122"/>
                <a:ea typeface="微软雅黑" pitchFamily="34" charset="-122"/>
                <a:cs typeface="+mn-cs"/>
              </a:defRPr>
            </a:lvl3pPr>
            <a:lvl4pPr marL="16002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微软雅黑" pitchFamily="34" charset="-122"/>
                <a:ea typeface="微软雅黑" pitchFamily="34" charset="-122"/>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dirty="0">
                <a:solidFill>
                  <a:prstClr val="black">
                    <a:lumMod val="75000"/>
                    <a:lumOff val="25000"/>
                  </a:prstClr>
                </a:solidFill>
              </a:rPr>
              <a:t>CCSA-China Communications Standards </a:t>
            </a:r>
            <a:r>
              <a:rPr lang="en-US" altLang="zh-CN" dirty="0" smtClean="0">
                <a:solidFill>
                  <a:prstClr val="black">
                    <a:lumMod val="75000"/>
                    <a:lumOff val="25000"/>
                  </a:prstClr>
                </a:solidFill>
              </a:rPr>
              <a:t>Association</a:t>
            </a:r>
          </a:p>
          <a:p>
            <a:r>
              <a:rPr lang="en-US" altLang="zh-CN" dirty="0" smtClean="0">
                <a:solidFill>
                  <a:prstClr val="black">
                    <a:lumMod val="75000"/>
                    <a:lumOff val="25000"/>
                  </a:prstClr>
                </a:solidFill>
              </a:rPr>
              <a:t>CCSA</a:t>
            </a:r>
            <a:r>
              <a:rPr lang="zh-CN" altLang="en-US" dirty="0" smtClean="0">
                <a:solidFill>
                  <a:prstClr val="black">
                    <a:lumMod val="75000"/>
                    <a:lumOff val="25000"/>
                  </a:prstClr>
                </a:solidFill>
              </a:rPr>
              <a:t>虽然还没有发布</a:t>
            </a:r>
            <a:r>
              <a:rPr lang="en-US" altLang="zh-CN" dirty="0" smtClean="0">
                <a:solidFill>
                  <a:prstClr val="black">
                    <a:lumMod val="75000"/>
                    <a:lumOff val="25000"/>
                  </a:prstClr>
                </a:solidFill>
              </a:rPr>
              <a:t>SDN</a:t>
            </a:r>
            <a:r>
              <a:rPr lang="zh-CN" altLang="en-US" dirty="0" smtClean="0">
                <a:solidFill>
                  <a:prstClr val="black">
                    <a:lumMod val="75000"/>
                    <a:lumOff val="25000"/>
                  </a:prstClr>
                </a:solidFill>
              </a:rPr>
              <a:t>方面的标准，但已开始在</a:t>
            </a:r>
            <a:r>
              <a:rPr lang="en-US" altLang="zh-CN" dirty="0" smtClean="0">
                <a:solidFill>
                  <a:prstClr val="black">
                    <a:lumMod val="75000"/>
                    <a:lumOff val="25000"/>
                  </a:prstClr>
                </a:solidFill>
              </a:rPr>
              <a:t>TC1</a:t>
            </a:r>
            <a:r>
              <a:rPr lang="zh-CN" altLang="en-US" dirty="0" smtClean="0">
                <a:solidFill>
                  <a:prstClr val="black">
                    <a:lumMod val="75000"/>
                    <a:lumOff val="25000"/>
                  </a:prstClr>
                </a:solidFill>
              </a:rPr>
              <a:t>和</a:t>
            </a:r>
            <a:r>
              <a:rPr lang="en-US" altLang="zh-CN" dirty="0" smtClean="0">
                <a:solidFill>
                  <a:prstClr val="black">
                    <a:lumMod val="75000"/>
                    <a:lumOff val="25000"/>
                  </a:prstClr>
                </a:solidFill>
              </a:rPr>
              <a:t>TC3</a:t>
            </a:r>
            <a:r>
              <a:rPr lang="zh-CN" altLang="en-US" dirty="0" smtClean="0">
                <a:solidFill>
                  <a:prstClr val="black">
                    <a:lumMod val="75000"/>
                    <a:lumOff val="25000"/>
                  </a:prstClr>
                </a:solidFill>
              </a:rPr>
              <a:t>设立</a:t>
            </a:r>
            <a:r>
              <a:rPr lang="en-US" altLang="zh-CN" dirty="0" smtClean="0">
                <a:solidFill>
                  <a:prstClr val="black">
                    <a:lumMod val="75000"/>
                    <a:lumOff val="25000"/>
                  </a:prstClr>
                </a:solidFill>
              </a:rPr>
              <a:t>SDN</a:t>
            </a:r>
            <a:r>
              <a:rPr lang="zh-CN" altLang="en-US" dirty="0" smtClean="0">
                <a:solidFill>
                  <a:prstClr val="black">
                    <a:lumMod val="75000"/>
                    <a:lumOff val="25000"/>
                  </a:prstClr>
                </a:solidFill>
              </a:rPr>
              <a:t>标准化项目，包括</a:t>
            </a:r>
            <a:r>
              <a:rPr lang="en-US" altLang="zh-CN" dirty="0" smtClean="0">
                <a:solidFill>
                  <a:prstClr val="black">
                    <a:lumMod val="75000"/>
                    <a:lumOff val="25000"/>
                  </a:prstClr>
                </a:solidFill>
              </a:rPr>
              <a:t>SDN</a:t>
            </a:r>
            <a:r>
              <a:rPr lang="zh-CN" altLang="en-US" dirty="0" smtClean="0">
                <a:solidFill>
                  <a:prstClr val="black">
                    <a:lumMod val="75000"/>
                    <a:lumOff val="25000"/>
                  </a:prstClr>
                </a:solidFill>
              </a:rPr>
              <a:t>的应用场景</a:t>
            </a:r>
            <a:r>
              <a:rPr lang="en-US" altLang="zh-CN" dirty="0" smtClean="0">
                <a:solidFill>
                  <a:prstClr val="black">
                    <a:lumMod val="75000"/>
                    <a:lumOff val="25000"/>
                  </a:prstClr>
                </a:solidFill>
              </a:rPr>
              <a:t>/</a:t>
            </a:r>
            <a:r>
              <a:rPr lang="zh-CN" altLang="en-US" dirty="0" smtClean="0">
                <a:solidFill>
                  <a:prstClr val="black">
                    <a:lumMod val="75000"/>
                    <a:lumOff val="25000"/>
                  </a:prstClr>
                </a:solidFill>
              </a:rPr>
              <a:t>需求和问题分析、术语及定义、系统架构和功能模型、设备技术规范、互通规范和测试规范等方面。</a:t>
            </a:r>
            <a:endParaRPr lang="en-US" altLang="zh-CN" dirty="0" smtClean="0">
              <a:solidFill>
                <a:prstClr val="black">
                  <a:lumMod val="75000"/>
                  <a:lumOff val="25000"/>
                </a:prstClr>
              </a:solidFill>
            </a:endParaRPr>
          </a:p>
          <a:p>
            <a:r>
              <a:rPr lang="en-US" altLang="zh-CN" dirty="0">
                <a:solidFill>
                  <a:prstClr val="black">
                    <a:lumMod val="75000"/>
                    <a:lumOff val="25000"/>
                  </a:prstClr>
                </a:solidFill>
                <a:hlinkClick r:id="rId2"/>
              </a:rPr>
              <a:t>http://</a:t>
            </a:r>
            <a:r>
              <a:rPr lang="en-US" altLang="zh-CN" dirty="0" smtClean="0">
                <a:solidFill>
                  <a:prstClr val="black">
                    <a:lumMod val="75000"/>
                    <a:lumOff val="25000"/>
                  </a:prstClr>
                </a:solidFill>
                <a:hlinkClick r:id="rId2"/>
              </a:rPr>
              <a:t>www.ccsa.org.cn/tc/tc.php?cc=intro&amp;tcid=ip</a:t>
            </a:r>
            <a:endParaRPr lang="en-US" altLang="zh-CN" dirty="0" smtClean="0">
              <a:solidFill>
                <a:prstClr val="black">
                  <a:lumMod val="75000"/>
                  <a:lumOff val="25000"/>
                </a:prstClr>
              </a:solidFill>
            </a:endParaRPr>
          </a:p>
          <a:p>
            <a:r>
              <a:rPr lang="en-US" altLang="zh-CN" dirty="0">
                <a:solidFill>
                  <a:prstClr val="black">
                    <a:lumMod val="75000"/>
                    <a:lumOff val="25000"/>
                  </a:prstClr>
                </a:solidFill>
                <a:hlinkClick r:id="rId3"/>
              </a:rPr>
              <a:t>http://</a:t>
            </a:r>
            <a:r>
              <a:rPr lang="en-US" altLang="zh-CN" dirty="0" smtClean="0">
                <a:solidFill>
                  <a:prstClr val="black">
                    <a:lumMod val="75000"/>
                    <a:lumOff val="25000"/>
                  </a:prstClr>
                </a:solidFill>
                <a:hlinkClick r:id="rId3"/>
              </a:rPr>
              <a:t>www.ccsa.org.cn/tc/tc.php?cc=intro&amp;tcid=switch</a:t>
            </a:r>
            <a:endParaRPr lang="en-US" altLang="zh-CN" dirty="0" smtClean="0">
              <a:solidFill>
                <a:prstClr val="black">
                  <a:lumMod val="75000"/>
                  <a:lumOff val="25000"/>
                </a:prstClr>
              </a:solidFill>
            </a:endParaRPr>
          </a:p>
          <a:p>
            <a:endParaRPr lang="en-US" altLang="zh-CN" dirty="0" smtClean="0">
              <a:solidFill>
                <a:prstClr val="black">
                  <a:lumMod val="75000"/>
                  <a:lumOff val="25000"/>
                </a:prstClr>
              </a:solidFill>
            </a:endParaRPr>
          </a:p>
        </p:txBody>
      </p:sp>
    </p:spTree>
    <p:extLst>
      <p:ext uri="{BB962C8B-B14F-4D97-AF65-F5344CB8AC3E}">
        <p14:creationId xmlns:p14="http://schemas.microsoft.com/office/powerpoint/2010/main" val="20089899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l"/>
            <a:r>
              <a:rPr lang="en-US" altLang="zh-CN" b="1" dirty="0" smtClean="0"/>
              <a:t>ETSI—</a:t>
            </a:r>
            <a:r>
              <a:rPr lang="zh-CN" altLang="en-US" b="1" dirty="0" smtClean="0"/>
              <a:t>欧洲电信标准化协会</a:t>
            </a:r>
            <a:endParaRPr lang="zh-CN" altLang="en-US" b="1" dirty="0"/>
          </a:p>
        </p:txBody>
      </p:sp>
      <p:sp>
        <p:nvSpPr>
          <p:cNvPr id="4" name="Rectangle 3"/>
          <p:cNvSpPr txBox="1">
            <a:spLocks noChangeArrowheads="1"/>
          </p:cNvSpPr>
          <p:nvPr/>
        </p:nvSpPr>
        <p:spPr>
          <a:xfrm>
            <a:off x="900113" y="1196975"/>
            <a:ext cx="7343775" cy="2958951"/>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000" kern="1200">
                <a:solidFill>
                  <a:schemeClr val="tx1">
                    <a:lumMod val="75000"/>
                    <a:lumOff val="25000"/>
                  </a:schemeClr>
                </a:solidFill>
                <a:latin typeface="微软雅黑" pitchFamily="34" charset="-122"/>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微软雅黑" pitchFamily="34" charset="-122"/>
                <a:ea typeface="微软雅黑" pitchFamily="34" charset="-122"/>
                <a:cs typeface="+mn-cs"/>
              </a:defRPr>
            </a:lvl3pPr>
            <a:lvl4pPr marL="16002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微软雅黑" pitchFamily="34" charset="-122"/>
                <a:ea typeface="微软雅黑" pitchFamily="34" charset="-122"/>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dirty="0" smtClean="0">
                <a:solidFill>
                  <a:prstClr val="black">
                    <a:lumMod val="75000"/>
                    <a:lumOff val="25000"/>
                  </a:prstClr>
                </a:solidFill>
              </a:rPr>
              <a:t>国际主流运营商发起成立了网络功能虚拟化行业规范工作组（</a:t>
            </a:r>
            <a:r>
              <a:rPr lang="en-US" altLang="zh-CN" dirty="0" smtClean="0">
                <a:solidFill>
                  <a:prstClr val="black">
                    <a:lumMod val="75000"/>
                    <a:lumOff val="25000"/>
                  </a:prstClr>
                </a:solidFill>
              </a:rPr>
              <a:t>NFV ISG</a:t>
            </a:r>
            <a:r>
              <a:rPr lang="zh-CN" altLang="en-US" dirty="0" smtClean="0">
                <a:solidFill>
                  <a:prstClr val="black">
                    <a:lumMod val="75000"/>
                    <a:lumOff val="25000"/>
                  </a:prstClr>
                </a:solidFill>
              </a:rPr>
              <a:t>），于</a:t>
            </a:r>
            <a:r>
              <a:rPr lang="en-US" altLang="zh-CN" dirty="0" smtClean="0">
                <a:solidFill>
                  <a:prstClr val="black">
                    <a:lumMod val="75000"/>
                    <a:lumOff val="25000"/>
                  </a:prstClr>
                </a:solidFill>
              </a:rPr>
              <a:t>2013</a:t>
            </a:r>
            <a:r>
              <a:rPr lang="zh-CN" altLang="en-US" dirty="0" smtClean="0">
                <a:solidFill>
                  <a:prstClr val="black">
                    <a:lumMod val="75000"/>
                    <a:lumOff val="25000"/>
                  </a:prstClr>
                </a:solidFill>
              </a:rPr>
              <a:t>年</a:t>
            </a:r>
            <a:r>
              <a:rPr lang="en-US" altLang="zh-CN" dirty="0" smtClean="0">
                <a:solidFill>
                  <a:prstClr val="black">
                    <a:lumMod val="75000"/>
                    <a:lumOff val="25000"/>
                  </a:prstClr>
                </a:solidFill>
              </a:rPr>
              <a:t>1</a:t>
            </a:r>
            <a:r>
              <a:rPr lang="zh-CN" altLang="en-US" dirty="0" smtClean="0">
                <a:solidFill>
                  <a:prstClr val="black">
                    <a:lumMod val="75000"/>
                    <a:lumOff val="25000"/>
                  </a:prstClr>
                </a:solidFill>
              </a:rPr>
              <a:t>月召开了第一次会议。本工作组将制定支持虚拟功能硬件和软件基础设施的要求和架构规范以及发展网络功能的指南。</a:t>
            </a:r>
            <a:endParaRPr lang="en-US" altLang="zh-CN" dirty="0" smtClean="0">
              <a:solidFill>
                <a:prstClr val="black">
                  <a:lumMod val="75000"/>
                  <a:lumOff val="25000"/>
                </a:prstClr>
              </a:solidFill>
            </a:endParaRPr>
          </a:p>
          <a:p>
            <a:r>
              <a:rPr lang="en-US" altLang="zh-CN" dirty="0" smtClean="0">
                <a:solidFill>
                  <a:prstClr val="black">
                    <a:lumMod val="75000"/>
                    <a:lumOff val="25000"/>
                  </a:prstClr>
                </a:solidFill>
              </a:rPr>
              <a:t>NFV</a:t>
            </a:r>
            <a:r>
              <a:rPr lang="zh-CN" altLang="en-US" dirty="0" smtClean="0">
                <a:solidFill>
                  <a:prstClr val="black">
                    <a:lumMod val="75000"/>
                    <a:lumOff val="25000"/>
                  </a:prstClr>
                </a:solidFill>
              </a:rPr>
              <a:t>和</a:t>
            </a:r>
            <a:r>
              <a:rPr lang="en-US" altLang="zh-CN" dirty="0" smtClean="0">
                <a:solidFill>
                  <a:prstClr val="black">
                    <a:lumMod val="75000"/>
                    <a:lumOff val="25000"/>
                  </a:prstClr>
                </a:solidFill>
              </a:rPr>
              <a:t>SDN</a:t>
            </a:r>
            <a:r>
              <a:rPr lang="zh-CN" altLang="en-US" dirty="0" smtClean="0">
                <a:solidFill>
                  <a:prstClr val="black">
                    <a:lumMod val="75000"/>
                    <a:lumOff val="25000"/>
                  </a:prstClr>
                </a:solidFill>
              </a:rPr>
              <a:t>是互补的，但又不相互依赖。虽然二者的结合可能产生更高的价值，但</a:t>
            </a:r>
            <a:r>
              <a:rPr lang="en-US" altLang="zh-CN" dirty="0" smtClean="0">
                <a:solidFill>
                  <a:prstClr val="black">
                    <a:lumMod val="75000"/>
                    <a:lumOff val="25000"/>
                  </a:prstClr>
                </a:solidFill>
              </a:rPr>
              <a:t>NFV</a:t>
            </a:r>
            <a:r>
              <a:rPr lang="zh-CN" altLang="en-US" dirty="0" smtClean="0">
                <a:solidFill>
                  <a:prstClr val="black">
                    <a:lumMod val="75000"/>
                    <a:lumOff val="25000"/>
                  </a:prstClr>
                </a:solidFill>
              </a:rPr>
              <a:t>的实现可以不使用</a:t>
            </a:r>
            <a:r>
              <a:rPr lang="en-US" altLang="zh-CN" dirty="0" smtClean="0">
                <a:solidFill>
                  <a:prstClr val="black">
                    <a:lumMod val="75000"/>
                    <a:lumOff val="25000"/>
                  </a:prstClr>
                </a:solidFill>
              </a:rPr>
              <a:t>SDN</a:t>
            </a:r>
            <a:r>
              <a:rPr lang="zh-CN" altLang="en-US" dirty="0" smtClean="0">
                <a:solidFill>
                  <a:prstClr val="black">
                    <a:lumMod val="75000"/>
                    <a:lumOff val="25000"/>
                  </a:prstClr>
                </a:solidFill>
              </a:rPr>
              <a:t>。</a:t>
            </a:r>
            <a:endParaRPr lang="en-US" altLang="zh-CN" dirty="0" smtClean="0">
              <a:solidFill>
                <a:prstClr val="black">
                  <a:lumMod val="75000"/>
                  <a:lumOff val="25000"/>
                </a:prstClr>
              </a:solidFill>
            </a:endParaRPr>
          </a:p>
          <a:p>
            <a:r>
              <a:rPr lang="en-US" altLang="zh-CN" dirty="0">
                <a:solidFill>
                  <a:prstClr val="black">
                    <a:lumMod val="75000"/>
                    <a:lumOff val="25000"/>
                  </a:prstClr>
                </a:solidFill>
                <a:hlinkClick r:id="rId2"/>
              </a:rPr>
              <a:t>http://</a:t>
            </a:r>
            <a:r>
              <a:rPr lang="en-US" altLang="zh-CN" dirty="0" smtClean="0">
                <a:solidFill>
                  <a:prstClr val="black">
                    <a:lumMod val="75000"/>
                    <a:lumOff val="25000"/>
                  </a:prstClr>
                </a:solidFill>
                <a:hlinkClick r:id="rId2"/>
              </a:rPr>
              <a:t>www.etsi.org/technologies-clusters/technologies/nfv</a:t>
            </a:r>
            <a:endParaRPr lang="en-US" altLang="zh-CN" dirty="0" smtClean="0">
              <a:solidFill>
                <a:prstClr val="black">
                  <a:lumMod val="75000"/>
                  <a:lumOff val="25000"/>
                </a:prstClr>
              </a:solidFill>
            </a:endParaRPr>
          </a:p>
          <a:p>
            <a:endParaRPr lang="en-US" altLang="zh-CN" dirty="0" smtClean="0">
              <a:solidFill>
                <a:prstClr val="black">
                  <a:lumMod val="75000"/>
                  <a:lumOff val="25000"/>
                </a:prstClr>
              </a:solidFill>
            </a:endParaRPr>
          </a:p>
          <a:p>
            <a:endParaRPr lang="en-US" altLang="zh-CN" dirty="0" smtClean="0">
              <a:solidFill>
                <a:prstClr val="black">
                  <a:lumMod val="75000"/>
                  <a:lumOff val="25000"/>
                </a:prstClr>
              </a:solidFill>
            </a:endParaRPr>
          </a:p>
        </p:txBody>
      </p:sp>
    </p:spTree>
    <p:extLst>
      <p:ext uri="{BB962C8B-B14F-4D97-AF65-F5344CB8AC3E}">
        <p14:creationId xmlns:p14="http://schemas.microsoft.com/office/powerpoint/2010/main" val="30912022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a:p>
        </p:txBody>
      </p:sp>
      <p:sp>
        <p:nvSpPr>
          <p:cNvPr id="3" name="标题 1"/>
          <p:cNvSpPr txBox="1">
            <a:spLocks/>
          </p:cNvSpPr>
          <p:nvPr/>
        </p:nvSpPr>
        <p:spPr>
          <a:xfrm>
            <a:off x="1475656" y="2499742"/>
            <a:ext cx="8229600" cy="50405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2800" kern="1200">
                <a:solidFill>
                  <a:schemeClr val="bg1"/>
                </a:solidFill>
                <a:latin typeface="微软雅黑" pitchFamily="34" charset="-122"/>
                <a:ea typeface="微软雅黑" pitchFamily="34" charset="-122"/>
                <a:cs typeface="+mj-cs"/>
              </a:defRPr>
            </a:lvl1pPr>
          </a:lstStyle>
          <a:p>
            <a:pPr algn="l"/>
            <a:r>
              <a:rPr lang="en-US" altLang="zh-CN" b="1" dirty="0" smtClean="0">
                <a:solidFill>
                  <a:srgbClr val="0070C0"/>
                </a:solidFill>
              </a:rPr>
              <a:t>ONF</a:t>
            </a:r>
            <a:r>
              <a:rPr lang="zh-CN" altLang="en-US" b="1" dirty="0" smtClean="0">
                <a:solidFill>
                  <a:srgbClr val="0070C0"/>
                </a:solidFill>
              </a:rPr>
              <a:t>组织</a:t>
            </a:r>
            <a:r>
              <a:rPr lang="en-US" altLang="zh-CN" b="1" dirty="0" smtClean="0">
                <a:solidFill>
                  <a:srgbClr val="0070C0"/>
                </a:solidFill>
              </a:rPr>
              <a:t>—SDN</a:t>
            </a:r>
            <a:r>
              <a:rPr lang="zh-CN" altLang="en-US" b="1" dirty="0" smtClean="0">
                <a:solidFill>
                  <a:srgbClr val="0070C0"/>
                </a:solidFill>
              </a:rPr>
              <a:t>白皮书和</a:t>
            </a:r>
            <a:r>
              <a:rPr lang="en-US" altLang="zh-CN" b="1" dirty="0" smtClean="0">
                <a:solidFill>
                  <a:srgbClr val="0070C0"/>
                </a:solidFill>
              </a:rPr>
              <a:t>OF</a:t>
            </a:r>
            <a:endParaRPr lang="zh-CN" altLang="en-US" b="1" dirty="0">
              <a:solidFill>
                <a:srgbClr val="0070C0"/>
              </a:solidFill>
            </a:endParaRPr>
          </a:p>
        </p:txBody>
      </p:sp>
    </p:spTree>
    <p:extLst>
      <p:ext uri="{BB962C8B-B14F-4D97-AF65-F5344CB8AC3E}">
        <p14:creationId xmlns:p14="http://schemas.microsoft.com/office/powerpoint/2010/main" val="29444751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l"/>
            <a:r>
              <a:rPr lang="en-US" altLang="zh-CN" b="1" dirty="0" smtClean="0"/>
              <a:t>ONF</a:t>
            </a:r>
            <a:r>
              <a:rPr lang="zh-CN" altLang="en-US" b="1" dirty="0" smtClean="0"/>
              <a:t>组织</a:t>
            </a:r>
            <a:r>
              <a:rPr lang="en-US" altLang="zh-CN" b="1" dirty="0" smtClean="0"/>
              <a:t>—SDN</a:t>
            </a:r>
            <a:r>
              <a:rPr lang="zh-CN" altLang="en-US" b="1" dirty="0" smtClean="0"/>
              <a:t>白皮书</a:t>
            </a:r>
            <a:endParaRPr lang="zh-CN" altLang="en-US" b="1" dirty="0"/>
          </a:p>
        </p:txBody>
      </p:sp>
      <p:sp>
        <p:nvSpPr>
          <p:cNvPr id="4" name="Rectangle 3"/>
          <p:cNvSpPr txBox="1">
            <a:spLocks noChangeArrowheads="1"/>
          </p:cNvSpPr>
          <p:nvPr/>
        </p:nvSpPr>
        <p:spPr>
          <a:xfrm>
            <a:off x="4355976" y="1196975"/>
            <a:ext cx="3887912" cy="2958951"/>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000" kern="1200">
                <a:solidFill>
                  <a:schemeClr val="tx1">
                    <a:lumMod val="75000"/>
                    <a:lumOff val="25000"/>
                  </a:schemeClr>
                </a:solidFill>
                <a:latin typeface="微软雅黑" pitchFamily="34" charset="-122"/>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微软雅黑" pitchFamily="34" charset="-122"/>
                <a:ea typeface="微软雅黑" pitchFamily="34" charset="-122"/>
                <a:cs typeface="+mn-cs"/>
              </a:defRPr>
            </a:lvl3pPr>
            <a:lvl4pPr marL="16002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微软雅黑" pitchFamily="34" charset="-122"/>
                <a:ea typeface="微软雅黑" pitchFamily="34" charset="-122"/>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dirty="0" smtClean="0">
                <a:solidFill>
                  <a:prstClr val="black">
                    <a:lumMod val="75000"/>
                    <a:lumOff val="25000"/>
                  </a:prstClr>
                </a:solidFill>
              </a:rPr>
              <a:t>2012</a:t>
            </a:r>
            <a:r>
              <a:rPr lang="zh-CN" altLang="en-US" dirty="0" smtClean="0">
                <a:solidFill>
                  <a:prstClr val="black">
                    <a:lumMod val="75000"/>
                    <a:lumOff val="25000"/>
                  </a:prstClr>
                </a:solidFill>
              </a:rPr>
              <a:t>年</a:t>
            </a:r>
            <a:r>
              <a:rPr lang="en-US" altLang="zh-CN" dirty="0" smtClean="0">
                <a:solidFill>
                  <a:prstClr val="black">
                    <a:lumMod val="75000"/>
                    <a:lumOff val="25000"/>
                  </a:prstClr>
                </a:solidFill>
              </a:rPr>
              <a:t>4</a:t>
            </a:r>
            <a:r>
              <a:rPr lang="zh-CN" altLang="en-US" dirty="0" smtClean="0">
                <a:solidFill>
                  <a:prstClr val="black">
                    <a:lumMod val="75000"/>
                    <a:lumOff val="25000"/>
                  </a:prstClr>
                </a:solidFill>
              </a:rPr>
              <a:t>月，</a:t>
            </a:r>
            <a:r>
              <a:rPr lang="en-US" altLang="zh-CN" dirty="0" smtClean="0">
                <a:solidFill>
                  <a:prstClr val="black">
                    <a:lumMod val="75000"/>
                    <a:lumOff val="25000"/>
                  </a:prstClr>
                </a:solidFill>
              </a:rPr>
              <a:t>ONF</a:t>
            </a:r>
            <a:r>
              <a:rPr lang="zh-CN" altLang="en-US" dirty="0" smtClean="0">
                <a:solidFill>
                  <a:prstClr val="black">
                    <a:lumMod val="75000"/>
                    <a:lumOff val="25000"/>
                  </a:prstClr>
                </a:solidFill>
              </a:rPr>
              <a:t>发布了</a:t>
            </a:r>
            <a:r>
              <a:rPr lang="en-US" altLang="zh-CN" dirty="0" smtClean="0">
                <a:solidFill>
                  <a:prstClr val="black">
                    <a:lumMod val="75000"/>
                    <a:lumOff val="25000"/>
                  </a:prstClr>
                </a:solidFill>
              </a:rPr>
              <a:t>SDN</a:t>
            </a:r>
            <a:r>
              <a:rPr lang="zh-CN" altLang="en-US" dirty="0" smtClean="0">
                <a:solidFill>
                  <a:prstClr val="black">
                    <a:lumMod val="75000"/>
                    <a:lumOff val="25000"/>
                  </a:prstClr>
                </a:solidFill>
              </a:rPr>
              <a:t>白皮书，定义了</a:t>
            </a:r>
            <a:r>
              <a:rPr lang="en-US" altLang="zh-CN" dirty="0" smtClean="0">
                <a:solidFill>
                  <a:prstClr val="black">
                    <a:lumMod val="75000"/>
                    <a:lumOff val="25000"/>
                  </a:prstClr>
                </a:solidFill>
              </a:rPr>
              <a:t>SDN</a:t>
            </a:r>
            <a:r>
              <a:rPr lang="zh-CN" altLang="en-US" dirty="0" smtClean="0">
                <a:solidFill>
                  <a:prstClr val="black">
                    <a:lumMod val="75000"/>
                    <a:lumOff val="25000"/>
                  </a:prstClr>
                </a:solidFill>
              </a:rPr>
              <a:t>架构的三层</a:t>
            </a:r>
            <a:r>
              <a:rPr lang="zh-CN" altLang="en-US" dirty="0" smtClean="0">
                <a:solidFill>
                  <a:prstClr val="black">
                    <a:lumMod val="75000"/>
                    <a:lumOff val="25000"/>
                  </a:prstClr>
                </a:solidFill>
              </a:rPr>
              <a:t>体系结构：包括</a:t>
            </a:r>
            <a:r>
              <a:rPr lang="zh-CN" altLang="en-US" dirty="0" smtClean="0">
                <a:solidFill>
                  <a:srgbClr val="0070C0"/>
                </a:solidFill>
              </a:rPr>
              <a:t>基础设施层、控制层和应用层</a:t>
            </a:r>
            <a:r>
              <a:rPr lang="zh-CN" altLang="en-US" dirty="0" smtClean="0">
                <a:solidFill>
                  <a:prstClr val="black">
                    <a:lumMod val="75000"/>
                    <a:lumOff val="25000"/>
                  </a:prstClr>
                </a:solidFill>
              </a:rPr>
              <a:t>三层，为</a:t>
            </a:r>
            <a:r>
              <a:rPr lang="en-US" altLang="zh-CN" dirty="0" smtClean="0">
                <a:solidFill>
                  <a:prstClr val="black">
                    <a:lumMod val="75000"/>
                    <a:lumOff val="25000"/>
                  </a:prstClr>
                </a:solidFill>
              </a:rPr>
              <a:t>SDN</a:t>
            </a:r>
            <a:r>
              <a:rPr lang="zh-CN" altLang="en-US" dirty="0" smtClean="0">
                <a:solidFill>
                  <a:prstClr val="black">
                    <a:lumMod val="75000"/>
                    <a:lumOff val="25000"/>
                  </a:prstClr>
                </a:solidFill>
              </a:rPr>
              <a:t>的发展奠定了基础。</a:t>
            </a:r>
            <a:endParaRPr lang="en-US" altLang="zh-CN" dirty="0" smtClean="0">
              <a:solidFill>
                <a:prstClr val="black">
                  <a:lumMod val="75000"/>
                  <a:lumOff val="25000"/>
                </a:prstClr>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672" y="847583"/>
            <a:ext cx="2664298" cy="1632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803" y="2326554"/>
            <a:ext cx="3888181" cy="2582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33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l"/>
            <a:r>
              <a:rPr lang="en-US" altLang="zh-CN" b="1" dirty="0" smtClean="0"/>
              <a:t>ONF</a:t>
            </a:r>
            <a:r>
              <a:rPr lang="zh-CN" altLang="en-US" b="1" dirty="0" smtClean="0"/>
              <a:t>组织</a:t>
            </a:r>
            <a:r>
              <a:rPr lang="en-US" altLang="zh-CN" b="1" dirty="0" smtClean="0"/>
              <a:t>—OpenFlow</a:t>
            </a:r>
            <a:r>
              <a:rPr lang="zh-CN" altLang="en-US" b="1" dirty="0" smtClean="0"/>
              <a:t>标准协议</a:t>
            </a:r>
            <a:endParaRPr lang="zh-CN" altLang="en-US" b="1" dirty="0"/>
          </a:p>
        </p:txBody>
      </p:sp>
      <p:sp>
        <p:nvSpPr>
          <p:cNvPr id="4" name="Rectangle 3"/>
          <p:cNvSpPr txBox="1">
            <a:spLocks noChangeArrowheads="1"/>
          </p:cNvSpPr>
          <p:nvPr/>
        </p:nvSpPr>
        <p:spPr>
          <a:xfrm>
            <a:off x="3779912" y="1196975"/>
            <a:ext cx="5112568" cy="2958951"/>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000" kern="1200">
                <a:solidFill>
                  <a:schemeClr val="tx1">
                    <a:lumMod val="75000"/>
                    <a:lumOff val="25000"/>
                  </a:schemeClr>
                </a:solidFill>
                <a:latin typeface="微软雅黑" pitchFamily="34" charset="-122"/>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微软雅黑" pitchFamily="34" charset="-122"/>
                <a:ea typeface="微软雅黑" pitchFamily="34" charset="-122"/>
                <a:cs typeface="+mn-cs"/>
              </a:defRPr>
            </a:lvl3pPr>
            <a:lvl4pPr marL="16002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微软雅黑" pitchFamily="34" charset="-122"/>
                <a:ea typeface="微软雅黑" pitchFamily="34" charset="-122"/>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dirty="0" smtClean="0">
                <a:solidFill>
                  <a:prstClr val="black">
                    <a:lumMod val="75000"/>
                    <a:lumOff val="25000"/>
                  </a:prstClr>
                </a:solidFill>
              </a:rPr>
              <a:t>OpenFlow</a:t>
            </a:r>
            <a:r>
              <a:rPr lang="zh-CN" altLang="en-US" dirty="0" smtClean="0">
                <a:solidFill>
                  <a:prstClr val="black">
                    <a:lumMod val="75000"/>
                    <a:lumOff val="25000"/>
                  </a:prstClr>
                </a:solidFill>
              </a:rPr>
              <a:t>标准描述了</a:t>
            </a:r>
            <a:r>
              <a:rPr lang="en-US" altLang="zh-CN" dirty="0" smtClean="0">
                <a:solidFill>
                  <a:prstClr val="black">
                    <a:lumMod val="75000"/>
                    <a:lumOff val="25000"/>
                  </a:prstClr>
                </a:solidFill>
              </a:rPr>
              <a:t>OpenFlow</a:t>
            </a:r>
            <a:r>
              <a:rPr lang="zh-CN" altLang="en-US" dirty="0" smtClean="0">
                <a:solidFill>
                  <a:prstClr val="black">
                    <a:lumMod val="75000"/>
                    <a:lumOff val="25000"/>
                  </a:prstClr>
                </a:solidFill>
              </a:rPr>
              <a:t>交换机的需求，涵盖了</a:t>
            </a:r>
            <a:r>
              <a:rPr lang="en-US" altLang="zh-CN" dirty="0" smtClean="0">
                <a:solidFill>
                  <a:prstClr val="black">
                    <a:lumMod val="75000"/>
                    <a:lumOff val="25000"/>
                  </a:prstClr>
                </a:solidFill>
              </a:rPr>
              <a:t>OpenFlow</a:t>
            </a:r>
            <a:r>
              <a:rPr lang="zh-CN" altLang="en-US" dirty="0" smtClean="0">
                <a:solidFill>
                  <a:prstClr val="black">
                    <a:lumMod val="75000"/>
                    <a:lumOff val="25000"/>
                  </a:prstClr>
                </a:solidFill>
              </a:rPr>
              <a:t>交换机的所有组件和基本功能，并且对远程控制器管理</a:t>
            </a:r>
            <a:r>
              <a:rPr lang="en-US" altLang="zh-CN" dirty="0" smtClean="0">
                <a:solidFill>
                  <a:prstClr val="black">
                    <a:lumMod val="75000"/>
                    <a:lumOff val="25000"/>
                  </a:prstClr>
                </a:solidFill>
              </a:rPr>
              <a:t>OpenFlow</a:t>
            </a:r>
            <a:r>
              <a:rPr lang="zh-CN" altLang="en-US" dirty="0" smtClean="0">
                <a:solidFill>
                  <a:prstClr val="black">
                    <a:lumMod val="75000"/>
                    <a:lumOff val="25000"/>
                  </a:prstClr>
                </a:solidFill>
              </a:rPr>
              <a:t>交换机采用的</a:t>
            </a:r>
            <a:r>
              <a:rPr lang="en-US" altLang="zh-CN" dirty="0" smtClean="0">
                <a:solidFill>
                  <a:prstClr val="black">
                    <a:lumMod val="75000"/>
                    <a:lumOff val="25000"/>
                  </a:prstClr>
                </a:solidFill>
              </a:rPr>
              <a:t>OpenFlow</a:t>
            </a:r>
            <a:r>
              <a:rPr lang="zh-CN" altLang="en-US" dirty="0" smtClean="0">
                <a:solidFill>
                  <a:prstClr val="black">
                    <a:lumMod val="75000"/>
                    <a:lumOff val="25000"/>
                  </a:prstClr>
                </a:solidFill>
              </a:rPr>
              <a:t>协议进行描述。</a:t>
            </a:r>
            <a:endParaRPr lang="en-US" altLang="zh-CN" dirty="0" smtClean="0">
              <a:solidFill>
                <a:prstClr val="black">
                  <a:lumMod val="75000"/>
                  <a:lumOff val="25000"/>
                </a:prstClr>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09587"/>
            <a:ext cx="3495675" cy="313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34881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l"/>
            <a:r>
              <a:rPr lang="en-US" altLang="zh-CN" b="1" dirty="0" smtClean="0"/>
              <a:t>OpenFlow</a:t>
            </a:r>
            <a:r>
              <a:rPr lang="zh-CN" altLang="en-US" b="1" dirty="0" smtClean="0"/>
              <a:t>标准协议发展</a:t>
            </a:r>
            <a:endParaRPr lang="zh-CN" altLang="en-US" b="1" dirty="0"/>
          </a:p>
        </p:txBody>
      </p:sp>
      <p:sp>
        <p:nvSpPr>
          <p:cNvPr id="5" name="右箭头 4"/>
          <p:cNvSpPr/>
          <p:nvPr/>
        </p:nvSpPr>
        <p:spPr>
          <a:xfrm>
            <a:off x="232534" y="1668453"/>
            <a:ext cx="8659946" cy="633263"/>
          </a:xfrm>
          <a:prstGeom prst="rightArrow">
            <a:avLst/>
          </a:prstGeom>
          <a:gradFill>
            <a:gsLst>
              <a:gs pos="0">
                <a:srgbClr val="00B0F0"/>
              </a:gs>
              <a:gs pos="50000">
                <a:srgbClr val="79D6FF"/>
              </a:gs>
              <a:gs pos="100000">
                <a:srgbClr val="0096D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sz="1100" b="1" dirty="0" smtClean="0">
              <a:solidFill>
                <a:srgbClr val="000000"/>
              </a:solidFill>
              <a:latin typeface="微软雅黑" pitchFamily="34" charset="-122"/>
              <a:ea typeface="微软雅黑" pitchFamily="34" charset="-122"/>
            </a:endParaRPr>
          </a:p>
        </p:txBody>
      </p:sp>
      <p:sp>
        <p:nvSpPr>
          <p:cNvPr id="6" name="TextBox 5"/>
          <p:cNvSpPr txBox="1"/>
          <p:nvPr/>
        </p:nvSpPr>
        <p:spPr>
          <a:xfrm>
            <a:off x="571369" y="2517452"/>
            <a:ext cx="837089" cy="738664"/>
          </a:xfrm>
          <a:prstGeom prst="rect">
            <a:avLst/>
          </a:prstGeom>
          <a:noFill/>
        </p:spPr>
        <p:txBody>
          <a:bodyPr wrap="none" rtlCol="0">
            <a:spAutoFit/>
          </a:bodyPr>
          <a:lstStyle/>
          <a:p>
            <a:pPr marL="285750" indent="-285750">
              <a:lnSpc>
                <a:spcPct val="150000"/>
              </a:lnSpc>
              <a:buFont typeface="Wingdings" pitchFamily="2" charset="2"/>
              <a:buChar char="l"/>
            </a:pPr>
            <a:r>
              <a:rPr lang="zh-CN" altLang="en-US" sz="1400" dirty="0">
                <a:solidFill>
                  <a:prstClr val="black"/>
                </a:solidFill>
                <a:latin typeface="微软雅黑" pitchFamily="34" charset="-122"/>
                <a:ea typeface="微软雅黑" pitchFamily="34" charset="-122"/>
              </a:rPr>
              <a:t>单</a:t>
            </a:r>
            <a:r>
              <a:rPr lang="zh-CN" altLang="en-US" sz="1400" dirty="0" smtClean="0">
                <a:solidFill>
                  <a:prstClr val="black"/>
                </a:solidFill>
                <a:latin typeface="微软雅黑" pitchFamily="34" charset="-122"/>
                <a:ea typeface="微软雅黑" pitchFamily="34" charset="-122"/>
              </a:rPr>
              <a:t>表</a:t>
            </a:r>
            <a:endParaRPr lang="en-US" altLang="zh-CN" sz="1400" dirty="0" smtClean="0">
              <a:solidFill>
                <a:prstClr val="black"/>
              </a:solidFill>
              <a:latin typeface="微软雅黑" pitchFamily="34" charset="-122"/>
              <a:ea typeface="微软雅黑" pitchFamily="34" charset="-122"/>
            </a:endParaRPr>
          </a:p>
          <a:p>
            <a:pPr marL="285750" indent="-285750">
              <a:lnSpc>
                <a:spcPct val="150000"/>
              </a:lnSpc>
              <a:buFont typeface="Wingdings" pitchFamily="2" charset="2"/>
              <a:buChar char="l"/>
            </a:pPr>
            <a:r>
              <a:rPr lang="en-US" altLang="zh-CN" sz="1400" dirty="0" smtClean="0">
                <a:solidFill>
                  <a:prstClr val="black"/>
                </a:solidFill>
                <a:latin typeface="微软雅黑" pitchFamily="34" charset="-122"/>
                <a:ea typeface="微软雅黑" pitchFamily="34" charset="-122"/>
              </a:rPr>
              <a:t>IPv4</a:t>
            </a:r>
            <a:endParaRPr lang="zh-CN" altLang="en-US" sz="1400" dirty="0">
              <a:solidFill>
                <a:prstClr val="black"/>
              </a:solidFill>
              <a:latin typeface="微软雅黑" pitchFamily="34" charset="-122"/>
              <a:ea typeface="微软雅黑" pitchFamily="34" charset="-122"/>
            </a:endParaRPr>
          </a:p>
        </p:txBody>
      </p:sp>
      <p:sp>
        <p:nvSpPr>
          <p:cNvPr id="7" name="TextBox 6"/>
          <p:cNvSpPr txBox="1"/>
          <p:nvPr/>
        </p:nvSpPr>
        <p:spPr>
          <a:xfrm>
            <a:off x="1988554" y="2517452"/>
            <a:ext cx="1624997" cy="1384995"/>
          </a:xfrm>
          <a:prstGeom prst="rect">
            <a:avLst/>
          </a:prstGeom>
          <a:noFill/>
        </p:spPr>
        <p:txBody>
          <a:bodyPr wrap="none" rtlCol="0">
            <a:spAutoFit/>
          </a:bodyPr>
          <a:lstStyle/>
          <a:p>
            <a:pPr marL="285750" indent="-285750">
              <a:lnSpc>
                <a:spcPct val="150000"/>
              </a:lnSpc>
              <a:buFont typeface="Wingdings" pitchFamily="2" charset="2"/>
              <a:buChar char="l"/>
            </a:pPr>
            <a:r>
              <a:rPr lang="zh-CN" altLang="en-US" sz="1400" dirty="0" smtClean="0">
                <a:solidFill>
                  <a:prstClr val="black"/>
                </a:solidFill>
                <a:latin typeface="微软雅黑" pitchFamily="34" charset="-122"/>
                <a:ea typeface="微软雅黑" pitchFamily="34" charset="-122"/>
              </a:rPr>
              <a:t>多表</a:t>
            </a:r>
            <a:endParaRPr lang="en-US" altLang="zh-CN" sz="1400" dirty="0" smtClean="0">
              <a:solidFill>
                <a:prstClr val="black"/>
              </a:solidFill>
              <a:latin typeface="微软雅黑" pitchFamily="34" charset="-122"/>
              <a:ea typeface="微软雅黑" pitchFamily="34" charset="-122"/>
            </a:endParaRPr>
          </a:p>
          <a:p>
            <a:pPr marL="285750" indent="-285750">
              <a:lnSpc>
                <a:spcPct val="150000"/>
              </a:lnSpc>
              <a:buFont typeface="Wingdings" pitchFamily="2" charset="2"/>
              <a:buChar char="l"/>
            </a:pPr>
            <a:r>
              <a:rPr lang="en-US" altLang="zh-CN" sz="1400" dirty="0" smtClean="0">
                <a:solidFill>
                  <a:prstClr val="black"/>
                </a:solidFill>
                <a:latin typeface="微软雅黑" pitchFamily="34" charset="-122"/>
                <a:ea typeface="微软雅黑" pitchFamily="34" charset="-122"/>
              </a:rPr>
              <a:t>MPLS</a:t>
            </a:r>
            <a:r>
              <a:rPr lang="zh-CN" altLang="en-US" sz="1400" dirty="0" smtClean="0">
                <a:solidFill>
                  <a:prstClr val="black"/>
                </a:solidFill>
                <a:latin typeface="微软雅黑" pitchFamily="34" charset="-122"/>
                <a:ea typeface="微软雅黑" pitchFamily="34" charset="-122"/>
              </a:rPr>
              <a:t>、</a:t>
            </a:r>
            <a:r>
              <a:rPr lang="en-US" altLang="zh-CN" sz="1400" dirty="0" smtClean="0">
                <a:solidFill>
                  <a:prstClr val="black"/>
                </a:solidFill>
                <a:latin typeface="微软雅黑" pitchFamily="34" charset="-122"/>
                <a:ea typeface="微软雅黑" pitchFamily="34" charset="-122"/>
              </a:rPr>
              <a:t>VLAN</a:t>
            </a:r>
          </a:p>
          <a:p>
            <a:pPr marL="285750" indent="-285750">
              <a:lnSpc>
                <a:spcPct val="150000"/>
              </a:lnSpc>
              <a:buFont typeface="Wingdings" pitchFamily="2" charset="2"/>
              <a:buChar char="l"/>
            </a:pPr>
            <a:r>
              <a:rPr lang="en-US" altLang="zh-CN" sz="1400" dirty="0" smtClean="0">
                <a:solidFill>
                  <a:prstClr val="black"/>
                </a:solidFill>
                <a:latin typeface="微软雅黑" pitchFamily="34" charset="-122"/>
                <a:ea typeface="微软雅黑" pitchFamily="34" charset="-122"/>
              </a:rPr>
              <a:t>group</a:t>
            </a:r>
          </a:p>
          <a:p>
            <a:pPr marL="285750" indent="-285750">
              <a:lnSpc>
                <a:spcPct val="150000"/>
              </a:lnSpc>
              <a:buFont typeface="Wingdings" pitchFamily="2" charset="2"/>
              <a:buChar char="l"/>
            </a:pPr>
            <a:r>
              <a:rPr lang="en-US" altLang="zh-CN" sz="1400" dirty="0" smtClean="0">
                <a:solidFill>
                  <a:prstClr val="black"/>
                </a:solidFill>
                <a:latin typeface="微软雅黑" pitchFamily="34" charset="-122"/>
                <a:ea typeface="微软雅黑" pitchFamily="34" charset="-122"/>
              </a:rPr>
              <a:t>ECMP</a:t>
            </a:r>
            <a:endParaRPr lang="zh-CN" altLang="en-US" sz="1400" dirty="0">
              <a:solidFill>
                <a:prstClr val="black"/>
              </a:solidFill>
              <a:latin typeface="微软雅黑" pitchFamily="34" charset="-122"/>
              <a:ea typeface="微软雅黑" pitchFamily="34" charset="-122"/>
            </a:endParaRPr>
          </a:p>
        </p:txBody>
      </p:sp>
      <p:sp>
        <p:nvSpPr>
          <p:cNvPr id="8" name="TextBox 7"/>
          <p:cNvSpPr txBox="1"/>
          <p:nvPr/>
        </p:nvSpPr>
        <p:spPr>
          <a:xfrm>
            <a:off x="-36512" y="2418442"/>
            <a:ext cx="877163" cy="369332"/>
          </a:xfrm>
          <a:prstGeom prst="rect">
            <a:avLst/>
          </a:prstGeom>
          <a:noFill/>
        </p:spPr>
        <p:txBody>
          <a:bodyPr wrap="none" rtlCol="0">
            <a:spAutoFit/>
          </a:bodyPr>
          <a:lstStyle/>
          <a:p>
            <a:r>
              <a:rPr lang="zh-CN" altLang="en-US" b="1" dirty="0" smtClean="0">
                <a:solidFill>
                  <a:prstClr val="black"/>
                </a:solidFill>
                <a:latin typeface="微软雅黑" pitchFamily="34" charset="-122"/>
                <a:ea typeface="微软雅黑" pitchFamily="34" charset="-122"/>
              </a:rPr>
              <a:t>功能：</a:t>
            </a:r>
            <a:endParaRPr lang="zh-CN" altLang="en-US" b="1" dirty="0">
              <a:solidFill>
                <a:prstClr val="black"/>
              </a:solidFill>
              <a:latin typeface="微软雅黑" pitchFamily="34" charset="-122"/>
              <a:ea typeface="微软雅黑" pitchFamily="34" charset="-122"/>
            </a:endParaRPr>
          </a:p>
        </p:txBody>
      </p:sp>
      <p:sp>
        <p:nvSpPr>
          <p:cNvPr id="9" name="TextBox 8"/>
          <p:cNvSpPr txBox="1"/>
          <p:nvPr/>
        </p:nvSpPr>
        <p:spPr>
          <a:xfrm>
            <a:off x="4211962" y="2517452"/>
            <a:ext cx="848309" cy="307777"/>
          </a:xfrm>
          <a:prstGeom prst="rect">
            <a:avLst/>
          </a:prstGeom>
          <a:noFill/>
        </p:spPr>
        <p:txBody>
          <a:bodyPr wrap="none" rtlCol="0">
            <a:spAutoFit/>
          </a:bodyPr>
          <a:lstStyle/>
          <a:p>
            <a:pPr marL="285750" indent="-285750">
              <a:buFont typeface="Wingdings" pitchFamily="2" charset="2"/>
              <a:buChar char="l"/>
            </a:pPr>
            <a:r>
              <a:rPr lang="en-US" altLang="zh-CN" sz="1400" dirty="0" smtClean="0">
                <a:solidFill>
                  <a:prstClr val="black"/>
                </a:solidFill>
                <a:latin typeface="微软雅黑" pitchFamily="34" charset="-122"/>
                <a:ea typeface="微软雅黑" pitchFamily="34" charset="-122"/>
              </a:rPr>
              <a:t>IPv6</a:t>
            </a:r>
          </a:p>
        </p:txBody>
      </p:sp>
      <p:sp>
        <p:nvSpPr>
          <p:cNvPr id="10" name="TextBox 9"/>
          <p:cNvSpPr txBox="1"/>
          <p:nvPr/>
        </p:nvSpPr>
        <p:spPr>
          <a:xfrm>
            <a:off x="5580112" y="2517452"/>
            <a:ext cx="1729961" cy="1708160"/>
          </a:xfrm>
          <a:prstGeom prst="rect">
            <a:avLst/>
          </a:prstGeom>
          <a:noFill/>
        </p:spPr>
        <p:txBody>
          <a:bodyPr wrap="none" rtlCol="0">
            <a:spAutoFit/>
          </a:bodyPr>
          <a:lstStyle/>
          <a:p>
            <a:pPr marL="285750" indent="-285750">
              <a:lnSpc>
                <a:spcPct val="150000"/>
              </a:lnSpc>
              <a:buFont typeface="Wingdings" pitchFamily="2" charset="2"/>
              <a:buChar char="l"/>
            </a:pPr>
            <a:r>
              <a:rPr lang="zh-CN" altLang="en-US" sz="1400" dirty="0" smtClean="0">
                <a:solidFill>
                  <a:prstClr val="black"/>
                </a:solidFill>
                <a:latin typeface="微软雅黑" pitchFamily="34" charset="-122"/>
                <a:ea typeface="微软雅黑" pitchFamily="34" charset="-122"/>
              </a:rPr>
              <a:t>重构了能力协商</a:t>
            </a:r>
            <a:endParaRPr lang="en-US" altLang="zh-CN" sz="1400" dirty="0" smtClean="0">
              <a:solidFill>
                <a:prstClr val="black"/>
              </a:solidFill>
              <a:latin typeface="微软雅黑" pitchFamily="34" charset="-122"/>
              <a:ea typeface="微软雅黑" pitchFamily="34" charset="-122"/>
            </a:endParaRPr>
          </a:p>
          <a:p>
            <a:pPr marL="285750" indent="-285750">
              <a:lnSpc>
                <a:spcPct val="150000"/>
              </a:lnSpc>
              <a:buFont typeface="Wingdings" pitchFamily="2" charset="2"/>
              <a:buChar char="l"/>
            </a:pPr>
            <a:r>
              <a:rPr lang="en-US" altLang="zh-CN" sz="1400" dirty="0" smtClean="0">
                <a:solidFill>
                  <a:prstClr val="black"/>
                </a:solidFill>
                <a:latin typeface="微软雅黑" pitchFamily="34" charset="-122"/>
                <a:ea typeface="微软雅黑" pitchFamily="34" charset="-122"/>
              </a:rPr>
              <a:t>PBB</a:t>
            </a:r>
          </a:p>
          <a:p>
            <a:pPr marL="285750" indent="-285750">
              <a:lnSpc>
                <a:spcPct val="150000"/>
              </a:lnSpc>
              <a:buFont typeface="Wingdings" pitchFamily="2" charset="2"/>
              <a:buChar char="l"/>
            </a:pPr>
            <a:r>
              <a:rPr lang="en-US" altLang="zh-CN" sz="1400" dirty="0" smtClean="0">
                <a:solidFill>
                  <a:prstClr val="black"/>
                </a:solidFill>
                <a:latin typeface="微软雅黑" pitchFamily="34" charset="-122"/>
                <a:ea typeface="微软雅黑" pitchFamily="34" charset="-122"/>
              </a:rPr>
              <a:t>IPv6</a:t>
            </a:r>
            <a:r>
              <a:rPr lang="zh-CN" altLang="en-US" sz="1400" dirty="0" smtClean="0">
                <a:solidFill>
                  <a:prstClr val="black"/>
                </a:solidFill>
                <a:latin typeface="微软雅黑" pitchFamily="34" charset="-122"/>
                <a:ea typeface="微软雅黑" pitchFamily="34" charset="-122"/>
              </a:rPr>
              <a:t>扩展头</a:t>
            </a:r>
            <a:endParaRPr lang="en-US" altLang="zh-CN" sz="1400" dirty="0" smtClean="0">
              <a:solidFill>
                <a:prstClr val="black"/>
              </a:solidFill>
              <a:latin typeface="微软雅黑" pitchFamily="34" charset="-122"/>
              <a:ea typeface="微软雅黑" pitchFamily="34" charset="-122"/>
            </a:endParaRPr>
          </a:p>
          <a:p>
            <a:pPr marL="285750" indent="-285750">
              <a:lnSpc>
                <a:spcPct val="150000"/>
              </a:lnSpc>
              <a:buFont typeface="Wingdings" pitchFamily="2" charset="2"/>
              <a:buChar char="l"/>
            </a:pPr>
            <a:r>
              <a:rPr lang="zh-CN" altLang="en-US" sz="1400" dirty="0" smtClean="0">
                <a:solidFill>
                  <a:prstClr val="black"/>
                </a:solidFill>
                <a:latin typeface="微软雅黑" pitchFamily="34" charset="-122"/>
                <a:ea typeface="微软雅黑" pitchFamily="34" charset="-122"/>
              </a:rPr>
              <a:t>多</a:t>
            </a:r>
            <a:r>
              <a:rPr lang="en-US" altLang="zh-CN" sz="1400" dirty="0" smtClean="0">
                <a:solidFill>
                  <a:prstClr val="black"/>
                </a:solidFill>
                <a:latin typeface="微软雅黑" pitchFamily="34" charset="-122"/>
                <a:ea typeface="微软雅黑" pitchFamily="34" charset="-122"/>
              </a:rPr>
              <a:t>Controller</a:t>
            </a:r>
          </a:p>
          <a:p>
            <a:pPr marL="285750" indent="-285750">
              <a:lnSpc>
                <a:spcPct val="150000"/>
              </a:lnSpc>
              <a:buFont typeface="Wingdings" pitchFamily="2" charset="2"/>
              <a:buChar char="l"/>
            </a:pPr>
            <a:r>
              <a:rPr lang="en-US" altLang="zh-CN" sz="1400" dirty="0" smtClean="0">
                <a:solidFill>
                  <a:prstClr val="black"/>
                </a:solidFill>
                <a:latin typeface="微软雅黑" pitchFamily="34" charset="-122"/>
                <a:ea typeface="微软雅黑" pitchFamily="34" charset="-122"/>
              </a:rPr>
              <a:t>Per flow meter</a:t>
            </a:r>
          </a:p>
        </p:txBody>
      </p:sp>
      <p:sp>
        <p:nvSpPr>
          <p:cNvPr id="11" name="椭圆 10"/>
          <p:cNvSpPr/>
          <p:nvPr/>
        </p:nvSpPr>
        <p:spPr>
          <a:xfrm>
            <a:off x="8211595" y="1903933"/>
            <a:ext cx="144016" cy="1440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itchFamily="34" charset="-122"/>
              <a:ea typeface="微软雅黑" pitchFamily="34" charset="-122"/>
            </a:endParaRPr>
          </a:p>
        </p:txBody>
      </p:sp>
      <p:sp>
        <p:nvSpPr>
          <p:cNvPr id="12" name="TextBox 11"/>
          <p:cNvSpPr txBox="1"/>
          <p:nvPr/>
        </p:nvSpPr>
        <p:spPr>
          <a:xfrm>
            <a:off x="7871288" y="2191965"/>
            <a:ext cx="954107" cy="307777"/>
          </a:xfrm>
          <a:prstGeom prst="rect">
            <a:avLst/>
          </a:prstGeom>
          <a:noFill/>
        </p:spPr>
        <p:txBody>
          <a:bodyPr wrap="none" rtlCol="0">
            <a:spAutoFit/>
          </a:bodyPr>
          <a:lstStyle/>
          <a:p>
            <a:r>
              <a:rPr lang="en-US" altLang="zh-CN" sz="1400" b="1" dirty="0" smtClean="0">
                <a:solidFill>
                  <a:prstClr val="black"/>
                </a:solidFill>
                <a:latin typeface="微软雅黑" pitchFamily="34" charset="-122"/>
                <a:ea typeface="微软雅黑" pitchFamily="34" charset="-122"/>
              </a:rPr>
              <a:t>OF 1.3.X</a:t>
            </a:r>
            <a:endParaRPr lang="zh-CN" altLang="en-US" sz="1400" b="1" dirty="0">
              <a:solidFill>
                <a:prstClr val="black"/>
              </a:solidFill>
              <a:latin typeface="微软雅黑" pitchFamily="34" charset="-122"/>
              <a:ea typeface="微软雅黑" pitchFamily="34" charset="-122"/>
            </a:endParaRPr>
          </a:p>
        </p:txBody>
      </p:sp>
      <p:sp>
        <p:nvSpPr>
          <p:cNvPr id="13" name="TextBox 12"/>
          <p:cNvSpPr txBox="1"/>
          <p:nvPr/>
        </p:nvSpPr>
        <p:spPr>
          <a:xfrm>
            <a:off x="7707540" y="1471885"/>
            <a:ext cx="1063112" cy="307777"/>
          </a:xfrm>
          <a:prstGeom prst="rect">
            <a:avLst/>
          </a:prstGeom>
          <a:noFill/>
        </p:spPr>
        <p:txBody>
          <a:bodyPr wrap="none" rtlCol="0">
            <a:spAutoFit/>
          </a:bodyPr>
          <a:lstStyle/>
          <a:p>
            <a:r>
              <a:rPr lang="en-US" altLang="zh-CN" sz="1400" b="1" dirty="0" smtClean="0">
                <a:solidFill>
                  <a:srgbClr val="00B0F0"/>
                </a:solidFill>
                <a:latin typeface="微软雅黑" pitchFamily="34" charset="-122"/>
                <a:ea typeface="微软雅黑" pitchFamily="34" charset="-122"/>
              </a:rPr>
              <a:t>Sep, 2012</a:t>
            </a:r>
            <a:endParaRPr lang="zh-CN" altLang="en-US" sz="1400" b="1" dirty="0">
              <a:solidFill>
                <a:srgbClr val="00B0F0"/>
              </a:solidFill>
              <a:latin typeface="微软雅黑" pitchFamily="34" charset="-122"/>
              <a:ea typeface="微软雅黑" pitchFamily="34" charset="-122"/>
            </a:endParaRPr>
          </a:p>
        </p:txBody>
      </p:sp>
      <p:sp>
        <p:nvSpPr>
          <p:cNvPr id="14" name="TextBox 13"/>
          <p:cNvSpPr txBox="1"/>
          <p:nvPr/>
        </p:nvSpPr>
        <p:spPr>
          <a:xfrm>
            <a:off x="7308306" y="2517452"/>
            <a:ext cx="1909497" cy="738664"/>
          </a:xfrm>
          <a:prstGeom prst="rect">
            <a:avLst/>
          </a:prstGeom>
          <a:noFill/>
        </p:spPr>
        <p:txBody>
          <a:bodyPr wrap="none" rtlCol="0">
            <a:spAutoFit/>
          </a:bodyPr>
          <a:lstStyle/>
          <a:p>
            <a:pPr marL="285750" indent="-285750">
              <a:lnSpc>
                <a:spcPct val="150000"/>
              </a:lnSpc>
              <a:buFont typeface="Wingdings" pitchFamily="2" charset="2"/>
              <a:buChar char="l"/>
            </a:pPr>
            <a:r>
              <a:rPr lang="zh-CN" altLang="en-US" sz="1400" dirty="0" smtClean="0">
                <a:solidFill>
                  <a:prstClr val="black"/>
                </a:solidFill>
                <a:latin typeface="微软雅黑" pitchFamily="34" charset="-122"/>
                <a:ea typeface="微软雅黑" pitchFamily="34" charset="-122"/>
              </a:rPr>
              <a:t>增强</a:t>
            </a:r>
            <a:r>
              <a:rPr lang="zh-CN" altLang="en-US" sz="1400" dirty="0">
                <a:solidFill>
                  <a:prstClr val="black"/>
                </a:solidFill>
                <a:latin typeface="微软雅黑" pitchFamily="34" charset="-122"/>
                <a:ea typeface="微软雅黑" pitchFamily="34" charset="-122"/>
              </a:rPr>
              <a:t>版本</a:t>
            </a:r>
            <a:r>
              <a:rPr lang="zh-CN" altLang="en-US" sz="1400" dirty="0" smtClean="0">
                <a:solidFill>
                  <a:prstClr val="black"/>
                </a:solidFill>
                <a:latin typeface="微软雅黑" pitchFamily="34" charset="-122"/>
                <a:ea typeface="微软雅黑" pitchFamily="34" charset="-122"/>
              </a:rPr>
              <a:t>协商能力</a:t>
            </a:r>
            <a:endParaRPr lang="en-US" altLang="zh-CN" sz="1400" dirty="0" smtClean="0">
              <a:solidFill>
                <a:prstClr val="black"/>
              </a:solidFill>
              <a:latin typeface="微软雅黑" pitchFamily="34" charset="-122"/>
              <a:ea typeface="微软雅黑" pitchFamily="34" charset="-122"/>
            </a:endParaRPr>
          </a:p>
          <a:p>
            <a:pPr marL="285750" indent="-285750">
              <a:lnSpc>
                <a:spcPct val="150000"/>
              </a:lnSpc>
              <a:buFont typeface="Wingdings" pitchFamily="2" charset="2"/>
              <a:buChar char="l"/>
            </a:pPr>
            <a:r>
              <a:rPr lang="en-US" altLang="zh-CN" sz="1400" dirty="0" smtClean="0">
                <a:solidFill>
                  <a:prstClr val="black"/>
                </a:solidFill>
                <a:latin typeface="微软雅黑" pitchFamily="34" charset="-122"/>
                <a:ea typeface="微软雅黑" pitchFamily="34" charset="-122"/>
              </a:rPr>
              <a:t>……</a:t>
            </a:r>
          </a:p>
        </p:txBody>
      </p:sp>
      <p:sp>
        <p:nvSpPr>
          <p:cNvPr id="15" name="矩形 14"/>
          <p:cNvSpPr/>
          <p:nvPr/>
        </p:nvSpPr>
        <p:spPr>
          <a:xfrm>
            <a:off x="564588" y="4240128"/>
            <a:ext cx="7895844" cy="707886"/>
          </a:xfrm>
          <a:prstGeom prst="rect">
            <a:avLst/>
          </a:prstGeom>
        </p:spPr>
        <p:txBody>
          <a:bodyPr wrap="square">
            <a:spAutoFit/>
          </a:bodyPr>
          <a:lstStyle/>
          <a:p>
            <a:r>
              <a:rPr lang="zh-CN" altLang="en-US" sz="2000" dirty="0" smtClean="0">
                <a:solidFill>
                  <a:srgbClr val="FF0000"/>
                </a:solidFill>
                <a:latin typeface="微软雅黑" pitchFamily="34" charset="-122"/>
                <a:ea typeface="微软雅黑" pitchFamily="34" charset="-122"/>
              </a:rPr>
              <a:t>核心思想：</a:t>
            </a:r>
            <a:r>
              <a:rPr lang="en-US" altLang="zh-CN" sz="2000" dirty="0">
                <a:solidFill>
                  <a:prstClr val="black"/>
                </a:solidFill>
                <a:latin typeface="微软雅黑" pitchFamily="34" charset="-122"/>
                <a:ea typeface="微软雅黑" pitchFamily="34" charset="-122"/>
              </a:rPr>
              <a:t> </a:t>
            </a:r>
            <a:r>
              <a:rPr lang="en-US" altLang="zh-CN" sz="2000" dirty="0" err="1">
                <a:solidFill>
                  <a:prstClr val="black"/>
                </a:solidFill>
                <a:latin typeface="微软雅黑" pitchFamily="34" charset="-122"/>
                <a:ea typeface="微软雅黑" pitchFamily="34" charset="-122"/>
              </a:rPr>
              <a:t>OpenFlow</a:t>
            </a:r>
            <a:r>
              <a:rPr lang="en-US" altLang="zh-CN" sz="2000" dirty="0">
                <a:solidFill>
                  <a:prstClr val="black"/>
                </a:solidFill>
                <a:latin typeface="微软雅黑" pitchFamily="34" charset="-122"/>
                <a:ea typeface="微软雅黑" pitchFamily="34" charset="-122"/>
              </a:rPr>
              <a:t> </a:t>
            </a:r>
            <a:r>
              <a:rPr lang="zh-CN" altLang="en-US" sz="2000" dirty="0">
                <a:solidFill>
                  <a:prstClr val="black"/>
                </a:solidFill>
                <a:latin typeface="微软雅黑" pitchFamily="34" charset="-122"/>
                <a:ea typeface="微软雅黑" pitchFamily="34" charset="-122"/>
              </a:rPr>
              <a:t>交换机基于流进行转发。同时，传统的控制层面从转发设备中剥离出来，“迁移”</a:t>
            </a:r>
            <a:r>
              <a:rPr lang="zh-CN" altLang="en-US" sz="2000" dirty="0" smtClean="0">
                <a:solidFill>
                  <a:prstClr val="black"/>
                </a:solidFill>
                <a:latin typeface="微软雅黑" pitchFamily="34" charset="-122"/>
                <a:ea typeface="微软雅黑" pitchFamily="34" charset="-122"/>
              </a:rPr>
              <a:t>到集</a:t>
            </a:r>
            <a:r>
              <a:rPr lang="zh-CN" altLang="en-US" sz="2000" dirty="0">
                <a:solidFill>
                  <a:prstClr val="black"/>
                </a:solidFill>
                <a:latin typeface="微软雅黑" pitchFamily="34" charset="-122"/>
                <a:ea typeface="微软雅黑" pitchFamily="34" charset="-122"/>
              </a:rPr>
              <a:t>中控制器上</a:t>
            </a:r>
          </a:p>
        </p:txBody>
      </p:sp>
      <p:sp>
        <p:nvSpPr>
          <p:cNvPr id="16" name="椭圆 15"/>
          <p:cNvSpPr/>
          <p:nvPr/>
        </p:nvSpPr>
        <p:spPr>
          <a:xfrm>
            <a:off x="6401349" y="1903933"/>
            <a:ext cx="144016" cy="1440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itchFamily="34" charset="-122"/>
              <a:ea typeface="微软雅黑" pitchFamily="34" charset="-122"/>
            </a:endParaRPr>
          </a:p>
        </p:txBody>
      </p:sp>
      <p:sp>
        <p:nvSpPr>
          <p:cNvPr id="17" name="TextBox 16"/>
          <p:cNvSpPr txBox="1"/>
          <p:nvPr/>
        </p:nvSpPr>
        <p:spPr>
          <a:xfrm>
            <a:off x="5997348" y="2191965"/>
            <a:ext cx="758541" cy="307777"/>
          </a:xfrm>
          <a:prstGeom prst="rect">
            <a:avLst/>
          </a:prstGeom>
          <a:noFill/>
        </p:spPr>
        <p:txBody>
          <a:bodyPr wrap="none" rtlCol="0">
            <a:spAutoFit/>
          </a:bodyPr>
          <a:lstStyle/>
          <a:p>
            <a:r>
              <a:rPr lang="en-US" altLang="zh-CN" sz="1400" b="1" dirty="0" smtClean="0">
                <a:solidFill>
                  <a:prstClr val="black"/>
                </a:solidFill>
                <a:latin typeface="微软雅黑" pitchFamily="34" charset="-122"/>
                <a:ea typeface="微软雅黑" pitchFamily="34" charset="-122"/>
              </a:rPr>
              <a:t>OF 1.3</a:t>
            </a:r>
            <a:endParaRPr lang="zh-CN" altLang="en-US" sz="1400" b="1" dirty="0">
              <a:solidFill>
                <a:prstClr val="black"/>
              </a:solidFill>
              <a:latin typeface="微软雅黑" pitchFamily="34" charset="-122"/>
              <a:ea typeface="微软雅黑" pitchFamily="34" charset="-122"/>
            </a:endParaRPr>
          </a:p>
        </p:txBody>
      </p:sp>
      <p:sp>
        <p:nvSpPr>
          <p:cNvPr id="18" name="TextBox 17"/>
          <p:cNvSpPr txBox="1"/>
          <p:nvPr/>
        </p:nvSpPr>
        <p:spPr>
          <a:xfrm>
            <a:off x="5799327" y="1471885"/>
            <a:ext cx="1167948" cy="307777"/>
          </a:xfrm>
          <a:prstGeom prst="rect">
            <a:avLst/>
          </a:prstGeom>
          <a:noFill/>
        </p:spPr>
        <p:txBody>
          <a:bodyPr wrap="none" rtlCol="0">
            <a:spAutoFit/>
          </a:bodyPr>
          <a:lstStyle/>
          <a:p>
            <a:r>
              <a:rPr lang="en-US" altLang="zh-CN" sz="1400" b="1" dirty="0" smtClean="0">
                <a:solidFill>
                  <a:srgbClr val="00B0F0"/>
                </a:solidFill>
                <a:latin typeface="微软雅黑" pitchFamily="34" charset="-122"/>
                <a:ea typeface="微软雅黑" pitchFamily="34" charset="-122"/>
              </a:rPr>
              <a:t>April, 2012</a:t>
            </a:r>
            <a:endParaRPr lang="zh-CN" altLang="en-US" sz="1400" b="1" dirty="0">
              <a:solidFill>
                <a:srgbClr val="00B0F0"/>
              </a:solidFill>
              <a:latin typeface="微软雅黑" pitchFamily="34" charset="-122"/>
              <a:ea typeface="微软雅黑" pitchFamily="34" charset="-122"/>
            </a:endParaRPr>
          </a:p>
        </p:txBody>
      </p:sp>
      <p:sp>
        <p:nvSpPr>
          <p:cNvPr id="19" name="椭圆 18"/>
          <p:cNvSpPr/>
          <p:nvPr/>
        </p:nvSpPr>
        <p:spPr>
          <a:xfrm>
            <a:off x="4591101" y="1903933"/>
            <a:ext cx="144016" cy="1440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itchFamily="34" charset="-122"/>
              <a:ea typeface="微软雅黑" pitchFamily="34" charset="-122"/>
            </a:endParaRPr>
          </a:p>
        </p:txBody>
      </p:sp>
      <p:sp>
        <p:nvSpPr>
          <p:cNvPr id="20" name="TextBox 19"/>
          <p:cNvSpPr txBox="1"/>
          <p:nvPr/>
        </p:nvSpPr>
        <p:spPr>
          <a:xfrm>
            <a:off x="4295058" y="2191965"/>
            <a:ext cx="784189" cy="307777"/>
          </a:xfrm>
          <a:prstGeom prst="rect">
            <a:avLst/>
          </a:prstGeom>
          <a:noFill/>
        </p:spPr>
        <p:txBody>
          <a:bodyPr wrap="none" rtlCol="0">
            <a:spAutoFit/>
          </a:bodyPr>
          <a:lstStyle/>
          <a:p>
            <a:r>
              <a:rPr lang="en-US" altLang="zh-CN" sz="1400" b="1" dirty="0" smtClean="0">
                <a:solidFill>
                  <a:prstClr val="black"/>
                </a:solidFill>
                <a:latin typeface="微软雅黑" pitchFamily="34" charset="-122"/>
                <a:ea typeface="微软雅黑" pitchFamily="34" charset="-122"/>
              </a:rPr>
              <a:t>OF 1.2</a:t>
            </a:r>
            <a:endParaRPr lang="zh-CN" altLang="en-US" sz="1400" b="1" dirty="0">
              <a:solidFill>
                <a:prstClr val="black"/>
              </a:solidFill>
              <a:latin typeface="微软雅黑" pitchFamily="34" charset="-122"/>
              <a:ea typeface="微软雅黑" pitchFamily="34" charset="-122"/>
            </a:endParaRPr>
          </a:p>
        </p:txBody>
      </p:sp>
      <p:sp>
        <p:nvSpPr>
          <p:cNvPr id="21" name="TextBox 20"/>
          <p:cNvSpPr txBox="1"/>
          <p:nvPr/>
        </p:nvSpPr>
        <p:spPr>
          <a:xfrm>
            <a:off x="4103919" y="1471885"/>
            <a:ext cx="1071127" cy="307777"/>
          </a:xfrm>
          <a:prstGeom prst="rect">
            <a:avLst/>
          </a:prstGeom>
          <a:noFill/>
        </p:spPr>
        <p:txBody>
          <a:bodyPr wrap="none" rtlCol="0">
            <a:spAutoFit/>
          </a:bodyPr>
          <a:lstStyle/>
          <a:p>
            <a:r>
              <a:rPr lang="en-US" altLang="zh-CN" sz="1400" b="1" dirty="0" smtClean="0">
                <a:solidFill>
                  <a:srgbClr val="00B0F0"/>
                </a:solidFill>
                <a:latin typeface="微软雅黑" pitchFamily="34" charset="-122"/>
                <a:ea typeface="微软雅黑" pitchFamily="34" charset="-122"/>
              </a:rPr>
              <a:t>Dec, 2011</a:t>
            </a:r>
            <a:endParaRPr lang="zh-CN" altLang="en-US" sz="1400" b="1" dirty="0">
              <a:solidFill>
                <a:srgbClr val="00B0F0"/>
              </a:solidFill>
              <a:latin typeface="微软雅黑" pitchFamily="34" charset="-122"/>
              <a:ea typeface="微软雅黑" pitchFamily="34" charset="-122"/>
            </a:endParaRPr>
          </a:p>
        </p:txBody>
      </p:sp>
      <p:sp>
        <p:nvSpPr>
          <p:cNvPr id="22" name="椭圆 21"/>
          <p:cNvSpPr/>
          <p:nvPr/>
        </p:nvSpPr>
        <p:spPr>
          <a:xfrm>
            <a:off x="2780853" y="1903933"/>
            <a:ext cx="144016" cy="1440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itchFamily="34" charset="-122"/>
              <a:ea typeface="微软雅黑" pitchFamily="34" charset="-122"/>
            </a:endParaRPr>
          </a:p>
        </p:txBody>
      </p:sp>
      <p:sp>
        <p:nvSpPr>
          <p:cNvPr id="23" name="TextBox 22"/>
          <p:cNvSpPr txBox="1"/>
          <p:nvPr/>
        </p:nvSpPr>
        <p:spPr>
          <a:xfrm>
            <a:off x="2414951" y="2191965"/>
            <a:ext cx="784189" cy="307777"/>
          </a:xfrm>
          <a:prstGeom prst="rect">
            <a:avLst/>
          </a:prstGeom>
          <a:noFill/>
        </p:spPr>
        <p:txBody>
          <a:bodyPr wrap="none" rtlCol="0">
            <a:spAutoFit/>
          </a:bodyPr>
          <a:lstStyle/>
          <a:p>
            <a:r>
              <a:rPr lang="en-US" altLang="zh-CN" sz="1400" b="1" dirty="0" smtClean="0">
                <a:solidFill>
                  <a:prstClr val="black"/>
                </a:solidFill>
                <a:latin typeface="微软雅黑" pitchFamily="34" charset="-122"/>
                <a:ea typeface="微软雅黑" pitchFamily="34" charset="-122"/>
              </a:rPr>
              <a:t>OF 1.1</a:t>
            </a:r>
            <a:endParaRPr lang="zh-CN" altLang="en-US" sz="1400" b="1" dirty="0">
              <a:solidFill>
                <a:prstClr val="black"/>
              </a:solidFill>
              <a:latin typeface="微软雅黑" pitchFamily="34" charset="-122"/>
              <a:ea typeface="微软雅黑" pitchFamily="34" charset="-122"/>
            </a:endParaRPr>
          </a:p>
        </p:txBody>
      </p:sp>
      <p:sp>
        <p:nvSpPr>
          <p:cNvPr id="24" name="TextBox 23"/>
          <p:cNvSpPr txBox="1"/>
          <p:nvPr/>
        </p:nvSpPr>
        <p:spPr>
          <a:xfrm>
            <a:off x="2215427" y="1471885"/>
            <a:ext cx="1056700" cy="307777"/>
          </a:xfrm>
          <a:prstGeom prst="rect">
            <a:avLst/>
          </a:prstGeom>
          <a:noFill/>
        </p:spPr>
        <p:txBody>
          <a:bodyPr wrap="none" rtlCol="0">
            <a:spAutoFit/>
          </a:bodyPr>
          <a:lstStyle/>
          <a:p>
            <a:r>
              <a:rPr lang="en-US" altLang="zh-CN" sz="1400" b="1" dirty="0" smtClean="0">
                <a:solidFill>
                  <a:srgbClr val="00B0F0"/>
                </a:solidFill>
                <a:latin typeface="微软雅黑" pitchFamily="34" charset="-122"/>
                <a:ea typeface="微软雅黑" pitchFamily="34" charset="-122"/>
              </a:rPr>
              <a:t>Feb, 2011</a:t>
            </a:r>
            <a:endParaRPr lang="zh-CN" altLang="en-US" sz="1400" b="1" dirty="0">
              <a:solidFill>
                <a:srgbClr val="00B0F0"/>
              </a:solidFill>
              <a:latin typeface="微软雅黑" pitchFamily="34" charset="-122"/>
              <a:ea typeface="微软雅黑" pitchFamily="34" charset="-122"/>
            </a:endParaRPr>
          </a:p>
        </p:txBody>
      </p:sp>
      <p:sp>
        <p:nvSpPr>
          <p:cNvPr id="25" name="椭圆 24"/>
          <p:cNvSpPr/>
          <p:nvPr/>
        </p:nvSpPr>
        <p:spPr>
          <a:xfrm>
            <a:off x="970605" y="1903933"/>
            <a:ext cx="144016" cy="1440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itchFamily="34" charset="-122"/>
              <a:ea typeface="微软雅黑" pitchFamily="34" charset="-122"/>
            </a:endParaRPr>
          </a:p>
        </p:txBody>
      </p:sp>
      <p:sp>
        <p:nvSpPr>
          <p:cNvPr id="26" name="TextBox 25"/>
          <p:cNvSpPr txBox="1"/>
          <p:nvPr/>
        </p:nvSpPr>
        <p:spPr>
          <a:xfrm>
            <a:off x="694658" y="2191965"/>
            <a:ext cx="784189" cy="307777"/>
          </a:xfrm>
          <a:prstGeom prst="rect">
            <a:avLst/>
          </a:prstGeom>
          <a:noFill/>
        </p:spPr>
        <p:txBody>
          <a:bodyPr wrap="none" rtlCol="0">
            <a:spAutoFit/>
          </a:bodyPr>
          <a:lstStyle/>
          <a:p>
            <a:r>
              <a:rPr lang="en-US" altLang="zh-CN" sz="1400" b="1" dirty="0" smtClean="0">
                <a:solidFill>
                  <a:prstClr val="black"/>
                </a:solidFill>
                <a:latin typeface="微软雅黑" pitchFamily="34" charset="-122"/>
                <a:ea typeface="微软雅黑" pitchFamily="34" charset="-122"/>
              </a:rPr>
              <a:t>OF 1.0</a:t>
            </a:r>
            <a:endParaRPr lang="zh-CN" altLang="en-US" sz="1400" b="1" dirty="0">
              <a:solidFill>
                <a:prstClr val="black"/>
              </a:solidFill>
              <a:latin typeface="微软雅黑" pitchFamily="34" charset="-122"/>
              <a:ea typeface="微软雅黑" pitchFamily="34" charset="-122"/>
            </a:endParaRPr>
          </a:p>
        </p:txBody>
      </p:sp>
      <p:sp>
        <p:nvSpPr>
          <p:cNvPr id="27" name="TextBox 26"/>
          <p:cNvSpPr txBox="1"/>
          <p:nvPr/>
        </p:nvSpPr>
        <p:spPr>
          <a:xfrm>
            <a:off x="398727" y="1471885"/>
            <a:ext cx="1071127" cy="307777"/>
          </a:xfrm>
          <a:prstGeom prst="rect">
            <a:avLst/>
          </a:prstGeom>
          <a:noFill/>
        </p:spPr>
        <p:txBody>
          <a:bodyPr wrap="none" rtlCol="0">
            <a:spAutoFit/>
          </a:bodyPr>
          <a:lstStyle/>
          <a:p>
            <a:r>
              <a:rPr lang="en-US" altLang="zh-CN" sz="1400" b="1" dirty="0" smtClean="0">
                <a:solidFill>
                  <a:srgbClr val="00B0F0"/>
                </a:solidFill>
                <a:latin typeface="微软雅黑" pitchFamily="34" charset="-122"/>
                <a:ea typeface="微软雅黑" pitchFamily="34" charset="-122"/>
              </a:rPr>
              <a:t>Dec, 2009</a:t>
            </a:r>
            <a:endParaRPr lang="zh-CN" altLang="en-US" sz="1400" b="1" dirty="0">
              <a:solidFill>
                <a:srgbClr val="00B0F0"/>
              </a:solidFill>
              <a:latin typeface="微软雅黑" pitchFamily="34" charset="-122"/>
              <a:ea typeface="微软雅黑" pitchFamily="34" charset="-122"/>
            </a:endParaRPr>
          </a:p>
        </p:txBody>
      </p:sp>
    </p:spTree>
    <p:extLst>
      <p:ext uri="{BB962C8B-B14F-4D97-AF65-F5344CB8AC3E}">
        <p14:creationId xmlns:p14="http://schemas.microsoft.com/office/powerpoint/2010/main" val="3874885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1059582"/>
            <a:ext cx="8085584" cy="504056"/>
          </a:xfrm>
        </p:spPr>
        <p:txBody>
          <a:bodyPr>
            <a:noAutofit/>
          </a:bodyPr>
          <a:lstStyle/>
          <a:p>
            <a:pPr algn="l"/>
            <a:r>
              <a:rPr lang="zh-CN" altLang="en-US" sz="2500" dirty="0">
                <a:solidFill>
                  <a:schemeClr val="bg1"/>
                </a:solidFill>
              </a:rPr>
              <a:t>目录</a:t>
            </a:r>
          </a:p>
        </p:txBody>
      </p:sp>
      <p:sp>
        <p:nvSpPr>
          <p:cNvPr id="12" name="Text Box 4"/>
          <p:cNvSpPr txBox="1">
            <a:spLocks noChangeArrowheads="1"/>
          </p:cNvSpPr>
          <p:nvPr/>
        </p:nvSpPr>
        <p:spPr bwMode="auto">
          <a:xfrm>
            <a:off x="586454" y="1635646"/>
            <a:ext cx="7916306"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3538" indent="-363538"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lnSpc>
                <a:spcPct val="150000"/>
              </a:lnSpc>
              <a:buClr>
                <a:prstClr val="black"/>
              </a:buClr>
              <a:buFont typeface="Wingdings" pitchFamily="2" charset="2"/>
              <a:buChar char="n"/>
            </a:pPr>
            <a:r>
              <a:rPr lang="en-US" altLang="zh-CN" sz="2400" b="1" dirty="0">
                <a:solidFill>
                  <a:srgbClr val="C00000"/>
                </a:solidFill>
                <a:latin typeface="微软雅黑" panose="020B0503020204020204" pitchFamily="34" charset="-122"/>
                <a:ea typeface="微软雅黑" panose="020B0503020204020204" pitchFamily="34" charset="-122"/>
              </a:rPr>
              <a:t>SDN</a:t>
            </a:r>
            <a:r>
              <a:rPr lang="zh-CN" altLang="en-US" sz="2400" b="1" dirty="0">
                <a:solidFill>
                  <a:srgbClr val="C00000"/>
                </a:solidFill>
                <a:latin typeface="微软雅黑" panose="020B0503020204020204" pitchFamily="34" charset="-122"/>
                <a:ea typeface="微软雅黑" panose="020B0503020204020204" pitchFamily="34" charset="-122"/>
              </a:rPr>
              <a:t>技术的起源与发展历程</a:t>
            </a:r>
          </a:p>
          <a:p>
            <a:pPr eaLnBrk="1" hangingPunct="1">
              <a:lnSpc>
                <a:spcPct val="150000"/>
              </a:lnSpc>
              <a:buClr>
                <a:prstClr val="black"/>
              </a:buClr>
              <a:buFont typeface="Wingdings" pitchFamily="2" charset="2"/>
              <a:buChar char="n"/>
            </a:pPr>
            <a:r>
              <a:rPr lang="en-US" altLang="zh-CN" sz="2400" b="1" dirty="0">
                <a:solidFill>
                  <a:prstClr val="black"/>
                </a:solidFill>
                <a:latin typeface="微软雅黑" panose="020B0503020204020204" pitchFamily="34" charset="-122"/>
                <a:ea typeface="微软雅黑" panose="020B0503020204020204" pitchFamily="34" charset="-122"/>
              </a:rPr>
              <a:t>SDN</a:t>
            </a:r>
            <a:r>
              <a:rPr lang="zh-CN" altLang="en-US" sz="2400" b="1" dirty="0">
                <a:solidFill>
                  <a:prstClr val="black"/>
                </a:solidFill>
                <a:latin typeface="微软雅黑" panose="020B0503020204020204" pitchFamily="34" charset="-122"/>
                <a:ea typeface="微软雅黑" panose="020B0503020204020204" pitchFamily="34" charset="-122"/>
              </a:rPr>
              <a:t>的技术</a:t>
            </a:r>
            <a:r>
              <a:rPr lang="zh-CN" altLang="en-US" sz="2400" b="1" dirty="0" smtClean="0">
                <a:solidFill>
                  <a:prstClr val="black"/>
                </a:solidFill>
                <a:latin typeface="微软雅黑" panose="020B0503020204020204" pitchFamily="34" charset="-122"/>
                <a:ea typeface="微软雅黑" panose="020B0503020204020204" pitchFamily="34" charset="-122"/>
              </a:rPr>
              <a:t>流派与体系结构</a:t>
            </a:r>
            <a:endParaRPr lang="zh-CN" altLang="en-US" sz="2400" b="1" dirty="0">
              <a:solidFill>
                <a:prstClr val="black"/>
              </a:solidFill>
              <a:latin typeface="微软雅黑" panose="020B0503020204020204" pitchFamily="34" charset="-122"/>
              <a:ea typeface="微软雅黑" panose="020B0503020204020204" pitchFamily="34" charset="-122"/>
            </a:endParaRPr>
          </a:p>
          <a:p>
            <a:pPr eaLnBrk="1" hangingPunct="1">
              <a:lnSpc>
                <a:spcPct val="150000"/>
              </a:lnSpc>
              <a:buClr>
                <a:prstClr val="black"/>
              </a:buClr>
              <a:buFont typeface="Wingdings" pitchFamily="2" charset="2"/>
              <a:buChar char="n"/>
            </a:pPr>
            <a:r>
              <a:rPr lang="en-US" altLang="zh-CN" sz="2400" b="1" dirty="0">
                <a:solidFill>
                  <a:prstClr val="black"/>
                </a:solidFill>
                <a:latin typeface="微软雅黑" panose="020B0503020204020204" pitchFamily="34" charset="-122"/>
                <a:ea typeface="微软雅黑" panose="020B0503020204020204" pitchFamily="34" charset="-122"/>
              </a:rPr>
              <a:t>SDN</a:t>
            </a:r>
            <a:r>
              <a:rPr lang="zh-CN" altLang="en-US" sz="2400" b="1" dirty="0">
                <a:solidFill>
                  <a:prstClr val="black"/>
                </a:solidFill>
                <a:latin typeface="微软雅黑" panose="020B0503020204020204" pitchFamily="34" charset="-122"/>
                <a:ea typeface="微软雅黑" panose="020B0503020204020204" pitchFamily="34" charset="-122"/>
              </a:rPr>
              <a:t>典型应用与商用案例</a:t>
            </a:r>
          </a:p>
          <a:p>
            <a:pPr eaLnBrk="1" hangingPunct="1">
              <a:lnSpc>
                <a:spcPct val="150000"/>
              </a:lnSpc>
              <a:buClr>
                <a:prstClr val="black"/>
              </a:buClr>
              <a:buFont typeface="Wingdings" pitchFamily="2" charset="2"/>
              <a:buChar char="n"/>
            </a:pPr>
            <a:r>
              <a:rPr lang="en-US" altLang="zh-CN" sz="2400" b="1" dirty="0">
                <a:solidFill>
                  <a:prstClr val="black"/>
                </a:solidFill>
                <a:latin typeface="微软雅黑" panose="020B0503020204020204" pitchFamily="34" charset="-122"/>
                <a:ea typeface="微软雅黑" panose="020B0503020204020204" pitchFamily="34" charset="-122"/>
              </a:rPr>
              <a:t>SDN</a:t>
            </a:r>
            <a:r>
              <a:rPr lang="zh-CN" altLang="en-US" sz="2400" b="1" dirty="0">
                <a:solidFill>
                  <a:prstClr val="black"/>
                </a:solidFill>
                <a:latin typeface="微软雅黑" panose="020B0503020204020204" pitchFamily="34" charset="-122"/>
                <a:ea typeface="微软雅黑" panose="020B0503020204020204" pitchFamily="34" charset="-122"/>
              </a:rPr>
              <a:t>商用</a:t>
            </a:r>
            <a:r>
              <a:rPr lang="zh-CN" altLang="en-US" sz="2400" b="1" dirty="0" smtClean="0">
                <a:solidFill>
                  <a:prstClr val="black"/>
                </a:solidFill>
                <a:latin typeface="微软雅黑" panose="020B0503020204020204" pitchFamily="34" charset="-122"/>
                <a:ea typeface="微软雅黑" panose="020B0503020204020204" pitchFamily="34" charset="-122"/>
              </a:rPr>
              <a:t>前景</a:t>
            </a:r>
            <a:endParaRPr lang="zh-CN" altLang="en-US" sz="2400" b="1" dirty="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047979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l"/>
            <a:r>
              <a:rPr lang="en-US" altLang="zh-CN" b="1" dirty="0"/>
              <a:t>OpenFlow</a:t>
            </a:r>
            <a:r>
              <a:rPr lang="zh-CN" altLang="en-US" b="1" dirty="0"/>
              <a:t>与</a:t>
            </a:r>
            <a:r>
              <a:rPr lang="en-US" altLang="zh-CN" b="1" dirty="0"/>
              <a:t>SDN</a:t>
            </a:r>
            <a:r>
              <a:rPr lang="zh-CN" altLang="en-US" b="1" dirty="0"/>
              <a:t>之关系</a:t>
            </a:r>
          </a:p>
        </p:txBody>
      </p:sp>
      <p:sp>
        <p:nvSpPr>
          <p:cNvPr id="4" name="Rectangle 3"/>
          <p:cNvSpPr txBox="1">
            <a:spLocks noChangeArrowheads="1"/>
          </p:cNvSpPr>
          <p:nvPr/>
        </p:nvSpPr>
        <p:spPr>
          <a:xfrm>
            <a:off x="899592" y="3579862"/>
            <a:ext cx="7560319" cy="1189105"/>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000" kern="1200">
                <a:solidFill>
                  <a:schemeClr val="tx1">
                    <a:lumMod val="75000"/>
                    <a:lumOff val="25000"/>
                  </a:schemeClr>
                </a:solidFill>
                <a:latin typeface="微软雅黑" pitchFamily="34" charset="-122"/>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微软雅黑" pitchFamily="34" charset="-122"/>
                <a:ea typeface="微软雅黑" pitchFamily="34" charset="-122"/>
                <a:cs typeface="+mn-cs"/>
              </a:defRPr>
            </a:lvl3pPr>
            <a:lvl4pPr marL="16002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微软雅黑" pitchFamily="34" charset="-122"/>
                <a:ea typeface="微软雅黑" pitchFamily="34" charset="-122"/>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1600" dirty="0">
                <a:solidFill>
                  <a:prstClr val="black">
                    <a:lumMod val="75000"/>
                    <a:lumOff val="25000"/>
                  </a:prstClr>
                </a:solidFill>
              </a:rPr>
              <a:t>OpenFlow</a:t>
            </a:r>
            <a:r>
              <a:rPr lang="zh-CN" altLang="en-US" sz="1600" dirty="0">
                <a:solidFill>
                  <a:prstClr val="black">
                    <a:lumMod val="75000"/>
                    <a:lumOff val="25000"/>
                  </a:prstClr>
                </a:solidFill>
              </a:rPr>
              <a:t>只是定义了</a:t>
            </a:r>
            <a:r>
              <a:rPr lang="en-US" altLang="zh-CN" sz="1600" dirty="0">
                <a:solidFill>
                  <a:prstClr val="black">
                    <a:lumMod val="75000"/>
                    <a:lumOff val="25000"/>
                  </a:prstClr>
                </a:solidFill>
              </a:rPr>
              <a:t>SDN</a:t>
            </a:r>
            <a:r>
              <a:rPr lang="zh-CN" altLang="en-US" sz="1600" dirty="0">
                <a:solidFill>
                  <a:prstClr val="black">
                    <a:lumMod val="75000"/>
                    <a:lumOff val="25000"/>
                  </a:prstClr>
                </a:solidFill>
              </a:rPr>
              <a:t>的一部分；</a:t>
            </a:r>
            <a:endParaRPr lang="en-US" altLang="zh-CN" sz="1600" dirty="0">
              <a:solidFill>
                <a:prstClr val="black">
                  <a:lumMod val="75000"/>
                  <a:lumOff val="25000"/>
                </a:prstClr>
              </a:solidFill>
            </a:endParaRPr>
          </a:p>
          <a:p>
            <a:r>
              <a:rPr lang="zh-CN" altLang="en-US" sz="1600" dirty="0">
                <a:solidFill>
                  <a:prstClr val="black">
                    <a:lumMod val="75000"/>
                    <a:lumOff val="25000"/>
                  </a:prstClr>
                </a:solidFill>
              </a:rPr>
              <a:t>抽象数据转发层，定义控制平面与数据转发平面之间的南向接口；</a:t>
            </a:r>
            <a:endParaRPr lang="en-US" altLang="zh-CN" sz="1600" dirty="0">
              <a:solidFill>
                <a:prstClr val="black">
                  <a:lumMod val="75000"/>
                  <a:lumOff val="25000"/>
                </a:prstClr>
              </a:solidFill>
            </a:endParaRPr>
          </a:p>
          <a:p>
            <a:r>
              <a:rPr lang="en-US" altLang="zh-CN" sz="1600" dirty="0">
                <a:solidFill>
                  <a:prstClr val="black">
                    <a:lumMod val="75000"/>
                    <a:lumOff val="25000"/>
                  </a:prstClr>
                </a:solidFill>
              </a:rPr>
              <a:t>OpenFlow</a:t>
            </a:r>
            <a:r>
              <a:rPr lang="zh-CN" altLang="en-US" sz="1600" dirty="0">
                <a:solidFill>
                  <a:prstClr val="black">
                    <a:lumMod val="75000"/>
                    <a:lumOff val="25000"/>
                  </a:prstClr>
                </a:solidFill>
              </a:rPr>
              <a:t>没有对控制平面的北向接口定义，控制层处于百花齐放的阶段。</a:t>
            </a:r>
            <a:endParaRPr lang="en-US" altLang="zh-CN" sz="1600" dirty="0">
              <a:solidFill>
                <a:prstClr val="black">
                  <a:lumMod val="75000"/>
                  <a:lumOff val="25000"/>
                </a:prstClr>
              </a:solidFill>
            </a:endParaRPr>
          </a:p>
          <a:p>
            <a:r>
              <a:rPr lang="en-US" altLang="zh-CN" sz="1600" dirty="0">
                <a:solidFill>
                  <a:prstClr val="black">
                    <a:lumMod val="75000"/>
                    <a:lumOff val="25000"/>
                  </a:prstClr>
                </a:solidFill>
              </a:rPr>
              <a:t>OpenFlow</a:t>
            </a:r>
            <a:r>
              <a:rPr lang="zh-CN" altLang="en-US" sz="1600" dirty="0">
                <a:solidFill>
                  <a:prstClr val="black">
                    <a:lumMod val="75000"/>
                    <a:lumOff val="25000"/>
                  </a:prstClr>
                </a:solidFill>
              </a:rPr>
              <a:t>对于</a:t>
            </a:r>
            <a:r>
              <a:rPr lang="en-US" altLang="zh-CN" sz="1600" dirty="0">
                <a:solidFill>
                  <a:prstClr val="black">
                    <a:lumMod val="75000"/>
                    <a:lumOff val="25000"/>
                  </a:prstClr>
                </a:solidFill>
              </a:rPr>
              <a:t>SDN</a:t>
            </a:r>
            <a:r>
              <a:rPr lang="zh-CN" altLang="en-US" sz="1600" dirty="0">
                <a:solidFill>
                  <a:prstClr val="black">
                    <a:lumMod val="75000"/>
                    <a:lumOff val="25000"/>
                  </a:prstClr>
                </a:solidFill>
              </a:rPr>
              <a:t>就像</a:t>
            </a:r>
            <a:r>
              <a:rPr lang="en-US" altLang="zh-CN" sz="1600" dirty="0">
                <a:solidFill>
                  <a:prstClr val="black">
                    <a:lumMod val="75000"/>
                    <a:lumOff val="25000"/>
                  </a:prstClr>
                </a:solidFill>
              </a:rPr>
              <a:t>x86</a:t>
            </a:r>
            <a:r>
              <a:rPr lang="zh-CN" altLang="en-US" sz="1600" dirty="0">
                <a:solidFill>
                  <a:prstClr val="black">
                    <a:lumMod val="75000"/>
                    <a:lumOff val="25000"/>
                  </a:prstClr>
                </a:solidFill>
              </a:rPr>
              <a:t>的指令集对于计算机系统；</a:t>
            </a:r>
            <a:endParaRPr lang="en-US" altLang="zh-CN" sz="1600" dirty="0">
              <a:solidFill>
                <a:prstClr val="black">
                  <a:lumMod val="75000"/>
                  <a:lumOff val="25000"/>
                </a:prstClr>
              </a:solidFill>
            </a:endParaRPr>
          </a:p>
        </p:txBody>
      </p:sp>
      <p:pic>
        <p:nvPicPr>
          <p:cNvPr id="5" name="Picture 2"/>
          <p:cNvPicPr>
            <a:picLocks noChangeAspect="1" noChangeArrowheads="1"/>
          </p:cNvPicPr>
          <p:nvPr/>
        </p:nvPicPr>
        <p:blipFill>
          <a:blip r:embed="rId2" cstate="print"/>
          <a:srcRect/>
          <a:stretch>
            <a:fillRect/>
          </a:stretch>
        </p:blipFill>
        <p:spPr bwMode="auto">
          <a:xfrm>
            <a:off x="1763688" y="843558"/>
            <a:ext cx="5400600" cy="2627319"/>
          </a:xfrm>
          <a:prstGeom prst="rect">
            <a:avLst/>
          </a:prstGeom>
          <a:noFill/>
          <a:ln w="9525">
            <a:noFill/>
            <a:miter lim="800000"/>
            <a:headEnd/>
            <a:tailEnd/>
          </a:ln>
        </p:spPr>
      </p:pic>
    </p:spTree>
    <p:extLst>
      <p:ext uri="{BB962C8B-B14F-4D97-AF65-F5344CB8AC3E}">
        <p14:creationId xmlns:p14="http://schemas.microsoft.com/office/powerpoint/2010/main" val="29597748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l"/>
            <a:r>
              <a:rPr lang="en-US" altLang="zh-CN" b="1" dirty="0" smtClean="0"/>
              <a:t>OpenFlow</a:t>
            </a:r>
            <a:r>
              <a:rPr lang="zh-CN" altLang="en-US" b="1" dirty="0" smtClean="0"/>
              <a:t>模型回顾</a:t>
            </a:r>
            <a:endParaRPr lang="zh-CN" altLang="en-US" b="1" dirty="0"/>
          </a:p>
        </p:txBody>
      </p:sp>
      <p:pic>
        <p:nvPicPr>
          <p:cNvPr id="5" name="Picture 2"/>
          <p:cNvPicPr>
            <a:picLocks noChangeAspect="1" noChangeArrowheads="1"/>
          </p:cNvPicPr>
          <p:nvPr/>
        </p:nvPicPr>
        <p:blipFill>
          <a:blip r:embed="rId3" cstate="print"/>
          <a:srcRect/>
          <a:stretch>
            <a:fillRect/>
          </a:stretch>
        </p:blipFill>
        <p:spPr bwMode="auto">
          <a:xfrm>
            <a:off x="2123728" y="843558"/>
            <a:ext cx="4824536" cy="2188910"/>
          </a:xfrm>
          <a:prstGeom prst="rect">
            <a:avLst/>
          </a:prstGeom>
          <a:noFill/>
          <a:ln w="9525">
            <a:noFill/>
            <a:miter lim="800000"/>
            <a:headEnd/>
            <a:tailEnd/>
          </a:ln>
        </p:spPr>
      </p:pic>
      <p:sp>
        <p:nvSpPr>
          <p:cNvPr id="3" name="矩形 2"/>
          <p:cNvSpPr/>
          <p:nvPr/>
        </p:nvSpPr>
        <p:spPr>
          <a:xfrm>
            <a:off x="679588" y="3121680"/>
            <a:ext cx="8140883" cy="1754326"/>
          </a:xfrm>
          <a:prstGeom prst="rect">
            <a:avLst/>
          </a:prstGeom>
        </p:spPr>
        <p:txBody>
          <a:bodyPr wrap="square">
            <a:spAutoFit/>
          </a:bodyPr>
          <a:lstStyle/>
          <a:p>
            <a:pPr>
              <a:buFont typeface="Arial" pitchFamily="34" charset="0"/>
              <a:buChar char="•"/>
            </a:pPr>
            <a:r>
              <a:rPr lang="zh-CN" altLang="en-US" dirty="0">
                <a:solidFill>
                  <a:prstClr val="black"/>
                </a:solidFill>
                <a:latin typeface="微软雅黑" panose="020B0503020204020204" pitchFamily="34" charset="-122"/>
                <a:ea typeface="微软雅黑" panose="020B0503020204020204" pitchFamily="34" charset="-122"/>
              </a:rPr>
              <a:t>三部分组成，</a:t>
            </a:r>
            <a:r>
              <a:rPr lang="en-US" altLang="zh-CN" dirty="0">
                <a:solidFill>
                  <a:prstClr val="black"/>
                </a:solidFill>
                <a:latin typeface="微软雅黑" panose="020B0503020204020204" pitchFamily="34" charset="-122"/>
                <a:ea typeface="微软雅黑" panose="020B0503020204020204" pitchFamily="34" charset="-122"/>
              </a:rPr>
              <a:t>OpenFlow</a:t>
            </a:r>
            <a:r>
              <a:rPr lang="zh-CN" altLang="en-US" dirty="0">
                <a:solidFill>
                  <a:prstClr val="black"/>
                </a:solidFill>
                <a:latin typeface="微软雅黑" panose="020B0503020204020204" pitchFamily="34" charset="-122"/>
                <a:ea typeface="微软雅黑" panose="020B0503020204020204" pitchFamily="34" charset="-122"/>
              </a:rPr>
              <a:t>协议，安全通道，流表；</a:t>
            </a:r>
            <a:endParaRPr lang="en-US" altLang="zh-CN" dirty="0">
              <a:solidFill>
                <a:prstClr val="black"/>
              </a:solidFill>
              <a:latin typeface="微软雅黑" panose="020B0503020204020204" pitchFamily="34" charset="-122"/>
              <a:ea typeface="微软雅黑" panose="020B0503020204020204" pitchFamily="34" charset="-122"/>
            </a:endParaRPr>
          </a:p>
          <a:p>
            <a:pPr>
              <a:buFont typeface="Arial" pitchFamily="34" charset="0"/>
              <a:buChar char="•"/>
            </a:pPr>
            <a:r>
              <a:rPr lang="en-US" altLang="zh-CN" dirty="0">
                <a:solidFill>
                  <a:prstClr val="black"/>
                </a:solidFill>
                <a:latin typeface="微软雅黑" panose="020B0503020204020204" pitchFamily="34" charset="-122"/>
                <a:ea typeface="微软雅黑" panose="020B0503020204020204" pitchFamily="34" charset="-122"/>
              </a:rPr>
              <a:t>OpenFlow</a:t>
            </a:r>
            <a:r>
              <a:rPr lang="zh-CN" altLang="en-US" dirty="0">
                <a:solidFill>
                  <a:prstClr val="black"/>
                </a:solidFill>
                <a:latin typeface="微软雅黑" panose="020B0503020204020204" pitchFamily="34" charset="-122"/>
                <a:ea typeface="微软雅黑" panose="020B0503020204020204" pitchFamily="34" charset="-122"/>
              </a:rPr>
              <a:t>协议：三种消息类型，</a:t>
            </a:r>
            <a:r>
              <a:rPr lang="en-US" altLang="zh-CN" dirty="0">
                <a:solidFill>
                  <a:prstClr val="black"/>
                </a:solidFill>
                <a:latin typeface="微软雅黑" panose="020B0503020204020204" pitchFamily="34" charset="-122"/>
                <a:ea typeface="微软雅黑" panose="020B0503020204020204" pitchFamily="34" charset="-122"/>
              </a:rPr>
              <a:t>Controller-to-Switch </a:t>
            </a:r>
            <a:r>
              <a:rPr lang="zh-CN" altLang="en-US" dirty="0">
                <a:solidFill>
                  <a:prstClr val="black"/>
                </a:solidFill>
                <a:latin typeface="微软雅黑" panose="020B0503020204020204" pitchFamily="34" charset="-122"/>
                <a:ea typeface="微软雅黑" panose="020B0503020204020204" pitchFamily="34" charset="-122"/>
              </a:rPr>
              <a:t>、</a:t>
            </a:r>
            <a:r>
              <a:rPr lang="en-US" altLang="zh-CN" dirty="0">
                <a:solidFill>
                  <a:prstClr val="black"/>
                </a:solidFill>
                <a:latin typeface="微软雅黑" panose="020B0503020204020204" pitchFamily="34" charset="-122"/>
                <a:ea typeface="微软雅黑" panose="020B0503020204020204" pitchFamily="34" charset="-122"/>
              </a:rPr>
              <a:t>Asynchronous</a:t>
            </a:r>
            <a:r>
              <a:rPr lang="zh-CN" altLang="en-US" dirty="0">
                <a:solidFill>
                  <a:prstClr val="black"/>
                </a:solidFill>
                <a:latin typeface="微软雅黑" panose="020B0503020204020204" pitchFamily="34" charset="-122"/>
                <a:ea typeface="微软雅黑" panose="020B0503020204020204" pitchFamily="34" charset="-122"/>
              </a:rPr>
              <a:t>、</a:t>
            </a:r>
            <a:r>
              <a:rPr lang="en-US" altLang="zh-CN" dirty="0">
                <a:solidFill>
                  <a:prstClr val="black"/>
                </a:solidFill>
                <a:latin typeface="微软雅黑" panose="020B0503020204020204" pitchFamily="34" charset="-122"/>
                <a:ea typeface="微软雅黑" panose="020B0503020204020204" pitchFamily="34" charset="-122"/>
              </a:rPr>
              <a:t>Symmetric</a:t>
            </a:r>
            <a:r>
              <a:rPr lang="zh-CN" altLang="en-US" dirty="0">
                <a:solidFill>
                  <a:prstClr val="black"/>
                </a:solidFill>
                <a:latin typeface="微软雅黑" panose="020B0503020204020204" pitchFamily="34" charset="-122"/>
                <a:ea typeface="微软雅黑" panose="020B0503020204020204" pitchFamily="34" charset="-122"/>
              </a:rPr>
              <a:t>；</a:t>
            </a:r>
          </a:p>
          <a:p>
            <a:pPr>
              <a:buFont typeface="Arial" pitchFamily="34" charset="0"/>
              <a:buChar char="•"/>
            </a:pPr>
            <a:r>
              <a:rPr lang="zh-CN" altLang="en-US" dirty="0">
                <a:solidFill>
                  <a:prstClr val="black"/>
                </a:solidFill>
                <a:latin typeface="微软雅黑" panose="020B0503020204020204" pitchFamily="34" charset="-122"/>
                <a:ea typeface="微软雅黑" panose="020B0503020204020204" pitchFamily="34" charset="-122"/>
              </a:rPr>
              <a:t>安全通道：负责与</a:t>
            </a:r>
            <a:r>
              <a:rPr lang="en-US" altLang="zh-CN" dirty="0">
                <a:solidFill>
                  <a:prstClr val="black"/>
                </a:solidFill>
                <a:latin typeface="微软雅黑" panose="020B0503020204020204" pitchFamily="34" charset="-122"/>
                <a:ea typeface="微软雅黑" panose="020B0503020204020204" pitchFamily="34" charset="-122"/>
              </a:rPr>
              <a:t>controller</a:t>
            </a:r>
            <a:r>
              <a:rPr lang="zh-CN" altLang="en-US" dirty="0">
                <a:solidFill>
                  <a:prstClr val="black"/>
                </a:solidFill>
                <a:latin typeface="微软雅黑" panose="020B0503020204020204" pitchFamily="34" charset="-122"/>
                <a:ea typeface="微软雅黑" panose="020B0503020204020204" pitchFamily="34" charset="-122"/>
              </a:rPr>
              <a:t>通信，互相认证，通过</a:t>
            </a:r>
            <a:r>
              <a:rPr lang="en-US" altLang="zh-CN" dirty="0">
                <a:solidFill>
                  <a:prstClr val="black"/>
                </a:solidFill>
                <a:latin typeface="微软雅黑" panose="020B0503020204020204" pitchFamily="34" charset="-122"/>
                <a:ea typeface="微软雅黑" panose="020B0503020204020204" pitchFamily="34" charset="-122"/>
              </a:rPr>
              <a:t>SSL</a:t>
            </a:r>
            <a:r>
              <a:rPr lang="zh-CN" altLang="en-US" dirty="0">
                <a:solidFill>
                  <a:prstClr val="black"/>
                </a:solidFill>
                <a:latin typeface="微软雅黑" panose="020B0503020204020204" pitchFamily="34" charset="-122"/>
                <a:ea typeface="微软雅黑" panose="020B0503020204020204" pitchFamily="34" charset="-122"/>
              </a:rPr>
              <a:t>连接；</a:t>
            </a:r>
            <a:endParaRPr lang="en-US" altLang="zh-CN" dirty="0">
              <a:solidFill>
                <a:prstClr val="black"/>
              </a:solidFill>
              <a:latin typeface="微软雅黑" panose="020B0503020204020204" pitchFamily="34" charset="-122"/>
              <a:ea typeface="微软雅黑" panose="020B0503020204020204" pitchFamily="34" charset="-122"/>
            </a:endParaRPr>
          </a:p>
          <a:p>
            <a:pPr>
              <a:buFont typeface="Arial" pitchFamily="34" charset="0"/>
              <a:buChar char="•"/>
            </a:pPr>
            <a:r>
              <a:rPr lang="zh-CN" altLang="en-US" dirty="0">
                <a:solidFill>
                  <a:prstClr val="black"/>
                </a:solidFill>
                <a:latin typeface="微软雅黑" panose="020B0503020204020204" pitchFamily="34" charset="-122"/>
                <a:ea typeface="微软雅黑" panose="020B0503020204020204" pitchFamily="34" charset="-122"/>
              </a:rPr>
              <a:t>流表：</a:t>
            </a:r>
            <a:r>
              <a:rPr lang="en-US" altLang="zh-CN" dirty="0" smtClean="0">
                <a:solidFill>
                  <a:prstClr val="black"/>
                </a:solidFill>
                <a:latin typeface="微软雅黑" panose="020B0503020204020204" pitchFamily="34" charset="-122"/>
                <a:ea typeface="微软雅黑" panose="020B0503020204020204" pitchFamily="34" charset="-122"/>
              </a:rPr>
              <a:t>OpenFlow </a:t>
            </a:r>
            <a:r>
              <a:rPr lang="en-US" altLang="zh-CN" dirty="0">
                <a:solidFill>
                  <a:prstClr val="black"/>
                </a:solidFill>
                <a:latin typeface="微软雅黑" panose="020B0503020204020204" pitchFamily="34" charset="-122"/>
                <a:ea typeface="微软雅黑" panose="020B0503020204020204" pitchFamily="34" charset="-122"/>
              </a:rPr>
              <a:t>Switch</a:t>
            </a:r>
            <a:r>
              <a:rPr lang="zh-CN" altLang="en-US" dirty="0">
                <a:solidFill>
                  <a:prstClr val="black"/>
                </a:solidFill>
                <a:latin typeface="微软雅黑" panose="020B0503020204020204" pitchFamily="34" charset="-122"/>
                <a:ea typeface="微软雅黑" panose="020B0503020204020204" pitchFamily="34" charset="-122"/>
              </a:rPr>
              <a:t>把网络转发行为抽象成对各种流的处理，流表由</a:t>
            </a:r>
            <a:r>
              <a:rPr lang="en-US" altLang="zh-CN" dirty="0">
                <a:solidFill>
                  <a:prstClr val="black"/>
                </a:solidFill>
                <a:latin typeface="微软雅黑" panose="020B0503020204020204" pitchFamily="34" charset="-122"/>
                <a:ea typeface="微软雅黑" panose="020B0503020204020204" pitchFamily="34" charset="-122"/>
              </a:rPr>
              <a:t>Controller</a:t>
            </a:r>
            <a:r>
              <a:rPr lang="zh-CN" altLang="en-US" dirty="0">
                <a:solidFill>
                  <a:prstClr val="black"/>
                </a:solidFill>
                <a:latin typeface="微软雅黑" panose="020B0503020204020204" pitchFamily="34" charset="-122"/>
                <a:ea typeface="微软雅黑" panose="020B0503020204020204" pitchFamily="34" charset="-122"/>
              </a:rPr>
              <a:t>控制，</a:t>
            </a:r>
            <a:r>
              <a:rPr lang="en-US" altLang="zh-CN" dirty="0">
                <a:solidFill>
                  <a:prstClr val="black"/>
                </a:solidFill>
                <a:latin typeface="微软雅黑" panose="020B0503020204020204" pitchFamily="34" charset="-122"/>
                <a:ea typeface="微软雅黑" panose="020B0503020204020204" pitchFamily="34" charset="-122"/>
              </a:rPr>
              <a:t>Switch</a:t>
            </a:r>
            <a:r>
              <a:rPr lang="zh-CN" altLang="en-US" dirty="0">
                <a:solidFill>
                  <a:prstClr val="black"/>
                </a:solidFill>
                <a:latin typeface="微软雅黑" panose="020B0503020204020204" pitchFamily="34" charset="-122"/>
                <a:ea typeface="微软雅黑" panose="020B0503020204020204" pitchFamily="34" charset="-122"/>
              </a:rPr>
              <a:t>只能接受，不能自主更改。</a:t>
            </a:r>
            <a:endParaRPr lang="en-US" altLang="zh-CN" dirty="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708938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l"/>
            <a:r>
              <a:rPr lang="en-US" altLang="zh-CN" b="1" dirty="0"/>
              <a:t>OpenFlow</a:t>
            </a:r>
            <a:r>
              <a:rPr lang="zh-CN" altLang="en-US" b="1" dirty="0"/>
              <a:t>流表介绍</a:t>
            </a:r>
          </a:p>
        </p:txBody>
      </p:sp>
      <p:pic>
        <p:nvPicPr>
          <p:cNvPr id="5" name="Picture 2"/>
          <p:cNvPicPr>
            <a:picLocks noChangeAspect="1" noChangeArrowheads="1"/>
          </p:cNvPicPr>
          <p:nvPr/>
        </p:nvPicPr>
        <p:blipFill>
          <a:blip r:embed="rId3" cstate="print"/>
          <a:srcRect/>
          <a:stretch>
            <a:fillRect/>
          </a:stretch>
        </p:blipFill>
        <p:spPr bwMode="auto">
          <a:xfrm>
            <a:off x="35496" y="1563638"/>
            <a:ext cx="6922721" cy="3456384"/>
          </a:xfrm>
          <a:prstGeom prst="rect">
            <a:avLst/>
          </a:prstGeom>
          <a:noFill/>
          <a:ln w="9525">
            <a:noFill/>
            <a:miter lim="800000"/>
            <a:headEnd/>
            <a:tailEnd/>
          </a:ln>
        </p:spPr>
      </p:pic>
      <p:sp>
        <p:nvSpPr>
          <p:cNvPr id="3" name="矩形 2"/>
          <p:cNvSpPr/>
          <p:nvPr/>
        </p:nvSpPr>
        <p:spPr>
          <a:xfrm>
            <a:off x="4499992" y="987574"/>
            <a:ext cx="4644008" cy="1368152"/>
          </a:xfrm>
          <a:prstGeom prst="rect">
            <a:avLst/>
          </a:prstGeom>
        </p:spPr>
        <p:txBody>
          <a:bodyPr wrap="square">
            <a:spAutoFit/>
          </a:bodyPr>
          <a:lstStyle/>
          <a:p>
            <a:pPr marL="285750" indent="-285750">
              <a:buFont typeface="Arial" panose="020B0604020202020204" pitchFamily="34" charset="0"/>
              <a:buChar char="•"/>
            </a:pPr>
            <a:r>
              <a:rPr lang="zh-CN" altLang="en-US" sz="1600" dirty="0">
                <a:latin typeface="Arial Unicode MS" pitchFamily="34" charset="-122"/>
              </a:rPr>
              <a:t>匹配头域：流表项的标识，基于</a:t>
            </a:r>
            <a:r>
              <a:rPr lang="en-US" altLang="zh-CN" sz="1600" dirty="0">
                <a:latin typeface="Arial Unicode MS" pitchFamily="34" charset="-122"/>
              </a:rPr>
              <a:t>Ethernet</a:t>
            </a:r>
            <a:r>
              <a:rPr lang="zh-CN" altLang="en-US" sz="1600" dirty="0">
                <a:latin typeface="Arial Unicode MS" pitchFamily="34" charset="-122"/>
              </a:rPr>
              <a:t>和</a:t>
            </a:r>
            <a:r>
              <a:rPr lang="en-US" altLang="zh-CN" sz="1600" dirty="0">
                <a:latin typeface="Arial Unicode MS" pitchFamily="34" charset="-122"/>
              </a:rPr>
              <a:t>IP</a:t>
            </a:r>
            <a:r>
              <a:rPr lang="zh-CN" altLang="en-US" sz="1600" dirty="0">
                <a:latin typeface="Arial Unicode MS" pitchFamily="34" charset="-122"/>
              </a:rPr>
              <a:t>的报文头信息确立的流规则；</a:t>
            </a:r>
            <a:endParaRPr lang="en-US" altLang="zh-CN" sz="1600" dirty="0">
              <a:latin typeface="Arial Unicode MS" pitchFamily="34" charset="-122"/>
            </a:endParaRPr>
          </a:p>
          <a:p>
            <a:pPr marL="285750" indent="-285750">
              <a:buFont typeface="Arial" panose="020B0604020202020204" pitchFamily="34" charset="0"/>
              <a:buChar char="•"/>
            </a:pPr>
            <a:r>
              <a:rPr lang="zh-CN" altLang="en-US" sz="1600" dirty="0">
                <a:latin typeface="Arial Unicode MS" pitchFamily="34" charset="-122"/>
              </a:rPr>
              <a:t>指令：转发、丢弃、发给</a:t>
            </a:r>
            <a:r>
              <a:rPr lang="en-US" altLang="zh-CN" sz="1600" dirty="0">
                <a:latin typeface="Arial Unicode MS" pitchFamily="34" charset="-122"/>
              </a:rPr>
              <a:t>controller</a:t>
            </a:r>
            <a:r>
              <a:rPr lang="zh-CN" altLang="en-US" sz="1600" dirty="0">
                <a:latin typeface="Arial Unicode MS" pitchFamily="34" charset="-122"/>
              </a:rPr>
              <a:t>等动作；</a:t>
            </a:r>
            <a:endParaRPr lang="en-US" altLang="zh-CN" sz="1600" dirty="0">
              <a:latin typeface="Arial Unicode MS" pitchFamily="34" charset="-122"/>
            </a:endParaRPr>
          </a:p>
          <a:p>
            <a:pPr marL="285750" indent="-285750">
              <a:buFont typeface="Arial" panose="020B0604020202020204" pitchFamily="34" charset="0"/>
              <a:buChar char="•"/>
            </a:pPr>
            <a:r>
              <a:rPr lang="zh-CN" altLang="en-US" sz="1600" dirty="0">
                <a:latin typeface="Arial Unicode MS" pitchFamily="34" charset="-122"/>
              </a:rPr>
              <a:t>计数器：统计报文个数，报文长度，供</a:t>
            </a:r>
            <a:r>
              <a:rPr lang="en-US" altLang="zh-CN" sz="1600" dirty="0">
                <a:latin typeface="Arial Unicode MS" pitchFamily="34" charset="-122"/>
              </a:rPr>
              <a:t>controller</a:t>
            </a:r>
            <a:r>
              <a:rPr lang="zh-CN" altLang="en-US" sz="1600" dirty="0">
                <a:latin typeface="Arial Unicode MS" pitchFamily="34" charset="-122"/>
              </a:rPr>
              <a:t>管理决策使用</a:t>
            </a:r>
            <a:r>
              <a:rPr lang="zh-CN" altLang="en-US" sz="1600" dirty="0" smtClean="0">
                <a:latin typeface="Arial Unicode MS" pitchFamily="34" charset="-122"/>
              </a:rPr>
              <a:t>；</a:t>
            </a:r>
            <a:endParaRPr lang="en-US" altLang="zh-CN" sz="1600" dirty="0">
              <a:latin typeface="Arial Unicode MS" pitchFamily="34" charset="-122"/>
            </a:endParaRPr>
          </a:p>
        </p:txBody>
      </p:sp>
    </p:spTree>
    <p:extLst>
      <p:ext uri="{BB962C8B-B14F-4D97-AF65-F5344CB8AC3E}">
        <p14:creationId xmlns:p14="http://schemas.microsoft.com/office/powerpoint/2010/main" val="5472704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38944" y="267494"/>
            <a:ext cx="8229600" cy="504056"/>
          </a:xfrm>
        </p:spPr>
        <p:txBody>
          <a:bodyPr>
            <a:normAutofit fontScale="90000"/>
          </a:bodyPr>
          <a:lstStyle/>
          <a:p>
            <a:pPr algn="l"/>
            <a:r>
              <a:rPr lang="en-US" altLang="zh-CN" b="1" dirty="0"/>
              <a:t>OpenFlow</a:t>
            </a:r>
            <a:r>
              <a:rPr lang="zh-CN" altLang="en-US" b="1" dirty="0"/>
              <a:t>交换机工作流程</a:t>
            </a:r>
          </a:p>
        </p:txBody>
      </p:sp>
      <p:sp>
        <p:nvSpPr>
          <p:cNvPr id="5" name="TextBox 4"/>
          <p:cNvSpPr txBox="1"/>
          <p:nvPr/>
        </p:nvSpPr>
        <p:spPr>
          <a:xfrm>
            <a:off x="1177280" y="4585469"/>
            <a:ext cx="1080120" cy="369332"/>
          </a:xfrm>
          <a:prstGeom prst="rect">
            <a:avLst/>
          </a:prstGeom>
          <a:noFill/>
        </p:spPr>
        <p:txBody>
          <a:bodyPr wrap="square" rtlCol="0">
            <a:spAutoFit/>
          </a:bodyPr>
          <a:lstStyle/>
          <a:p>
            <a:pPr marL="457200" indent="-457200"/>
            <a:r>
              <a:rPr lang="en-US" altLang="zh-CN" dirty="0" smtClean="0">
                <a:solidFill>
                  <a:prstClr val="black"/>
                </a:solidFill>
                <a:latin typeface="Arial Unicode MS" pitchFamily="34" charset="-122"/>
              </a:rPr>
              <a:t>10.0.0.1</a:t>
            </a:r>
            <a:endParaRPr lang="en-US" altLang="zh-CN" dirty="0" smtClean="0">
              <a:solidFill>
                <a:prstClr val="black"/>
              </a:solidFill>
            </a:endParaRPr>
          </a:p>
        </p:txBody>
      </p:sp>
      <p:pic>
        <p:nvPicPr>
          <p:cNvPr id="6" name="Picture 2" descr="comp"/>
          <p:cNvPicPr>
            <a:picLocks noChangeAspect="1" noChangeArrowheads="1"/>
          </p:cNvPicPr>
          <p:nvPr/>
        </p:nvPicPr>
        <p:blipFill>
          <a:blip r:embed="rId3" cstate="print"/>
          <a:srcRect/>
          <a:stretch>
            <a:fillRect/>
          </a:stretch>
        </p:blipFill>
        <p:spPr bwMode="auto">
          <a:xfrm>
            <a:off x="8090048" y="3793381"/>
            <a:ext cx="1143000" cy="858838"/>
          </a:xfrm>
          <a:prstGeom prst="rect">
            <a:avLst/>
          </a:prstGeom>
          <a:noFill/>
          <a:ln w="9525">
            <a:noFill/>
            <a:miter lim="800000"/>
            <a:headEnd/>
            <a:tailEnd/>
          </a:ln>
        </p:spPr>
      </p:pic>
      <p:pic>
        <p:nvPicPr>
          <p:cNvPr id="7" name="Picture 3" descr="comp"/>
          <p:cNvPicPr>
            <a:picLocks noChangeAspect="1" noChangeArrowheads="1"/>
          </p:cNvPicPr>
          <p:nvPr/>
        </p:nvPicPr>
        <p:blipFill>
          <a:blip r:embed="rId3" cstate="print"/>
          <a:srcRect/>
          <a:stretch>
            <a:fillRect/>
          </a:stretch>
        </p:blipFill>
        <p:spPr bwMode="auto">
          <a:xfrm>
            <a:off x="1177280" y="3721373"/>
            <a:ext cx="1143000" cy="858838"/>
          </a:xfrm>
          <a:prstGeom prst="rect">
            <a:avLst/>
          </a:prstGeom>
          <a:noFill/>
          <a:ln w="9525">
            <a:noFill/>
            <a:miter lim="800000"/>
            <a:headEnd/>
            <a:tailEnd/>
          </a:ln>
        </p:spPr>
      </p:pic>
      <p:cxnSp>
        <p:nvCxnSpPr>
          <p:cNvPr id="8" name="AutoShape 4"/>
          <p:cNvCxnSpPr>
            <a:cxnSpLocks noChangeShapeType="1"/>
            <a:stCxn id="16" idx="3"/>
            <a:endCxn id="11" idx="1"/>
          </p:cNvCxnSpPr>
          <p:nvPr/>
        </p:nvCxnSpPr>
        <p:spPr bwMode="auto">
          <a:xfrm flipV="1">
            <a:off x="6407447" y="889670"/>
            <a:ext cx="2277640" cy="628576"/>
          </a:xfrm>
          <a:prstGeom prst="straightConnector1">
            <a:avLst/>
          </a:prstGeom>
          <a:noFill/>
          <a:ln w="38100" cap="rnd">
            <a:solidFill>
              <a:schemeClr val="tx1"/>
            </a:solidFill>
            <a:prstDash val="sysDot"/>
            <a:round/>
            <a:headEnd/>
            <a:tailEnd/>
          </a:ln>
        </p:spPr>
      </p:cxnSp>
      <p:sp>
        <p:nvSpPr>
          <p:cNvPr id="9" name="Text Box 5"/>
          <p:cNvSpPr txBox="1">
            <a:spLocks noChangeArrowheads="1"/>
          </p:cNvSpPr>
          <p:nvPr/>
        </p:nvSpPr>
        <p:spPr bwMode="auto">
          <a:xfrm>
            <a:off x="7401693" y="51470"/>
            <a:ext cx="1274763" cy="366713"/>
          </a:xfrm>
          <a:prstGeom prst="rect">
            <a:avLst/>
          </a:prstGeom>
          <a:noFill/>
          <a:ln w="9525">
            <a:noFill/>
            <a:miter lim="800000"/>
            <a:headEnd/>
            <a:tailEnd/>
          </a:ln>
        </p:spPr>
        <p:txBody>
          <a:bodyPr wrap="none">
            <a:spAutoFit/>
          </a:bodyPr>
          <a:lstStyle/>
          <a:p>
            <a:pPr algn="ctr">
              <a:lnSpc>
                <a:spcPct val="90000"/>
              </a:lnSpc>
            </a:pPr>
            <a:r>
              <a:rPr lang="en-US" altLang="zh-CN" sz="2000">
                <a:solidFill>
                  <a:srgbClr val="CC0000"/>
                </a:solidFill>
                <a:latin typeface="Tahoma" pitchFamily="34" charset="0"/>
              </a:rPr>
              <a:t>Controller</a:t>
            </a:r>
          </a:p>
        </p:txBody>
      </p:sp>
      <p:pic>
        <p:nvPicPr>
          <p:cNvPr id="10" name="Picture 6" descr="MCj04316160000[1]"/>
          <p:cNvPicPr>
            <a:picLocks noChangeAspect="1" noChangeArrowheads="1"/>
          </p:cNvPicPr>
          <p:nvPr/>
        </p:nvPicPr>
        <p:blipFill>
          <a:blip r:embed="rId4" cstate="print"/>
          <a:srcRect/>
          <a:stretch>
            <a:fillRect/>
          </a:stretch>
        </p:blipFill>
        <p:spPr bwMode="auto">
          <a:xfrm>
            <a:off x="8415212" y="438820"/>
            <a:ext cx="803275" cy="911225"/>
          </a:xfrm>
          <a:prstGeom prst="rect">
            <a:avLst/>
          </a:prstGeom>
          <a:noFill/>
          <a:ln w="9525">
            <a:noFill/>
            <a:miter lim="800000"/>
            <a:headEnd/>
            <a:tailEnd/>
          </a:ln>
        </p:spPr>
      </p:pic>
      <p:sp>
        <p:nvSpPr>
          <p:cNvPr id="11" name="Text Box 7"/>
          <p:cNvSpPr txBox="1">
            <a:spLocks noChangeArrowheads="1"/>
          </p:cNvSpPr>
          <p:nvPr/>
        </p:nvSpPr>
        <p:spPr bwMode="auto">
          <a:xfrm>
            <a:off x="8685087" y="721395"/>
            <a:ext cx="465138" cy="336550"/>
          </a:xfrm>
          <a:prstGeom prst="rect">
            <a:avLst/>
          </a:prstGeom>
          <a:noFill/>
          <a:ln w="9525">
            <a:noFill/>
            <a:miter lim="800000"/>
            <a:headEnd/>
            <a:tailEnd/>
          </a:ln>
        </p:spPr>
        <p:txBody>
          <a:bodyPr wrap="none">
            <a:spAutoFit/>
          </a:bodyPr>
          <a:lstStyle/>
          <a:p>
            <a:r>
              <a:rPr lang="en-US" altLang="zh-CN" sz="1600">
                <a:solidFill>
                  <a:prstClr val="white"/>
                </a:solidFill>
              </a:rPr>
              <a:t>PC</a:t>
            </a:r>
          </a:p>
        </p:txBody>
      </p:sp>
      <p:sp>
        <p:nvSpPr>
          <p:cNvPr id="12" name="Line 8"/>
          <p:cNvSpPr>
            <a:spLocks noChangeShapeType="1"/>
          </p:cNvSpPr>
          <p:nvPr/>
        </p:nvSpPr>
        <p:spPr bwMode="auto">
          <a:xfrm>
            <a:off x="5929808" y="2857278"/>
            <a:ext cx="2160240" cy="1152128"/>
          </a:xfrm>
          <a:prstGeom prst="line">
            <a:avLst/>
          </a:prstGeom>
          <a:noFill/>
          <a:ln w="38100">
            <a:solidFill>
              <a:schemeClr val="tx1"/>
            </a:solidFill>
            <a:round/>
            <a:headEnd/>
            <a:tailEnd/>
          </a:ln>
        </p:spPr>
        <p:txBody>
          <a:bodyPr/>
          <a:lstStyle/>
          <a:p>
            <a:endParaRPr lang="zh-CN" altLang="en-US">
              <a:solidFill>
                <a:prstClr val="black"/>
              </a:solidFill>
            </a:endParaRPr>
          </a:p>
        </p:txBody>
      </p:sp>
      <p:sp>
        <p:nvSpPr>
          <p:cNvPr id="13" name="Line 9"/>
          <p:cNvSpPr>
            <a:spLocks noChangeShapeType="1"/>
          </p:cNvSpPr>
          <p:nvPr/>
        </p:nvSpPr>
        <p:spPr bwMode="auto">
          <a:xfrm flipV="1">
            <a:off x="2329408" y="3001293"/>
            <a:ext cx="2140992" cy="1008112"/>
          </a:xfrm>
          <a:prstGeom prst="line">
            <a:avLst/>
          </a:prstGeom>
          <a:noFill/>
          <a:ln w="38100">
            <a:solidFill>
              <a:schemeClr val="tx1"/>
            </a:solidFill>
            <a:round/>
            <a:headEnd/>
            <a:tailEnd/>
          </a:ln>
        </p:spPr>
        <p:txBody>
          <a:bodyPr/>
          <a:lstStyle/>
          <a:p>
            <a:endParaRPr lang="zh-CN" altLang="en-US">
              <a:solidFill>
                <a:prstClr val="black"/>
              </a:solidFill>
            </a:endParaRPr>
          </a:p>
        </p:txBody>
      </p:sp>
      <p:grpSp>
        <p:nvGrpSpPr>
          <p:cNvPr id="14" name="Group 31"/>
          <p:cNvGrpSpPr>
            <a:grpSpLocks/>
          </p:cNvGrpSpPr>
          <p:nvPr/>
        </p:nvGrpSpPr>
        <p:grpSpPr bwMode="auto">
          <a:xfrm>
            <a:off x="4450059" y="1115020"/>
            <a:ext cx="2055813" cy="2246313"/>
            <a:chOff x="1486" y="3679"/>
            <a:chExt cx="1295" cy="1415"/>
          </a:xfrm>
        </p:grpSpPr>
        <p:sp>
          <p:nvSpPr>
            <p:cNvPr id="15" name="AutoShape 32"/>
            <p:cNvSpPr>
              <a:spLocks noChangeArrowheads="1"/>
            </p:cNvSpPr>
            <p:nvPr/>
          </p:nvSpPr>
          <p:spPr bwMode="auto">
            <a:xfrm>
              <a:off x="1486" y="3679"/>
              <a:ext cx="1295" cy="1415"/>
            </a:xfrm>
            <a:prstGeom prst="can">
              <a:avLst>
                <a:gd name="adj" fmla="val 37839"/>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noFill/>
              <a:round/>
              <a:headEnd/>
              <a:tailEnd/>
            </a:ln>
            <a:effectLst/>
          </p:spPr>
          <p:txBody>
            <a:bodyPr wrap="none" anchor="ctr"/>
            <a:lstStyle/>
            <a:p>
              <a:pPr algn="ctr"/>
              <a:endParaRPr lang="zh-CN" altLang="zh-CN" sz="1200">
                <a:solidFill>
                  <a:prstClr val="black"/>
                </a:solidFill>
              </a:endParaRPr>
            </a:p>
          </p:txBody>
        </p:sp>
        <p:sp>
          <p:nvSpPr>
            <p:cNvPr id="16" name="Text Box 33"/>
            <p:cNvSpPr txBox="1">
              <a:spLocks noChangeArrowheads="1"/>
            </p:cNvSpPr>
            <p:nvPr/>
          </p:nvSpPr>
          <p:spPr bwMode="auto">
            <a:xfrm>
              <a:off x="1535" y="3750"/>
              <a:ext cx="1184" cy="366"/>
            </a:xfrm>
            <a:prstGeom prst="rect">
              <a:avLst/>
            </a:prstGeom>
            <a:noFill/>
            <a:ln w="9525">
              <a:noFill/>
              <a:miter lim="800000"/>
              <a:headEnd/>
              <a:tailEnd/>
            </a:ln>
          </p:spPr>
          <p:txBody>
            <a:bodyPr wrap="none">
              <a:spAutoFit/>
            </a:bodyPr>
            <a:lstStyle/>
            <a:p>
              <a:pPr algn="ctr"/>
              <a:r>
                <a:rPr lang="en-US" altLang="zh-CN" sz="1600">
                  <a:solidFill>
                    <a:srgbClr val="CC0000"/>
                  </a:solidFill>
                  <a:latin typeface="Tahoma" pitchFamily="34" charset="0"/>
                </a:rPr>
                <a:t>OpenFlow-enabled</a:t>
              </a:r>
            </a:p>
            <a:p>
              <a:pPr algn="ctr"/>
              <a:r>
                <a:rPr lang="en-US" altLang="zh-CN" sz="1600">
                  <a:solidFill>
                    <a:srgbClr val="CC0000"/>
                  </a:solidFill>
                  <a:latin typeface="Tahoma" pitchFamily="34" charset="0"/>
                </a:rPr>
                <a:t>Commercial Switch</a:t>
              </a:r>
            </a:p>
          </p:txBody>
        </p:sp>
        <p:sp>
          <p:nvSpPr>
            <p:cNvPr id="17" name="Rectangle 36"/>
            <p:cNvSpPr>
              <a:spLocks noChangeArrowheads="1"/>
            </p:cNvSpPr>
            <p:nvPr/>
          </p:nvSpPr>
          <p:spPr bwMode="auto">
            <a:xfrm>
              <a:off x="1667" y="4232"/>
              <a:ext cx="988" cy="343"/>
            </a:xfrm>
            <a:prstGeom prst="rect">
              <a:avLst/>
            </a:prstGeom>
            <a:solidFill>
              <a:srgbClr val="DDDDDD"/>
            </a:solidFill>
            <a:ln w="9525">
              <a:noFill/>
              <a:miter lim="800000"/>
              <a:headEnd/>
              <a:tailEnd/>
            </a:ln>
            <a:effectLst>
              <a:outerShdw dist="35921" dir="2700000" algn="ctr" rotWithShape="0">
                <a:schemeClr val="bg2"/>
              </a:outerShdw>
            </a:effectLst>
          </p:spPr>
          <p:txBody>
            <a:bodyPr wrap="none" anchor="ctr"/>
            <a:lstStyle/>
            <a:p>
              <a:pPr algn="ctr">
                <a:defRPr/>
              </a:pPr>
              <a:r>
                <a:rPr lang="en-US" sz="2000" dirty="0">
                  <a:solidFill>
                    <a:prstClr val="black"/>
                  </a:solidFill>
                </a:rPr>
                <a:t>Secure</a:t>
              </a:r>
            </a:p>
            <a:p>
              <a:pPr algn="ctr">
                <a:defRPr/>
              </a:pPr>
              <a:r>
                <a:rPr lang="en-US" dirty="0">
                  <a:solidFill>
                    <a:prstClr val="black"/>
                  </a:solidFill>
                </a:rPr>
                <a:t>Channel</a:t>
              </a:r>
            </a:p>
          </p:txBody>
        </p:sp>
        <p:sp>
          <p:nvSpPr>
            <p:cNvPr id="18" name="Line 38"/>
            <p:cNvSpPr>
              <a:spLocks noChangeShapeType="1"/>
            </p:cNvSpPr>
            <p:nvPr/>
          </p:nvSpPr>
          <p:spPr bwMode="auto">
            <a:xfrm>
              <a:off x="1581" y="4618"/>
              <a:ext cx="1101" cy="0"/>
            </a:xfrm>
            <a:prstGeom prst="line">
              <a:avLst/>
            </a:prstGeom>
            <a:noFill/>
            <a:ln w="19050">
              <a:solidFill>
                <a:schemeClr val="tx1"/>
              </a:solidFill>
              <a:prstDash val="sysDot"/>
              <a:round/>
              <a:headEnd/>
              <a:tailEnd/>
            </a:ln>
          </p:spPr>
          <p:txBody>
            <a:bodyPr/>
            <a:lstStyle/>
            <a:p>
              <a:endParaRPr lang="zh-CN" altLang="en-US">
                <a:solidFill>
                  <a:prstClr val="black"/>
                </a:solidFill>
              </a:endParaRPr>
            </a:p>
          </p:txBody>
        </p:sp>
      </p:grpSp>
      <p:sp>
        <p:nvSpPr>
          <p:cNvPr id="19" name="Rectangle 36"/>
          <p:cNvSpPr>
            <a:spLocks noChangeArrowheads="1"/>
          </p:cNvSpPr>
          <p:nvPr/>
        </p:nvSpPr>
        <p:spPr bwMode="auto">
          <a:xfrm>
            <a:off x="4705672" y="2641253"/>
            <a:ext cx="1567756" cy="486297"/>
          </a:xfrm>
          <a:prstGeom prst="rect">
            <a:avLst/>
          </a:prstGeom>
          <a:solidFill>
            <a:srgbClr val="DDDDDD"/>
          </a:solidFill>
          <a:ln w="9525">
            <a:noFill/>
            <a:miter lim="800000"/>
            <a:headEnd/>
            <a:tailEnd/>
          </a:ln>
          <a:effectLst>
            <a:outerShdw dist="35921" dir="2700000" algn="ctr" rotWithShape="0">
              <a:schemeClr val="bg2"/>
            </a:outerShdw>
          </a:effectLst>
        </p:spPr>
        <p:txBody>
          <a:bodyPr wrap="none" anchor="ctr"/>
          <a:lstStyle/>
          <a:p>
            <a:pPr algn="ctr">
              <a:defRPr/>
            </a:pPr>
            <a:r>
              <a:rPr lang="en-US" altLang="zh-CN" sz="2000" dirty="0" smtClean="0">
                <a:solidFill>
                  <a:prstClr val="black"/>
                </a:solidFill>
              </a:rPr>
              <a:t>Flow Table</a:t>
            </a:r>
            <a:endParaRPr lang="en-US" sz="2000" dirty="0">
              <a:solidFill>
                <a:prstClr val="black"/>
              </a:solidFill>
            </a:endParaRPr>
          </a:p>
        </p:txBody>
      </p:sp>
      <p:cxnSp>
        <p:nvCxnSpPr>
          <p:cNvPr id="20" name="直接箭头连接符 19"/>
          <p:cNvCxnSpPr/>
          <p:nvPr/>
        </p:nvCxnSpPr>
        <p:spPr>
          <a:xfrm flipV="1">
            <a:off x="6649888" y="625029"/>
            <a:ext cx="1440160" cy="43204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flipH="1">
            <a:off x="6865912" y="1201093"/>
            <a:ext cx="1368152"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flipV="1">
            <a:off x="2473424" y="3001293"/>
            <a:ext cx="1296144"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a:off x="6721896" y="3001293"/>
            <a:ext cx="1152128"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flipH="1" flipV="1">
            <a:off x="6505872" y="3505349"/>
            <a:ext cx="1224136"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flipV="1">
            <a:off x="6793904" y="841053"/>
            <a:ext cx="1296144"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flipH="1">
            <a:off x="2761456" y="3505349"/>
            <a:ext cx="1296144"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8162056" y="4737869"/>
            <a:ext cx="1080120" cy="369332"/>
          </a:xfrm>
          <a:prstGeom prst="rect">
            <a:avLst/>
          </a:prstGeom>
          <a:noFill/>
        </p:spPr>
        <p:txBody>
          <a:bodyPr wrap="square" rtlCol="0">
            <a:spAutoFit/>
          </a:bodyPr>
          <a:lstStyle/>
          <a:p>
            <a:pPr marL="457200" indent="-457200"/>
            <a:r>
              <a:rPr lang="en-US" altLang="zh-CN" dirty="0" smtClean="0">
                <a:solidFill>
                  <a:prstClr val="black"/>
                </a:solidFill>
                <a:latin typeface="Arial Unicode MS" pitchFamily="34" charset="-122"/>
              </a:rPr>
              <a:t>20.0.0.1</a:t>
            </a:r>
            <a:endParaRPr lang="en-US" altLang="zh-CN" dirty="0" smtClean="0">
              <a:solidFill>
                <a:prstClr val="black"/>
              </a:solidFill>
            </a:endParaRPr>
          </a:p>
        </p:txBody>
      </p:sp>
      <p:sp>
        <p:nvSpPr>
          <p:cNvPr id="28" name="TextBox 27"/>
          <p:cNvSpPr txBox="1"/>
          <p:nvPr/>
        </p:nvSpPr>
        <p:spPr>
          <a:xfrm>
            <a:off x="4345632" y="4009405"/>
            <a:ext cx="2088232" cy="369332"/>
          </a:xfrm>
          <a:prstGeom prst="rect">
            <a:avLst/>
          </a:prstGeom>
          <a:noFill/>
        </p:spPr>
        <p:txBody>
          <a:bodyPr wrap="square" rtlCol="0">
            <a:spAutoFit/>
          </a:bodyPr>
          <a:lstStyle/>
          <a:p>
            <a:pPr marL="457200" indent="-457200"/>
            <a:r>
              <a:rPr lang="en-US" altLang="zh-CN" dirty="0" smtClean="0">
                <a:solidFill>
                  <a:prstClr val="black"/>
                </a:solidFill>
                <a:latin typeface="Arial Unicode MS" pitchFamily="34" charset="-122"/>
              </a:rPr>
              <a:t>*,20.0.0.1,*;port2</a:t>
            </a:r>
            <a:endParaRPr lang="en-US" altLang="zh-CN" dirty="0" smtClean="0">
              <a:solidFill>
                <a:prstClr val="black"/>
              </a:solidFill>
            </a:endParaRPr>
          </a:p>
        </p:txBody>
      </p:sp>
      <p:sp>
        <p:nvSpPr>
          <p:cNvPr id="29" name="TextBox 28"/>
          <p:cNvSpPr txBox="1"/>
          <p:nvPr/>
        </p:nvSpPr>
        <p:spPr>
          <a:xfrm>
            <a:off x="4345632" y="4288145"/>
            <a:ext cx="2088232" cy="369332"/>
          </a:xfrm>
          <a:prstGeom prst="rect">
            <a:avLst/>
          </a:prstGeom>
          <a:noFill/>
        </p:spPr>
        <p:txBody>
          <a:bodyPr wrap="square" rtlCol="0">
            <a:spAutoFit/>
          </a:bodyPr>
          <a:lstStyle/>
          <a:p>
            <a:pPr marL="457200" indent="-457200"/>
            <a:r>
              <a:rPr lang="zh-CN" altLang="en-US" dirty="0" smtClean="0">
                <a:solidFill>
                  <a:prstClr val="black"/>
                </a:solidFill>
                <a:latin typeface="Arial Unicode MS" pitchFamily="34" charset="-122"/>
              </a:rPr>
              <a:t>*</a:t>
            </a:r>
            <a:r>
              <a:rPr lang="en-US" altLang="zh-CN" dirty="0" smtClean="0">
                <a:solidFill>
                  <a:prstClr val="black"/>
                </a:solidFill>
                <a:latin typeface="Arial Unicode MS" pitchFamily="34" charset="-122"/>
              </a:rPr>
              <a:t>,10.0.0.1,*;port1</a:t>
            </a:r>
            <a:endParaRPr lang="en-US" altLang="zh-CN" dirty="0" smtClean="0">
              <a:solidFill>
                <a:prstClr val="black"/>
              </a:solidFill>
            </a:endParaRPr>
          </a:p>
        </p:txBody>
      </p:sp>
      <p:sp>
        <p:nvSpPr>
          <p:cNvPr id="30" name="TextBox 29"/>
          <p:cNvSpPr txBox="1"/>
          <p:nvPr/>
        </p:nvSpPr>
        <p:spPr>
          <a:xfrm>
            <a:off x="3913584" y="3217317"/>
            <a:ext cx="720080" cy="369332"/>
          </a:xfrm>
          <a:prstGeom prst="rect">
            <a:avLst/>
          </a:prstGeom>
          <a:noFill/>
        </p:spPr>
        <p:txBody>
          <a:bodyPr wrap="square" rtlCol="0">
            <a:spAutoFit/>
          </a:bodyPr>
          <a:lstStyle/>
          <a:p>
            <a:pPr marL="457200" indent="-457200"/>
            <a:r>
              <a:rPr lang="en-US" altLang="zh-CN" dirty="0" smtClean="0">
                <a:solidFill>
                  <a:prstClr val="black"/>
                </a:solidFill>
                <a:latin typeface="Arial Unicode MS" pitchFamily="34" charset="-122"/>
              </a:rPr>
              <a:t>IF1</a:t>
            </a:r>
            <a:endParaRPr lang="en-US" altLang="zh-CN" dirty="0" smtClean="0">
              <a:solidFill>
                <a:prstClr val="black"/>
              </a:solidFill>
            </a:endParaRPr>
          </a:p>
        </p:txBody>
      </p:sp>
      <p:sp>
        <p:nvSpPr>
          <p:cNvPr id="31" name="TextBox 30"/>
          <p:cNvSpPr txBox="1"/>
          <p:nvPr/>
        </p:nvSpPr>
        <p:spPr>
          <a:xfrm>
            <a:off x="6865912" y="2857277"/>
            <a:ext cx="720080" cy="369332"/>
          </a:xfrm>
          <a:prstGeom prst="rect">
            <a:avLst/>
          </a:prstGeom>
          <a:noFill/>
        </p:spPr>
        <p:txBody>
          <a:bodyPr wrap="square" rtlCol="0">
            <a:spAutoFit/>
          </a:bodyPr>
          <a:lstStyle/>
          <a:p>
            <a:pPr marL="457200" indent="-457200"/>
            <a:r>
              <a:rPr lang="en-US" altLang="zh-CN" dirty="0" smtClean="0">
                <a:solidFill>
                  <a:prstClr val="black"/>
                </a:solidFill>
                <a:latin typeface="Arial Unicode MS" pitchFamily="34" charset="-122"/>
              </a:rPr>
              <a:t>IF2</a:t>
            </a:r>
            <a:endParaRPr lang="en-US" altLang="zh-CN" dirty="0" smtClean="0">
              <a:solidFill>
                <a:prstClr val="black"/>
              </a:solidFill>
            </a:endParaRPr>
          </a:p>
        </p:txBody>
      </p:sp>
      <p:sp>
        <p:nvSpPr>
          <p:cNvPr id="32" name="TextBox 31"/>
          <p:cNvSpPr txBox="1"/>
          <p:nvPr/>
        </p:nvSpPr>
        <p:spPr>
          <a:xfrm>
            <a:off x="4345632" y="4576177"/>
            <a:ext cx="2088232" cy="369332"/>
          </a:xfrm>
          <a:prstGeom prst="rect">
            <a:avLst/>
          </a:prstGeom>
          <a:noFill/>
        </p:spPr>
        <p:txBody>
          <a:bodyPr wrap="square" rtlCol="0">
            <a:spAutoFit/>
          </a:bodyPr>
          <a:lstStyle/>
          <a:p>
            <a:pPr marL="457200" indent="-457200"/>
            <a:r>
              <a:rPr lang="en-US" altLang="zh-CN" dirty="0" smtClean="0">
                <a:solidFill>
                  <a:prstClr val="black"/>
                </a:solidFill>
                <a:latin typeface="Arial Unicode MS" pitchFamily="34" charset="-122"/>
              </a:rPr>
              <a:t>No match</a:t>
            </a:r>
            <a:endParaRPr lang="en-US" altLang="zh-CN" dirty="0" smtClean="0">
              <a:solidFill>
                <a:prstClr val="black"/>
              </a:solidFill>
            </a:endParaRPr>
          </a:p>
        </p:txBody>
      </p:sp>
      <p:sp>
        <p:nvSpPr>
          <p:cNvPr id="33" name="TextBox 32"/>
          <p:cNvSpPr txBox="1"/>
          <p:nvPr/>
        </p:nvSpPr>
        <p:spPr>
          <a:xfrm>
            <a:off x="4561656" y="3649365"/>
            <a:ext cx="1711772" cy="369332"/>
          </a:xfrm>
          <a:prstGeom prst="rect">
            <a:avLst/>
          </a:prstGeom>
          <a:noFill/>
        </p:spPr>
        <p:txBody>
          <a:bodyPr wrap="square" rtlCol="0">
            <a:spAutoFit/>
          </a:bodyPr>
          <a:lstStyle/>
          <a:p>
            <a:pPr marL="457200" indent="-457200"/>
            <a:r>
              <a:rPr lang="en-US" altLang="zh-CN" b="1" dirty="0" smtClean="0">
                <a:solidFill>
                  <a:prstClr val="black"/>
                </a:solidFill>
                <a:latin typeface="Arial Unicode MS" pitchFamily="34" charset="-122"/>
              </a:rPr>
              <a:t>Flow Table</a:t>
            </a:r>
            <a:endParaRPr lang="en-US" altLang="zh-CN" b="1" dirty="0" smtClean="0">
              <a:solidFill>
                <a:prstClr val="black"/>
              </a:solidFill>
            </a:endParaRPr>
          </a:p>
        </p:txBody>
      </p:sp>
      <p:cxnSp>
        <p:nvCxnSpPr>
          <p:cNvPr id="34" name="直接连接符 33"/>
          <p:cNvCxnSpPr/>
          <p:nvPr/>
        </p:nvCxnSpPr>
        <p:spPr>
          <a:xfrm>
            <a:off x="4201616" y="4297437"/>
            <a:ext cx="208823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4201616" y="4585469"/>
            <a:ext cx="208823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1160" y="737425"/>
            <a:ext cx="4136894" cy="2893100"/>
          </a:xfrm>
          <a:prstGeom prst="rect">
            <a:avLst/>
          </a:prstGeom>
        </p:spPr>
        <p:txBody>
          <a:bodyPr wrap="square">
            <a:spAutoFit/>
          </a:bodyPr>
          <a:lstStyle/>
          <a:p>
            <a:pPr>
              <a:defRPr/>
            </a:pPr>
            <a:r>
              <a:rPr lang="en-US" altLang="zh-CN" sz="1400" dirty="0"/>
              <a:t>1</a:t>
            </a:r>
            <a:r>
              <a:rPr lang="zh-CN" altLang="en-US" sz="1400" dirty="0"/>
              <a:t>、建立</a:t>
            </a:r>
            <a:r>
              <a:rPr lang="en-US" altLang="zh-CN" sz="1400" dirty="0"/>
              <a:t>SSL</a:t>
            </a:r>
            <a:r>
              <a:rPr lang="zh-CN" altLang="en-US" sz="1400" dirty="0"/>
              <a:t>连接</a:t>
            </a:r>
          </a:p>
          <a:p>
            <a:pPr>
              <a:defRPr/>
            </a:pPr>
            <a:r>
              <a:rPr lang="en-US" altLang="zh-CN" sz="1400" dirty="0"/>
              <a:t>2</a:t>
            </a:r>
            <a:r>
              <a:rPr lang="zh-CN" altLang="en-US" sz="1400" dirty="0"/>
              <a:t>、下发配置和流表</a:t>
            </a:r>
          </a:p>
          <a:p>
            <a:pPr>
              <a:defRPr/>
            </a:pPr>
            <a:r>
              <a:rPr lang="en-US" altLang="zh-CN" sz="1400" dirty="0"/>
              <a:t>3</a:t>
            </a:r>
            <a:r>
              <a:rPr lang="zh-CN" altLang="en-US" sz="1400" dirty="0"/>
              <a:t>、</a:t>
            </a:r>
            <a:r>
              <a:rPr lang="en-US" altLang="zh-CN" sz="1400" dirty="0"/>
              <a:t>10.0.0.1</a:t>
            </a:r>
            <a:r>
              <a:rPr lang="zh-CN" altLang="en-US" sz="1400" dirty="0"/>
              <a:t>发送目的</a:t>
            </a:r>
            <a:r>
              <a:rPr lang="en-US" altLang="zh-CN" sz="1400" dirty="0"/>
              <a:t>20.0.0.1</a:t>
            </a:r>
            <a:r>
              <a:rPr lang="zh-CN" altLang="en-US" sz="1400" dirty="0"/>
              <a:t>的报文到达</a:t>
            </a:r>
            <a:r>
              <a:rPr lang="en-US" altLang="zh-CN" sz="1400" dirty="0"/>
              <a:t>OF</a:t>
            </a:r>
            <a:r>
              <a:rPr lang="zh-CN" altLang="en-US" sz="1400" dirty="0"/>
              <a:t>交换机</a:t>
            </a:r>
          </a:p>
          <a:p>
            <a:pPr>
              <a:defRPr/>
            </a:pPr>
            <a:r>
              <a:rPr lang="en-US" altLang="zh-CN" sz="1400" dirty="0"/>
              <a:t>4</a:t>
            </a:r>
            <a:r>
              <a:rPr lang="zh-CN" altLang="en-US" sz="1400" dirty="0"/>
              <a:t>、查找流表，找到</a:t>
            </a:r>
            <a:r>
              <a:rPr lang="en-US" altLang="zh-CN" sz="1400" dirty="0"/>
              <a:t>20.0.0.1</a:t>
            </a:r>
            <a:r>
              <a:rPr lang="zh-CN" altLang="en-US" sz="1400" dirty="0"/>
              <a:t>表项，转发报文</a:t>
            </a:r>
            <a:r>
              <a:rPr lang="en-US" altLang="zh-CN" sz="1400" dirty="0"/>
              <a:t>port2</a:t>
            </a:r>
          </a:p>
          <a:p>
            <a:pPr>
              <a:defRPr/>
            </a:pPr>
            <a:r>
              <a:rPr lang="en-US" altLang="zh-CN" sz="1400" dirty="0"/>
              <a:t>5</a:t>
            </a:r>
            <a:r>
              <a:rPr lang="zh-CN" altLang="en-US" sz="1400" dirty="0"/>
              <a:t>、</a:t>
            </a:r>
            <a:r>
              <a:rPr lang="en-US" altLang="zh-CN" sz="1400" dirty="0"/>
              <a:t>20.0.0.1</a:t>
            </a:r>
            <a:r>
              <a:rPr lang="zh-CN" altLang="en-US" sz="1400" dirty="0"/>
              <a:t>发送目的</a:t>
            </a:r>
            <a:r>
              <a:rPr lang="en-US" altLang="zh-CN" sz="1400" dirty="0"/>
              <a:t>10.0.0.1</a:t>
            </a:r>
            <a:r>
              <a:rPr lang="zh-CN" altLang="en-US" sz="1400" dirty="0"/>
              <a:t>的报文到达</a:t>
            </a:r>
            <a:r>
              <a:rPr lang="en-US" altLang="zh-CN" sz="1400" dirty="0"/>
              <a:t>OF</a:t>
            </a:r>
            <a:r>
              <a:rPr lang="zh-CN" altLang="en-US" sz="1400" dirty="0"/>
              <a:t>交换机</a:t>
            </a:r>
            <a:endParaRPr lang="en-US" altLang="zh-CN" sz="1400" dirty="0"/>
          </a:p>
          <a:p>
            <a:r>
              <a:rPr lang="en-US" altLang="zh-CN" sz="1400" dirty="0"/>
              <a:t>6</a:t>
            </a:r>
            <a:r>
              <a:rPr lang="zh-CN" altLang="en-US" sz="1400" dirty="0"/>
              <a:t>、查找流表，没有找到</a:t>
            </a:r>
            <a:r>
              <a:rPr lang="en-US" altLang="zh-CN" sz="1400" dirty="0"/>
              <a:t>10.0.0.1</a:t>
            </a:r>
            <a:r>
              <a:rPr lang="zh-CN" altLang="en-US" sz="1400" dirty="0"/>
              <a:t>表项，转发报</a:t>
            </a:r>
            <a:endParaRPr lang="en-US" altLang="zh-CN" sz="1400" dirty="0"/>
          </a:p>
          <a:p>
            <a:r>
              <a:rPr lang="zh-CN" altLang="en-US" sz="1400" dirty="0"/>
              <a:t>文给</a:t>
            </a:r>
            <a:r>
              <a:rPr lang="en-US" altLang="zh-CN" sz="1400" dirty="0"/>
              <a:t>Controller</a:t>
            </a:r>
          </a:p>
          <a:p>
            <a:r>
              <a:rPr lang="en-US" altLang="zh-CN" sz="1400" dirty="0"/>
              <a:t>7</a:t>
            </a:r>
            <a:r>
              <a:rPr lang="zh-CN" altLang="en-US" sz="1400" dirty="0"/>
              <a:t>、</a:t>
            </a:r>
            <a:r>
              <a:rPr lang="en-US" altLang="zh-CN" sz="1400" dirty="0"/>
              <a:t>Controller</a:t>
            </a:r>
            <a:r>
              <a:rPr lang="zh-CN" altLang="en-US" sz="1400" dirty="0"/>
              <a:t>处理之后生成一个新的流表下发给</a:t>
            </a:r>
            <a:endParaRPr lang="en-US" altLang="zh-CN" sz="1400" dirty="0"/>
          </a:p>
          <a:p>
            <a:r>
              <a:rPr lang="en-US" altLang="zh-CN" sz="1400" dirty="0"/>
              <a:t>OF</a:t>
            </a:r>
            <a:r>
              <a:rPr lang="zh-CN" altLang="en-US" sz="1400" dirty="0"/>
              <a:t>交换机，同时将这个报文发给</a:t>
            </a:r>
            <a:r>
              <a:rPr lang="en-US" altLang="zh-CN" sz="1400" dirty="0"/>
              <a:t>10.0.0.1</a:t>
            </a:r>
          </a:p>
          <a:p>
            <a:r>
              <a:rPr lang="en-US" altLang="zh-CN" sz="1400" dirty="0"/>
              <a:t>8</a:t>
            </a:r>
            <a:r>
              <a:rPr lang="zh-CN" altLang="en-US" sz="1400" dirty="0"/>
              <a:t>、</a:t>
            </a:r>
            <a:r>
              <a:rPr lang="en-US" altLang="zh-CN" sz="1400" dirty="0"/>
              <a:t>20.0.0.1</a:t>
            </a:r>
            <a:r>
              <a:rPr lang="zh-CN" altLang="en-US" sz="1400" dirty="0"/>
              <a:t>再次发送目的</a:t>
            </a:r>
            <a:r>
              <a:rPr lang="en-US" altLang="zh-CN" sz="1400" dirty="0"/>
              <a:t>10.0.0.1</a:t>
            </a:r>
            <a:r>
              <a:rPr lang="zh-CN" altLang="en-US" sz="1400" dirty="0"/>
              <a:t>的报文到达</a:t>
            </a:r>
            <a:endParaRPr lang="en-US" altLang="zh-CN" sz="1400" dirty="0"/>
          </a:p>
          <a:p>
            <a:r>
              <a:rPr lang="en-US" altLang="zh-CN" sz="1400" dirty="0"/>
              <a:t>OF</a:t>
            </a:r>
            <a:r>
              <a:rPr lang="zh-CN" altLang="en-US" sz="1400" dirty="0"/>
              <a:t>交换机</a:t>
            </a:r>
            <a:endParaRPr lang="en-US" altLang="zh-CN" sz="1400" dirty="0"/>
          </a:p>
          <a:p>
            <a:pPr>
              <a:defRPr/>
            </a:pPr>
            <a:r>
              <a:rPr lang="en-US" altLang="zh-CN" sz="1400" dirty="0"/>
              <a:t>9</a:t>
            </a:r>
            <a:r>
              <a:rPr lang="zh-CN" altLang="en-US" sz="1400" dirty="0"/>
              <a:t>、查找流表，找到</a:t>
            </a:r>
            <a:r>
              <a:rPr lang="en-US" altLang="zh-CN" sz="1400" dirty="0"/>
              <a:t>10.0.0.1</a:t>
            </a:r>
            <a:r>
              <a:rPr lang="zh-CN" altLang="en-US" sz="1400" dirty="0"/>
              <a:t>表项，转发报文</a:t>
            </a:r>
            <a:r>
              <a:rPr lang="en-US" altLang="zh-CN" sz="1400" dirty="0"/>
              <a:t>port1</a:t>
            </a:r>
          </a:p>
          <a:p>
            <a:endParaRPr lang="zh-CN" altLang="en-US" sz="1400" dirty="0"/>
          </a:p>
        </p:txBody>
      </p:sp>
    </p:spTree>
    <p:extLst>
      <p:ext uri="{BB962C8B-B14F-4D97-AF65-F5344CB8AC3E}">
        <p14:creationId xmlns:p14="http://schemas.microsoft.com/office/powerpoint/2010/main" val="3343059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20"/>
                                        </p:tgtEl>
                                        <p:attrNameLst>
                                          <p:attrName>ppt_x</p:attrName>
                                        </p:attrNameLst>
                                      </p:cBhvr>
                                      <p:tavLst>
                                        <p:tav tm="0">
                                          <p:val>
                                            <p:strVal val="ppt_x"/>
                                          </p:val>
                                        </p:tav>
                                        <p:tav tm="100000">
                                          <p:val>
                                            <p:strVal val="ppt_x"/>
                                          </p:val>
                                        </p:tav>
                                      </p:tavLst>
                                    </p:anim>
                                    <p:anim calcmode="lin" valueType="num">
                                      <p:cBhvr additive="base">
                                        <p:cTn id="12" dur="500"/>
                                        <p:tgtEl>
                                          <p:spTgt spid="20"/>
                                        </p:tgtEl>
                                        <p:attrNameLst>
                                          <p:attrName>ppt_y</p:attrName>
                                        </p:attrNameLst>
                                      </p:cBhvr>
                                      <p:tavLst>
                                        <p:tav tm="0">
                                          <p:val>
                                            <p:strVal val="ppt_y"/>
                                          </p:val>
                                        </p:tav>
                                        <p:tav tm="100000">
                                          <p:val>
                                            <p:strVal val="1+ppt_h/2"/>
                                          </p:val>
                                        </p:tav>
                                      </p:tavLst>
                                    </p:anim>
                                    <p:set>
                                      <p:cBhvr>
                                        <p:cTn id="13" dur="1" fill="hold">
                                          <p:stCondLst>
                                            <p:cond delay="499"/>
                                          </p:stCondLst>
                                        </p:cTn>
                                        <p:tgtEl>
                                          <p:spTgt spid="20"/>
                                        </p:tgtEl>
                                        <p:attrNameLst>
                                          <p:attrName>style.visibility</p:attrName>
                                        </p:attrNameLst>
                                      </p:cBhvr>
                                      <p:to>
                                        <p:strVal val="hidden"/>
                                      </p:to>
                                    </p:set>
                                  </p:childTnLst>
                                </p:cTn>
                              </p:par>
                            </p:childTnLst>
                          </p:cTn>
                        </p:par>
                        <p:par>
                          <p:cTn id="14" fill="hold">
                            <p:stCondLst>
                              <p:cond delay="500"/>
                            </p:stCondLst>
                            <p:childTnLst>
                              <p:par>
                                <p:cTn id="15" presetID="3" presetClass="entr" presetSubtype="10"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linds(horizontal)">
                                      <p:cBhvr>
                                        <p:cTn id="17" dur="500"/>
                                        <p:tgtEl>
                                          <p:spTgt spid="21"/>
                                        </p:tgtEl>
                                      </p:cBhvr>
                                    </p:animEffect>
                                  </p:childTnLst>
                                </p:cTn>
                              </p:par>
                            </p:childTnLst>
                          </p:cTn>
                        </p:par>
                        <p:par>
                          <p:cTn id="18" fill="hold">
                            <p:stCondLst>
                              <p:cond delay="1000"/>
                            </p:stCondLst>
                            <p:childTnLst>
                              <p:par>
                                <p:cTn id="19" presetID="3" presetClass="entr" presetSubtype="10"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blinds(horizontal)">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xit" presetSubtype="4" fill="hold" nodeType="clickEffect">
                                  <p:stCondLst>
                                    <p:cond delay="0"/>
                                  </p:stCondLst>
                                  <p:childTnLst>
                                    <p:anim calcmode="lin" valueType="num">
                                      <p:cBhvr additive="base">
                                        <p:cTn id="25" dur="500"/>
                                        <p:tgtEl>
                                          <p:spTgt spid="21"/>
                                        </p:tgtEl>
                                        <p:attrNameLst>
                                          <p:attrName>ppt_x</p:attrName>
                                        </p:attrNameLst>
                                      </p:cBhvr>
                                      <p:tavLst>
                                        <p:tav tm="0">
                                          <p:val>
                                            <p:strVal val="ppt_x"/>
                                          </p:val>
                                        </p:tav>
                                        <p:tav tm="100000">
                                          <p:val>
                                            <p:strVal val="ppt_x"/>
                                          </p:val>
                                        </p:tav>
                                      </p:tavLst>
                                    </p:anim>
                                    <p:anim calcmode="lin" valueType="num">
                                      <p:cBhvr additive="base">
                                        <p:cTn id="26" dur="500"/>
                                        <p:tgtEl>
                                          <p:spTgt spid="21"/>
                                        </p:tgtEl>
                                        <p:attrNameLst>
                                          <p:attrName>ppt_y</p:attrName>
                                        </p:attrNameLst>
                                      </p:cBhvr>
                                      <p:tavLst>
                                        <p:tav tm="0">
                                          <p:val>
                                            <p:strVal val="ppt_y"/>
                                          </p:val>
                                        </p:tav>
                                        <p:tav tm="100000">
                                          <p:val>
                                            <p:strVal val="1+ppt_h/2"/>
                                          </p:val>
                                        </p:tav>
                                      </p:tavLst>
                                    </p:anim>
                                    <p:set>
                                      <p:cBhvr>
                                        <p:cTn id="27" dur="1" fill="hold">
                                          <p:stCondLst>
                                            <p:cond delay="499"/>
                                          </p:stCondLst>
                                        </p:cTn>
                                        <p:tgtEl>
                                          <p:spTgt spid="21"/>
                                        </p:tgtEl>
                                        <p:attrNameLst>
                                          <p:attrName>style.visibility</p:attrName>
                                        </p:attrNameLst>
                                      </p:cBhvr>
                                      <p:to>
                                        <p:strVal val="hidden"/>
                                      </p:to>
                                    </p:set>
                                  </p:childTnLst>
                                </p:cTn>
                              </p:par>
                            </p:childTnLst>
                          </p:cTn>
                        </p:par>
                        <p:par>
                          <p:cTn id="28" fill="hold">
                            <p:stCondLst>
                              <p:cond delay="500"/>
                            </p:stCondLst>
                            <p:childTnLst>
                              <p:par>
                                <p:cTn id="29" presetID="3" presetClass="entr" presetSubtype="10"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linds(horizontal)">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xit" presetSubtype="4" fill="hold" nodeType="clickEffect">
                                  <p:stCondLst>
                                    <p:cond delay="0"/>
                                  </p:stCondLst>
                                  <p:childTnLst>
                                    <p:anim calcmode="lin" valueType="num">
                                      <p:cBhvr additive="base">
                                        <p:cTn id="35" dur="500"/>
                                        <p:tgtEl>
                                          <p:spTgt spid="22"/>
                                        </p:tgtEl>
                                        <p:attrNameLst>
                                          <p:attrName>ppt_x</p:attrName>
                                        </p:attrNameLst>
                                      </p:cBhvr>
                                      <p:tavLst>
                                        <p:tav tm="0">
                                          <p:val>
                                            <p:strVal val="ppt_x"/>
                                          </p:val>
                                        </p:tav>
                                        <p:tav tm="100000">
                                          <p:val>
                                            <p:strVal val="ppt_x"/>
                                          </p:val>
                                        </p:tav>
                                      </p:tavLst>
                                    </p:anim>
                                    <p:anim calcmode="lin" valueType="num">
                                      <p:cBhvr additive="base">
                                        <p:cTn id="36" dur="500"/>
                                        <p:tgtEl>
                                          <p:spTgt spid="22"/>
                                        </p:tgtEl>
                                        <p:attrNameLst>
                                          <p:attrName>ppt_y</p:attrName>
                                        </p:attrNameLst>
                                      </p:cBhvr>
                                      <p:tavLst>
                                        <p:tav tm="0">
                                          <p:val>
                                            <p:strVal val="ppt_y"/>
                                          </p:val>
                                        </p:tav>
                                        <p:tav tm="100000">
                                          <p:val>
                                            <p:strVal val="1+ppt_h/2"/>
                                          </p:val>
                                        </p:tav>
                                      </p:tavLst>
                                    </p:anim>
                                    <p:set>
                                      <p:cBhvr>
                                        <p:cTn id="37" dur="1" fill="hold">
                                          <p:stCondLst>
                                            <p:cond delay="499"/>
                                          </p:stCondLst>
                                        </p:cTn>
                                        <p:tgtEl>
                                          <p:spTgt spid="22"/>
                                        </p:tgtEl>
                                        <p:attrNameLst>
                                          <p:attrName>style.visibility</p:attrName>
                                        </p:attrNameLst>
                                      </p:cBhvr>
                                      <p:to>
                                        <p:strVal val="hidden"/>
                                      </p:to>
                                    </p:set>
                                  </p:childTnLst>
                                </p:cTn>
                              </p:par>
                            </p:childTnLst>
                          </p:cTn>
                        </p:par>
                        <p:par>
                          <p:cTn id="38" fill="hold">
                            <p:stCondLst>
                              <p:cond delay="500"/>
                            </p:stCondLst>
                            <p:childTnLst>
                              <p:par>
                                <p:cTn id="39" presetID="3" presetClass="entr" presetSubtype="10" fill="hold" nodeType="after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blinds(horizontal)">
                                      <p:cBhvr>
                                        <p:cTn id="41" dur="500"/>
                                        <p:tgtEl>
                                          <p:spTgt spid="34"/>
                                        </p:tgtEl>
                                      </p:cBhvr>
                                    </p:animEffect>
                                  </p:childTnLst>
                                </p:cTn>
                              </p:par>
                            </p:childTnLst>
                          </p:cTn>
                        </p:par>
                        <p:par>
                          <p:cTn id="42" fill="hold">
                            <p:stCondLst>
                              <p:cond delay="1000"/>
                            </p:stCondLst>
                            <p:childTnLst>
                              <p:par>
                                <p:cTn id="43" presetID="3" presetClass="entr" presetSubtype="10" fill="hold" nodeType="after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blinds(horizontal)">
                                      <p:cBhvr>
                                        <p:cTn id="45" dur="500"/>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xit" presetSubtype="4" fill="hold" nodeType="clickEffect">
                                  <p:stCondLst>
                                    <p:cond delay="0"/>
                                  </p:stCondLst>
                                  <p:childTnLst>
                                    <p:anim calcmode="lin" valueType="num">
                                      <p:cBhvr additive="base">
                                        <p:cTn id="49" dur="500"/>
                                        <p:tgtEl>
                                          <p:spTgt spid="23"/>
                                        </p:tgtEl>
                                        <p:attrNameLst>
                                          <p:attrName>ppt_x</p:attrName>
                                        </p:attrNameLst>
                                      </p:cBhvr>
                                      <p:tavLst>
                                        <p:tav tm="0">
                                          <p:val>
                                            <p:strVal val="ppt_x"/>
                                          </p:val>
                                        </p:tav>
                                        <p:tav tm="100000">
                                          <p:val>
                                            <p:strVal val="ppt_x"/>
                                          </p:val>
                                        </p:tav>
                                      </p:tavLst>
                                    </p:anim>
                                    <p:anim calcmode="lin" valueType="num">
                                      <p:cBhvr additive="base">
                                        <p:cTn id="50" dur="500"/>
                                        <p:tgtEl>
                                          <p:spTgt spid="23"/>
                                        </p:tgtEl>
                                        <p:attrNameLst>
                                          <p:attrName>ppt_y</p:attrName>
                                        </p:attrNameLst>
                                      </p:cBhvr>
                                      <p:tavLst>
                                        <p:tav tm="0">
                                          <p:val>
                                            <p:strVal val="ppt_y"/>
                                          </p:val>
                                        </p:tav>
                                        <p:tav tm="100000">
                                          <p:val>
                                            <p:strVal val="1+ppt_h/2"/>
                                          </p:val>
                                        </p:tav>
                                      </p:tavLst>
                                    </p:anim>
                                    <p:set>
                                      <p:cBhvr>
                                        <p:cTn id="51" dur="1" fill="hold">
                                          <p:stCondLst>
                                            <p:cond delay="499"/>
                                          </p:stCondLst>
                                        </p:cTn>
                                        <p:tgtEl>
                                          <p:spTgt spid="23"/>
                                        </p:tgtEl>
                                        <p:attrNameLst>
                                          <p:attrName>style.visibility</p:attrName>
                                        </p:attrNameLst>
                                      </p:cBhvr>
                                      <p:to>
                                        <p:strVal val="hidden"/>
                                      </p:to>
                                    </p:set>
                                  </p:childTnLst>
                                </p:cTn>
                              </p:par>
                              <p:par>
                                <p:cTn id="52" presetID="2" presetClass="exit" presetSubtype="4" fill="hold" nodeType="withEffect">
                                  <p:stCondLst>
                                    <p:cond delay="0"/>
                                  </p:stCondLst>
                                  <p:childTnLst>
                                    <p:anim calcmode="lin" valueType="num">
                                      <p:cBhvr additive="base">
                                        <p:cTn id="53" dur="500"/>
                                        <p:tgtEl>
                                          <p:spTgt spid="34"/>
                                        </p:tgtEl>
                                        <p:attrNameLst>
                                          <p:attrName>ppt_x</p:attrName>
                                        </p:attrNameLst>
                                      </p:cBhvr>
                                      <p:tavLst>
                                        <p:tav tm="0">
                                          <p:val>
                                            <p:strVal val="ppt_x"/>
                                          </p:val>
                                        </p:tav>
                                        <p:tav tm="100000">
                                          <p:val>
                                            <p:strVal val="ppt_x"/>
                                          </p:val>
                                        </p:tav>
                                      </p:tavLst>
                                    </p:anim>
                                    <p:anim calcmode="lin" valueType="num">
                                      <p:cBhvr additive="base">
                                        <p:cTn id="54" dur="500"/>
                                        <p:tgtEl>
                                          <p:spTgt spid="34"/>
                                        </p:tgtEl>
                                        <p:attrNameLst>
                                          <p:attrName>ppt_y</p:attrName>
                                        </p:attrNameLst>
                                      </p:cBhvr>
                                      <p:tavLst>
                                        <p:tav tm="0">
                                          <p:val>
                                            <p:strVal val="ppt_y"/>
                                          </p:val>
                                        </p:tav>
                                        <p:tav tm="100000">
                                          <p:val>
                                            <p:strVal val="1+ppt_h/2"/>
                                          </p:val>
                                        </p:tav>
                                      </p:tavLst>
                                    </p:anim>
                                    <p:set>
                                      <p:cBhvr>
                                        <p:cTn id="55" dur="1" fill="hold">
                                          <p:stCondLst>
                                            <p:cond delay="499"/>
                                          </p:stCondLst>
                                        </p:cTn>
                                        <p:tgtEl>
                                          <p:spTgt spid="34"/>
                                        </p:tgtEl>
                                        <p:attrNameLst>
                                          <p:attrName>style.visibility</p:attrName>
                                        </p:attrNameLst>
                                      </p:cBhvr>
                                      <p:to>
                                        <p:strVal val="hidden"/>
                                      </p:to>
                                    </p:set>
                                  </p:childTnLst>
                                </p:cTn>
                              </p:par>
                            </p:childTnLst>
                          </p:cTn>
                        </p:par>
                        <p:par>
                          <p:cTn id="56" fill="hold">
                            <p:stCondLst>
                              <p:cond delay="500"/>
                            </p:stCondLst>
                            <p:childTnLst>
                              <p:par>
                                <p:cTn id="57" presetID="3" presetClass="entr" presetSubtype="10"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blinds(horizontal)">
                                      <p:cBhvr>
                                        <p:cTn id="59" dur="500"/>
                                        <p:tgtEl>
                                          <p:spTgt spid="24"/>
                                        </p:tgtEl>
                                      </p:cBhvr>
                                    </p:animEffect>
                                  </p:childTnLst>
                                </p:cTn>
                              </p:par>
                            </p:childTnLst>
                          </p:cTn>
                        </p:par>
                        <p:par>
                          <p:cTn id="60" fill="hold">
                            <p:stCondLst>
                              <p:cond delay="1000"/>
                            </p:stCondLst>
                            <p:childTnLst>
                              <p:par>
                                <p:cTn id="61" presetID="2" presetClass="entr" presetSubtype="4"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500" fill="hold"/>
                                        <p:tgtEl>
                                          <p:spTgt spid="32"/>
                                        </p:tgtEl>
                                        <p:attrNameLst>
                                          <p:attrName>ppt_x</p:attrName>
                                        </p:attrNameLst>
                                      </p:cBhvr>
                                      <p:tavLst>
                                        <p:tav tm="0">
                                          <p:val>
                                            <p:strVal val="#ppt_x"/>
                                          </p:val>
                                        </p:tav>
                                        <p:tav tm="100000">
                                          <p:val>
                                            <p:strVal val="#ppt_x"/>
                                          </p:val>
                                        </p:tav>
                                      </p:tavLst>
                                    </p:anim>
                                    <p:anim calcmode="lin" valueType="num">
                                      <p:cBhvr additive="base">
                                        <p:cTn id="64" dur="500" fill="hold"/>
                                        <p:tgtEl>
                                          <p:spTgt spid="32"/>
                                        </p:tgtEl>
                                        <p:attrNameLst>
                                          <p:attrName>ppt_y</p:attrName>
                                        </p:attrNameLst>
                                      </p:cBhvr>
                                      <p:tavLst>
                                        <p:tav tm="0">
                                          <p:val>
                                            <p:strVal val="1+#ppt_h/2"/>
                                          </p:val>
                                        </p:tav>
                                        <p:tav tm="100000">
                                          <p:val>
                                            <p:strVal val="#ppt_y"/>
                                          </p:val>
                                        </p:tav>
                                      </p:tavLst>
                                    </p:anim>
                                  </p:childTnLst>
                                </p:cTn>
                              </p:par>
                            </p:childTnLst>
                          </p:cTn>
                        </p:par>
                        <p:par>
                          <p:cTn id="65" fill="hold">
                            <p:stCondLst>
                              <p:cond delay="1500"/>
                            </p:stCondLst>
                            <p:childTnLst>
                              <p:par>
                                <p:cTn id="66" presetID="3" presetClass="entr" presetSubtype="1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blinds(horizontal)">
                                      <p:cBhvr>
                                        <p:cTn id="68" dur="500"/>
                                        <p:tgtEl>
                                          <p:spTgt spid="25"/>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24"/>
                                        </p:tgtEl>
                                        <p:attrNameLst>
                                          <p:attrName>ppt_x</p:attrName>
                                        </p:attrNameLst>
                                      </p:cBhvr>
                                      <p:tavLst>
                                        <p:tav tm="0">
                                          <p:val>
                                            <p:strVal val="ppt_x"/>
                                          </p:val>
                                        </p:tav>
                                        <p:tav tm="100000">
                                          <p:val>
                                            <p:strVal val="ppt_x"/>
                                          </p:val>
                                        </p:tav>
                                      </p:tavLst>
                                    </p:anim>
                                    <p:anim calcmode="lin" valueType="num">
                                      <p:cBhvr additive="base">
                                        <p:cTn id="73" dur="500"/>
                                        <p:tgtEl>
                                          <p:spTgt spid="24"/>
                                        </p:tgtEl>
                                        <p:attrNameLst>
                                          <p:attrName>ppt_y</p:attrName>
                                        </p:attrNameLst>
                                      </p:cBhvr>
                                      <p:tavLst>
                                        <p:tav tm="0">
                                          <p:val>
                                            <p:strVal val="ppt_y"/>
                                          </p:val>
                                        </p:tav>
                                        <p:tav tm="100000">
                                          <p:val>
                                            <p:strVal val="1+ppt_h/2"/>
                                          </p:val>
                                        </p:tav>
                                      </p:tavLst>
                                    </p:anim>
                                    <p:set>
                                      <p:cBhvr>
                                        <p:cTn id="74" dur="1" fill="hold">
                                          <p:stCondLst>
                                            <p:cond delay="499"/>
                                          </p:stCondLst>
                                        </p:cTn>
                                        <p:tgtEl>
                                          <p:spTgt spid="24"/>
                                        </p:tgtEl>
                                        <p:attrNameLst>
                                          <p:attrName>style.visibility</p:attrName>
                                        </p:attrNameLst>
                                      </p:cBhvr>
                                      <p:to>
                                        <p:strVal val="hidden"/>
                                      </p:to>
                                    </p:set>
                                  </p:childTnLst>
                                </p:cTn>
                              </p:par>
                              <p:par>
                                <p:cTn id="75" presetID="2" presetClass="exit" presetSubtype="4" fill="hold" nodeType="withEffect">
                                  <p:stCondLst>
                                    <p:cond delay="0"/>
                                  </p:stCondLst>
                                  <p:childTnLst>
                                    <p:anim calcmode="lin" valueType="num">
                                      <p:cBhvr additive="base">
                                        <p:cTn id="76" dur="500"/>
                                        <p:tgtEl>
                                          <p:spTgt spid="25"/>
                                        </p:tgtEl>
                                        <p:attrNameLst>
                                          <p:attrName>ppt_x</p:attrName>
                                        </p:attrNameLst>
                                      </p:cBhvr>
                                      <p:tavLst>
                                        <p:tav tm="0">
                                          <p:val>
                                            <p:strVal val="ppt_x"/>
                                          </p:val>
                                        </p:tav>
                                        <p:tav tm="100000">
                                          <p:val>
                                            <p:strVal val="ppt_x"/>
                                          </p:val>
                                        </p:tav>
                                      </p:tavLst>
                                    </p:anim>
                                    <p:anim calcmode="lin" valueType="num">
                                      <p:cBhvr additive="base">
                                        <p:cTn id="77" dur="500"/>
                                        <p:tgtEl>
                                          <p:spTgt spid="25"/>
                                        </p:tgtEl>
                                        <p:attrNameLst>
                                          <p:attrName>ppt_y</p:attrName>
                                        </p:attrNameLst>
                                      </p:cBhvr>
                                      <p:tavLst>
                                        <p:tav tm="0">
                                          <p:val>
                                            <p:strVal val="ppt_y"/>
                                          </p:val>
                                        </p:tav>
                                        <p:tav tm="100000">
                                          <p:val>
                                            <p:strVal val="1+ppt_h/2"/>
                                          </p:val>
                                        </p:tav>
                                      </p:tavLst>
                                    </p:anim>
                                    <p:set>
                                      <p:cBhvr>
                                        <p:cTn id="78" dur="1" fill="hold">
                                          <p:stCondLst>
                                            <p:cond delay="499"/>
                                          </p:stCondLst>
                                        </p:cTn>
                                        <p:tgtEl>
                                          <p:spTgt spid="25"/>
                                        </p:tgtEl>
                                        <p:attrNameLst>
                                          <p:attrName>style.visibility</p:attrName>
                                        </p:attrNameLst>
                                      </p:cBhvr>
                                      <p:to>
                                        <p:strVal val="hidden"/>
                                      </p:to>
                                    </p:set>
                                  </p:childTnLst>
                                </p:cTn>
                              </p:par>
                              <p:par>
                                <p:cTn id="79" presetID="2" presetClass="exit" presetSubtype="4" fill="hold" grpId="1" nodeType="withEffect">
                                  <p:stCondLst>
                                    <p:cond delay="0"/>
                                  </p:stCondLst>
                                  <p:childTnLst>
                                    <p:anim calcmode="lin" valueType="num">
                                      <p:cBhvr additive="base">
                                        <p:cTn id="80" dur="500"/>
                                        <p:tgtEl>
                                          <p:spTgt spid="32"/>
                                        </p:tgtEl>
                                        <p:attrNameLst>
                                          <p:attrName>ppt_x</p:attrName>
                                        </p:attrNameLst>
                                      </p:cBhvr>
                                      <p:tavLst>
                                        <p:tav tm="0">
                                          <p:val>
                                            <p:strVal val="ppt_x"/>
                                          </p:val>
                                        </p:tav>
                                        <p:tav tm="100000">
                                          <p:val>
                                            <p:strVal val="ppt_x"/>
                                          </p:val>
                                        </p:tav>
                                      </p:tavLst>
                                    </p:anim>
                                    <p:anim calcmode="lin" valueType="num">
                                      <p:cBhvr additive="base">
                                        <p:cTn id="81" dur="500"/>
                                        <p:tgtEl>
                                          <p:spTgt spid="32"/>
                                        </p:tgtEl>
                                        <p:attrNameLst>
                                          <p:attrName>ppt_y</p:attrName>
                                        </p:attrNameLst>
                                      </p:cBhvr>
                                      <p:tavLst>
                                        <p:tav tm="0">
                                          <p:val>
                                            <p:strVal val="ppt_y"/>
                                          </p:val>
                                        </p:tav>
                                        <p:tav tm="100000">
                                          <p:val>
                                            <p:strVal val="1+ppt_h/2"/>
                                          </p:val>
                                        </p:tav>
                                      </p:tavLst>
                                    </p:anim>
                                    <p:set>
                                      <p:cBhvr>
                                        <p:cTn id="82" dur="1" fill="hold">
                                          <p:stCondLst>
                                            <p:cond delay="499"/>
                                          </p:stCondLst>
                                        </p:cTn>
                                        <p:tgtEl>
                                          <p:spTgt spid="32"/>
                                        </p:tgtEl>
                                        <p:attrNameLst>
                                          <p:attrName>style.visibility</p:attrName>
                                        </p:attrNameLst>
                                      </p:cBhvr>
                                      <p:to>
                                        <p:strVal val="hidden"/>
                                      </p:to>
                                    </p:set>
                                  </p:childTnLst>
                                </p:cTn>
                              </p:par>
                            </p:childTnLst>
                          </p:cTn>
                        </p:par>
                        <p:par>
                          <p:cTn id="83" fill="hold">
                            <p:stCondLst>
                              <p:cond delay="500"/>
                            </p:stCondLst>
                            <p:childTnLst>
                              <p:par>
                                <p:cTn id="84" presetID="3" presetClass="entr" presetSubtype="10" fill="hold"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blinds(horizontal)">
                                      <p:cBhvr>
                                        <p:cTn id="86" dur="500"/>
                                        <p:tgtEl>
                                          <p:spTgt spid="21"/>
                                        </p:tgtEl>
                                      </p:cBhvr>
                                    </p:animEffect>
                                  </p:childTnLst>
                                </p:cTn>
                              </p:par>
                            </p:childTnLst>
                          </p:cTn>
                        </p:par>
                        <p:par>
                          <p:cTn id="87" fill="hold">
                            <p:stCondLst>
                              <p:cond delay="1000"/>
                            </p:stCondLst>
                            <p:childTnLst>
                              <p:par>
                                <p:cTn id="88" presetID="2" presetClass="entr" presetSubtype="4" fill="hold" grpId="0" nodeType="afterEffect">
                                  <p:stCondLst>
                                    <p:cond delay="0"/>
                                  </p:stCondLst>
                                  <p:childTnLst>
                                    <p:set>
                                      <p:cBhvr>
                                        <p:cTn id="89" dur="1" fill="hold">
                                          <p:stCondLst>
                                            <p:cond delay="0"/>
                                          </p:stCondLst>
                                        </p:cTn>
                                        <p:tgtEl>
                                          <p:spTgt spid="29"/>
                                        </p:tgtEl>
                                        <p:attrNameLst>
                                          <p:attrName>style.visibility</p:attrName>
                                        </p:attrNameLst>
                                      </p:cBhvr>
                                      <p:to>
                                        <p:strVal val="visible"/>
                                      </p:to>
                                    </p:set>
                                    <p:anim calcmode="lin" valueType="num">
                                      <p:cBhvr additive="base">
                                        <p:cTn id="90" dur="500" fill="hold"/>
                                        <p:tgtEl>
                                          <p:spTgt spid="29"/>
                                        </p:tgtEl>
                                        <p:attrNameLst>
                                          <p:attrName>ppt_x</p:attrName>
                                        </p:attrNameLst>
                                      </p:cBhvr>
                                      <p:tavLst>
                                        <p:tav tm="0">
                                          <p:val>
                                            <p:strVal val="#ppt_x"/>
                                          </p:val>
                                        </p:tav>
                                        <p:tav tm="100000">
                                          <p:val>
                                            <p:strVal val="#ppt_x"/>
                                          </p:val>
                                        </p:tav>
                                      </p:tavLst>
                                    </p:anim>
                                    <p:anim calcmode="lin" valueType="num">
                                      <p:cBhvr additive="base">
                                        <p:cTn id="91" dur="500" fill="hold"/>
                                        <p:tgtEl>
                                          <p:spTgt spid="29"/>
                                        </p:tgtEl>
                                        <p:attrNameLst>
                                          <p:attrName>ppt_y</p:attrName>
                                        </p:attrNameLst>
                                      </p:cBhvr>
                                      <p:tavLst>
                                        <p:tav tm="0">
                                          <p:val>
                                            <p:strVal val="1+#ppt_h/2"/>
                                          </p:val>
                                        </p:tav>
                                        <p:tav tm="100000">
                                          <p:val>
                                            <p:strVal val="#ppt_y"/>
                                          </p:val>
                                        </p:tav>
                                      </p:tavLst>
                                    </p:anim>
                                  </p:childTnLst>
                                </p:cTn>
                              </p:par>
                            </p:childTnLst>
                          </p:cTn>
                        </p:par>
                        <p:par>
                          <p:cTn id="92" fill="hold">
                            <p:stCondLst>
                              <p:cond delay="1500"/>
                            </p:stCondLst>
                            <p:childTnLst>
                              <p:par>
                                <p:cTn id="93" presetID="3" presetClass="entr" presetSubtype="10" fill="hold" nodeType="afterEffect">
                                  <p:stCondLst>
                                    <p:cond delay="0"/>
                                  </p:stCondLst>
                                  <p:childTnLst>
                                    <p:set>
                                      <p:cBhvr>
                                        <p:cTn id="94" dur="1" fill="hold">
                                          <p:stCondLst>
                                            <p:cond delay="0"/>
                                          </p:stCondLst>
                                        </p:cTn>
                                        <p:tgtEl>
                                          <p:spTgt spid="26"/>
                                        </p:tgtEl>
                                        <p:attrNameLst>
                                          <p:attrName>style.visibility</p:attrName>
                                        </p:attrNameLst>
                                      </p:cBhvr>
                                      <p:to>
                                        <p:strVal val="visible"/>
                                      </p:to>
                                    </p:set>
                                    <p:animEffect transition="in" filter="blinds(horizontal)">
                                      <p:cBhvr>
                                        <p:cTn id="95" dur="500"/>
                                        <p:tgtEl>
                                          <p:spTgt spid="26"/>
                                        </p:tgtEl>
                                      </p:cBhvr>
                                    </p:animEffect>
                                  </p:childTnLst>
                                </p:cTn>
                              </p:par>
                            </p:childTnLst>
                          </p:cTn>
                        </p:par>
                      </p:childTnLst>
                    </p:cTn>
                  </p:par>
                  <p:par>
                    <p:cTn id="96" fill="hold">
                      <p:stCondLst>
                        <p:cond delay="indefinite"/>
                      </p:stCondLst>
                      <p:childTnLst>
                        <p:par>
                          <p:cTn id="97" fill="hold">
                            <p:stCondLst>
                              <p:cond delay="0"/>
                            </p:stCondLst>
                            <p:childTnLst>
                              <p:par>
                                <p:cTn id="98" presetID="2" presetClass="exit" presetSubtype="4" fill="hold" nodeType="clickEffect">
                                  <p:stCondLst>
                                    <p:cond delay="0"/>
                                  </p:stCondLst>
                                  <p:childTnLst>
                                    <p:anim calcmode="lin" valueType="num">
                                      <p:cBhvr additive="base">
                                        <p:cTn id="99" dur="500"/>
                                        <p:tgtEl>
                                          <p:spTgt spid="21"/>
                                        </p:tgtEl>
                                        <p:attrNameLst>
                                          <p:attrName>ppt_x</p:attrName>
                                        </p:attrNameLst>
                                      </p:cBhvr>
                                      <p:tavLst>
                                        <p:tav tm="0">
                                          <p:val>
                                            <p:strVal val="ppt_x"/>
                                          </p:val>
                                        </p:tav>
                                        <p:tav tm="100000">
                                          <p:val>
                                            <p:strVal val="ppt_x"/>
                                          </p:val>
                                        </p:tav>
                                      </p:tavLst>
                                    </p:anim>
                                    <p:anim calcmode="lin" valueType="num">
                                      <p:cBhvr additive="base">
                                        <p:cTn id="100" dur="500"/>
                                        <p:tgtEl>
                                          <p:spTgt spid="21"/>
                                        </p:tgtEl>
                                        <p:attrNameLst>
                                          <p:attrName>ppt_y</p:attrName>
                                        </p:attrNameLst>
                                      </p:cBhvr>
                                      <p:tavLst>
                                        <p:tav tm="0">
                                          <p:val>
                                            <p:strVal val="ppt_y"/>
                                          </p:val>
                                        </p:tav>
                                        <p:tav tm="100000">
                                          <p:val>
                                            <p:strVal val="1+ppt_h/2"/>
                                          </p:val>
                                        </p:tav>
                                      </p:tavLst>
                                    </p:anim>
                                    <p:set>
                                      <p:cBhvr>
                                        <p:cTn id="101" dur="1" fill="hold">
                                          <p:stCondLst>
                                            <p:cond delay="499"/>
                                          </p:stCondLst>
                                        </p:cTn>
                                        <p:tgtEl>
                                          <p:spTgt spid="21"/>
                                        </p:tgtEl>
                                        <p:attrNameLst>
                                          <p:attrName>style.visibility</p:attrName>
                                        </p:attrNameLst>
                                      </p:cBhvr>
                                      <p:to>
                                        <p:strVal val="hidden"/>
                                      </p:to>
                                    </p:set>
                                  </p:childTnLst>
                                </p:cTn>
                              </p:par>
                              <p:par>
                                <p:cTn id="102" presetID="2" presetClass="exit" presetSubtype="4" fill="hold" nodeType="withEffect">
                                  <p:stCondLst>
                                    <p:cond delay="0"/>
                                  </p:stCondLst>
                                  <p:childTnLst>
                                    <p:anim calcmode="lin" valueType="num">
                                      <p:cBhvr additive="base">
                                        <p:cTn id="103" dur="500"/>
                                        <p:tgtEl>
                                          <p:spTgt spid="26"/>
                                        </p:tgtEl>
                                        <p:attrNameLst>
                                          <p:attrName>ppt_x</p:attrName>
                                        </p:attrNameLst>
                                      </p:cBhvr>
                                      <p:tavLst>
                                        <p:tav tm="0">
                                          <p:val>
                                            <p:strVal val="ppt_x"/>
                                          </p:val>
                                        </p:tav>
                                        <p:tav tm="100000">
                                          <p:val>
                                            <p:strVal val="ppt_x"/>
                                          </p:val>
                                        </p:tav>
                                      </p:tavLst>
                                    </p:anim>
                                    <p:anim calcmode="lin" valueType="num">
                                      <p:cBhvr additive="base">
                                        <p:cTn id="104" dur="500"/>
                                        <p:tgtEl>
                                          <p:spTgt spid="26"/>
                                        </p:tgtEl>
                                        <p:attrNameLst>
                                          <p:attrName>ppt_y</p:attrName>
                                        </p:attrNameLst>
                                      </p:cBhvr>
                                      <p:tavLst>
                                        <p:tav tm="0">
                                          <p:val>
                                            <p:strVal val="ppt_y"/>
                                          </p:val>
                                        </p:tav>
                                        <p:tav tm="100000">
                                          <p:val>
                                            <p:strVal val="1+ppt_h/2"/>
                                          </p:val>
                                        </p:tav>
                                      </p:tavLst>
                                    </p:anim>
                                    <p:set>
                                      <p:cBhvr>
                                        <p:cTn id="105" dur="1" fill="hold">
                                          <p:stCondLst>
                                            <p:cond delay="499"/>
                                          </p:stCondLst>
                                        </p:cTn>
                                        <p:tgtEl>
                                          <p:spTgt spid="26"/>
                                        </p:tgtEl>
                                        <p:attrNameLst>
                                          <p:attrName>style.visibility</p:attrName>
                                        </p:attrNameLst>
                                      </p:cBhvr>
                                      <p:to>
                                        <p:strVal val="hidden"/>
                                      </p:to>
                                    </p:set>
                                  </p:childTnLst>
                                </p:cTn>
                              </p:par>
                            </p:childTnLst>
                          </p:cTn>
                        </p:par>
                        <p:par>
                          <p:cTn id="106" fill="hold">
                            <p:stCondLst>
                              <p:cond delay="500"/>
                            </p:stCondLst>
                            <p:childTnLst>
                              <p:par>
                                <p:cTn id="107" presetID="3" presetClass="entr" presetSubtype="10" fill="hold" nodeType="afterEffect">
                                  <p:stCondLst>
                                    <p:cond delay="0"/>
                                  </p:stCondLst>
                                  <p:childTnLst>
                                    <p:set>
                                      <p:cBhvr>
                                        <p:cTn id="108" dur="1" fill="hold">
                                          <p:stCondLst>
                                            <p:cond delay="0"/>
                                          </p:stCondLst>
                                        </p:cTn>
                                        <p:tgtEl>
                                          <p:spTgt spid="24"/>
                                        </p:tgtEl>
                                        <p:attrNameLst>
                                          <p:attrName>style.visibility</p:attrName>
                                        </p:attrNameLst>
                                      </p:cBhvr>
                                      <p:to>
                                        <p:strVal val="visible"/>
                                      </p:to>
                                    </p:set>
                                    <p:animEffect transition="in" filter="blinds(horizontal)">
                                      <p:cBhvr>
                                        <p:cTn id="109" dur="500"/>
                                        <p:tgtEl>
                                          <p:spTgt spid="24"/>
                                        </p:tgtEl>
                                      </p:cBhvr>
                                    </p:animEffect>
                                  </p:childTnLst>
                                </p:cTn>
                              </p:par>
                            </p:childTnLst>
                          </p:cTn>
                        </p:par>
                        <p:par>
                          <p:cTn id="110" fill="hold">
                            <p:stCondLst>
                              <p:cond delay="1000"/>
                            </p:stCondLst>
                            <p:childTnLst>
                              <p:par>
                                <p:cTn id="111" presetID="3" presetClass="entr" presetSubtype="10" fill="hold"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blinds(horizontal)">
                                      <p:cBhvr>
                                        <p:cTn id="113" dur="500"/>
                                        <p:tgtEl>
                                          <p:spTgt spid="35"/>
                                        </p:tgtEl>
                                      </p:cBhvr>
                                    </p:animEffect>
                                  </p:childTnLst>
                                </p:cTn>
                              </p:par>
                            </p:childTnLst>
                          </p:cTn>
                        </p:par>
                        <p:par>
                          <p:cTn id="114" fill="hold">
                            <p:stCondLst>
                              <p:cond delay="1500"/>
                            </p:stCondLst>
                            <p:childTnLst>
                              <p:par>
                                <p:cTn id="115" presetID="3" presetClass="entr" presetSubtype="10" fill="hold" nodeType="afterEffect">
                                  <p:stCondLst>
                                    <p:cond delay="0"/>
                                  </p:stCondLst>
                                  <p:childTnLst>
                                    <p:set>
                                      <p:cBhvr>
                                        <p:cTn id="116" dur="1" fill="hold">
                                          <p:stCondLst>
                                            <p:cond delay="0"/>
                                          </p:stCondLst>
                                        </p:cTn>
                                        <p:tgtEl>
                                          <p:spTgt spid="26"/>
                                        </p:tgtEl>
                                        <p:attrNameLst>
                                          <p:attrName>style.visibility</p:attrName>
                                        </p:attrNameLst>
                                      </p:cBhvr>
                                      <p:to>
                                        <p:strVal val="visible"/>
                                      </p:to>
                                    </p:set>
                                    <p:animEffect transition="in" filter="blinds(horizontal)">
                                      <p:cBhvr>
                                        <p:cTn id="117" dur="500"/>
                                        <p:tgtEl>
                                          <p:spTgt spid="26"/>
                                        </p:tgtEl>
                                      </p:cBhvr>
                                    </p:animEffect>
                                  </p:childTnLst>
                                </p:cTn>
                              </p:par>
                            </p:childTnLst>
                          </p:cTn>
                        </p:par>
                      </p:childTnLst>
                    </p:cTn>
                  </p:par>
                  <p:par>
                    <p:cTn id="118" fill="hold">
                      <p:stCondLst>
                        <p:cond delay="indefinite"/>
                      </p:stCondLst>
                      <p:childTnLst>
                        <p:par>
                          <p:cTn id="119" fill="hold">
                            <p:stCondLst>
                              <p:cond delay="0"/>
                            </p:stCondLst>
                            <p:childTnLst>
                              <p:par>
                                <p:cTn id="120" presetID="2" presetClass="exit" presetSubtype="4" fill="hold" nodeType="clickEffect">
                                  <p:stCondLst>
                                    <p:cond delay="0"/>
                                  </p:stCondLst>
                                  <p:childTnLst>
                                    <p:anim calcmode="lin" valueType="num">
                                      <p:cBhvr additive="base">
                                        <p:cTn id="121" dur="500"/>
                                        <p:tgtEl>
                                          <p:spTgt spid="26"/>
                                        </p:tgtEl>
                                        <p:attrNameLst>
                                          <p:attrName>ppt_x</p:attrName>
                                        </p:attrNameLst>
                                      </p:cBhvr>
                                      <p:tavLst>
                                        <p:tav tm="0">
                                          <p:val>
                                            <p:strVal val="ppt_x"/>
                                          </p:val>
                                        </p:tav>
                                        <p:tav tm="100000">
                                          <p:val>
                                            <p:strVal val="ppt_x"/>
                                          </p:val>
                                        </p:tav>
                                      </p:tavLst>
                                    </p:anim>
                                    <p:anim calcmode="lin" valueType="num">
                                      <p:cBhvr additive="base">
                                        <p:cTn id="122" dur="500"/>
                                        <p:tgtEl>
                                          <p:spTgt spid="26"/>
                                        </p:tgtEl>
                                        <p:attrNameLst>
                                          <p:attrName>ppt_y</p:attrName>
                                        </p:attrNameLst>
                                      </p:cBhvr>
                                      <p:tavLst>
                                        <p:tav tm="0">
                                          <p:val>
                                            <p:strVal val="ppt_y"/>
                                          </p:val>
                                        </p:tav>
                                        <p:tav tm="100000">
                                          <p:val>
                                            <p:strVal val="1+ppt_h/2"/>
                                          </p:val>
                                        </p:tav>
                                      </p:tavLst>
                                    </p:anim>
                                    <p:set>
                                      <p:cBhvr>
                                        <p:cTn id="123" dur="1" fill="hold">
                                          <p:stCondLst>
                                            <p:cond delay="499"/>
                                          </p:stCondLst>
                                        </p:cTn>
                                        <p:tgtEl>
                                          <p:spTgt spid="26"/>
                                        </p:tgtEl>
                                        <p:attrNameLst>
                                          <p:attrName>style.visibility</p:attrName>
                                        </p:attrNameLst>
                                      </p:cBhvr>
                                      <p:to>
                                        <p:strVal val="hidden"/>
                                      </p:to>
                                    </p:set>
                                  </p:childTnLst>
                                </p:cTn>
                              </p:par>
                              <p:par>
                                <p:cTn id="124" presetID="2" presetClass="exit" presetSubtype="4" fill="hold" nodeType="withEffect">
                                  <p:stCondLst>
                                    <p:cond delay="0"/>
                                  </p:stCondLst>
                                  <p:childTnLst>
                                    <p:anim calcmode="lin" valueType="num">
                                      <p:cBhvr additive="base">
                                        <p:cTn id="125" dur="500"/>
                                        <p:tgtEl>
                                          <p:spTgt spid="35"/>
                                        </p:tgtEl>
                                        <p:attrNameLst>
                                          <p:attrName>ppt_x</p:attrName>
                                        </p:attrNameLst>
                                      </p:cBhvr>
                                      <p:tavLst>
                                        <p:tav tm="0">
                                          <p:val>
                                            <p:strVal val="ppt_x"/>
                                          </p:val>
                                        </p:tav>
                                        <p:tav tm="100000">
                                          <p:val>
                                            <p:strVal val="ppt_x"/>
                                          </p:val>
                                        </p:tav>
                                      </p:tavLst>
                                    </p:anim>
                                    <p:anim calcmode="lin" valueType="num">
                                      <p:cBhvr additive="base">
                                        <p:cTn id="126" dur="500"/>
                                        <p:tgtEl>
                                          <p:spTgt spid="35"/>
                                        </p:tgtEl>
                                        <p:attrNameLst>
                                          <p:attrName>ppt_y</p:attrName>
                                        </p:attrNameLst>
                                      </p:cBhvr>
                                      <p:tavLst>
                                        <p:tav tm="0">
                                          <p:val>
                                            <p:strVal val="ppt_y"/>
                                          </p:val>
                                        </p:tav>
                                        <p:tav tm="100000">
                                          <p:val>
                                            <p:strVal val="1+ppt_h/2"/>
                                          </p:val>
                                        </p:tav>
                                      </p:tavLst>
                                    </p:anim>
                                    <p:set>
                                      <p:cBhvr>
                                        <p:cTn id="127"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2" grpId="0"/>
      <p:bldP spid="32"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l"/>
            <a:r>
              <a:rPr lang="en-US" altLang="zh-CN" b="1" dirty="0" smtClean="0"/>
              <a:t>ONF</a:t>
            </a:r>
            <a:r>
              <a:rPr lang="zh-CN" altLang="en-US" b="1" dirty="0" smtClean="0"/>
              <a:t>组织</a:t>
            </a:r>
            <a:r>
              <a:rPr lang="en-US" altLang="zh-CN" b="1" dirty="0" smtClean="0"/>
              <a:t>—OF-</a:t>
            </a:r>
            <a:r>
              <a:rPr lang="en-US" altLang="zh-CN" b="1" dirty="0" err="1" smtClean="0"/>
              <a:t>Config</a:t>
            </a:r>
            <a:r>
              <a:rPr lang="zh-CN" altLang="en-US" b="1" dirty="0" smtClean="0"/>
              <a:t>协议</a:t>
            </a:r>
            <a:endParaRPr lang="zh-CN" altLang="en-US" b="1" dirty="0"/>
          </a:p>
        </p:txBody>
      </p:sp>
      <p:sp>
        <p:nvSpPr>
          <p:cNvPr id="4" name="Rectangle 3"/>
          <p:cNvSpPr txBox="1">
            <a:spLocks noChangeArrowheads="1"/>
          </p:cNvSpPr>
          <p:nvPr/>
        </p:nvSpPr>
        <p:spPr>
          <a:xfrm>
            <a:off x="3347864" y="1196975"/>
            <a:ext cx="5400600" cy="2958951"/>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000" kern="1200">
                <a:solidFill>
                  <a:schemeClr val="tx1">
                    <a:lumMod val="75000"/>
                    <a:lumOff val="25000"/>
                  </a:schemeClr>
                </a:solidFill>
                <a:latin typeface="微软雅黑" pitchFamily="34" charset="-122"/>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微软雅黑" pitchFamily="34" charset="-122"/>
                <a:ea typeface="微软雅黑" pitchFamily="34" charset="-122"/>
                <a:cs typeface="+mn-cs"/>
              </a:defRPr>
            </a:lvl3pPr>
            <a:lvl4pPr marL="16002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微软雅黑" pitchFamily="34" charset="-122"/>
                <a:ea typeface="微软雅黑" pitchFamily="34" charset="-122"/>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dirty="0" smtClean="0">
                <a:solidFill>
                  <a:srgbClr val="0070C0"/>
                </a:solidFill>
              </a:rPr>
              <a:t>OpenFlow</a:t>
            </a:r>
            <a:r>
              <a:rPr lang="zh-CN" altLang="en-US" dirty="0" smtClean="0">
                <a:solidFill>
                  <a:srgbClr val="0070C0"/>
                </a:solidFill>
              </a:rPr>
              <a:t>配置和管理协议</a:t>
            </a:r>
            <a:r>
              <a:rPr lang="zh-CN" altLang="en-US" dirty="0" smtClean="0">
                <a:solidFill>
                  <a:prstClr val="black">
                    <a:lumMod val="75000"/>
                    <a:lumOff val="25000"/>
                  </a:prstClr>
                </a:solidFill>
              </a:rPr>
              <a:t>（</a:t>
            </a:r>
            <a:r>
              <a:rPr lang="en-US" altLang="zh-CN" dirty="0" smtClean="0">
                <a:solidFill>
                  <a:prstClr val="black">
                    <a:lumMod val="75000"/>
                    <a:lumOff val="25000"/>
                  </a:prstClr>
                </a:solidFill>
              </a:rPr>
              <a:t>OF-</a:t>
            </a:r>
            <a:r>
              <a:rPr lang="en-US" altLang="zh-CN" dirty="0" err="1" smtClean="0">
                <a:solidFill>
                  <a:prstClr val="black">
                    <a:lumMod val="75000"/>
                    <a:lumOff val="25000"/>
                  </a:prstClr>
                </a:solidFill>
              </a:rPr>
              <a:t>Config</a:t>
            </a:r>
            <a:r>
              <a:rPr lang="zh-CN" altLang="en-US" dirty="0" smtClean="0">
                <a:solidFill>
                  <a:prstClr val="black">
                    <a:lumMod val="75000"/>
                    <a:lumOff val="25000"/>
                  </a:prstClr>
                </a:solidFill>
              </a:rPr>
              <a:t>）由控制和管理工作组制定和维护，是</a:t>
            </a:r>
            <a:r>
              <a:rPr lang="en-US" altLang="zh-CN" dirty="0" smtClean="0">
                <a:solidFill>
                  <a:prstClr val="black">
                    <a:lumMod val="75000"/>
                    <a:lumOff val="25000"/>
                  </a:prstClr>
                </a:solidFill>
              </a:rPr>
              <a:t>OpenFlow</a:t>
            </a:r>
            <a:r>
              <a:rPr lang="zh-CN" altLang="en-US" dirty="0" smtClean="0">
                <a:solidFill>
                  <a:prstClr val="black">
                    <a:lumMod val="75000"/>
                    <a:lumOff val="25000"/>
                  </a:prstClr>
                </a:solidFill>
              </a:rPr>
              <a:t>协议的兄弟协议，描述标准配置和管理协议的动机、范围、需求和规范。</a:t>
            </a:r>
            <a:endParaRPr lang="en-US" altLang="zh-CN" dirty="0" smtClean="0">
              <a:solidFill>
                <a:prstClr val="black">
                  <a:lumMod val="75000"/>
                  <a:lumOff val="25000"/>
                </a:prstClr>
              </a:solidFill>
            </a:endParaRPr>
          </a:p>
          <a:p>
            <a:r>
              <a:rPr lang="zh-CN" altLang="en-US" dirty="0" smtClean="0">
                <a:solidFill>
                  <a:prstClr val="black">
                    <a:lumMod val="75000"/>
                    <a:lumOff val="25000"/>
                  </a:prstClr>
                </a:solidFill>
              </a:rPr>
              <a:t>在包含</a:t>
            </a:r>
            <a:r>
              <a:rPr lang="en-US" altLang="zh-CN" dirty="0" smtClean="0">
                <a:solidFill>
                  <a:prstClr val="black">
                    <a:lumMod val="75000"/>
                    <a:lumOff val="25000"/>
                  </a:prstClr>
                </a:solidFill>
              </a:rPr>
              <a:t>OpenFlow</a:t>
            </a:r>
            <a:r>
              <a:rPr lang="zh-CN" altLang="en-US" dirty="0" smtClean="0">
                <a:solidFill>
                  <a:prstClr val="black">
                    <a:lumMod val="75000"/>
                    <a:lumOff val="25000"/>
                  </a:prstClr>
                </a:solidFill>
              </a:rPr>
              <a:t>交换机的环境下，对除</a:t>
            </a:r>
            <a:r>
              <a:rPr lang="en-US" altLang="zh-CN" dirty="0" err="1" smtClean="0">
                <a:solidFill>
                  <a:prstClr val="black">
                    <a:lumMod val="75000"/>
                    <a:lumOff val="25000"/>
                  </a:prstClr>
                </a:solidFill>
              </a:rPr>
              <a:t>OpenFlow</a:t>
            </a:r>
            <a:r>
              <a:rPr lang="zh-CN" altLang="en-US" dirty="0" smtClean="0">
                <a:solidFill>
                  <a:prstClr val="black">
                    <a:lumMod val="75000"/>
                    <a:lumOff val="25000"/>
                  </a:prstClr>
                </a:solidFill>
              </a:rPr>
              <a:t>协议外</a:t>
            </a:r>
            <a:r>
              <a:rPr lang="zh-CN" altLang="en-US" dirty="0" smtClean="0">
                <a:solidFill>
                  <a:prstClr val="black">
                    <a:lumMod val="75000"/>
                    <a:lumOff val="25000"/>
                  </a:prstClr>
                </a:solidFill>
              </a:rPr>
              <a:t>的接口配置和管理协议进行规范，目前采用</a:t>
            </a:r>
            <a:r>
              <a:rPr lang="en-US" altLang="zh-CN" dirty="0" smtClean="0">
                <a:solidFill>
                  <a:prstClr val="black">
                    <a:lumMod val="75000"/>
                    <a:lumOff val="25000"/>
                  </a:prstClr>
                </a:solidFill>
              </a:rPr>
              <a:t>NETCONF</a:t>
            </a:r>
            <a:r>
              <a:rPr lang="zh-CN" altLang="en-US" dirty="0" smtClean="0">
                <a:solidFill>
                  <a:prstClr val="black">
                    <a:lumMod val="75000"/>
                    <a:lumOff val="25000"/>
                  </a:prstClr>
                </a:solidFill>
              </a:rPr>
              <a:t>协议进行传输。</a:t>
            </a:r>
            <a:endParaRPr lang="en-US" altLang="zh-CN" dirty="0" smtClean="0">
              <a:solidFill>
                <a:prstClr val="black">
                  <a:lumMod val="75000"/>
                  <a:lumOff val="25000"/>
                </a:prstClr>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 y="1033387"/>
            <a:ext cx="2876550" cy="3286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99385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l"/>
            <a:r>
              <a:rPr lang="en-US" altLang="zh-CN" b="1" dirty="0" smtClean="0"/>
              <a:t>ONF</a:t>
            </a:r>
            <a:r>
              <a:rPr lang="zh-CN" altLang="en-US" b="1" dirty="0" smtClean="0"/>
              <a:t>组织</a:t>
            </a:r>
            <a:r>
              <a:rPr lang="en-US" altLang="zh-CN" b="1" dirty="0" smtClean="0"/>
              <a:t>—ATRIUM</a:t>
            </a:r>
            <a:r>
              <a:rPr lang="zh-CN" altLang="en-US" b="1" dirty="0" smtClean="0"/>
              <a:t>开源软件</a:t>
            </a:r>
            <a:endParaRPr lang="zh-CN" altLang="en-US" b="1" dirty="0"/>
          </a:p>
        </p:txBody>
      </p:sp>
      <p:sp>
        <p:nvSpPr>
          <p:cNvPr id="4" name="Rectangle 3"/>
          <p:cNvSpPr txBox="1">
            <a:spLocks noChangeArrowheads="1"/>
          </p:cNvSpPr>
          <p:nvPr/>
        </p:nvSpPr>
        <p:spPr>
          <a:xfrm>
            <a:off x="4572001" y="1196975"/>
            <a:ext cx="4392488" cy="2958951"/>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000" kern="1200">
                <a:solidFill>
                  <a:schemeClr val="tx1">
                    <a:lumMod val="75000"/>
                    <a:lumOff val="25000"/>
                  </a:schemeClr>
                </a:solidFill>
                <a:latin typeface="微软雅黑" pitchFamily="34" charset="-122"/>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微软雅黑" pitchFamily="34" charset="-122"/>
                <a:ea typeface="微软雅黑" pitchFamily="34" charset="-122"/>
                <a:cs typeface="+mn-cs"/>
              </a:defRPr>
            </a:lvl3pPr>
            <a:lvl4pPr marL="16002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微软雅黑" pitchFamily="34" charset="-122"/>
                <a:ea typeface="微软雅黑" pitchFamily="34" charset="-122"/>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dirty="0" smtClean="0">
                <a:solidFill>
                  <a:prstClr val="black">
                    <a:lumMod val="75000"/>
                    <a:lumOff val="25000"/>
                  </a:prstClr>
                </a:solidFill>
              </a:rPr>
              <a:t>为了</a:t>
            </a:r>
            <a:r>
              <a:rPr lang="zh-CN" altLang="en-US" dirty="0">
                <a:solidFill>
                  <a:prstClr val="black">
                    <a:lumMod val="75000"/>
                    <a:lumOff val="25000"/>
                  </a:prstClr>
                </a:solidFill>
              </a:rPr>
              <a:t>加快</a:t>
            </a:r>
            <a:r>
              <a:rPr lang="en-US" altLang="zh-CN" dirty="0">
                <a:solidFill>
                  <a:prstClr val="black">
                    <a:lumMod val="75000"/>
                    <a:lumOff val="25000"/>
                  </a:prstClr>
                </a:solidFill>
              </a:rPr>
              <a:t>SDN</a:t>
            </a:r>
            <a:r>
              <a:rPr lang="zh-CN" altLang="en-US" dirty="0">
                <a:solidFill>
                  <a:prstClr val="black">
                    <a:lumMod val="75000"/>
                    <a:lumOff val="25000"/>
                  </a:prstClr>
                </a:solidFill>
              </a:rPr>
              <a:t>落地</a:t>
            </a:r>
            <a:r>
              <a:rPr lang="zh-CN" altLang="en-US" dirty="0" smtClean="0">
                <a:solidFill>
                  <a:prstClr val="black">
                    <a:lumMod val="75000"/>
                    <a:lumOff val="25000"/>
                  </a:prstClr>
                </a:solidFill>
              </a:rPr>
              <a:t>速度</a:t>
            </a:r>
            <a:r>
              <a:rPr lang="en-US" altLang="zh-CN" dirty="0">
                <a:solidFill>
                  <a:prstClr val="black">
                    <a:lumMod val="75000"/>
                    <a:lumOff val="25000"/>
                  </a:prstClr>
                </a:solidFill>
              </a:rPr>
              <a:t>ONF</a:t>
            </a:r>
            <a:r>
              <a:rPr lang="zh-CN" altLang="en-US" dirty="0" smtClean="0">
                <a:solidFill>
                  <a:prstClr val="black">
                    <a:lumMod val="75000"/>
                    <a:lumOff val="25000"/>
                  </a:prstClr>
                </a:solidFill>
              </a:rPr>
              <a:t>推出</a:t>
            </a:r>
            <a:r>
              <a:rPr lang="zh-CN" altLang="en-US" dirty="0">
                <a:solidFill>
                  <a:prstClr val="black">
                    <a:lumMod val="75000"/>
                    <a:lumOff val="25000"/>
                  </a:prstClr>
                </a:solidFill>
              </a:rPr>
              <a:t>了</a:t>
            </a:r>
            <a:r>
              <a:rPr lang="zh-CN" altLang="en-US" dirty="0">
                <a:solidFill>
                  <a:srgbClr val="0070C0"/>
                </a:solidFill>
              </a:rPr>
              <a:t>分布式开源软件</a:t>
            </a:r>
            <a:r>
              <a:rPr lang="en-US" altLang="zh-CN" dirty="0" smtClean="0">
                <a:solidFill>
                  <a:srgbClr val="0070C0"/>
                </a:solidFill>
              </a:rPr>
              <a:t>Atrium</a:t>
            </a:r>
            <a:r>
              <a:rPr lang="zh-CN" altLang="en-US" dirty="0" smtClean="0">
                <a:solidFill>
                  <a:prstClr val="black">
                    <a:lumMod val="75000"/>
                    <a:lumOff val="25000"/>
                  </a:prstClr>
                </a:solidFill>
              </a:rPr>
              <a:t>，第一版本</a:t>
            </a:r>
            <a:r>
              <a:rPr lang="zh-CN" altLang="en-US" dirty="0">
                <a:solidFill>
                  <a:prstClr val="black">
                    <a:lumMod val="75000"/>
                    <a:lumOff val="25000"/>
                  </a:prstClr>
                </a:solidFill>
              </a:rPr>
              <a:t>将</a:t>
            </a:r>
            <a:r>
              <a:rPr lang="zh-CN" altLang="en-US" dirty="0" smtClean="0">
                <a:solidFill>
                  <a:prstClr val="black">
                    <a:lumMod val="75000"/>
                    <a:lumOff val="25000"/>
                  </a:prstClr>
                </a:solidFill>
              </a:rPr>
              <a:t>采用</a:t>
            </a:r>
            <a:r>
              <a:rPr lang="en-US" altLang="zh-CN" dirty="0">
                <a:solidFill>
                  <a:prstClr val="black">
                    <a:lumMod val="75000"/>
                    <a:lumOff val="25000"/>
                  </a:prstClr>
                </a:solidFill>
              </a:rPr>
              <a:t>Quagga</a:t>
            </a:r>
            <a:r>
              <a:rPr lang="zh-CN" altLang="en-US" dirty="0">
                <a:solidFill>
                  <a:prstClr val="black">
                    <a:lumMod val="75000"/>
                    <a:lumOff val="25000"/>
                  </a:prstClr>
                </a:solidFill>
              </a:rPr>
              <a:t>的边界网关协议（</a:t>
            </a:r>
            <a:r>
              <a:rPr lang="en-US" altLang="zh-CN" dirty="0">
                <a:solidFill>
                  <a:prstClr val="black">
                    <a:lumMod val="75000"/>
                    <a:lumOff val="25000"/>
                  </a:prstClr>
                </a:solidFill>
              </a:rPr>
              <a:t>BGP</a:t>
            </a:r>
            <a:r>
              <a:rPr lang="zh-CN" altLang="en-US" dirty="0">
                <a:solidFill>
                  <a:prstClr val="black">
                    <a:lumMod val="75000"/>
                    <a:lumOff val="25000"/>
                  </a:prstClr>
                </a:solidFill>
              </a:rPr>
              <a:t>）和</a:t>
            </a:r>
            <a:r>
              <a:rPr lang="en-US" altLang="zh-CN" dirty="0">
                <a:solidFill>
                  <a:prstClr val="black">
                    <a:lumMod val="75000"/>
                    <a:lumOff val="25000"/>
                  </a:prstClr>
                </a:solidFill>
              </a:rPr>
              <a:t>ONOS</a:t>
            </a:r>
            <a:r>
              <a:rPr lang="zh-CN" altLang="en-US" dirty="0">
                <a:solidFill>
                  <a:prstClr val="black">
                    <a:lumMod val="75000"/>
                    <a:lumOff val="25000"/>
                  </a:prstClr>
                </a:solidFill>
              </a:rPr>
              <a:t>、</a:t>
            </a:r>
            <a:r>
              <a:rPr lang="en-US" altLang="zh-CN" dirty="0">
                <a:solidFill>
                  <a:prstClr val="black">
                    <a:lumMod val="75000"/>
                    <a:lumOff val="25000"/>
                  </a:prstClr>
                </a:solidFill>
              </a:rPr>
              <a:t>OCP</a:t>
            </a:r>
            <a:r>
              <a:rPr lang="zh-CN" altLang="en-US" dirty="0">
                <a:solidFill>
                  <a:prstClr val="black">
                    <a:lumMod val="75000"/>
                    <a:lumOff val="25000"/>
                  </a:prstClr>
                </a:solidFill>
              </a:rPr>
              <a:t>的框架作为初始组件</a:t>
            </a:r>
            <a:r>
              <a:rPr lang="zh-CN" altLang="en-US" dirty="0" smtClean="0">
                <a:solidFill>
                  <a:prstClr val="black">
                    <a:lumMod val="75000"/>
                    <a:lumOff val="25000"/>
                  </a:prstClr>
                </a:solidFill>
              </a:rPr>
              <a:t>。</a:t>
            </a:r>
            <a:endParaRPr lang="en-US" altLang="zh-CN" dirty="0" smtClean="0">
              <a:solidFill>
                <a:prstClr val="black">
                  <a:lumMod val="75000"/>
                  <a:lumOff val="25000"/>
                </a:prstClr>
              </a:solidFill>
            </a:endParaRPr>
          </a:p>
          <a:p>
            <a:r>
              <a:rPr lang="zh-CN" altLang="en-US" dirty="0" smtClean="0">
                <a:solidFill>
                  <a:prstClr val="black">
                    <a:lumMod val="75000"/>
                    <a:lumOff val="25000"/>
                  </a:prstClr>
                </a:solidFill>
              </a:rPr>
              <a:t>可以</a:t>
            </a:r>
            <a:r>
              <a:rPr lang="zh-CN" altLang="en-US" dirty="0">
                <a:solidFill>
                  <a:prstClr val="black">
                    <a:lumMod val="75000"/>
                    <a:lumOff val="25000"/>
                  </a:prstClr>
                </a:solidFill>
              </a:rPr>
              <a:t>在支持</a:t>
            </a:r>
            <a:r>
              <a:rPr lang="en-US" altLang="zh-CN" dirty="0">
                <a:solidFill>
                  <a:prstClr val="black">
                    <a:lumMod val="75000"/>
                    <a:lumOff val="25000"/>
                  </a:prstClr>
                </a:solidFill>
              </a:rPr>
              <a:t>OpenFlow</a:t>
            </a:r>
            <a:r>
              <a:rPr lang="zh-CN" altLang="en-US" dirty="0">
                <a:solidFill>
                  <a:prstClr val="black">
                    <a:lumMod val="75000"/>
                    <a:lumOff val="25000"/>
                  </a:prstClr>
                </a:solidFill>
              </a:rPr>
              <a:t>的控制器和交换机中运行，支持使用插件并且支持其他交换机，充分体现开放的理念。</a:t>
            </a:r>
            <a:endParaRPr lang="en-US" altLang="zh-CN" dirty="0" smtClean="0">
              <a:solidFill>
                <a:prstClr val="black">
                  <a:lumMod val="75000"/>
                  <a:lumOff val="25000"/>
                </a:prstClr>
              </a:solidFil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987574"/>
            <a:ext cx="4891733" cy="2697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01991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l"/>
            <a:r>
              <a:rPr lang="zh-CN" altLang="en-US" b="1" dirty="0" smtClean="0"/>
              <a:t>开源</a:t>
            </a:r>
            <a:r>
              <a:rPr lang="en-US" altLang="zh-CN" b="1" dirty="0" smtClean="0"/>
              <a:t>SDN</a:t>
            </a:r>
            <a:r>
              <a:rPr lang="zh-CN" altLang="en-US" b="1" dirty="0" smtClean="0"/>
              <a:t>控制器</a:t>
            </a:r>
            <a:r>
              <a:rPr lang="en-US" altLang="zh-CN" b="1" dirty="0" smtClean="0"/>
              <a:t>--</a:t>
            </a:r>
            <a:r>
              <a:rPr lang="en-US" altLang="zh-CN" b="1" dirty="0" err="1" smtClean="0"/>
              <a:t>OpenDaylight</a:t>
            </a:r>
            <a:endParaRPr lang="zh-CN" altLang="en-US" b="1" dirty="0"/>
          </a:p>
        </p:txBody>
      </p:sp>
      <p:sp>
        <p:nvSpPr>
          <p:cNvPr id="4" name="Rectangle 3"/>
          <p:cNvSpPr txBox="1">
            <a:spLocks noChangeArrowheads="1"/>
          </p:cNvSpPr>
          <p:nvPr/>
        </p:nvSpPr>
        <p:spPr>
          <a:xfrm>
            <a:off x="900113" y="1196975"/>
            <a:ext cx="7343775" cy="2958951"/>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000" kern="1200">
                <a:solidFill>
                  <a:schemeClr val="tx1">
                    <a:lumMod val="75000"/>
                    <a:lumOff val="25000"/>
                  </a:schemeClr>
                </a:solidFill>
                <a:latin typeface="微软雅黑" pitchFamily="34" charset="-122"/>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微软雅黑" pitchFamily="34" charset="-122"/>
                <a:ea typeface="微软雅黑" pitchFamily="34" charset="-122"/>
                <a:cs typeface="+mn-cs"/>
              </a:defRPr>
            </a:lvl3pPr>
            <a:lvl4pPr marL="16002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微软雅黑" pitchFamily="34" charset="-122"/>
                <a:ea typeface="微软雅黑" pitchFamily="34" charset="-122"/>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dirty="0" smtClean="0">
                <a:solidFill>
                  <a:prstClr val="black">
                    <a:lumMod val="75000"/>
                    <a:lumOff val="25000"/>
                  </a:prstClr>
                </a:solidFill>
              </a:rPr>
              <a:t>2013</a:t>
            </a:r>
            <a:r>
              <a:rPr lang="zh-CN" altLang="en-US" dirty="0" smtClean="0">
                <a:solidFill>
                  <a:prstClr val="black">
                    <a:lumMod val="75000"/>
                    <a:lumOff val="25000"/>
                  </a:prstClr>
                </a:solidFill>
              </a:rPr>
              <a:t>年</a:t>
            </a:r>
            <a:r>
              <a:rPr lang="en-US" altLang="zh-CN" dirty="0" smtClean="0">
                <a:solidFill>
                  <a:prstClr val="black">
                    <a:lumMod val="75000"/>
                    <a:lumOff val="25000"/>
                  </a:prstClr>
                </a:solidFill>
              </a:rPr>
              <a:t>4</a:t>
            </a:r>
            <a:r>
              <a:rPr lang="zh-CN" altLang="en-US" dirty="0" smtClean="0">
                <a:solidFill>
                  <a:prstClr val="black">
                    <a:lumMod val="75000"/>
                    <a:lumOff val="25000"/>
                  </a:prstClr>
                </a:solidFill>
              </a:rPr>
              <a:t>月</a:t>
            </a:r>
            <a:r>
              <a:rPr lang="en-US" altLang="zh-CN" dirty="0" smtClean="0">
                <a:solidFill>
                  <a:prstClr val="black">
                    <a:lumMod val="75000"/>
                    <a:lumOff val="25000"/>
                  </a:prstClr>
                </a:solidFill>
              </a:rPr>
              <a:t>8</a:t>
            </a:r>
            <a:r>
              <a:rPr lang="zh-CN" altLang="en-US" dirty="0" smtClean="0">
                <a:solidFill>
                  <a:prstClr val="black">
                    <a:lumMod val="75000"/>
                    <a:lumOff val="25000"/>
                  </a:prstClr>
                </a:solidFill>
              </a:rPr>
              <a:t>日，</a:t>
            </a:r>
            <a:r>
              <a:rPr lang="en-US" altLang="zh-CN" dirty="0" err="1" smtClean="0">
                <a:solidFill>
                  <a:prstClr val="black">
                    <a:lumMod val="75000"/>
                    <a:lumOff val="25000"/>
                  </a:prstClr>
                </a:solidFill>
              </a:rPr>
              <a:t>OpenDaylight</a:t>
            </a:r>
            <a:r>
              <a:rPr lang="zh-CN" altLang="en-US" dirty="0" smtClean="0">
                <a:solidFill>
                  <a:prstClr val="black">
                    <a:lumMod val="75000"/>
                    <a:lumOff val="25000"/>
                  </a:prstClr>
                </a:solidFill>
              </a:rPr>
              <a:t>开源项目被推出，其参与者主要来自软硬件设备厂商。</a:t>
            </a:r>
            <a:r>
              <a:rPr lang="en-US" altLang="zh-CN" dirty="0" smtClean="0">
                <a:solidFill>
                  <a:prstClr val="black">
                    <a:lumMod val="75000"/>
                    <a:lumOff val="25000"/>
                  </a:prstClr>
                </a:solidFill>
              </a:rPr>
              <a:t>ODL</a:t>
            </a:r>
            <a:r>
              <a:rPr lang="zh-CN" altLang="en-US" dirty="0" smtClean="0">
                <a:solidFill>
                  <a:prstClr val="black">
                    <a:lumMod val="75000"/>
                    <a:lumOff val="25000"/>
                  </a:prstClr>
                </a:solidFill>
              </a:rPr>
              <a:t>开源项目与</a:t>
            </a:r>
            <a:r>
              <a:rPr lang="en-US" altLang="zh-CN" dirty="0" smtClean="0">
                <a:solidFill>
                  <a:prstClr val="black">
                    <a:lumMod val="75000"/>
                    <a:lumOff val="25000"/>
                  </a:prstClr>
                </a:solidFill>
              </a:rPr>
              <a:t>Linux</a:t>
            </a:r>
            <a:r>
              <a:rPr lang="zh-CN" altLang="en-US" dirty="0" smtClean="0">
                <a:solidFill>
                  <a:prstClr val="black">
                    <a:lumMod val="75000"/>
                    <a:lumOff val="25000"/>
                  </a:prstClr>
                </a:solidFill>
              </a:rPr>
              <a:t>基金会合作，其目标是成为</a:t>
            </a:r>
            <a:r>
              <a:rPr lang="en-US" altLang="zh-CN" dirty="0" smtClean="0">
                <a:solidFill>
                  <a:prstClr val="black">
                    <a:lumMod val="75000"/>
                    <a:lumOff val="25000"/>
                  </a:prstClr>
                </a:solidFill>
              </a:rPr>
              <a:t>SDN</a:t>
            </a:r>
            <a:r>
              <a:rPr lang="zh-CN" altLang="en-US" dirty="0" smtClean="0">
                <a:solidFill>
                  <a:prstClr val="black">
                    <a:lumMod val="75000"/>
                    <a:lumOff val="25000"/>
                  </a:prstClr>
                </a:solidFill>
              </a:rPr>
              <a:t>架构中的核心组件，使用户能减少网络运营的复杂度，扩展其现有网络架构中硬件的生命期，同时还能够支持</a:t>
            </a:r>
            <a:r>
              <a:rPr lang="en-US" altLang="zh-CN" dirty="0" smtClean="0">
                <a:solidFill>
                  <a:prstClr val="black">
                    <a:lumMod val="75000"/>
                    <a:lumOff val="25000"/>
                  </a:prstClr>
                </a:solidFill>
              </a:rPr>
              <a:t>SDN</a:t>
            </a:r>
            <a:r>
              <a:rPr lang="zh-CN" altLang="en-US" dirty="0" smtClean="0">
                <a:solidFill>
                  <a:prstClr val="black">
                    <a:lumMod val="75000"/>
                    <a:lumOff val="25000"/>
                  </a:prstClr>
                </a:solidFill>
              </a:rPr>
              <a:t>新业务和新能力的创新。</a:t>
            </a:r>
            <a:endParaRPr lang="en-US" altLang="zh-CN" dirty="0" smtClean="0">
              <a:solidFill>
                <a:prstClr val="black">
                  <a:lumMod val="75000"/>
                  <a:lumOff val="25000"/>
                </a:prstClr>
              </a:solidFill>
            </a:endParaRPr>
          </a:p>
          <a:p>
            <a:r>
              <a:rPr lang="en-US" altLang="zh-CN" dirty="0">
                <a:solidFill>
                  <a:prstClr val="black">
                    <a:lumMod val="75000"/>
                    <a:lumOff val="25000"/>
                  </a:prstClr>
                </a:solidFill>
                <a:hlinkClick r:id="rId2"/>
              </a:rPr>
              <a:t>https://www.opendaylight.org</a:t>
            </a:r>
            <a:r>
              <a:rPr lang="en-US" altLang="zh-CN" dirty="0" smtClean="0">
                <a:solidFill>
                  <a:prstClr val="black">
                    <a:lumMod val="75000"/>
                    <a:lumOff val="25000"/>
                  </a:prstClr>
                </a:solidFill>
                <a:hlinkClick r:id="rId2"/>
              </a:rPr>
              <a:t>/</a:t>
            </a:r>
            <a:endParaRPr lang="en-US" altLang="zh-CN" dirty="0" smtClean="0">
              <a:solidFill>
                <a:prstClr val="black">
                  <a:lumMod val="75000"/>
                  <a:lumOff val="25000"/>
                </a:prstClr>
              </a:solidFill>
            </a:endParaRPr>
          </a:p>
          <a:p>
            <a:endParaRPr lang="en-US" altLang="zh-CN" dirty="0" smtClean="0">
              <a:solidFill>
                <a:prstClr val="black">
                  <a:lumMod val="75000"/>
                  <a:lumOff val="25000"/>
                </a:prstClr>
              </a:solidFill>
            </a:endParaRPr>
          </a:p>
        </p:txBody>
      </p:sp>
      <p:pic>
        <p:nvPicPr>
          <p:cNvPr id="1026" name="Picture 2" descr="https://www.opendaylight.org/sites/all/themes/odl2/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3940852"/>
            <a:ext cx="6956957" cy="863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0816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l"/>
            <a:r>
              <a:rPr lang="en-US" altLang="zh-CN" b="1" dirty="0" err="1" smtClean="0"/>
              <a:t>OpenDaylight</a:t>
            </a:r>
            <a:r>
              <a:rPr lang="zh-CN" altLang="en-US" b="1" dirty="0" smtClean="0"/>
              <a:t>控制器架构</a:t>
            </a:r>
            <a:endParaRPr lang="zh-CN" altLang="en-US" b="1" dirty="0"/>
          </a:p>
        </p:txBody>
      </p:sp>
      <p:pic>
        <p:nvPicPr>
          <p:cNvPr id="5" name="Picture 4" descr="http://www.opendaylight.org/sites/www.opendaylight.org/files/pages/images/od_diagram3_rev6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199609"/>
            <a:ext cx="7192963" cy="3394075"/>
          </a:xfrm>
          <a:prstGeom prst="rect">
            <a:avLst/>
          </a:prstGeom>
          <a:noFill/>
          <a:extLst>
            <a:ext uri="{909E8E84-426E-40DD-AFC4-6F175D3DCCD1}">
              <a14:hiddenFill xmlns:a14="http://schemas.microsoft.com/office/drawing/2010/main">
                <a:solidFill>
                  <a:srgbClr val="FFFFFF"/>
                </a:solidFill>
              </a14:hiddenFill>
            </a:ext>
          </a:extLst>
        </p:spPr>
      </p:pic>
      <p:sp>
        <p:nvSpPr>
          <p:cNvPr id="6" name="圆角矩形 5"/>
          <p:cNvSpPr/>
          <p:nvPr/>
        </p:nvSpPr>
        <p:spPr>
          <a:xfrm>
            <a:off x="1691680" y="3031109"/>
            <a:ext cx="3672408" cy="83678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sz="1100" b="1" dirty="0" smtClean="0">
              <a:solidFill>
                <a:srgbClr val="000000"/>
              </a:solidFill>
              <a:latin typeface="微软雅黑" pitchFamily="34" charset="-122"/>
              <a:ea typeface="微软雅黑" pitchFamily="34" charset="-122"/>
            </a:endParaRPr>
          </a:p>
        </p:txBody>
      </p:sp>
      <p:sp>
        <p:nvSpPr>
          <p:cNvPr id="7" name="圆角矩形 6"/>
          <p:cNvSpPr/>
          <p:nvPr/>
        </p:nvSpPr>
        <p:spPr>
          <a:xfrm>
            <a:off x="1691680" y="1265578"/>
            <a:ext cx="3672408" cy="90639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sz="1100" b="1" dirty="0" smtClean="0">
              <a:solidFill>
                <a:srgbClr val="000000"/>
              </a:solidFill>
              <a:latin typeface="微软雅黑" pitchFamily="34" charset="-122"/>
              <a:ea typeface="微软雅黑" pitchFamily="34" charset="-122"/>
            </a:endParaRPr>
          </a:p>
        </p:txBody>
      </p:sp>
    </p:spTree>
    <p:extLst>
      <p:ext uri="{BB962C8B-B14F-4D97-AF65-F5344CB8AC3E}">
        <p14:creationId xmlns:p14="http://schemas.microsoft.com/office/powerpoint/2010/main" val="408174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l"/>
            <a:r>
              <a:rPr lang="zh-CN" altLang="en-US" b="1" dirty="0" smtClean="0"/>
              <a:t>开源</a:t>
            </a:r>
            <a:r>
              <a:rPr lang="en-US" altLang="zh-CN" b="1" dirty="0" smtClean="0"/>
              <a:t>SDN</a:t>
            </a:r>
            <a:r>
              <a:rPr lang="zh-CN" altLang="en-US" b="1" dirty="0" smtClean="0"/>
              <a:t>控制器</a:t>
            </a:r>
            <a:r>
              <a:rPr lang="en-US" altLang="zh-CN" b="1" dirty="0" smtClean="0"/>
              <a:t>--ONOS</a:t>
            </a:r>
            <a:endParaRPr lang="zh-CN" altLang="en-US" b="1" dirty="0"/>
          </a:p>
        </p:txBody>
      </p:sp>
      <p:sp>
        <p:nvSpPr>
          <p:cNvPr id="4" name="Rectangle 3"/>
          <p:cNvSpPr txBox="1">
            <a:spLocks noChangeArrowheads="1"/>
          </p:cNvSpPr>
          <p:nvPr/>
        </p:nvSpPr>
        <p:spPr>
          <a:xfrm>
            <a:off x="900113" y="1196975"/>
            <a:ext cx="7343775" cy="2958951"/>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000" kern="1200">
                <a:solidFill>
                  <a:schemeClr val="tx1">
                    <a:lumMod val="75000"/>
                    <a:lumOff val="25000"/>
                  </a:schemeClr>
                </a:solidFill>
                <a:latin typeface="微软雅黑" pitchFamily="34" charset="-122"/>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微软雅黑" pitchFamily="34" charset="-122"/>
                <a:ea typeface="微软雅黑" pitchFamily="34" charset="-122"/>
                <a:cs typeface="+mn-cs"/>
              </a:defRPr>
            </a:lvl3pPr>
            <a:lvl4pPr marL="16002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微软雅黑" pitchFamily="34" charset="-122"/>
                <a:ea typeface="微软雅黑" pitchFamily="34" charset="-122"/>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dirty="0">
                <a:solidFill>
                  <a:srgbClr val="0070C0"/>
                </a:solidFill>
              </a:rPr>
              <a:t>ONOS </a:t>
            </a:r>
            <a:r>
              <a:rPr lang="zh-CN" altLang="en-US" dirty="0">
                <a:solidFill>
                  <a:srgbClr val="0070C0"/>
                </a:solidFill>
              </a:rPr>
              <a:t>是由 </a:t>
            </a:r>
            <a:r>
              <a:rPr lang="en-US" altLang="zh-CN" dirty="0" err="1">
                <a:solidFill>
                  <a:srgbClr val="0070C0"/>
                </a:solidFill>
              </a:rPr>
              <a:t>ON.Lab</a:t>
            </a:r>
            <a:r>
              <a:rPr lang="en-US" altLang="zh-CN" dirty="0">
                <a:solidFill>
                  <a:srgbClr val="0070C0"/>
                </a:solidFill>
              </a:rPr>
              <a:t> </a:t>
            </a:r>
            <a:r>
              <a:rPr lang="zh-CN" altLang="en-US" dirty="0">
                <a:solidFill>
                  <a:prstClr val="black">
                    <a:lumMod val="75000"/>
                    <a:lumOff val="25000"/>
                  </a:prstClr>
                </a:solidFill>
              </a:rPr>
              <a:t>使用 </a:t>
            </a:r>
            <a:r>
              <a:rPr lang="en-US" altLang="zh-CN" dirty="0">
                <a:solidFill>
                  <a:prstClr val="black">
                    <a:lumMod val="75000"/>
                    <a:lumOff val="25000"/>
                  </a:prstClr>
                </a:solidFill>
              </a:rPr>
              <a:t>Java </a:t>
            </a:r>
            <a:r>
              <a:rPr lang="zh-CN" altLang="en-US" dirty="0">
                <a:solidFill>
                  <a:prstClr val="black">
                    <a:lumMod val="75000"/>
                    <a:lumOff val="25000"/>
                  </a:prstClr>
                </a:solidFill>
              </a:rPr>
              <a:t>及 </a:t>
            </a:r>
            <a:r>
              <a:rPr lang="en-US" altLang="zh-CN" dirty="0">
                <a:solidFill>
                  <a:prstClr val="black">
                    <a:lumMod val="75000"/>
                    <a:lumOff val="25000"/>
                  </a:prstClr>
                </a:solidFill>
              </a:rPr>
              <a:t>Apache </a:t>
            </a:r>
            <a:r>
              <a:rPr lang="zh-CN" altLang="en-US" dirty="0">
                <a:solidFill>
                  <a:prstClr val="black">
                    <a:lumMod val="75000"/>
                    <a:lumOff val="25000"/>
                  </a:prstClr>
                </a:solidFill>
              </a:rPr>
              <a:t>实现发布</a:t>
            </a:r>
            <a:r>
              <a:rPr lang="zh-CN" altLang="en-US" dirty="0" smtClean="0">
                <a:solidFill>
                  <a:prstClr val="black">
                    <a:lumMod val="75000"/>
                    <a:lumOff val="25000"/>
                  </a:prstClr>
                </a:solidFill>
              </a:rPr>
              <a:t>的开源</a:t>
            </a:r>
            <a:r>
              <a:rPr lang="en-US" altLang="zh-CN" dirty="0" smtClean="0">
                <a:solidFill>
                  <a:prstClr val="black">
                    <a:lumMod val="75000"/>
                    <a:lumOff val="25000"/>
                  </a:prstClr>
                </a:solidFill>
              </a:rPr>
              <a:t>SDN</a:t>
            </a:r>
            <a:r>
              <a:rPr lang="zh-CN" altLang="en-US" dirty="0">
                <a:solidFill>
                  <a:prstClr val="black">
                    <a:lumMod val="75000"/>
                    <a:lumOff val="25000"/>
                  </a:prstClr>
                </a:solidFill>
              </a:rPr>
              <a:t>网络操作系统，主要面向服务提供商和企业骨干网。</a:t>
            </a:r>
            <a:r>
              <a:rPr lang="en-US" altLang="zh-CN" dirty="0">
                <a:solidFill>
                  <a:prstClr val="black">
                    <a:lumMod val="75000"/>
                    <a:lumOff val="25000"/>
                  </a:prstClr>
                </a:solidFill>
              </a:rPr>
              <a:t>ONOS</a:t>
            </a:r>
            <a:r>
              <a:rPr lang="zh-CN" altLang="en-US" dirty="0">
                <a:solidFill>
                  <a:prstClr val="black">
                    <a:lumMod val="75000"/>
                    <a:lumOff val="25000"/>
                  </a:prstClr>
                </a:solidFill>
              </a:rPr>
              <a:t>的设计宗旨是</a:t>
            </a:r>
            <a:r>
              <a:rPr lang="zh-CN" altLang="en-US" dirty="0" smtClean="0">
                <a:solidFill>
                  <a:prstClr val="black">
                    <a:lumMod val="75000"/>
                    <a:lumOff val="25000"/>
                  </a:prstClr>
                </a:solidFill>
              </a:rPr>
              <a:t>满足</a:t>
            </a:r>
            <a:r>
              <a:rPr lang="zh-CN" altLang="en-US" dirty="0">
                <a:solidFill>
                  <a:prstClr val="black">
                    <a:lumMod val="75000"/>
                    <a:lumOff val="25000"/>
                  </a:prstClr>
                </a:solidFill>
              </a:rPr>
              <a:t>网络需求实现可靠性强、性能好、灵活度高。此外，</a:t>
            </a:r>
            <a:r>
              <a:rPr lang="en-US" altLang="zh-CN" dirty="0">
                <a:solidFill>
                  <a:prstClr val="black">
                    <a:lumMod val="75000"/>
                    <a:lumOff val="25000"/>
                  </a:prstClr>
                </a:solidFill>
              </a:rPr>
              <a:t>ONOS</a:t>
            </a:r>
            <a:r>
              <a:rPr lang="zh-CN" altLang="en-US" dirty="0">
                <a:solidFill>
                  <a:prstClr val="black">
                    <a:lumMod val="75000"/>
                    <a:lumOff val="25000"/>
                  </a:prstClr>
                </a:solidFill>
              </a:rPr>
              <a:t>的北向接口抽象层和</a:t>
            </a:r>
            <a:r>
              <a:rPr lang="en-US" altLang="zh-CN" dirty="0">
                <a:solidFill>
                  <a:prstClr val="black">
                    <a:lumMod val="75000"/>
                    <a:lumOff val="25000"/>
                  </a:prstClr>
                </a:solidFill>
              </a:rPr>
              <a:t>API</a:t>
            </a:r>
            <a:r>
              <a:rPr lang="zh-CN" altLang="en-US" dirty="0">
                <a:solidFill>
                  <a:prstClr val="black">
                    <a:lumMod val="75000"/>
                    <a:lumOff val="25000"/>
                  </a:prstClr>
                </a:solidFill>
              </a:rPr>
              <a:t>支持简单的应用开发，而通过南向接口抽象层和接口则可以管控 </a:t>
            </a:r>
            <a:r>
              <a:rPr lang="en-US" altLang="zh-CN" dirty="0">
                <a:solidFill>
                  <a:prstClr val="black">
                    <a:lumMod val="75000"/>
                    <a:lumOff val="25000"/>
                  </a:prstClr>
                </a:solidFill>
              </a:rPr>
              <a:t>OpenFlow</a:t>
            </a:r>
            <a:r>
              <a:rPr lang="zh-CN" altLang="en-US" dirty="0">
                <a:solidFill>
                  <a:prstClr val="black">
                    <a:lumMod val="75000"/>
                    <a:lumOff val="25000"/>
                  </a:prstClr>
                </a:solidFill>
              </a:rPr>
              <a:t>或者传统设备。 </a:t>
            </a:r>
            <a:endParaRPr lang="en-US" altLang="zh-CN" dirty="0" smtClean="0">
              <a:solidFill>
                <a:prstClr val="black">
                  <a:lumMod val="75000"/>
                  <a:lumOff val="25000"/>
                </a:prstClr>
              </a:solidFill>
            </a:endParaRPr>
          </a:p>
          <a:p>
            <a:r>
              <a:rPr lang="en-US" altLang="zh-CN" dirty="0">
                <a:solidFill>
                  <a:prstClr val="black">
                    <a:lumMod val="75000"/>
                    <a:lumOff val="25000"/>
                  </a:prstClr>
                </a:solidFill>
                <a:hlinkClick r:id="rId2"/>
              </a:rPr>
              <a:t>http://onosproject.org</a:t>
            </a:r>
            <a:r>
              <a:rPr lang="en-US" altLang="zh-CN" dirty="0" smtClean="0">
                <a:solidFill>
                  <a:prstClr val="black">
                    <a:lumMod val="75000"/>
                    <a:lumOff val="25000"/>
                  </a:prstClr>
                </a:solidFill>
                <a:hlinkClick r:id="rId2"/>
              </a:rPr>
              <a:t>/</a:t>
            </a:r>
            <a:endParaRPr lang="en-US" altLang="zh-CN" dirty="0" smtClean="0">
              <a:solidFill>
                <a:prstClr val="black">
                  <a:lumMod val="75000"/>
                  <a:lumOff val="25000"/>
                </a:prstClr>
              </a:solidFill>
            </a:endParaRPr>
          </a:p>
          <a:p>
            <a:endParaRPr lang="en-US" altLang="zh-CN" dirty="0" smtClean="0">
              <a:solidFill>
                <a:prstClr val="black">
                  <a:lumMod val="75000"/>
                  <a:lumOff val="25000"/>
                </a:prstClr>
              </a:solidFill>
            </a:endParaRP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6753"/>
          <a:stretch/>
        </p:blipFill>
        <p:spPr bwMode="auto">
          <a:xfrm>
            <a:off x="5364088" y="3651870"/>
            <a:ext cx="2644130" cy="1039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74946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l"/>
            <a:r>
              <a:rPr lang="en-US" altLang="zh-CN" b="1" dirty="0" smtClean="0"/>
              <a:t>ONOS</a:t>
            </a:r>
            <a:r>
              <a:rPr lang="zh-CN" altLang="en-US" b="1" dirty="0" smtClean="0"/>
              <a:t>控制器架构</a:t>
            </a:r>
            <a:endParaRPr lang="zh-CN" altLang="en-US" b="1" dirty="0"/>
          </a:p>
        </p:txBody>
      </p:sp>
      <p:pic>
        <p:nvPicPr>
          <p:cNvPr id="5" name="图片 4"/>
          <p:cNvPicPr/>
          <p:nvPr/>
        </p:nvPicPr>
        <p:blipFill>
          <a:blip r:embed="rId2"/>
          <a:stretch>
            <a:fillRect/>
          </a:stretch>
        </p:blipFill>
        <p:spPr>
          <a:xfrm>
            <a:off x="611560" y="1059582"/>
            <a:ext cx="4203937" cy="3670979"/>
          </a:xfrm>
          <a:prstGeom prst="rect">
            <a:avLst/>
          </a:prstGeom>
        </p:spPr>
      </p:pic>
      <p:sp>
        <p:nvSpPr>
          <p:cNvPr id="3" name="矩形 2"/>
          <p:cNvSpPr/>
          <p:nvPr/>
        </p:nvSpPr>
        <p:spPr>
          <a:xfrm>
            <a:off x="5004048" y="1059582"/>
            <a:ext cx="3888432" cy="3416320"/>
          </a:xfrm>
          <a:prstGeom prst="rect">
            <a:avLst/>
          </a:prstGeom>
        </p:spPr>
        <p:txBody>
          <a:bodyPr wrap="square">
            <a:spAutoFit/>
          </a:bodyPr>
          <a:lstStyle/>
          <a:p>
            <a:r>
              <a:rPr lang="en-US" altLang="zh-CN" sz="2400" dirty="0">
                <a:solidFill>
                  <a:prstClr val="black"/>
                </a:solidFill>
                <a:latin typeface="微软雅黑" panose="020B0503020204020204" pitchFamily="34" charset="-122"/>
                <a:ea typeface="微软雅黑" panose="020B0503020204020204" pitchFamily="34" charset="-122"/>
              </a:rPr>
              <a:t>1</a:t>
            </a:r>
            <a:r>
              <a:rPr lang="zh-CN" altLang="en-US" sz="2400" dirty="0">
                <a:solidFill>
                  <a:prstClr val="black"/>
                </a:solidFill>
                <a:latin typeface="微软雅黑" panose="020B0503020204020204" pitchFamily="34" charset="-122"/>
                <a:ea typeface="微软雅黑" panose="020B0503020204020204" pitchFamily="34" charset="-122"/>
              </a:rPr>
              <a:t>）专注于运营商网络及关键业务网络；</a:t>
            </a:r>
          </a:p>
          <a:p>
            <a:r>
              <a:rPr lang="en-US" altLang="zh-CN" sz="2400" dirty="0">
                <a:solidFill>
                  <a:prstClr val="black"/>
                </a:solidFill>
                <a:latin typeface="微软雅黑" panose="020B0503020204020204" pitchFamily="34" charset="-122"/>
                <a:ea typeface="微软雅黑" panose="020B0503020204020204" pitchFamily="34" charset="-122"/>
              </a:rPr>
              <a:t>2</a:t>
            </a:r>
            <a:r>
              <a:rPr lang="zh-CN" altLang="en-US" sz="2400" dirty="0">
                <a:solidFill>
                  <a:prstClr val="black"/>
                </a:solidFill>
                <a:latin typeface="微软雅黑" panose="020B0503020204020204" pitchFamily="34" charset="-122"/>
                <a:ea typeface="微软雅黑" panose="020B0503020204020204" pitchFamily="34" charset="-122"/>
              </a:rPr>
              <a:t>）南向抽象，可以实现多种协议对设备进行驱动；</a:t>
            </a:r>
          </a:p>
          <a:p>
            <a:r>
              <a:rPr lang="en-US" altLang="zh-CN" sz="2400" dirty="0">
                <a:solidFill>
                  <a:prstClr val="black"/>
                </a:solidFill>
                <a:latin typeface="微软雅黑" panose="020B0503020204020204" pitchFamily="34" charset="-122"/>
                <a:ea typeface="微软雅黑" panose="020B0503020204020204" pitchFamily="34" charset="-122"/>
              </a:rPr>
              <a:t>3</a:t>
            </a:r>
            <a:r>
              <a:rPr lang="zh-CN" altLang="en-US" sz="2400" dirty="0">
                <a:solidFill>
                  <a:prstClr val="black"/>
                </a:solidFill>
                <a:latin typeface="微软雅黑" panose="020B0503020204020204" pitchFamily="34" charset="-122"/>
                <a:ea typeface="微软雅黑" panose="020B0503020204020204" pitchFamily="34" charset="-122"/>
              </a:rPr>
              <a:t>）北向抽象，简化应用对资源的共享访问；</a:t>
            </a:r>
          </a:p>
          <a:p>
            <a:r>
              <a:rPr lang="en-US" altLang="zh-CN" sz="2400" dirty="0">
                <a:solidFill>
                  <a:prstClr val="black"/>
                </a:solidFill>
                <a:latin typeface="微软雅黑" panose="020B0503020204020204" pitchFamily="34" charset="-122"/>
                <a:ea typeface="微软雅黑" panose="020B0503020204020204" pitchFamily="34" charset="-122"/>
              </a:rPr>
              <a:t>4</a:t>
            </a:r>
            <a:r>
              <a:rPr lang="zh-CN" altLang="en-US" sz="2400" dirty="0">
                <a:solidFill>
                  <a:prstClr val="black"/>
                </a:solidFill>
                <a:latin typeface="微软雅黑" panose="020B0503020204020204" pitchFamily="34" charset="-122"/>
                <a:ea typeface="微软雅黑" panose="020B0503020204020204" pitchFamily="34" charset="-122"/>
              </a:rPr>
              <a:t>）对资源进行隔离和保护；</a:t>
            </a:r>
          </a:p>
          <a:p>
            <a:r>
              <a:rPr lang="en-US" altLang="zh-CN" sz="2400" dirty="0">
                <a:solidFill>
                  <a:prstClr val="black"/>
                </a:solidFill>
                <a:latin typeface="微软雅黑" panose="020B0503020204020204" pitchFamily="34" charset="-122"/>
                <a:ea typeface="微软雅黑" panose="020B0503020204020204" pitchFamily="34" charset="-122"/>
              </a:rPr>
              <a:t>5</a:t>
            </a:r>
            <a:r>
              <a:rPr lang="zh-CN" altLang="en-US" sz="2400" dirty="0">
                <a:solidFill>
                  <a:prstClr val="black"/>
                </a:solidFill>
                <a:latin typeface="微软雅黑" panose="020B0503020204020204" pitchFamily="34" charset="-122"/>
                <a:ea typeface="微软雅黑" panose="020B0503020204020204" pitchFamily="34" charset="-122"/>
              </a:rPr>
              <a:t>）提供</a:t>
            </a:r>
            <a:r>
              <a:rPr lang="en-US" altLang="zh-CN" sz="2400" dirty="0">
                <a:solidFill>
                  <a:prstClr val="black"/>
                </a:solidFill>
                <a:latin typeface="微软雅黑" panose="020B0503020204020204" pitchFamily="34" charset="-122"/>
                <a:ea typeface="微软雅黑" panose="020B0503020204020204" pitchFamily="34" charset="-122"/>
              </a:rPr>
              <a:t>SDK</a:t>
            </a:r>
            <a:r>
              <a:rPr lang="zh-CN" altLang="en-US" sz="2400" dirty="0">
                <a:solidFill>
                  <a:prstClr val="black"/>
                </a:solidFill>
                <a:latin typeface="微软雅黑" panose="020B0503020204020204" pitchFamily="34" charset="-122"/>
                <a:ea typeface="微软雅黑" panose="020B0503020204020204" pitchFamily="34" charset="-122"/>
              </a:rPr>
              <a:t>，对应用提供一套有用的服务。</a:t>
            </a:r>
          </a:p>
        </p:txBody>
      </p:sp>
    </p:spTree>
    <p:extLst>
      <p:ext uri="{BB962C8B-B14F-4D97-AF65-F5344CB8AC3E}">
        <p14:creationId xmlns:p14="http://schemas.microsoft.com/office/powerpoint/2010/main" val="18375184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l"/>
            <a:r>
              <a:rPr lang="en-US" altLang="zh-CN" b="1" dirty="0" smtClean="0"/>
              <a:t>SDN</a:t>
            </a:r>
            <a:r>
              <a:rPr lang="zh-CN" altLang="en-US" b="1" dirty="0" smtClean="0"/>
              <a:t>是什么？</a:t>
            </a:r>
            <a:endParaRPr lang="zh-CN" altLang="en-US" b="1" dirty="0"/>
          </a:p>
        </p:txBody>
      </p:sp>
      <p:sp>
        <p:nvSpPr>
          <p:cNvPr id="4" name="Rectangle 3"/>
          <p:cNvSpPr txBox="1">
            <a:spLocks noChangeArrowheads="1"/>
          </p:cNvSpPr>
          <p:nvPr/>
        </p:nvSpPr>
        <p:spPr>
          <a:xfrm>
            <a:off x="900113" y="1196975"/>
            <a:ext cx="7343775" cy="2958951"/>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000" kern="1200">
                <a:solidFill>
                  <a:schemeClr val="tx1">
                    <a:lumMod val="75000"/>
                    <a:lumOff val="25000"/>
                  </a:schemeClr>
                </a:solidFill>
                <a:latin typeface="微软雅黑" pitchFamily="34" charset="-122"/>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微软雅黑" pitchFamily="34" charset="-122"/>
                <a:ea typeface="微软雅黑" pitchFamily="34" charset="-122"/>
                <a:cs typeface="+mn-cs"/>
              </a:defRPr>
            </a:lvl3pPr>
            <a:lvl4pPr marL="16002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微软雅黑" pitchFamily="34" charset="-122"/>
                <a:ea typeface="微软雅黑" pitchFamily="34" charset="-122"/>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dirty="0" smtClean="0">
                <a:solidFill>
                  <a:prstClr val="black">
                    <a:lumMod val="75000"/>
                    <a:lumOff val="25000"/>
                  </a:prstClr>
                </a:solidFill>
              </a:rPr>
              <a:t>SDN=Software Defined Networking</a:t>
            </a:r>
          </a:p>
          <a:p>
            <a:r>
              <a:rPr lang="zh-CN" altLang="en-US" dirty="0" smtClean="0">
                <a:solidFill>
                  <a:prstClr val="black">
                    <a:lumMod val="75000"/>
                    <a:lumOff val="25000"/>
                  </a:prstClr>
                </a:solidFill>
              </a:rPr>
              <a:t>中文翻译：软件定义网络</a:t>
            </a:r>
            <a:endParaRPr lang="en-US" altLang="zh-CN" dirty="0" smtClean="0">
              <a:solidFill>
                <a:prstClr val="black">
                  <a:lumMod val="75000"/>
                  <a:lumOff val="25000"/>
                </a:prstClr>
              </a:solidFill>
            </a:endParaRPr>
          </a:p>
        </p:txBody>
      </p:sp>
      <p:pic>
        <p:nvPicPr>
          <p:cNvPr id="1026" name="Picture 2" descr="http://pic5.nipic.com/20100126/7971_151429039628_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574"/>
          <a:stretch/>
        </p:blipFill>
        <p:spPr bwMode="auto">
          <a:xfrm>
            <a:off x="3203848" y="2247174"/>
            <a:ext cx="2413002" cy="2537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8844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l"/>
            <a:r>
              <a:rPr lang="en-US" altLang="zh-CN" b="1" dirty="0" err="1" smtClean="0"/>
              <a:t>OpenDaylight</a:t>
            </a:r>
            <a:r>
              <a:rPr lang="en-US" altLang="zh-CN" b="1" dirty="0" smtClean="0"/>
              <a:t> VS. ONOS</a:t>
            </a:r>
            <a:endParaRPr lang="zh-CN" altLang="en-US" b="1" dirty="0"/>
          </a:p>
        </p:txBody>
      </p:sp>
      <p:sp>
        <p:nvSpPr>
          <p:cNvPr id="4" name="Rectangle 3"/>
          <p:cNvSpPr txBox="1">
            <a:spLocks noChangeArrowheads="1"/>
          </p:cNvSpPr>
          <p:nvPr/>
        </p:nvSpPr>
        <p:spPr>
          <a:xfrm>
            <a:off x="900113" y="1196975"/>
            <a:ext cx="7343775" cy="2958951"/>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000" kern="1200">
                <a:solidFill>
                  <a:schemeClr val="tx1">
                    <a:lumMod val="75000"/>
                    <a:lumOff val="25000"/>
                  </a:schemeClr>
                </a:solidFill>
                <a:latin typeface="微软雅黑" pitchFamily="34" charset="-122"/>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微软雅黑" pitchFamily="34" charset="-122"/>
                <a:ea typeface="微软雅黑" pitchFamily="34" charset="-122"/>
                <a:cs typeface="+mn-cs"/>
              </a:defRPr>
            </a:lvl3pPr>
            <a:lvl4pPr marL="16002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微软雅黑" pitchFamily="34" charset="-122"/>
                <a:ea typeface="微软雅黑" pitchFamily="34" charset="-122"/>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dirty="0" smtClean="0">
                <a:solidFill>
                  <a:prstClr val="black">
                    <a:lumMod val="75000"/>
                    <a:lumOff val="25000"/>
                  </a:prstClr>
                </a:solidFill>
              </a:rPr>
              <a:t>ODL</a:t>
            </a:r>
            <a:r>
              <a:rPr lang="zh-CN" altLang="en-US" dirty="0" smtClean="0">
                <a:solidFill>
                  <a:prstClr val="black">
                    <a:lumMod val="75000"/>
                    <a:lumOff val="25000"/>
                  </a:prstClr>
                </a:solidFill>
              </a:rPr>
              <a:t>早于</a:t>
            </a:r>
            <a:r>
              <a:rPr lang="en-US" altLang="zh-CN" dirty="0" smtClean="0">
                <a:solidFill>
                  <a:prstClr val="black">
                    <a:lumMod val="75000"/>
                    <a:lumOff val="25000"/>
                  </a:prstClr>
                </a:solidFill>
              </a:rPr>
              <a:t>ONOS</a:t>
            </a:r>
            <a:r>
              <a:rPr lang="zh-CN" altLang="en-US" dirty="0" smtClean="0">
                <a:solidFill>
                  <a:prstClr val="black">
                    <a:lumMod val="75000"/>
                    <a:lumOff val="25000"/>
                  </a:prstClr>
                </a:solidFill>
              </a:rPr>
              <a:t>两年左右，应用上丰富上占优</a:t>
            </a:r>
            <a:endParaRPr lang="en-US" altLang="zh-CN" dirty="0" smtClean="0">
              <a:solidFill>
                <a:prstClr val="black">
                  <a:lumMod val="75000"/>
                  <a:lumOff val="25000"/>
                </a:prstClr>
              </a:solidFill>
            </a:endParaRPr>
          </a:p>
          <a:p>
            <a:r>
              <a:rPr lang="en-US" altLang="zh-CN" dirty="0" smtClean="0">
                <a:solidFill>
                  <a:prstClr val="black">
                    <a:lumMod val="75000"/>
                    <a:lumOff val="25000"/>
                  </a:prstClr>
                </a:solidFill>
              </a:rPr>
              <a:t>ODL</a:t>
            </a:r>
            <a:r>
              <a:rPr lang="zh-CN" altLang="en-US" dirty="0" smtClean="0">
                <a:solidFill>
                  <a:prstClr val="black">
                    <a:lumMod val="75000"/>
                    <a:lumOff val="25000"/>
                  </a:prstClr>
                </a:solidFill>
              </a:rPr>
              <a:t>被大厂商控制并削弱了用户的声音，</a:t>
            </a:r>
            <a:r>
              <a:rPr lang="en-US" altLang="zh-CN" dirty="0" smtClean="0">
                <a:solidFill>
                  <a:prstClr val="black">
                    <a:lumMod val="75000"/>
                    <a:lumOff val="25000"/>
                  </a:prstClr>
                </a:solidFill>
              </a:rPr>
              <a:t>ONOS</a:t>
            </a:r>
            <a:r>
              <a:rPr lang="zh-CN" altLang="en-US" dirty="0">
                <a:solidFill>
                  <a:prstClr val="black">
                    <a:lumMod val="75000"/>
                    <a:lumOff val="25000"/>
                  </a:prstClr>
                </a:solidFill>
              </a:rPr>
              <a:t>由斯坦福大学和加州大学伯克利分校</a:t>
            </a:r>
            <a:r>
              <a:rPr lang="en-US" altLang="zh-CN" dirty="0">
                <a:solidFill>
                  <a:prstClr val="black">
                    <a:lumMod val="75000"/>
                    <a:lumOff val="25000"/>
                  </a:prstClr>
                </a:solidFill>
              </a:rPr>
              <a:t>SDN</a:t>
            </a:r>
            <a:r>
              <a:rPr lang="zh-CN" altLang="en-US" dirty="0">
                <a:solidFill>
                  <a:prstClr val="black">
                    <a:lumMod val="75000"/>
                    <a:lumOff val="25000"/>
                  </a:prstClr>
                </a:solidFill>
              </a:rPr>
              <a:t>先驱创立的非营利性组织</a:t>
            </a:r>
            <a:r>
              <a:rPr lang="en-US" altLang="zh-CN" dirty="0" err="1" smtClean="0">
                <a:solidFill>
                  <a:prstClr val="black">
                    <a:lumMod val="75000"/>
                    <a:lumOff val="25000"/>
                  </a:prstClr>
                </a:solidFill>
              </a:rPr>
              <a:t>ON.Lab</a:t>
            </a:r>
            <a:r>
              <a:rPr lang="zh-CN" altLang="en-US" dirty="0" smtClean="0">
                <a:solidFill>
                  <a:prstClr val="black">
                    <a:lumMod val="75000"/>
                    <a:lumOff val="25000"/>
                  </a:prstClr>
                </a:solidFill>
              </a:rPr>
              <a:t>推出，意欲打造一个面向用户的开源</a:t>
            </a:r>
            <a:r>
              <a:rPr lang="en-US" altLang="zh-CN" dirty="0" smtClean="0">
                <a:solidFill>
                  <a:prstClr val="black">
                    <a:lumMod val="75000"/>
                    <a:lumOff val="25000"/>
                  </a:prstClr>
                </a:solidFill>
              </a:rPr>
              <a:t>SDN</a:t>
            </a:r>
            <a:r>
              <a:rPr lang="zh-CN" altLang="en-US" dirty="0" smtClean="0">
                <a:solidFill>
                  <a:prstClr val="black">
                    <a:lumMod val="75000"/>
                    <a:lumOff val="25000"/>
                  </a:prstClr>
                </a:solidFill>
              </a:rPr>
              <a:t>操作系统</a:t>
            </a:r>
            <a:endParaRPr lang="en-US" altLang="zh-CN" dirty="0" smtClean="0">
              <a:solidFill>
                <a:prstClr val="black">
                  <a:lumMod val="75000"/>
                  <a:lumOff val="25000"/>
                </a:prstClr>
              </a:solidFill>
            </a:endParaRPr>
          </a:p>
          <a:p>
            <a:r>
              <a:rPr lang="en-US" altLang="zh-CN" dirty="0" smtClean="0">
                <a:solidFill>
                  <a:prstClr val="black">
                    <a:lumMod val="75000"/>
                    <a:lumOff val="25000"/>
                  </a:prstClr>
                </a:solidFill>
              </a:rPr>
              <a:t>ONOS</a:t>
            </a:r>
            <a:r>
              <a:rPr lang="zh-CN" altLang="en-US" dirty="0" smtClean="0">
                <a:solidFill>
                  <a:prstClr val="black">
                    <a:lumMod val="75000"/>
                    <a:lumOff val="25000"/>
                  </a:prstClr>
                </a:solidFill>
              </a:rPr>
              <a:t>的设计理念是能在任何硬件上灵活地创建服务且大规模部署，适用于面向服务提供商和企业骨干网，而</a:t>
            </a:r>
            <a:r>
              <a:rPr lang="en-US" altLang="zh-CN" dirty="0" smtClean="0">
                <a:solidFill>
                  <a:prstClr val="black">
                    <a:lumMod val="75000"/>
                    <a:lumOff val="25000"/>
                  </a:prstClr>
                </a:solidFill>
              </a:rPr>
              <a:t>ODL</a:t>
            </a:r>
            <a:r>
              <a:rPr lang="zh-CN" altLang="en-US" dirty="0" smtClean="0">
                <a:solidFill>
                  <a:prstClr val="black">
                    <a:lumMod val="75000"/>
                    <a:lumOff val="25000"/>
                  </a:prstClr>
                </a:solidFill>
              </a:rPr>
              <a:t>是设备厂商在一定程度上为了维护自己阵营利益的产物</a:t>
            </a:r>
            <a:endParaRPr lang="en-US" altLang="zh-CN" dirty="0" smtClean="0">
              <a:solidFill>
                <a:prstClr val="black">
                  <a:lumMod val="75000"/>
                  <a:lumOff val="25000"/>
                </a:prstClr>
              </a:solidFill>
            </a:endParaRPr>
          </a:p>
          <a:p>
            <a:endParaRPr lang="en-US" altLang="zh-CN" dirty="0" smtClean="0">
              <a:solidFill>
                <a:prstClr val="black">
                  <a:lumMod val="75000"/>
                  <a:lumOff val="25000"/>
                </a:prstClr>
              </a:solidFill>
            </a:endParaRPr>
          </a:p>
        </p:txBody>
      </p:sp>
    </p:spTree>
    <p:extLst>
      <p:ext uri="{BB962C8B-B14F-4D97-AF65-F5344CB8AC3E}">
        <p14:creationId xmlns:p14="http://schemas.microsoft.com/office/powerpoint/2010/main" val="5384376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1059582"/>
            <a:ext cx="8085584" cy="504056"/>
          </a:xfrm>
        </p:spPr>
        <p:txBody>
          <a:bodyPr>
            <a:noAutofit/>
          </a:bodyPr>
          <a:lstStyle/>
          <a:p>
            <a:pPr algn="l"/>
            <a:r>
              <a:rPr lang="zh-CN" altLang="en-US" sz="2500" dirty="0">
                <a:solidFill>
                  <a:schemeClr val="bg1"/>
                </a:solidFill>
              </a:rPr>
              <a:t>目录</a:t>
            </a:r>
          </a:p>
        </p:txBody>
      </p:sp>
      <p:sp>
        <p:nvSpPr>
          <p:cNvPr id="12" name="Text Box 4"/>
          <p:cNvSpPr txBox="1">
            <a:spLocks noChangeArrowheads="1"/>
          </p:cNvSpPr>
          <p:nvPr/>
        </p:nvSpPr>
        <p:spPr bwMode="auto">
          <a:xfrm>
            <a:off x="586454" y="1635646"/>
            <a:ext cx="7916306"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3538" indent="-363538"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lnSpc>
                <a:spcPct val="150000"/>
              </a:lnSpc>
              <a:buClr>
                <a:prstClr val="black"/>
              </a:buClr>
              <a:buFont typeface="Wingdings" pitchFamily="2" charset="2"/>
              <a:buChar char="n"/>
            </a:pPr>
            <a:r>
              <a:rPr lang="en-US" altLang="zh-CN" sz="2400" b="1" dirty="0">
                <a:solidFill>
                  <a:prstClr val="black"/>
                </a:solidFill>
                <a:latin typeface="微软雅黑" panose="020B0503020204020204" pitchFamily="34" charset="-122"/>
                <a:ea typeface="微软雅黑" panose="020B0503020204020204" pitchFamily="34" charset="-122"/>
              </a:rPr>
              <a:t>SDN</a:t>
            </a:r>
            <a:r>
              <a:rPr lang="zh-CN" altLang="en-US" sz="2400" b="1" dirty="0">
                <a:solidFill>
                  <a:prstClr val="black"/>
                </a:solidFill>
                <a:latin typeface="微软雅黑" panose="020B0503020204020204" pitchFamily="34" charset="-122"/>
                <a:ea typeface="微软雅黑" panose="020B0503020204020204" pitchFamily="34" charset="-122"/>
              </a:rPr>
              <a:t>技术的起源与发展历程</a:t>
            </a:r>
          </a:p>
          <a:p>
            <a:pPr eaLnBrk="1" hangingPunct="1">
              <a:lnSpc>
                <a:spcPct val="150000"/>
              </a:lnSpc>
              <a:buClr>
                <a:prstClr val="black"/>
              </a:buClr>
              <a:buFont typeface="Wingdings" pitchFamily="2" charset="2"/>
              <a:buChar char="n"/>
            </a:pPr>
            <a:r>
              <a:rPr lang="en-US" altLang="zh-CN" sz="2400" b="1" dirty="0">
                <a:solidFill>
                  <a:prstClr val="black"/>
                </a:solidFill>
                <a:latin typeface="微软雅黑" panose="020B0503020204020204" pitchFamily="34" charset="-122"/>
                <a:ea typeface="微软雅黑" panose="020B0503020204020204" pitchFamily="34" charset="-122"/>
              </a:rPr>
              <a:t>SDN</a:t>
            </a:r>
            <a:r>
              <a:rPr lang="zh-CN" altLang="en-US" sz="2400" b="1" dirty="0">
                <a:solidFill>
                  <a:prstClr val="black"/>
                </a:solidFill>
                <a:latin typeface="微软雅黑" panose="020B0503020204020204" pitchFamily="34" charset="-122"/>
                <a:ea typeface="微软雅黑" panose="020B0503020204020204" pitchFamily="34" charset="-122"/>
              </a:rPr>
              <a:t>的技术</a:t>
            </a:r>
            <a:r>
              <a:rPr lang="zh-CN" altLang="en-US" sz="2400" b="1" dirty="0" smtClean="0">
                <a:solidFill>
                  <a:prstClr val="black"/>
                </a:solidFill>
                <a:latin typeface="微软雅黑" panose="020B0503020204020204" pitchFamily="34" charset="-122"/>
                <a:ea typeface="微软雅黑" panose="020B0503020204020204" pitchFamily="34" charset="-122"/>
              </a:rPr>
              <a:t>流派与体系结构</a:t>
            </a:r>
            <a:endParaRPr lang="zh-CN" altLang="en-US" sz="2400" b="1" dirty="0">
              <a:solidFill>
                <a:prstClr val="black"/>
              </a:solidFill>
              <a:latin typeface="微软雅黑" panose="020B0503020204020204" pitchFamily="34" charset="-122"/>
              <a:ea typeface="微软雅黑" panose="020B0503020204020204" pitchFamily="34" charset="-122"/>
            </a:endParaRPr>
          </a:p>
          <a:p>
            <a:pPr eaLnBrk="1" hangingPunct="1">
              <a:lnSpc>
                <a:spcPct val="150000"/>
              </a:lnSpc>
              <a:buClr>
                <a:prstClr val="black"/>
              </a:buClr>
              <a:buFont typeface="Wingdings" pitchFamily="2" charset="2"/>
              <a:buChar char="n"/>
            </a:pPr>
            <a:r>
              <a:rPr lang="en-US" altLang="zh-CN" sz="2400" b="1" dirty="0">
                <a:solidFill>
                  <a:srgbClr val="C00000"/>
                </a:solidFill>
                <a:latin typeface="微软雅黑" panose="020B0503020204020204" pitchFamily="34" charset="-122"/>
                <a:ea typeface="微软雅黑" panose="020B0503020204020204" pitchFamily="34" charset="-122"/>
              </a:rPr>
              <a:t>SDN</a:t>
            </a:r>
            <a:r>
              <a:rPr lang="zh-CN" altLang="en-US" sz="2400" b="1" dirty="0">
                <a:solidFill>
                  <a:srgbClr val="C00000"/>
                </a:solidFill>
                <a:latin typeface="微软雅黑" panose="020B0503020204020204" pitchFamily="34" charset="-122"/>
                <a:ea typeface="微软雅黑" panose="020B0503020204020204" pitchFamily="34" charset="-122"/>
              </a:rPr>
              <a:t>典型应用与商用案例</a:t>
            </a:r>
          </a:p>
          <a:p>
            <a:pPr eaLnBrk="1" hangingPunct="1">
              <a:lnSpc>
                <a:spcPct val="150000"/>
              </a:lnSpc>
              <a:buClr>
                <a:prstClr val="black"/>
              </a:buClr>
              <a:buFont typeface="Wingdings" pitchFamily="2" charset="2"/>
              <a:buChar char="n"/>
            </a:pPr>
            <a:r>
              <a:rPr lang="en-US" altLang="zh-CN" sz="2400" b="1" dirty="0">
                <a:solidFill>
                  <a:prstClr val="black"/>
                </a:solidFill>
                <a:latin typeface="微软雅黑" panose="020B0503020204020204" pitchFamily="34" charset="-122"/>
                <a:ea typeface="微软雅黑" panose="020B0503020204020204" pitchFamily="34" charset="-122"/>
              </a:rPr>
              <a:t>SDN</a:t>
            </a:r>
            <a:r>
              <a:rPr lang="zh-CN" altLang="en-US" sz="2400" b="1" dirty="0">
                <a:solidFill>
                  <a:prstClr val="black"/>
                </a:solidFill>
                <a:latin typeface="微软雅黑" panose="020B0503020204020204" pitchFamily="34" charset="-122"/>
                <a:ea typeface="微软雅黑" panose="020B0503020204020204" pitchFamily="34" charset="-122"/>
              </a:rPr>
              <a:t>商用</a:t>
            </a:r>
            <a:r>
              <a:rPr lang="zh-CN" altLang="en-US" sz="2400" b="1" dirty="0" smtClean="0">
                <a:solidFill>
                  <a:prstClr val="black"/>
                </a:solidFill>
                <a:latin typeface="微软雅黑" panose="020B0503020204020204" pitchFamily="34" charset="-122"/>
                <a:ea typeface="微软雅黑" panose="020B0503020204020204" pitchFamily="34" charset="-122"/>
              </a:rPr>
              <a:t>前景</a:t>
            </a:r>
            <a:endParaRPr lang="zh-CN" altLang="en-US" sz="2400" b="1" dirty="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675762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l"/>
            <a:r>
              <a:rPr lang="en-US" altLang="zh-CN" b="1" dirty="0" smtClean="0"/>
              <a:t>SDN</a:t>
            </a:r>
            <a:r>
              <a:rPr lang="zh-CN" altLang="en-US" b="1" dirty="0" smtClean="0"/>
              <a:t>应用进展与商用案例</a:t>
            </a:r>
            <a:endParaRPr lang="zh-CN" altLang="en-US" b="1" dirty="0"/>
          </a:p>
        </p:txBody>
      </p:sp>
      <p:sp>
        <p:nvSpPr>
          <p:cNvPr id="4" name="Rectangle 3"/>
          <p:cNvSpPr txBox="1">
            <a:spLocks noChangeArrowheads="1"/>
          </p:cNvSpPr>
          <p:nvPr/>
        </p:nvSpPr>
        <p:spPr>
          <a:xfrm>
            <a:off x="900113" y="1196975"/>
            <a:ext cx="7343775" cy="2958951"/>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000" kern="1200">
                <a:solidFill>
                  <a:schemeClr val="tx1">
                    <a:lumMod val="75000"/>
                    <a:lumOff val="25000"/>
                  </a:schemeClr>
                </a:solidFill>
                <a:latin typeface="微软雅黑" pitchFamily="34" charset="-122"/>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微软雅黑" pitchFamily="34" charset="-122"/>
                <a:ea typeface="微软雅黑" pitchFamily="34" charset="-122"/>
                <a:cs typeface="+mn-cs"/>
              </a:defRPr>
            </a:lvl3pPr>
            <a:lvl4pPr marL="16002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微软雅黑" pitchFamily="34" charset="-122"/>
                <a:ea typeface="微软雅黑" pitchFamily="34" charset="-122"/>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dirty="0" smtClean="0">
                <a:solidFill>
                  <a:prstClr val="black">
                    <a:lumMod val="75000"/>
                    <a:lumOff val="25000"/>
                  </a:prstClr>
                </a:solidFill>
              </a:rPr>
              <a:t>随着</a:t>
            </a:r>
            <a:r>
              <a:rPr lang="en-US" altLang="zh-CN" dirty="0" smtClean="0">
                <a:solidFill>
                  <a:prstClr val="black">
                    <a:lumMod val="75000"/>
                    <a:lumOff val="25000"/>
                  </a:prstClr>
                </a:solidFill>
              </a:rPr>
              <a:t>2012</a:t>
            </a:r>
            <a:r>
              <a:rPr lang="zh-CN" altLang="en-US" dirty="0" smtClean="0">
                <a:solidFill>
                  <a:prstClr val="black">
                    <a:lumMod val="75000"/>
                    <a:lumOff val="25000"/>
                  </a:prstClr>
                </a:solidFill>
              </a:rPr>
              <a:t>年</a:t>
            </a:r>
            <a:r>
              <a:rPr lang="en-US" altLang="zh-CN" dirty="0" smtClean="0">
                <a:solidFill>
                  <a:prstClr val="black">
                    <a:lumMod val="75000"/>
                    <a:lumOff val="25000"/>
                  </a:prstClr>
                </a:solidFill>
              </a:rPr>
              <a:t>ONS</a:t>
            </a:r>
            <a:r>
              <a:rPr lang="zh-CN" altLang="en-US" dirty="0" smtClean="0">
                <a:solidFill>
                  <a:prstClr val="black">
                    <a:lumMod val="75000"/>
                    <a:lumOff val="25000"/>
                  </a:prstClr>
                </a:solidFill>
              </a:rPr>
              <a:t>上</a:t>
            </a:r>
            <a:r>
              <a:rPr lang="en-US" altLang="zh-CN" dirty="0" smtClean="0">
                <a:solidFill>
                  <a:prstClr val="black">
                    <a:lumMod val="75000"/>
                    <a:lumOff val="25000"/>
                  </a:prstClr>
                </a:solidFill>
              </a:rPr>
              <a:t>Google</a:t>
            </a:r>
            <a:r>
              <a:rPr lang="zh-CN" altLang="en-US" dirty="0" smtClean="0">
                <a:solidFill>
                  <a:prstClr val="black">
                    <a:lumMod val="75000"/>
                    <a:lumOff val="25000"/>
                  </a:prstClr>
                </a:solidFill>
              </a:rPr>
              <a:t>公布了其</a:t>
            </a:r>
            <a:r>
              <a:rPr lang="en-US" altLang="zh-CN" dirty="0" smtClean="0">
                <a:solidFill>
                  <a:prstClr val="black">
                    <a:lumMod val="75000"/>
                    <a:lumOff val="25000"/>
                  </a:prstClr>
                </a:solidFill>
              </a:rPr>
              <a:t>B4</a:t>
            </a:r>
            <a:r>
              <a:rPr lang="zh-CN" altLang="en-US" dirty="0" smtClean="0">
                <a:solidFill>
                  <a:prstClr val="black">
                    <a:lumMod val="75000"/>
                    <a:lumOff val="25000"/>
                  </a:prstClr>
                </a:solidFill>
              </a:rPr>
              <a:t>项目，</a:t>
            </a:r>
            <a:r>
              <a:rPr lang="en-US" altLang="zh-CN" dirty="0" smtClean="0">
                <a:solidFill>
                  <a:prstClr val="black">
                    <a:lumMod val="75000"/>
                    <a:lumOff val="25000"/>
                  </a:prstClr>
                </a:solidFill>
              </a:rPr>
              <a:t>SDN</a:t>
            </a:r>
            <a:r>
              <a:rPr lang="zh-CN" altLang="en-US" dirty="0" smtClean="0">
                <a:solidFill>
                  <a:prstClr val="black">
                    <a:lumMod val="75000"/>
                    <a:lumOff val="25000"/>
                  </a:prstClr>
                </a:solidFill>
              </a:rPr>
              <a:t>被广泛关注，学术界、厂商、企业用户、运营商等都在探索</a:t>
            </a:r>
            <a:r>
              <a:rPr lang="en-US" altLang="zh-CN" dirty="0" smtClean="0">
                <a:solidFill>
                  <a:prstClr val="black">
                    <a:lumMod val="75000"/>
                    <a:lumOff val="25000"/>
                  </a:prstClr>
                </a:solidFill>
              </a:rPr>
              <a:t>SDN</a:t>
            </a:r>
            <a:r>
              <a:rPr lang="zh-CN" altLang="en-US" dirty="0" smtClean="0">
                <a:solidFill>
                  <a:prstClr val="black">
                    <a:lumMod val="75000"/>
                    <a:lumOff val="25000"/>
                  </a:prstClr>
                </a:solidFill>
              </a:rPr>
              <a:t>如何在不同领域中应用，如何改变传统网络，如何提高网络资源利用率，如何降低运维成本，虽然仍然缺少统一的标准，但一时间各种流派的</a:t>
            </a:r>
            <a:r>
              <a:rPr lang="en-US" altLang="zh-CN" dirty="0" smtClean="0">
                <a:solidFill>
                  <a:prstClr val="black">
                    <a:lumMod val="75000"/>
                    <a:lumOff val="25000"/>
                  </a:prstClr>
                </a:solidFill>
              </a:rPr>
              <a:t>SDN</a:t>
            </a:r>
            <a:r>
              <a:rPr lang="zh-CN" altLang="en-US" dirty="0" smtClean="0">
                <a:solidFill>
                  <a:prstClr val="black">
                    <a:lumMod val="75000"/>
                    <a:lumOff val="25000"/>
                  </a:prstClr>
                </a:solidFill>
              </a:rPr>
              <a:t>技术与方案不断涌现，新兴创业公司也不断涌现，下面我们就来看一下</a:t>
            </a:r>
            <a:r>
              <a:rPr lang="en-US" altLang="zh-CN" dirty="0" smtClean="0">
                <a:solidFill>
                  <a:prstClr val="black">
                    <a:lumMod val="75000"/>
                    <a:lumOff val="25000"/>
                  </a:prstClr>
                </a:solidFill>
              </a:rPr>
              <a:t>SDN</a:t>
            </a:r>
            <a:r>
              <a:rPr lang="zh-CN" altLang="en-US" dirty="0" smtClean="0">
                <a:solidFill>
                  <a:prstClr val="black">
                    <a:lumMod val="75000"/>
                    <a:lumOff val="25000"/>
                  </a:prstClr>
                </a:solidFill>
              </a:rPr>
              <a:t>典型应用场景与商用案例。</a:t>
            </a:r>
            <a:endParaRPr lang="en-US" altLang="zh-CN" dirty="0" smtClean="0">
              <a:solidFill>
                <a:prstClr val="black">
                  <a:lumMod val="75000"/>
                  <a:lumOff val="25000"/>
                </a:prstClr>
              </a:solidFill>
            </a:endParaRPr>
          </a:p>
        </p:txBody>
      </p:sp>
    </p:spTree>
    <p:extLst>
      <p:ext uri="{BB962C8B-B14F-4D97-AF65-F5344CB8AC3E}">
        <p14:creationId xmlns:p14="http://schemas.microsoft.com/office/powerpoint/2010/main" val="30833626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l"/>
            <a:r>
              <a:rPr lang="en-US" altLang="zh-CN" b="1" dirty="0"/>
              <a:t>SDN APP</a:t>
            </a:r>
            <a:r>
              <a:rPr lang="zh-CN" altLang="en-US" b="1" dirty="0"/>
              <a:t>典型场景</a:t>
            </a:r>
          </a:p>
        </p:txBody>
      </p:sp>
      <p:grpSp>
        <p:nvGrpSpPr>
          <p:cNvPr id="5" name="组合 4"/>
          <p:cNvGrpSpPr/>
          <p:nvPr/>
        </p:nvGrpSpPr>
        <p:grpSpPr>
          <a:xfrm>
            <a:off x="0" y="1000114"/>
            <a:ext cx="2952000" cy="3906782"/>
            <a:chOff x="0" y="1000114"/>
            <a:chExt cx="2952000" cy="3906782"/>
          </a:xfrm>
        </p:grpSpPr>
        <p:sp>
          <p:nvSpPr>
            <p:cNvPr id="6" name="对角圆角矩形 5"/>
            <p:cNvSpPr/>
            <p:nvPr/>
          </p:nvSpPr>
          <p:spPr>
            <a:xfrm>
              <a:off x="0" y="1000114"/>
              <a:ext cx="2952000" cy="1796485"/>
            </a:xfrm>
            <a:prstGeom prst="round2DiagRect">
              <a:avLst>
                <a:gd name="adj1" fmla="val 0"/>
                <a:gd name="adj2" fmla="val 19769"/>
              </a:avLst>
            </a:prstGeom>
            <a:blipFill>
              <a:blip r:embed="rId3"/>
              <a:stretch>
                <a:fillRect/>
              </a:stretch>
            </a:blipFill>
            <a:ln>
              <a:noFill/>
            </a:ln>
            <a:effectLst>
              <a:outerShdw blurRad="40000" dist="23000" dir="5400000" rotWithShape="0">
                <a:srgbClr val="000000">
                  <a:alpha val="35000"/>
                </a:srgbClr>
              </a:outerShdw>
            </a:effectLst>
          </p:spPr>
          <p:txBody>
            <a:bodyPr lIns="0" rIns="0"/>
            <a:lstStyle/>
            <a:p>
              <a:pPr algn="ctr">
                <a:lnSpc>
                  <a:spcPct val="85000"/>
                </a:lnSpc>
              </a:pPr>
              <a:endParaRPr lang="zh-CN" altLang="en-US" sz="1400" kern="0" dirty="0">
                <a:solidFill>
                  <a:prstClr val="white"/>
                </a:solidFill>
                <a:latin typeface="微软雅黑" pitchFamily="34" charset="-122"/>
                <a:ea typeface="微软雅黑" pitchFamily="34" charset="-122"/>
              </a:endParaRPr>
            </a:p>
          </p:txBody>
        </p:sp>
        <p:sp>
          <p:nvSpPr>
            <p:cNvPr id="7" name="矩形 6"/>
            <p:cNvSpPr/>
            <p:nvPr/>
          </p:nvSpPr>
          <p:spPr>
            <a:xfrm>
              <a:off x="29556" y="2967904"/>
              <a:ext cx="2899370" cy="1938992"/>
            </a:xfrm>
            <a:prstGeom prst="rect">
              <a:avLst/>
            </a:prstGeom>
          </p:spPr>
          <p:txBody>
            <a:bodyPr wrap="square">
              <a:spAutoFit/>
            </a:bodyPr>
            <a:lstStyle/>
            <a:p>
              <a:pPr marL="342900" indent="-342900">
                <a:lnSpc>
                  <a:spcPct val="150000"/>
                </a:lnSpc>
                <a:buClr>
                  <a:srgbClr val="C00000"/>
                </a:buClr>
                <a:buFont typeface="Wingdings" pitchFamily="2" charset="2"/>
                <a:buChar char="p"/>
              </a:pPr>
              <a:r>
                <a:rPr lang="zh-CN" altLang="en-US" sz="1600" dirty="0" smtClean="0">
                  <a:solidFill>
                    <a:prstClr val="black"/>
                  </a:solidFill>
                  <a:latin typeface="微软雅黑" pitchFamily="34" charset="-122"/>
                  <a:ea typeface="微软雅黑" pitchFamily="34" charset="-122"/>
                </a:rPr>
                <a:t>虚</a:t>
              </a:r>
              <a:r>
                <a:rPr lang="zh-CN" altLang="en-US" sz="1600" dirty="0">
                  <a:solidFill>
                    <a:prstClr val="black"/>
                  </a:solidFill>
                  <a:latin typeface="微软雅黑" pitchFamily="34" charset="-122"/>
                  <a:ea typeface="微软雅黑" pitchFamily="34" charset="-122"/>
                </a:rPr>
                <a:t>拟</a:t>
              </a:r>
              <a:r>
                <a:rPr lang="zh-CN" altLang="en-US" sz="1600" dirty="0" smtClean="0">
                  <a:solidFill>
                    <a:prstClr val="black"/>
                  </a:solidFill>
                  <a:latin typeface="微软雅黑" pitchFamily="34" charset="-122"/>
                  <a:ea typeface="微软雅黑" pitchFamily="34" charset="-122"/>
                </a:rPr>
                <a:t>机联动</a:t>
              </a:r>
              <a:r>
                <a:rPr lang="en-US" altLang="zh-CN" sz="1600" dirty="0" smtClean="0">
                  <a:solidFill>
                    <a:prstClr val="black"/>
                  </a:solidFill>
                  <a:latin typeface="微软雅黑" pitchFamily="34" charset="-122"/>
                  <a:ea typeface="微软雅黑" pitchFamily="34" charset="-122"/>
                </a:rPr>
                <a:t>/</a:t>
              </a:r>
              <a:r>
                <a:rPr lang="zh-CN" altLang="en-US" sz="1600" dirty="0" smtClean="0">
                  <a:solidFill>
                    <a:prstClr val="black"/>
                  </a:solidFill>
                  <a:latin typeface="微软雅黑" pitchFamily="34" charset="-122"/>
                  <a:ea typeface="微软雅黑" pitchFamily="34" charset="-122"/>
                </a:rPr>
                <a:t>多租户</a:t>
              </a:r>
              <a:endParaRPr lang="en-US" altLang="zh-CN" sz="1600" dirty="0" smtClean="0">
                <a:solidFill>
                  <a:prstClr val="black"/>
                </a:solidFill>
                <a:latin typeface="微软雅黑" pitchFamily="34" charset="-122"/>
                <a:ea typeface="微软雅黑" pitchFamily="34" charset="-122"/>
              </a:endParaRPr>
            </a:p>
            <a:p>
              <a:pPr marL="342900" indent="-342900">
                <a:lnSpc>
                  <a:spcPct val="150000"/>
                </a:lnSpc>
                <a:buClr>
                  <a:srgbClr val="C00000"/>
                </a:buClr>
                <a:buFont typeface="Wingdings" pitchFamily="2" charset="2"/>
                <a:buChar char="p"/>
              </a:pPr>
              <a:r>
                <a:rPr lang="zh-CN" altLang="en-US" sz="1600" dirty="0" smtClean="0">
                  <a:solidFill>
                    <a:prstClr val="black"/>
                  </a:solidFill>
                  <a:latin typeface="微软雅黑" pitchFamily="34" charset="-122"/>
                  <a:ea typeface="微软雅黑" pitchFamily="34" charset="-122"/>
                </a:rPr>
                <a:t>流</a:t>
              </a:r>
              <a:r>
                <a:rPr lang="zh-CN" altLang="en-US" sz="1600" dirty="0">
                  <a:solidFill>
                    <a:prstClr val="black"/>
                  </a:solidFill>
                  <a:latin typeface="微软雅黑" pitchFamily="34" charset="-122"/>
                  <a:ea typeface="微软雅黑" pitchFamily="34" charset="-122"/>
                </a:rPr>
                <a:t>量监</a:t>
              </a:r>
              <a:r>
                <a:rPr lang="zh-CN" altLang="en-US" sz="1600" dirty="0" smtClean="0">
                  <a:solidFill>
                    <a:prstClr val="black"/>
                  </a:solidFill>
                  <a:latin typeface="微软雅黑" pitchFamily="34" charset="-122"/>
                  <a:ea typeface="微软雅黑" pitchFamily="34" charset="-122"/>
                </a:rPr>
                <a:t>视</a:t>
              </a:r>
              <a:r>
                <a:rPr lang="en-US" altLang="zh-CN" sz="1600" dirty="0" smtClean="0">
                  <a:solidFill>
                    <a:prstClr val="black"/>
                  </a:solidFill>
                  <a:latin typeface="微软雅黑" pitchFamily="34" charset="-122"/>
                  <a:ea typeface="微软雅黑" pitchFamily="34" charset="-122"/>
                </a:rPr>
                <a:t>/</a:t>
              </a:r>
              <a:r>
                <a:rPr lang="zh-CN" altLang="en-US" sz="1600" dirty="0" smtClean="0">
                  <a:solidFill>
                    <a:prstClr val="black"/>
                  </a:solidFill>
                  <a:latin typeface="微软雅黑" pitchFamily="34" charset="-122"/>
                  <a:ea typeface="微软雅黑" pitchFamily="34" charset="-122"/>
                </a:rPr>
                <a:t>拥</a:t>
              </a:r>
              <a:r>
                <a:rPr lang="zh-CN" altLang="en-US" sz="1600" dirty="0">
                  <a:solidFill>
                    <a:prstClr val="black"/>
                  </a:solidFill>
                  <a:latin typeface="微软雅黑" pitchFamily="34" charset="-122"/>
                  <a:ea typeface="微软雅黑" pitchFamily="34" charset="-122"/>
                </a:rPr>
                <a:t>塞发</a:t>
              </a:r>
              <a:r>
                <a:rPr lang="zh-CN" altLang="en-US" sz="1600" dirty="0" smtClean="0">
                  <a:solidFill>
                    <a:prstClr val="black"/>
                  </a:solidFill>
                  <a:latin typeface="微软雅黑" pitchFamily="34" charset="-122"/>
                  <a:ea typeface="微软雅黑" pitchFamily="34" charset="-122"/>
                </a:rPr>
                <a:t>现</a:t>
              </a:r>
              <a:r>
                <a:rPr lang="en-US" altLang="zh-CN" sz="1600" dirty="0" smtClean="0">
                  <a:solidFill>
                    <a:prstClr val="black"/>
                  </a:solidFill>
                  <a:latin typeface="微软雅黑" pitchFamily="34" charset="-122"/>
                  <a:ea typeface="微软雅黑" pitchFamily="34" charset="-122"/>
                </a:rPr>
                <a:t>/</a:t>
              </a:r>
              <a:r>
                <a:rPr lang="zh-CN" altLang="en-US" sz="1600" dirty="0" smtClean="0">
                  <a:solidFill>
                    <a:prstClr val="black"/>
                  </a:solidFill>
                  <a:latin typeface="微软雅黑" pitchFamily="34" charset="-122"/>
                  <a:ea typeface="微软雅黑" pitchFamily="34" charset="-122"/>
                </a:rPr>
                <a:t>自</a:t>
              </a:r>
              <a:r>
                <a:rPr lang="zh-CN" altLang="en-US" sz="1600" dirty="0">
                  <a:solidFill>
                    <a:prstClr val="black"/>
                  </a:solidFill>
                  <a:latin typeface="微软雅黑" pitchFamily="34" charset="-122"/>
                  <a:ea typeface="微软雅黑" pitchFamily="34" charset="-122"/>
                </a:rPr>
                <a:t>动分</a:t>
              </a:r>
              <a:r>
                <a:rPr lang="zh-CN" altLang="en-US" sz="1600" dirty="0" smtClean="0">
                  <a:solidFill>
                    <a:prstClr val="black"/>
                  </a:solidFill>
                  <a:latin typeface="微软雅黑" pitchFamily="34" charset="-122"/>
                  <a:ea typeface="微软雅黑" pitchFamily="34" charset="-122"/>
                </a:rPr>
                <a:t>流</a:t>
              </a:r>
              <a:endParaRPr lang="en-US" altLang="zh-CN" sz="1600" dirty="0" smtClean="0">
                <a:solidFill>
                  <a:prstClr val="black"/>
                </a:solidFill>
                <a:latin typeface="微软雅黑" pitchFamily="34" charset="-122"/>
                <a:ea typeface="微软雅黑" pitchFamily="34" charset="-122"/>
              </a:endParaRPr>
            </a:p>
            <a:p>
              <a:pPr marL="342900" indent="-342900">
                <a:lnSpc>
                  <a:spcPct val="150000"/>
                </a:lnSpc>
                <a:buClr>
                  <a:srgbClr val="C00000"/>
                </a:buClr>
                <a:buFont typeface="Wingdings" pitchFamily="2" charset="2"/>
                <a:buChar char="p"/>
              </a:pPr>
              <a:r>
                <a:rPr lang="zh-CN" altLang="en-US" sz="1600" dirty="0" smtClean="0">
                  <a:solidFill>
                    <a:prstClr val="black"/>
                  </a:solidFill>
                  <a:latin typeface="微软雅黑" pitchFamily="34" charset="-122"/>
                  <a:ea typeface="微软雅黑" pitchFamily="34" charset="-122"/>
                </a:rPr>
                <a:t>可编程</a:t>
              </a:r>
              <a:r>
                <a:rPr lang="en-US" altLang="zh-CN" sz="1600" dirty="0" smtClean="0">
                  <a:solidFill>
                    <a:prstClr val="black"/>
                  </a:solidFill>
                  <a:latin typeface="微软雅黑" pitchFamily="34" charset="-122"/>
                  <a:ea typeface="微软雅黑" pitchFamily="34" charset="-122"/>
                </a:rPr>
                <a:t>/</a:t>
              </a:r>
              <a:r>
                <a:rPr lang="zh-CN" altLang="en-US" sz="1600" dirty="0" smtClean="0">
                  <a:solidFill>
                    <a:prstClr val="black"/>
                  </a:solidFill>
                  <a:latin typeface="微软雅黑" pitchFamily="34" charset="-122"/>
                  <a:ea typeface="微软雅黑" pitchFamily="34" charset="-122"/>
                </a:rPr>
                <a:t>自定义路由</a:t>
              </a:r>
              <a:endParaRPr lang="en-US" altLang="zh-CN" sz="1600" dirty="0" smtClean="0">
                <a:solidFill>
                  <a:prstClr val="black"/>
                </a:solidFill>
                <a:latin typeface="微软雅黑" pitchFamily="34" charset="-122"/>
                <a:ea typeface="微软雅黑" pitchFamily="34" charset="-122"/>
              </a:endParaRPr>
            </a:p>
            <a:p>
              <a:pPr marL="342900" indent="-342900">
                <a:lnSpc>
                  <a:spcPct val="150000"/>
                </a:lnSpc>
                <a:buClr>
                  <a:srgbClr val="C00000"/>
                </a:buClr>
                <a:buFont typeface="Wingdings" pitchFamily="2" charset="2"/>
                <a:buChar char="p"/>
              </a:pPr>
              <a:r>
                <a:rPr lang="zh-CN" altLang="en-US" sz="1600" dirty="0" smtClean="0">
                  <a:solidFill>
                    <a:prstClr val="black"/>
                  </a:solidFill>
                  <a:latin typeface="微软雅黑" pitchFamily="34" charset="-122"/>
                  <a:ea typeface="微软雅黑" pitchFamily="34" charset="-122"/>
                </a:rPr>
                <a:t>自动化管理与运维</a:t>
              </a:r>
            </a:p>
          </p:txBody>
        </p:sp>
      </p:grpSp>
      <p:grpSp>
        <p:nvGrpSpPr>
          <p:cNvPr id="8" name="组合 7"/>
          <p:cNvGrpSpPr/>
          <p:nvPr/>
        </p:nvGrpSpPr>
        <p:grpSpPr>
          <a:xfrm>
            <a:off x="3103444" y="997051"/>
            <a:ext cx="2952000" cy="3552655"/>
            <a:chOff x="3103444" y="997051"/>
            <a:chExt cx="2952000" cy="3552655"/>
          </a:xfrm>
        </p:grpSpPr>
        <p:sp>
          <p:nvSpPr>
            <p:cNvPr id="9" name="对角圆角矩形 8"/>
            <p:cNvSpPr/>
            <p:nvPr/>
          </p:nvSpPr>
          <p:spPr>
            <a:xfrm>
              <a:off x="3103444" y="997051"/>
              <a:ext cx="2952000" cy="1796485"/>
            </a:xfrm>
            <a:prstGeom prst="round2DiagRect">
              <a:avLst>
                <a:gd name="adj1" fmla="val 0"/>
                <a:gd name="adj2" fmla="val 19769"/>
              </a:avLst>
            </a:prstGeom>
            <a:blipFill>
              <a:blip r:embed="rId4"/>
              <a:stretch>
                <a:fillRect/>
              </a:stretch>
            </a:blipFill>
            <a:ln>
              <a:noFill/>
            </a:ln>
            <a:effectLst>
              <a:outerShdw blurRad="40000" dist="23000" dir="5400000" rotWithShape="0">
                <a:srgbClr val="000000">
                  <a:alpha val="35000"/>
                </a:srgbClr>
              </a:outerShdw>
            </a:effectLst>
          </p:spPr>
          <p:txBody>
            <a:bodyPr lIns="0" rIns="0"/>
            <a:lstStyle/>
            <a:p>
              <a:pPr algn="ctr">
                <a:lnSpc>
                  <a:spcPct val="85000"/>
                </a:lnSpc>
              </a:pPr>
              <a:endParaRPr lang="zh-CN" altLang="en-US" sz="1400" kern="0" dirty="0">
                <a:solidFill>
                  <a:prstClr val="white"/>
                </a:solidFill>
                <a:latin typeface="微软雅黑" pitchFamily="34" charset="-122"/>
                <a:ea typeface="微软雅黑" pitchFamily="34" charset="-122"/>
              </a:endParaRPr>
            </a:p>
          </p:txBody>
        </p:sp>
        <p:sp>
          <p:nvSpPr>
            <p:cNvPr id="10" name="矩形 9"/>
            <p:cNvSpPr/>
            <p:nvPr/>
          </p:nvSpPr>
          <p:spPr>
            <a:xfrm>
              <a:off x="3103444" y="2980046"/>
              <a:ext cx="2899370" cy="1569660"/>
            </a:xfrm>
            <a:prstGeom prst="rect">
              <a:avLst/>
            </a:prstGeom>
          </p:spPr>
          <p:txBody>
            <a:bodyPr wrap="square">
              <a:spAutoFit/>
            </a:bodyPr>
            <a:lstStyle/>
            <a:p>
              <a:pPr marL="342900" indent="-342900">
                <a:lnSpc>
                  <a:spcPct val="150000"/>
                </a:lnSpc>
                <a:buClr>
                  <a:srgbClr val="C00000"/>
                </a:buClr>
                <a:buFont typeface="Wingdings" pitchFamily="2" charset="2"/>
                <a:buChar char="p"/>
              </a:pPr>
              <a:r>
                <a:rPr lang="zh-CN" altLang="en-US" sz="1600" dirty="0" smtClean="0">
                  <a:solidFill>
                    <a:prstClr val="black"/>
                  </a:solidFill>
                  <a:latin typeface="微软雅黑" pitchFamily="34" charset="-122"/>
                  <a:ea typeface="微软雅黑" pitchFamily="34" charset="-122"/>
                </a:rPr>
                <a:t>流</a:t>
              </a:r>
              <a:r>
                <a:rPr lang="zh-CN" altLang="en-US" sz="1600" dirty="0">
                  <a:solidFill>
                    <a:prstClr val="black"/>
                  </a:solidFill>
                  <a:latin typeface="微软雅黑" pitchFamily="34" charset="-122"/>
                  <a:ea typeface="微软雅黑" pitchFamily="34" charset="-122"/>
                </a:rPr>
                <a:t>量工</a:t>
              </a:r>
              <a:r>
                <a:rPr lang="zh-CN" altLang="en-US" sz="1600" dirty="0" smtClean="0">
                  <a:solidFill>
                    <a:prstClr val="black"/>
                  </a:solidFill>
                  <a:latin typeface="微软雅黑" pitchFamily="34" charset="-122"/>
                  <a:ea typeface="微软雅黑" pitchFamily="34" charset="-122"/>
                </a:rPr>
                <a:t>程</a:t>
              </a:r>
              <a:r>
                <a:rPr lang="en-US" altLang="zh-CN" sz="1600" dirty="0" smtClean="0">
                  <a:solidFill>
                    <a:prstClr val="black"/>
                  </a:solidFill>
                  <a:latin typeface="微软雅黑" pitchFamily="34" charset="-122"/>
                  <a:ea typeface="微软雅黑" pitchFamily="34" charset="-122"/>
                </a:rPr>
                <a:t>(TE)</a:t>
              </a:r>
              <a:endParaRPr lang="en-US" altLang="zh-CN" sz="1600" dirty="0">
                <a:solidFill>
                  <a:prstClr val="black"/>
                </a:solidFill>
                <a:latin typeface="微软雅黑" pitchFamily="34" charset="-122"/>
                <a:ea typeface="微软雅黑" pitchFamily="34" charset="-122"/>
              </a:endParaRPr>
            </a:p>
            <a:p>
              <a:pPr marL="342900" indent="-342900">
                <a:lnSpc>
                  <a:spcPct val="150000"/>
                </a:lnSpc>
                <a:buClr>
                  <a:srgbClr val="C00000"/>
                </a:buClr>
                <a:buFont typeface="Wingdings" pitchFamily="2" charset="2"/>
                <a:buChar char="p"/>
              </a:pPr>
              <a:r>
                <a:rPr lang="zh-CN" altLang="en-US" sz="1600" dirty="0" smtClean="0">
                  <a:solidFill>
                    <a:prstClr val="black"/>
                  </a:solidFill>
                  <a:latin typeface="微软雅黑" pitchFamily="34" charset="-122"/>
                  <a:ea typeface="微软雅黑" pitchFamily="34" charset="-122"/>
                </a:rPr>
                <a:t>流</a:t>
              </a:r>
              <a:r>
                <a:rPr lang="zh-CN" altLang="en-US" sz="1600" dirty="0">
                  <a:solidFill>
                    <a:prstClr val="black"/>
                  </a:solidFill>
                  <a:latin typeface="微软雅黑" pitchFamily="34" charset="-122"/>
                  <a:ea typeface="微软雅黑" pitchFamily="34" charset="-122"/>
                </a:rPr>
                <a:t>量识别与差异</a:t>
              </a:r>
              <a:r>
                <a:rPr lang="zh-CN" altLang="en-US" sz="1600" dirty="0" smtClean="0">
                  <a:solidFill>
                    <a:prstClr val="black"/>
                  </a:solidFill>
                  <a:latin typeface="微软雅黑" pitchFamily="34" charset="-122"/>
                  <a:ea typeface="微软雅黑" pitchFamily="34" charset="-122"/>
                </a:rPr>
                <a:t>化调度</a:t>
              </a:r>
              <a:endParaRPr lang="en-US" altLang="zh-CN" sz="1600" dirty="0" smtClean="0">
                <a:solidFill>
                  <a:prstClr val="black"/>
                </a:solidFill>
                <a:latin typeface="微软雅黑" pitchFamily="34" charset="-122"/>
                <a:ea typeface="微软雅黑" pitchFamily="34" charset="-122"/>
              </a:endParaRPr>
            </a:p>
            <a:p>
              <a:pPr marL="342900" indent="-342900">
                <a:lnSpc>
                  <a:spcPct val="150000"/>
                </a:lnSpc>
                <a:buClr>
                  <a:srgbClr val="C00000"/>
                </a:buClr>
                <a:buFont typeface="Wingdings" pitchFamily="2" charset="2"/>
                <a:buChar char="p"/>
              </a:pPr>
              <a:r>
                <a:rPr lang="zh-CN" altLang="en-US" sz="1600" dirty="0" smtClean="0">
                  <a:solidFill>
                    <a:prstClr val="black"/>
                  </a:solidFill>
                  <a:latin typeface="微软雅黑" pitchFamily="34" charset="-122"/>
                  <a:ea typeface="微软雅黑" pitchFamily="34" charset="-122"/>
                </a:rPr>
                <a:t>业务</a:t>
              </a:r>
              <a:r>
                <a:rPr lang="en-US" altLang="zh-CN" sz="1600" dirty="0" smtClean="0">
                  <a:solidFill>
                    <a:prstClr val="black"/>
                  </a:solidFill>
                  <a:latin typeface="微软雅黑" pitchFamily="34" charset="-122"/>
                  <a:ea typeface="微软雅黑" pitchFamily="34" charset="-122"/>
                </a:rPr>
                <a:t>QoS</a:t>
              </a:r>
              <a:r>
                <a:rPr lang="zh-CN" altLang="en-US" sz="1600" dirty="0" smtClean="0">
                  <a:solidFill>
                    <a:prstClr val="black"/>
                  </a:solidFill>
                  <a:latin typeface="微软雅黑" pitchFamily="34" charset="-122"/>
                  <a:ea typeface="微软雅黑" pitchFamily="34" charset="-122"/>
                </a:rPr>
                <a:t>自动部署与保证</a:t>
              </a:r>
              <a:endParaRPr lang="en-US" altLang="zh-CN" sz="1600" dirty="0" smtClean="0">
                <a:solidFill>
                  <a:prstClr val="black"/>
                </a:solidFill>
                <a:latin typeface="微软雅黑" pitchFamily="34" charset="-122"/>
                <a:ea typeface="微软雅黑" pitchFamily="34" charset="-122"/>
              </a:endParaRPr>
            </a:p>
            <a:p>
              <a:pPr marL="342900" indent="-342900">
                <a:lnSpc>
                  <a:spcPct val="150000"/>
                </a:lnSpc>
                <a:buClr>
                  <a:srgbClr val="C00000"/>
                </a:buClr>
                <a:buFont typeface="Wingdings" pitchFamily="2" charset="2"/>
                <a:buChar char="p"/>
              </a:pPr>
              <a:r>
                <a:rPr lang="zh-CN" altLang="en-US" sz="1600" dirty="0" smtClean="0">
                  <a:solidFill>
                    <a:prstClr val="black"/>
                  </a:solidFill>
                  <a:latin typeface="微软雅黑" pitchFamily="34" charset="-122"/>
                  <a:ea typeface="微软雅黑" pitchFamily="34" charset="-122"/>
                </a:rPr>
                <a:t>自动化管理与运维</a:t>
              </a:r>
              <a:endParaRPr lang="zh-CN" altLang="en-US" sz="1600" dirty="0">
                <a:solidFill>
                  <a:prstClr val="black"/>
                </a:solidFill>
                <a:latin typeface="微软雅黑" pitchFamily="34" charset="-122"/>
                <a:ea typeface="微软雅黑" pitchFamily="34" charset="-122"/>
              </a:endParaRPr>
            </a:p>
          </p:txBody>
        </p:sp>
      </p:grpSp>
      <p:grpSp>
        <p:nvGrpSpPr>
          <p:cNvPr id="11" name="组合 10"/>
          <p:cNvGrpSpPr/>
          <p:nvPr/>
        </p:nvGrpSpPr>
        <p:grpSpPr>
          <a:xfrm>
            <a:off x="6206888" y="987574"/>
            <a:ext cx="2952000" cy="3572298"/>
            <a:chOff x="6206888" y="987574"/>
            <a:chExt cx="2952000" cy="3572298"/>
          </a:xfrm>
        </p:grpSpPr>
        <p:sp>
          <p:nvSpPr>
            <p:cNvPr id="12" name="对角圆角矩形 11"/>
            <p:cNvSpPr/>
            <p:nvPr/>
          </p:nvSpPr>
          <p:spPr>
            <a:xfrm>
              <a:off x="6206888" y="987574"/>
              <a:ext cx="2952000" cy="1796485"/>
            </a:xfrm>
            <a:prstGeom prst="round2DiagRect">
              <a:avLst>
                <a:gd name="adj1" fmla="val 0"/>
                <a:gd name="adj2" fmla="val 19769"/>
              </a:avLst>
            </a:prstGeom>
            <a:blipFill>
              <a:blip r:embed="rId5"/>
              <a:stretch>
                <a:fillRect/>
              </a:stretch>
            </a:blipFill>
            <a:ln>
              <a:noFill/>
            </a:ln>
            <a:effectLst>
              <a:outerShdw blurRad="40000" dist="23000" dir="5400000" rotWithShape="0">
                <a:srgbClr val="000000">
                  <a:alpha val="35000"/>
                </a:srgbClr>
              </a:outerShdw>
            </a:effectLst>
          </p:spPr>
          <p:txBody>
            <a:bodyPr lIns="0" rIns="0"/>
            <a:lstStyle/>
            <a:p>
              <a:pPr algn="ctr">
                <a:lnSpc>
                  <a:spcPct val="85000"/>
                </a:lnSpc>
              </a:pPr>
              <a:endParaRPr lang="zh-CN" altLang="en-US" sz="1400" kern="0" dirty="0">
                <a:solidFill>
                  <a:prstClr val="white"/>
                </a:solidFill>
                <a:latin typeface="微软雅黑" pitchFamily="34" charset="-122"/>
                <a:ea typeface="微软雅黑" pitchFamily="34" charset="-122"/>
              </a:endParaRPr>
            </a:p>
          </p:txBody>
        </p:sp>
        <p:sp>
          <p:nvSpPr>
            <p:cNvPr id="13" name="矩形 12"/>
            <p:cNvSpPr/>
            <p:nvPr/>
          </p:nvSpPr>
          <p:spPr>
            <a:xfrm>
              <a:off x="6206888" y="2990212"/>
              <a:ext cx="2899370" cy="1569660"/>
            </a:xfrm>
            <a:prstGeom prst="rect">
              <a:avLst/>
            </a:prstGeom>
          </p:spPr>
          <p:txBody>
            <a:bodyPr wrap="square">
              <a:spAutoFit/>
            </a:bodyPr>
            <a:lstStyle/>
            <a:p>
              <a:pPr marL="342900" indent="-342900">
                <a:lnSpc>
                  <a:spcPct val="150000"/>
                </a:lnSpc>
                <a:buClr>
                  <a:srgbClr val="C00000"/>
                </a:buClr>
                <a:buFont typeface="Wingdings" pitchFamily="2" charset="2"/>
                <a:buChar char="p"/>
              </a:pPr>
              <a:r>
                <a:rPr lang="zh-CN" altLang="en-US" sz="1600" dirty="0" smtClean="0">
                  <a:solidFill>
                    <a:prstClr val="black"/>
                  </a:solidFill>
                  <a:latin typeface="微软雅黑" pitchFamily="34" charset="-122"/>
                  <a:ea typeface="微软雅黑" pitchFamily="34" charset="-122"/>
                </a:rPr>
                <a:t>业务动态隔离及权限控制</a:t>
              </a:r>
              <a:endParaRPr lang="en-US" altLang="zh-CN" sz="1600" dirty="0" smtClean="0">
                <a:solidFill>
                  <a:prstClr val="black"/>
                </a:solidFill>
                <a:latin typeface="微软雅黑" pitchFamily="34" charset="-122"/>
                <a:ea typeface="微软雅黑" pitchFamily="34" charset="-122"/>
              </a:endParaRPr>
            </a:p>
            <a:p>
              <a:pPr marL="342900" indent="-342900">
                <a:lnSpc>
                  <a:spcPct val="150000"/>
                </a:lnSpc>
                <a:buClr>
                  <a:srgbClr val="C00000"/>
                </a:buClr>
                <a:buFont typeface="Wingdings" pitchFamily="2" charset="2"/>
                <a:buChar char="p"/>
              </a:pPr>
              <a:r>
                <a:rPr lang="zh-CN" altLang="en-US" sz="1600" dirty="0" smtClean="0">
                  <a:solidFill>
                    <a:prstClr val="black"/>
                  </a:solidFill>
                  <a:latin typeface="微软雅黑" pitchFamily="34" charset="-122"/>
                  <a:ea typeface="微软雅黑" pitchFamily="34" charset="-122"/>
                </a:rPr>
                <a:t>统一安全防护</a:t>
              </a:r>
              <a:endParaRPr lang="en-US" altLang="zh-CN" sz="1600" dirty="0" smtClean="0">
                <a:solidFill>
                  <a:prstClr val="black"/>
                </a:solidFill>
                <a:latin typeface="微软雅黑" pitchFamily="34" charset="-122"/>
                <a:ea typeface="微软雅黑" pitchFamily="34" charset="-122"/>
              </a:endParaRPr>
            </a:p>
            <a:p>
              <a:pPr marL="342900" indent="-342900">
                <a:lnSpc>
                  <a:spcPct val="150000"/>
                </a:lnSpc>
                <a:buClr>
                  <a:srgbClr val="C00000"/>
                </a:buClr>
                <a:buFont typeface="Wingdings" pitchFamily="2" charset="2"/>
                <a:buChar char="p"/>
              </a:pPr>
              <a:r>
                <a:rPr lang="en-US" altLang="zh-CN" sz="1600" dirty="0" smtClean="0">
                  <a:solidFill>
                    <a:prstClr val="black"/>
                  </a:solidFill>
                  <a:latin typeface="微软雅黑" pitchFamily="34" charset="-122"/>
                  <a:ea typeface="微软雅黑" pitchFamily="34" charset="-122"/>
                </a:rPr>
                <a:t>BYOD</a:t>
              </a:r>
            </a:p>
            <a:p>
              <a:pPr marL="342900" indent="-342900">
                <a:lnSpc>
                  <a:spcPct val="150000"/>
                </a:lnSpc>
                <a:buClr>
                  <a:srgbClr val="C00000"/>
                </a:buClr>
                <a:buFont typeface="Wingdings" pitchFamily="2" charset="2"/>
                <a:buChar char="p"/>
              </a:pPr>
              <a:r>
                <a:rPr lang="en-US" altLang="zh-CN" sz="1600" dirty="0" smtClean="0">
                  <a:solidFill>
                    <a:prstClr val="black"/>
                  </a:solidFill>
                  <a:latin typeface="微软雅黑" pitchFamily="34" charset="-122"/>
                  <a:ea typeface="微软雅黑" pitchFamily="34" charset="-122"/>
                </a:rPr>
                <a:t>AC</a:t>
              </a:r>
              <a:r>
                <a:rPr lang="zh-CN" altLang="en-US" sz="1600" dirty="0" smtClean="0">
                  <a:solidFill>
                    <a:prstClr val="black"/>
                  </a:solidFill>
                  <a:latin typeface="微软雅黑" pitchFamily="34" charset="-122"/>
                  <a:ea typeface="微软雅黑" pitchFamily="34" charset="-122"/>
                </a:rPr>
                <a:t>云</a:t>
              </a:r>
              <a:endParaRPr lang="zh-CN" altLang="en-US" sz="1600" dirty="0">
                <a:solidFill>
                  <a:prstClr val="black"/>
                </a:solidFill>
                <a:latin typeface="微软雅黑" pitchFamily="34" charset="-122"/>
                <a:ea typeface="微软雅黑" pitchFamily="34" charset="-122"/>
              </a:endParaRPr>
            </a:p>
          </p:txBody>
        </p:sp>
      </p:grpSp>
    </p:spTree>
    <p:extLst>
      <p:ext uri="{BB962C8B-B14F-4D97-AF65-F5344CB8AC3E}">
        <p14:creationId xmlns:p14="http://schemas.microsoft.com/office/powerpoint/2010/main" val="1397443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l"/>
            <a:r>
              <a:rPr lang="en-US" altLang="zh-CN" b="1" dirty="0" smtClean="0"/>
              <a:t>Google B4</a:t>
            </a:r>
            <a:r>
              <a:rPr lang="zh-CN" altLang="en-US" b="1" dirty="0" smtClean="0"/>
              <a:t>项目</a:t>
            </a:r>
            <a:r>
              <a:rPr lang="en-US" altLang="zh-CN" b="1" dirty="0" smtClean="0"/>
              <a:t>—</a:t>
            </a:r>
            <a:r>
              <a:rPr lang="zh-CN" altLang="en-US" b="1" dirty="0" smtClean="0"/>
              <a:t>现状</a:t>
            </a:r>
            <a:endParaRPr lang="zh-CN" altLang="en-US" b="1" dirty="0"/>
          </a:p>
        </p:txBody>
      </p:sp>
      <p:sp>
        <p:nvSpPr>
          <p:cNvPr id="4" name="Rectangle 3"/>
          <p:cNvSpPr txBox="1">
            <a:spLocks noChangeArrowheads="1"/>
          </p:cNvSpPr>
          <p:nvPr/>
        </p:nvSpPr>
        <p:spPr>
          <a:xfrm>
            <a:off x="900113" y="836935"/>
            <a:ext cx="7343775" cy="2958951"/>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000" kern="1200">
                <a:solidFill>
                  <a:schemeClr val="tx1">
                    <a:lumMod val="75000"/>
                    <a:lumOff val="25000"/>
                  </a:schemeClr>
                </a:solidFill>
                <a:latin typeface="微软雅黑" pitchFamily="34" charset="-122"/>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微软雅黑" pitchFamily="34" charset="-122"/>
                <a:ea typeface="微软雅黑" pitchFamily="34" charset="-122"/>
                <a:cs typeface="+mn-cs"/>
              </a:defRPr>
            </a:lvl3pPr>
            <a:lvl4pPr marL="16002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微软雅黑" pitchFamily="34" charset="-122"/>
                <a:ea typeface="微软雅黑" pitchFamily="34" charset="-122"/>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dirty="0" smtClean="0">
                <a:solidFill>
                  <a:prstClr val="black">
                    <a:lumMod val="75000"/>
                    <a:lumOff val="25000"/>
                  </a:prstClr>
                </a:solidFill>
              </a:rPr>
              <a:t>Google</a:t>
            </a:r>
            <a:r>
              <a:rPr lang="zh-CN" altLang="en-US" dirty="0" smtClean="0">
                <a:solidFill>
                  <a:prstClr val="black">
                    <a:lumMod val="75000"/>
                    <a:lumOff val="25000"/>
                  </a:prstClr>
                </a:solidFill>
              </a:rPr>
              <a:t>为全球用户提供包括搜索、</a:t>
            </a:r>
            <a:r>
              <a:rPr lang="en-US" altLang="zh-CN" dirty="0" smtClean="0">
                <a:solidFill>
                  <a:prstClr val="black">
                    <a:lumMod val="75000"/>
                    <a:lumOff val="25000"/>
                  </a:prstClr>
                </a:solidFill>
              </a:rPr>
              <a:t>Google+</a:t>
            </a:r>
            <a:r>
              <a:rPr lang="zh-CN" altLang="en-US" dirty="0" smtClean="0">
                <a:solidFill>
                  <a:prstClr val="black">
                    <a:lumMod val="75000"/>
                    <a:lumOff val="25000"/>
                  </a:prstClr>
                </a:solidFill>
              </a:rPr>
              <a:t>、</a:t>
            </a:r>
            <a:r>
              <a:rPr lang="en-US" altLang="zh-CN" dirty="0" smtClean="0">
                <a:solidFill>
                  <a:prstClr val="black">
                    <a:lumMod val="75000"/>
                    <a:lumOff val="25000"/>
                  </a:prstClr>
                </a:solidFill>
              </a:rPr>
              <a:t>Gmail</a:t>
            </a:r>
            <a:r>
              <a:rPr lang="zh-CN" altLang="en-US" dirty="0" smtClean="0">
                <a:solidFill>
                  <a:prstClr val="black">
                    <a:lumMod val="75000"/>
                    <a:lumOff val="25000"/>
                  </a:prstClr>
                </a:solidFill>
              </a:rPr>
              <a:t>邮箱、</a:t>
            </a:r>
            <a:r>
              <a:rPr lang="en-US" altLang="zh-CN" dirty="0" smtClean="0">
                <a:solidFill>
                  <a:prstClr val="black">
                    <a:lumMod val="75000"/>
                    <a:lumOff val="25000"/>
                  </a:prstClr>
                </a:solidFill>
              </a:rPr>
              <a:t>YouTube</a:t>
            </a:r>
            <a:r>
              <a:rPr lang="zh-CN" altLang="en-US" dirty="0" smtClean="0">
                <a:solidFill>
                  <a:prstClr val="black">
                    <a:lumMod val="75000"/>
                    <a:lumOff val="25000"/>
                  </a:prstClr>
                </a:solidFill>
              </a:rPr>
              <a:t>及地图服务等在内的多种业务服务，仅在北美互联网流量总和中，大概有</a:t>
            </a:r>
            <a:r>
              <a:rPr lang="en-US" altLang="zh-CN" dirty="0" smtClean="0">
                <a:solidFill>
                  <a:prstClr val="black">
                    <a:lumMod val="75000"/>
                    <a:lumOff val="25000"/>
                  </a:prstClr>
                </a:solidFill>
              </a:rPr>
              <a:t>25%</a:t>
            </a:r>
            <a:r>
              <a:rPr lang="zh-CN" altLang="en-US" dirty="0" smtClean="0">
                <a:solidFill>
                  <a:prstClr val="black">
                    <a:lumMod val="75000"/>
                    <a:lumOff val="25000"/>
                  </a:prstClr>
                </a:solidFill>
              </a:rPr>
              <a:t>来自或流向</a:t>
            </a:r>
            <a:r>
              <a:rPr lang="en-US" altLang="zh-CN" dirty="0" smtClean="0">
                <a:solidFill>
                  <a:prstClr val="black">
                    <a:lumMod val="75000"/>
                    <a:lumOff val="25000"/>
                  </a:prstClr>
                </a:solidFill>
              </a:rPr>
              <a:t>Google</a:t>
            </a:r>
            <a:r>
              <a:rPr lang="zh-CN" altLang="en-US" dirty="0" smtClean="0">
                <a:solidFill>
                  <a:prstClr val="black">
                    <a:lumMod val="75000"/>
                    <a:lumOff val="25000"/>
                  </a:prstClr>
                </a:solidFill>
              </a:rPr>
              <a:t>的服务器，为满足全球用户需求，</a:t>
            </a:r>
            <a:r>
              <a:rPr lang="en-US" altLang="zh-CN" dirty="0" smtClean="0">
                <a:solidFill>
                  <a:prstClr val="black">
                    <a:lumMod val="75000"/>
                    <a:lumOff val="25000"/>
                  </a:prstClr>
                </a:solidFill>
              </a:rPr>
              <a:t>Google</a:t>
            </a:r>
            <a:r>
              <a:rPr lang="zh-CN" altLang="en-US" dirty="0" smtClean="0">
                <a:solidFill>
                  <a:prstClr val="black">
                    <a:lumMod val="75000"/>
                    <a:lumOff val="25000"/>
                  </a:prstClr>
                </a:solidFill>
              </a:rPr>
              <a:t>在美国及世界各地创建数个数据中心。</a:t>
            </a:r>
            <a:endParaRPr lang="en-US" altLang="zh-CN" dirty="0" smtClean="0">
              <a:solidFill>
                <a:prstClr val="black">
                  <a:lumMod val="75000"/>
                  <a:lumOff val="25000"/>
                </a:prstClr>
              </a:solidFill>
            </a:endParaRPr>
          </a:p>
          <a:p>
            <a:r>
              <a:rPr lang="zh-CN" altLang="en-US" dirty="0" smtClean="0">
                <a:solidFill>
                  <a:prstClr val="black">
                    <a:lumMod val="75000"/>
                    <a:lumOff val="25000"/>
                  </a:prstClr>
                </a:solidFill>
              </a:rPr>
              <a:t>以数据中心为界，</a:t>
            </a:r>
            <a:r>
              <a:rPr lang="en-US" altLang="zh-CN" dirty="0" smtClean="0">
                <a:solidFill>
                  <a:prstClr val="black">
                    <a:lumMod val="75000"/>
                    <a:lumOff val="25000"/>
                  </a:prstClr>
                </a:solidFill>
              </a:rPr>
              <a:t>Google</a:t>
            </a:r>
            <a:r>
              <a:rPr lang="zh-CN" altLang="en-US" dirty="0" smtClean="0">
                <a:solidFill>
                  <a:prstClr val="black">
                    <a:lumMod val="75000"/>
                    <a:lumOff val="25000"/>
                  </a:prstClr>
                </a:solidFill>
              </a:rPr>
              <a:t>的网络可以分为数据中心内的网络和数据中心外的网络。</a:t>
            </a:r>
            <a:r>
              <a:rPr lang="en-US" altLang="zh-CN" dirty="0" smtClean="0">
                <a:solidFill>
                  <a:prstClr val="black">
                    <a:lumMod val="75000"/>
                    <a:lumOff val="25000"/>
                  </a:prstClr>
                </a:solidFill>
              </a:rPr>
              <a:t>Google</a:t>
            </a:r>
            <a:r>
              <a:rPr lang="zh-CN" altLang="en-US" dirty="0" smtClean="0">
                <a:solidFill>
                  <a:prstClr val="black">
                    <a:lumMod val="75000"/>
                    <a:lumOff val="25000"/>
                  </a:prstClr>
                </a:solidFill>
              </a:rPr>
              <a:t>将</a:t>
            </a:r>
            <a:r>
              <a:rPr lang="en-US" altLang="zh-CN" dirty="0" smtClean="0">
                <a:solidFill>
                  <a:prstClr val="black">
                    <a:lumMod val="75000"/>
                    <a:lumOff val="25000"/>
                  </a:prstClr>
                </a:solidFill>
              </a:rPr>
              <a:t>2</a:t>
            </a:r>
            <a:r>
              <a:rPr lang="zh-CN" altLang="en-US" dirty="0" smtClean="0">
                <a:solidFill>
                  <a:prstClr val="black">
                    <a:lumMod val="75000"/>
                    <a:lumOff val="25000"/>
                  </a:prstClr>
                </a:solidFill>
              </a:rPr>
              <a:t>类广域网通信需求部署于</a:t>
            </a:r>
            <a:r>
              <a:rPr lang="en-US" altLang="zh-CN" dirty="0" smtClean="0">
                <a:solidFill>
                  <a:prstClr val="black">
                    <a:lumMod val="75000"/>
                    <a:lumOff val="25000"/>
                  </a:prstClr>
                </a:solidFill>
              </a:rPr>
              <a:t>2</a:t>
            </a:r>
            <a:r>
              <a:rPr lang="zh-CN" altLang="en-US" dirty="0" smtClean="0">
                <a:solidFill>
                  <a:prstClr val="black">
                    <a:lumMod val="75000"/>
                    <a:lumOff val="25000"/>
                  </a:prstClr>
                </a:solidFill>
              </a:rPr>
              <a:t>张骨干网平面中：一张网络称为</a:t>
            </a:r>
            <a:r>
              <a:rPr lang="en-US" altLang="zh-CN" dirty="0" smtClean="0">
                <a:solidFill>
                  <a:prstClr val="black">
                    <a:lumMod val="75000"/>
                    <a:lumOff val="25000"/>
                  </a:prstClr>
                </a:solidFill>
              </a:rPr>
              <a:t>I-scale</a:t>
            </a:r>
            <a:r>
              <a:rPr lang="zh-CN" altLang="en-US" dirty="0" smtClean="0">
                <a:solidFill>
                  <a:prstClr val="black">
                    <a:lumMod val="75000"/>
                    <a:lumOff val="25000"/>
                  </a:prstClr>
                </a:solidFill>
              </a:rPr>
              <a:t>网络，主要负责连接用户到</a:t>
            </a:r>
            <a:r>
              <a:rPr lang="en-US" altLang="zh-CN" dirty="0" smtClean="0">
                <a:solidFill>
                  <a:prstClr val="black">
                    <a:lumMod val="75000"/>
                    <a:lumOff val="25000"/>
                  </a:prstClr>
                </a:solidFill>
              </a:rPr>
              <a:t>Google</a:t>
            </a:r>
            <a:r>
              <a:rPr lang="zh-CN" altLang="en-US" dirty="0" smtClean="0">
                <a:solidFill>
                  <a:prstClr val="black">
                    <a:lumMod val="75000"/>
                    <a:lumOff val="25000"/>
                  </a:prstClr>
                </a:solidFill>
              </a:rPr>
              <a:t>服务；另一张网络称为</a:t>
            </a:r>
            <a:r>
              <a:rPr lang="en-US" altLang="zh-CN" dirty="0" smtClean="0">
                <a:solidFill>
                  <a:prstClr val="black">
                    <a:lumMod val="75000"/>
                    <a:lumOff val="25000"/>
                  </a:prstClr>
                </a:solidFill>
              </a:rPr>
              <a:t>G-scale</a:t>
            </a:r>
            <a:r>
              <a:rPr lang="zh-CN" altLang="en-US" dirty="0" smtClean="0">
                <a:solidFill>
                  <a:prstClr val="black">
                    <a:lumMod val="75000"/>
                    <a:lumOff val="25000"/>
                  </a:prstClr>
                </a:solidFill>
              </a:rPr>
              <a:t>网络，主要负责</a:t>
            </a:r>
            <a:r>
              <a:rPr lang="en-US" altLang="zh-CN" dirty="0" smtClean="0">
                <a:solidFill>
                  <a:prstClr val="black">
                    <a:lumMod val="75000"/>
                    <a:lumOff val="25000"/>
                  </a:prstClr>
                </a:solidFill>
              </a:rPr>
              <a:t>Google</a:t>
            </a:r>
            <a:r>
              <a:rPr lang="zh-CN" altLang="en-US" dirty="0" smtClean="0">
                <a:solidFill>
                  <a:prstClr val="black">
                    <a:lumMod val="75000"/>
                    <a:lumOff val="25000"/>
                  </a:prstClr>
                </a:solidFill>
              </a:rPr>
              <a:t>各数据中心之间的连接。</a:t>
            </a:r>
            <a:endParaRPr lang="en-US" altLang="zh-CN" dirty="0" smtClean="0">
              <a:solidFill>
                <a:prstClr val="black">
                  <a:lumMod val="75000"/>
                  <a:lumOff val="25000"/>
                </a:prstClr>
              </a:solidFill>
            </a:endParaRPr>
          </a:p>
        </p:txBody>
      </p:sp>
    </p:spTree>
    <p:extLst>
      <p:ext uri="{BB962C8B-B14F-4D97-AF65-F5344CB8AC3E}">
        <p14:creationId xmlns:p14="http://schemas.microsoft.com/office/powerpoint/2010/main" val="33920724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l"/>
            <a:r>
              <a:rPr lang="en-US" altLang="zh-CN" b="1" dirty="0" smtClean="0"/>
              <a:t>Google B4</a:t>
            </a:r>
            <a:r>
              <a:rPr lang="zh-CN" altLang="en-US" b="1" dirty="0" smtClean="0"/>
              <a:t>项目</a:t>
            </a:r>
            <a:r>
              <a:rPr lang="en-US" altLang="zh-CN" b="1" dirty="0" smtClean="0"/>
              <a:t>—</a:t>
            </a:r>
            <a:r>
              <a:rPr lang="zh-CN" altLang="en-US" b="1" dirty="0" smtClean="0"/>
              <a:t>需求</a:t>
            </a:r>
            <a:endParaRPr lang="zh-CN" altLang="en-US" b="1" dirty="0"/>
          </a:p>
        </p:txBody>
      </p:sp>
      <p:sp>
        <p:nvSpPr>
          <p:cNvPr id="4" name="Rectangle 3"/>
          <p:cNvSpPr txBox="1">
            <a:spLocks noChangeArrowheads="1"/>
          </p:cNvSpPr>
          <p:nvPr/>
        </p:nvSpPr>
        <p:spPr>
          <a:xfrm>
            <a:off x="900113" y="836935"/>
            <a:ext cx="7343775" cy="2958951"/>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000" kern="1200">
                <a:solidFill>
                  <a:schemeClr val="tx1">
                    <a:lumMod val="75000"/>
                    <a:lumOff val="25000"/>
                  </a:schemeClr>
                </a:solidFill>
                <a:latin typeface="微软雅黑" pitchFamily="34" charset="-122"/>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微软雅黑" pitchFamily="34" charset="-122"/>
                <a:ea typeface="微软雅黑" pitchFamily="34" charset="-122"/>
                <a:cs typeface="+mn-cs"/>
              </a:defRPr>
            </a:lvl3pPr>
            <a:lvl4pPr marL="16002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微软雅黑" pitchFamily="34" charset="-122"/>
                <a:ea typeface="微软雅黑" pitchFamily="34" charset="-122"/>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dirty="0" smtClean="0">
                <a:solidFill>
                  <a:prstClr val="black">
                    <a:lumMod val="75000"/>
                    <a:lumOff val="25000"/>
                  </a:prstClr>
                </a:solidFill>
              </a:rPr>
              <a:t>I-scale</a:t>
            </a:r>
            <a:r>
              <a:rPr lang="zh-CN" altLang="en-US" dirty="0" smtClean="0">
                <a:solidFill>
                  <a:prstClr val="black">
                    <a:lumMod val="75000"/>
                    <a:lumOff val="25000"/>
                  </a:prstClr>
                </a:solidFill>
              </a:rPr>
              <a:t>与</a:t>
            </a:r>
            <a:r>
              <a:rPr lang="en-US" altLang="zh-CN" dirty="0" smtClean="0">
                <a:solidFill>
                  <a:prstClr val="black">
                    <a:lumMod val="75000"/>
                    <a:lumOff val="25000"/>
                  </a:prstClr>
                </a:solidFill>
              </a:rPr>
              <a:t>G-scale</a:t>
            </a:r>
            <a:r>
              <a:rPr lang="zh-CN" altLang="en-US" dirty="0" smtClean="0">
                <a:solidFill>
                  <a:prstClr val="black">
                    <a:lumMod val="75000"/>
                    <a:lumOff val="25000"/>
                  </a:prstClr>
                </a:solidFill>
              </a:rPr>
              <a:t>网络的需求及流量特性存在很大的差别，</a:t>
            </a:r>
            <a:r>
              <a:rPr lang="en-US" altLang="zh-CN" dirty="0" smtClean="0">
                <a:solidFill>
                  <a:prstClr val="black">
                    <a:lumMod val="75000"/>
                    <a:lumOff val="25000"/>
                  </a:prstClr>
                </a:solidFill>
              </a:rPr>
              <a:t>I-scale</a:t>
            </a:r>
            <a:r>
              <a:rPr lang="zh-CN" altLang="en-US" dirty="0" smtClean="0">
                <a:solidFill>
                  <a:prstClr val="black">
                    <a:lumMod val="75000"/>
                    <a:lumOff val="25000"/>
                  </a:prstClr>
                </a:solidFill>
              </a:rPr>
              <a:t>网络流量相对稳定，白天高、晚上低，较为规律。但</a:t>
            </a:r>
            <a:r>
              <a:rPr lang="en-US" altLang="zh-CN" dirty="0" smtClean="0">
                <a:solidFill>
                  <a:prstClr val="black">
                    <a:lumMod val="75000"/>
                    <a:lumOff val="25000"/>
                  </a:prstClr>
                </a:solidFill>
              </a:rPr>
              <a:t>G-scale</a:t>
            </a:r>
            <a:r>
              <a:rPr lang="zh-CN" altLang="en-US" dirty="0" smtClean="0">
                <a:solidFill>
                  <a:prstClr val="black">
                    <a:lumMod val="75000"/>
                    <a:lumOff val="25000"/>
                  </a:prstClr>
                </a:solidFill>
              </a:rPr>
              <a:t>骨干网中以重型流量为主，且流量变化较剧烈，不呈现较为明显的规律。</a:t>
            </a:r>
            <a:endParaRPr lang="en-US" altLang="zh-CN" dirty="0" smtClean="0">
              <a:solidFill>
                <a:prstClr val="black">
                  <a:lumMod val="75000"/>
                  <a:lumOff val="25000"/>
                </a:prstClr>
              </a:solidFill>
            </a:endParaRPr>
          </a:p>
          <a:p>
            <a:r>
              <a:rPr lang="zh-CN" altLang="en-US" dirty="0" smtClean="0">
                <a:solidFill>
                  <a:prstClr val="black">
                    <a:lumMod val="75000"/>
                    <a:lumOff val="25000"/>
                  </a:prstClr>
                </a:solidFill>
              </a:rPr>
              <a:t>在</a:t>
            </a:r>
            <a:r>
              <a:rPr lang="en-US" altLang="zh-CN" dirty="0" smtClean="0">
                <a:solidFill>
                  <a:prstClr val="black">
                    <a:lumMod val="75000"/>
                    <a:lumOff val="25000"/>
                  </a:prstClr>
                </a:solidFill>
              </a:rPr>
              <a:t>G-scale</a:t>
            </a:r>
            <a:r>
              <a:rPr lang="zh-CN" altLang="en-US" dirty="0" smtClean="0">
                <a:solidFill>
                  <a:prstClr val="black">
                    <a:lumMod val="75000"/>
                    <a:lumOff val="25000"/>
                  </a:prstClr>
                </a:solidFill>
              </a:rPr>
              <a:t>网络中，</a:t>
            </a:r>
            <a:r>
              <a:rPr lang="en-US" altLang="zh-CN" dirty="0" smtClean="0">
                <a:solidFill>
                  <a:prstClr val="black">
                    <a:lumMod val="75000"/>
                    <a:lumOff val="25000"/>
                  </a:prstClr>
                </a:solidFill>
              </a:rPr>
              <a:t>Google</a:t>
            </a:r>
            <a:r>
              <a:rPr lang="zh-CN" altLang="en-US" dirty="0" smtClean="0">
                <a:solidFill>
                  <a:prstClr val="black">
                    <a:lumMod val="75000"/>
                    <a:lumOff val="25000"/>
                  </a:prstClr>
                </a:solidFill>
              </a:rPr>
              <a:t>经常需要将数以</a:t>
            </a:r>
            <a:r>
              <a:rPr lang="en-US" altLang="zh-CN" dirty="0" smtClean="0">
                <a:solidFill>
                  <a:prstClr val="black">
                    <a:lumMod val="75000"/>
                    <a:lumOff val="25000"/>
                  </a:prstClr>
                </a:solidFill>
              </a:rPr>
              <a:t>PB</a:t>
            </a:r>
            <a:r>
              <a:rPr lang="zh-CN" altLang="en-US" dirty="0" smtClean="0">
                <a:solidFill>
                  <a:prstClr val="black">
                    <a:lumMod val="75000"/>
                    <a:lumOff val="25000"/>
                  </a:prstClr>
                </a:solidFill>
              </a:rPr>
              <a:t>计的数据从一个地方转移到另一个地方。当数据发生转移时，</a:t>
            </a:r>
            <a:r>
              <a:rPr lang="en-US" altLang="zh-CN" dirty="0" smtClean="0">
                <a:solidFill>
                  <a:prstClr val="black">
                    <a:lumMod val="75000"/>
                    <a:lumOff val="25000"/>
                  </a:prstClr>
                </a:solidFill>
              </a:rPr>
              <a:t>Google</a:t>
            </a:r>
            <a:r>
              <a:rPr lang="zh-CN" altLang="en-US" dirty="0" smtClean="0">
                <a:solidFill>
                  <a:prstClr val="black">
                    <a:lumMod val="75000"/>
                    <a:lumOff val="25000"/>
                  </a:prstClr>
                </a:solidFill>
              </a:rPr>
              <a:t>希望能根据业务类型、紧迫程度等对相应的数据流进行细粒度的控制和管理，希望能够准确预测更新或发布的速度。在传统的网络架构中，混合式的网络管理与控制模式、封闭式的网络设备等使得这种需求成为一个具有挑战的难题。</a:t>
            </a:r>
            <a:endParaRPr lang="en-US" altLang="zh-CN" dirty="0" smtClean="0">
              <a:solidFill>
                <a:prstClr val="black">
                  <a:lumMod val="75000"/>
                  <a:lumOff val="25000"/>
                </a:prstClr>
              </a:solidFill>
            </a:endParaRPr>
          </a:p>
        </p:txBody>
      </p:sp>
    </p:spTree>
    <p:extLst>
      <p:ext uri="{BB962C8B-B14F-4D97-AF65-F5344CB8AC3E}">
        <p14:creationId xmlns:p14="http://schemas.microsoft.com/office/powerpoint/2010/main" val="36602545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l"/>
            <a:r>
              <a:rPr lang="en-US" altLang="zh-CN" b="1" dirty="0" smtClean="0"/>
              <a:t>Google B4</a:t>
            </a:r>
            <a:r>
              <a:rPr lang="zh-CN" altLang="en-US" b="1" dirty="0" smtClean="0"/>
              <a:t>项目</a:t>
            </a:r>
            <a:r>
              <a:rPr lang="en-US" altLang="zh-CN" b="1" dirty="0" smtClean="0"/>
              <a:t>—</a:t>
            </a:r>
            <a:r>
              <a:rPr lang="zh-CN" altLang="en-US" b="1" dirty="0" smtClean="0"/>
              <a:t>实施</a:t>
            </a:r>
            <a:endParaRPr lang="zh-CN" altLang="en-US" b="1" dirty="0"/>
          </a:p>
        </p:txBody>
      </p:sp>
      <p:sp>
        <p:nvSpPr>
          <p:cNvPr id="4" name="Rectangle 3"/>
          <p:cNvSpPr txBox="1">
            <a:spLocks noChangeArrowheads="1"/>
          </p:cNvSpPr>
          <p:nvPr/>
        </p:nvSpPr>
        <p:spPr>
          <a:xfrm>
            <a:off x="323528" y="980951"/>
            <a:ext cx="8568951" cy="2958951"/>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000" kern="1200">
                <a:solidFill>
                  <a:schemeClr val="tx1">
                    <a:lumMod val="75000"/>
                    <a:lumOff val="25000"/>
                  </a:schemeClr>
                </a:solidFill>
                <a:latin typeface="微软雅黑" pitchFamily="34" charset="-122"/>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微软雅黑" pitchFamily="34" charset="-122"/>
                <a:ea typeface="微软雅黑" pitchFamily="34" charset="-122"/>
                <a:cs typeface="+mn-cs"/>
              </a:defRPr>
            </a:lvl3pPr>
            <a:lvl4pPr marL="16002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微软雅黑" pitchFamily="34" charset="-122"/>
                <a:ea typeface="微软雅黑" pitchFamily="34" charset="-122"/>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2000" dirty="0">
                <a:solidFill>
                  <a:prstClr val="black">
                    <a:lumMod val="75000"/>
                    <a:lumOff val="25000"/>
                  </a:prstClr>
                </a:solidFill>
              </a:rPr>
              <a:t>Google</a:t>
            </a:r>
            <a:r>
              <a:rPr lang="zh-CN" altLang="en-US" sz="2000" dirty="0">
                <a:solidFill>
                  <a:prstClr val="black">
                    <a:lumMod val="75000"/>
                    <a:lumOff val="25000"/>
                  </a:prstClr>
                </a:solidFill>
              </a:rPr>
              <a:t>的部署分为三个</a:t>
            </a:r>
            <a:r>
              <a:rPr lang="zh-CN" altLang="en-US" sz="2000" dirty="0" smtClean="0">
                <a:solidFill>
                  <a:prstClr val="black">
                    <a:lumMod val="75000"/>
                    <a:lumOff val="25000"/>
                  </a:prstClr>
                </a:solidFill>
              </a:rPr>
              <a:t>阶段</a:t>
            </a:r>
            <a:r>
              <a:rPr lang="zh-CN" altLang="en-US" sz="2000" dirty="0">
                <a:solidFill>
                  <a:prstClr val="black">
                    <a:lumMod val="75000"/>
                    <a:lumOff val="25000"/>
                  </a:prstClr>
                </a:solidFill>
              </a:rPr>
              <a:t>：</a:t>
            </a:r>
            <a:endParaRPr lang="en-US" altLang="zh-CN" sz="2000" dirty="0" smtClean="0">
              <a:solidFill>
                <a:prstClr val="black">
                  <a:lumMod val="75000"/>
                  <a:lumOff val="25000"/>
                </a:prstClr>
              </a:solidFill>
            </a:endParaRPr>
          </a:p>
          <a:p>
            <a:r>
              <a:rPr lang="zh-CN" altLang="en-US" sz="2000" dirty="0" smtClean="0">
                <a:solidFill>
                  <a:srgbClr val="C00000"/>
                </a:solidFill>
              </a:rPr>
              <a:t>第一</a:t>
            </a:r>
            <a:r>
              <a:rPr lang="zh-CN" altLang="en-US" sz="2000" dirty="0">
                <a:solidFill>
                  <a:srgbClr val="C00000"/>
                </a:solidFill>
              </a:rPr>
              <a:t>阶段</a:t>
            </a:r>
            <a:r>
              <a:rPr lang="zh-CN" altLang="en-US" sz="2000" dirty="0">
                <a:solidFill>
                  <a:prstClr val="black">
                    <a:lumMod val="75000"/>
                    <a:lumOff val="25000"/>
                  </a:prstClr>
                </a:solidFill>
              </a:rPr>
              <a:t>在</a:t>
            </a:r>
            <a:r>
              <a:rPr lang="en-US" altLang="zh-CN" sz="2000" dirty="0">
                <a:solidFill>
                  <a:prstClr val="black">
                    <a:lumMod val="75000"/>
                    <a:lumOff val="25000"/>
                  </a:prstClr>
                </a:solidFill>
              </a:rPr>
              <a:t>2010</a:t>
            </a:r>
            <a:r>
              <a:rPr lang="zh-CN" altLang="en-US" sz="2000" dirty="0">
                <a:solidFill>
                  <a:prstClr val="black">
                    <a:lumMod val="75000"/>
                    <a:lumOff val="25000"/>
                  </a:prstClr>
                </a:solidFill>
              </a:rPr>
              <a:t>年春天完成，把</a:t>
            </a:r>
            <a:r>
              <a:rPr lang="en-US" altLang="zh-CN" sz="2000" dirty="0">
                <a:solidFill>
                  <a:prstClr val="black">
                    <a:lumMod val="75000"/>
                    <a:lumOff val="25000"/>
                  </a:prstClr>
                </a:solidFill>
              </a:rPr>
              <a:t>OpenFlow</a:t>
            </a:r>
            <a:r>
              <a:rPr lang="zh-CN" altLang="en-US" sz="2000" dirty="0">
                <a:solidFill>
                  <a:prstClr val="black">
                    <a:lumMod val="75000"/>
                    <a:lumOff val="25000"/>
                  </a:prstClr>
                </a:solidFill>
              </a:rPr>
              <a:t>交换机引入到网络里面，但这时</a:t>
            </a:r>
            <a:r>
              <a:rPr lang="en-US" altLang="zh-CN" sz="2000" dirty="0">
                <a:solidFill>
                  <a:prstClr val="black">
                    <a:lumMod val="75000"/>
                    <a:lumOff val="25000"/>
                  </a:prstClr>
                </a:solidFill>
              </a:rPr>
              <a:t>OpenFlow</a:t>
            </a:r>
            <a:r>
              <a:rPr lang="zh-CN" altLang="en-US" sz="2000" dirty="0">
                <a:solidFill>
                  <a:prstClr val="black">
                    <a:lumMod val="75000"/>
                    <a:lumOff val="25000"/>
                  </a:prstClr>
                </a:solidFill>
              </a:rPr>
              <a:t>交换机对同网络中的其他非</a:t>
            </a:r>
            <a:r>
              <a:rPr lang="en-US" altLang="zh-CN" sz="2000" dirty="0">
                <a:solidFill>
                  <a:prstClr val="black">
                    <a:lumMod val="75000"/>
                    <a:lumOff val="25000"/>
                  </a:prstClr>
                </a:solidFill>
              </a:rPr>
              <a:t>OpenFlow</a:t>
            </a:r>
            <a:r>
              <a:rPr lang="zh-CN" altLang="en-US" sz="2000" dirty="0">
                <a:solidFill>
                  <a:prstClr val="black">
                    <a:lumMod val="75000"/>
                    <a:lumOff val="25000"/>
                  </a:prstClr>
                </a:solidFill>
              </a:rPr>
              <a:t>设备表现得就像是传统交换机一样，只是网络协议都是在</a:t>
            </a:r>
            <a:r>
              <a:rPr lang="en-US" altLang="zh-CN" sz="2000" dirty="0">
                <a:solidFill>
                  <a:prstClr val="black">
                    <a:lumMod val="75000"/>
                    <a:lumOff val="25000"/>
                  </a:prstClr>
                </a:solidFill>
              </a:rPr>
              <a:t>Controller</a:t>
            </a:r>
            <a:r>
              <a:rPr lang="zh-CN" altLang="en-US" sz="2000" dirty="0">
                <a:solidFill>
                  <a:prstClr val="black">
                    <a:lumMod val="75000"/>
                    <a:lumOff val="25000"/>
                  </a:prstClr>
                </a:solidFill>
              </a:rPr>
              <a:t>上完成的，外部行为来看表现得仍然像传统网络</a:t>
            </a:r>
            <a:r>
              <a:rPr lang="zh-CN" altLang="en-US" sz="2000" dirty="0" smtClean="0">
                <a:solidFill>
                  <a:prstClr val="black">
                    <a:lumMod val="75000"/>
                    <a:lumOff val="25000"/>
                  </a:prstClr>
                </a:solidFill>
              </a:rPr>
              <a:t>。</a:t>
            </a:r>
            <a:endParaRPr lang="en-US" altLang="zh-CN" sz="2000" dirty="0" smtClean="0">
              <a:solidFill>
                <a:prstClr val="black">
                  <a:lumMod val="75000"/>
                  <a:lumOff val="25000"/>
                </a:prstClr>
              </a:solidFill>
            </a:endParaRPr>
          </a:p>
          <a:p>
            <a:r>
              <a:rPr lang="zh-CN" altLang="en-US" sz="2000" dirty="0" smtClean="0">
                <a:solidFill>
                  <a:srgbClr val="C00000"/>
                </a:solidFill>
              </a:rPr>
              <a:t>第二</a:t>
            </a:r>
            <a:r>
              <a:rPr lang="zh-CN" altLang="en-US" sz="2000" dirty="0">
                <a:solidFill>
                  <a:srgbClr val="C00000"/>
                </a:solidFill>
              </a:rPr>
              <a:t>阶段</a:t>
            </a:r>
            <a:r>
              <a:rPr lang="zh-CN" altLang="en-US" sz="2000" dirty="0">
                <a:solidFill>
                  <a:prstClr val="black">
                    <a:lumMod val="75000"/>
                    <a:lumOff val="25000"/>
                  </a:prstClr>
                </a:solidFill>
              </a:rPr>
              <a:t>是到 </a:t>
            </a:r>
            <a:r>
              <a:rPr lang="en-US" altLang="zh-CN" sz="2000" dirty="0">
                <a:solidFill>
                  <a:prstClr val="black">
                    <a:lumMod val="75000"/>
                    <a:lumOff val="25000"/>
                  </a:prstClr>
                </a:solidFill>
              </a:rPr>
              <a:t>2011</a:t>
            </a:r>
            <a:r>
              <a:rPr lang="zh-CN" altLang="en-US" sz="2000" dirty="0">
                <a:solidFill>
                  <a:prstClr val="black">
                    <a:lumMod val="75000"/>
                    <a:lumOff val="25000"/>
                  </a:prstClr>
                </a:solidFill>
              </a:rPr>
              <a:t>年中完成，这个阶段引入更多流量到</a:t>
            </a:r>
            <a:r>
              <a:rPr lang="en-US" altLang="zh-CN" sz="2000" dirty="0">
                <a:solidFill>
                  <a:prstClr val="black">
                    <a:lumMod val="75000"/>
                    <a:lumOff val="25000"/>
                  </a:prstClr>
                </a:solidFill>
              </a:rPr>
              <a:t>OpenFlow</a:t>
            </a:r>
            <a:r>
              <a:rPr lang="zh-CN" altLang="en-US" sz="2000" dirty="0">
                <a:solidFill>
                  <a:prstClr val="black">
                    <a:lumMod val="75000"/>
                    <a:lumOff val="25000"/>
                  </a:prstClr>
                </a:solidFill>
              </a:rPr>
              <a:t>网络中，并且开始引入</a:t>
            </a:r>
            <a:r>
              <a:rPr lang="en-US" altLang="zh-CN" sz="2000" dirty="0">
                <a:solidFill>
                  <a:prstClr val="black">
                    <a:lumMod val="75000"/>
                    <a:lumOff val="25000"/>
                  </a:prstClr>
                </a:solidFill>
              </a:rPr>
              <a:t>SDN</a:t>
            </a:r>
            <a:r>
              <a:rPr lang="zh-CN" altLang="en-US" sz="2000" dirty="0">
                <a:solidFill>
                  <a:prstClr val="black">
                    <a:lumMod val="75000"/>
                    <a:lumOff val="25000"/>
                  </a:prstClr>
                </a:solidFill>
              </a:rPr>
              <a:t>管理，让网络开始向</a:t>
            </a:r>
            <a:r>
              <a:rPr lang="en-US" altLang="zh-CN" sz="2000" dirty="0">
                <a:solidFill>
                  <a:prstClr val="black">
                    <a:lumMod val="75000"/>
                    <a:lumOff val="25000"/>
                  </a:prstClr>
                </a:solidFill>
              </a:rPr>
              <a:t>SDN</a:t>
            </a:r>
            <a:r>
              <a:rPr lang="zh-CN" altLang="en-US" sz="2000" dirty="0">
                <a:solidFill>
                  <a:prstClr val="black">
                    <a:lumMod val="75000"/>
                    <a:lumOff val="25000"/>
                  </a:prstClr>
                </a:solidFill>
              </a:rPr>
              <a:t>网络演变</a:t>
            </a:r>
            <a:r>
              <a:rPr lang="zh-CN" altLang="en-US" sz="2000" dirty="0" smtClean="0">
                <a:solidFill>
                  <a:prstClr val="black">
                    <a:lumMod val="75000"/>
                    <a:lumOff val="25000"/>
                  </a:prstClr>
                </a:solidFill>
              </a:rPr>
              <a:t>。</a:t>
            </a:r>
            <a:endParaRPr lang="en-US" altLang="zh-CN" sz="2000" dirty="0" smtClean="0">
              <a:solidFill>
                <a:prstClr val="black">
                  <a:lumMod val="75000"/>
                  <a:lumOff val="25000"/>
                </a:prstClr>
              </a:solidFill>
            </a:endParaRPr>
          </a:p>
          <a:p>
            <a:r>
              <a:rPr lang="zh-CN" altLang="en-US" sz="2000" dirty="0" smtClean="0">
                <a:solidFill>
                  <a:srgbClr val="C00000"/>
                </a:solidFill>
              </a:rPr>
              <a:t>第三</a:t>
            </a:r>
            <a:r>
              <a:rPr lang="zh-CN" altLang="en-US" sz="2000" dirty="0">
                <a:solidFill>
                  <a:srgbClr val="C00000"/>
                </a:solidFill>
              </a:rPr>
              <a:t>个阶段</a:t>
            </a:r>
            <a:r>
              <a:rPr lang="zh-CN" altLang="en-US" sz="2000" dirty="0">
                <a:solidFill>
                  <a:prstClr val="black">
                    <a:lumMod val="75000"/>
                    <a:lumOff val="25000"/>
                  </a:prstClr>
                </a:solidFill>
              </a:rPr>
              <a:t>在</a:t>
            </a:r>
            <a:r>
              <a:rPr lang="en-US" altLang="zh-CN" sz="2000" dirty="0">
                <a:solidFill>
                  <a:prstClr val="black">
                    <a:lumMod val="75000"/>
                    <a:lumOff val="25000"/>
                  </a:prstClr>
                </a:solidFill>
              </a:rPr>
              <a:t>2012</a:t>
            </a:r>
            <a:r>
              <a:rPr lang="zh-CN" altLang="en-US" sz="2000" dirty="0">
                <a:solidFill>
                  <a:prstClr val="black">
                    <a:lumMod val="75000"/>
                    <a:lumOff val="25000"/>
                  </a:prstClr>
                </a:solidFill>
              </a:rPr>
              <a:t>年初完 成，整个</a:t>
            </a:r>
            <a:r>
              <a:rPr lang="en-US" altLang="zh-CN" sz="2000" dirty="0">
                <a:solidFill>
                  <a:prstClr val="black">
                    <a:lumMod val="75000"/>
                    <a:lumOff val="25000"/>
                  </a:prstClr>
                </a:solidFill>
              </a:rPr>
              <a:t>B4</a:t>
            </a:r>
            <a:r>
              <a:rPr lang="zh-CN" altLang="en-US" sz="2000" dirty="0">
                <a:solidFill>
                  <a:prstClr val="black">
                    <a:lumMod val="75000"/>
                    <a:lumOff val="25000"/>
                  </a:prstClr>
                </a:solidFill>
              </a:rPr>
              <a:t>网络完全切换到了</a:t>
            </a:r>
            <a:r>
              <a:rPr lang="en-US" altLang="zh-CN" sz="2000" dirty="0">
                <a:solidFill>
                  <a:prstClr val="black">
                    <a:lumMod val="75000"/>
                    <a:lumOff val="25000"/>
                  </a:prstClr>
                </a:solidFill>
              </a:rPr>
              <a:t>OpenFlow</a:t>
            </a:r>
            <a:r>
              <a:rPr lang="zh-CN" altLang="en-US" sz="2000" dirty="0">
                <a:solidFill>
                  <a:prstClr val="black">
                    <a:lumMod val="75000"/>
                    <a:lumOff val="25000"/>
                  </a:prstClr>
                </a:solidFill>
              </a:rPr>
              <a:t>网络，引入了流量工程，完全靠</a:t>
            </a:r>
            <a:r>
              <a:rPr lang="en-US" altLang="zh-CN" sz="2000" dirty="0">
                <a:solidFill>
                  <a:prstClr val="black">
                    <a:lumMod val="75000"/>
                    <a:lumOff val="25000"/>
                  </a:prstClr>
                </a:solidFill>
              </a:rPr>
              <a:t>OpenFlow</a:t>
            </a:r>
            <a:r>
              <a:rPr lang="zh-CN" altLang="en-US" sz="2000" dirty="0">
                <a:solidFill>
                  <a:prstClr val="black">
                    <a:lumMod val="75000"/>
                    <a:lumOff val="25000"/>
                  </a:prstClr>
                </a:solidFill>
              </a:rPr>
              <a:t>来规划流量路径，对网络流量进行极大的优化。</a:t>
            </a:r>
            <a:endParaRPr lang="en-US" altLang="zh-CN" sz="2000" dirty="0" smtClean="0">
              <a:solidFill>
                <a:prstClr val="black">
                  <a:lumMod val="75000"/>
                  <a:lumOff val="25000"/>
                </a:prstClr>
              </a:solidFill>
            </a:endParaRPr>
          </a:p>
        </p:txBody>
      </p:sp>
    </p:spTree>
    <p:extLst>
      <p:ext uri="{BB962C8B-B14F-4D97-AF65-F5344CB8AC3E}">
        <p14:creationId xmlns:p14="http://schemas.microsoft.com/office/powerpoint/2010/main" val="14967250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l"/>
            <a:r>
              <a:rPr lang="en-US" altLang="zh-CN" b="1" dirty="0" smtClean="0"/>
              <a:t>Google B4</a:t>
            </a:r>
            <a:r>
              <a:rPr lang="zh-CN" altLang="en-US" b="1" dirty="0" smtClean="0"/>
              <a:t>项目</a:t>
            </a:r>
            <a:r>
              <a:rPr lang="en-US" altLang="zh-CN" b="1" dirty="0" smtClean="0"/>
              <a:t>—</a:t>
            </a:r>
            <a:r>
              <a:rPr lang="zh-CN" altLang="en-US" b="1" dirty="0" smtClean="0"/>
              <a:t>改造效果</a:t>
            </a:r>
            <a:endParaRPr lang="zh-CN" altLang="en-US" b="1" dirty="0"/>
          </a:p>
        </p:txBody>
      </p:sp>
      <p:sp>
        <p:nvSpPr>
          <p:cNvPr id="4" name="Rectangle 3"/>
          <p:cNvSpPr txBox="1">
            <a:spLocks noChangeArrowheads="1"/>
          </p:cNvSpPr>
          <p:nvPr/>
        </p:nvSpPr>
        <p:spPr>
          <a:xfrm>
            <a:off x="467543" y="987574"/>
            <a:ext cx="8208913" cy="2958951"/>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000" kern="1200">
                <a:solidFill>
                  <a:schemeClr val="tx1">
                    <a:lumMod val="75000"/>
                    <a:lumOff val="25000"/>
                  </a:schemeClr>
                </a:solidFill>
                <a:latin typeface="微软雅黑" pitchFamily="34" charset="-122"/>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微软雅黑" pitchFamily="34" charset="-122"/>
                <a:ea typeface="微软雅黑" pitchFamily="34" charset="-122"/>
                <a:cs typeface="+mn-cs"/>
              </a:defRPr>
            </a:lvl3pPr>
            <a:lvl4pPr marL="16002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微软雅黑" pitchFamily="34" charset="-122"/>
                <a:ea typeface="微软雅黑" pitchFamily="34" charset="-122"/>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dirty="0">
                <a:solidFill>
                  <a:prstClr val="black">
                    <a:lumMod val="75000"/>
                    <a:lumOff val="25000"/>
                  </a:prstClr>
                </a:solidFill>
              </a:rPr>
              <a:t>经过改造之后，</a:t>
            </a:r>
            <a:r>
              <a:rPr lang="zh-CN" altLang="en-US" dirty="0" smtClean="0">
                <a:solidFill>
                  <a:prstClr val="black">
                    <a:lumMod val="75000"/>
                    <a:lumOff val="25000"/>
                  </a:prstClr>
                </a:solidFill>
              </a:rPr>
              <a:t>据称链路</a:t>
            </a:r>
            <a:r>
              <a:rPr lang="zh-CN" altLang="en-US" dirty="0">
                <a:solidFill>
                  <a:prstClr val="black">
                    <a:lumMod val="75000"/>
                    <a:lumOff val="25000"/>
                  </a:prstClr>
                </a:solidFill>
              </a:rPr>
              <a:t>带宽利用率提高了</a:t>
            </a:r>
            <a:r>
              <a:rPr lang="en-US" altLang="zh-CN" dirty="0">
                <a:solidFill>
                  <a:prstClr val="black">
                    <a:lumMod val="75000"/>
                    <a:lumOff val="25000"/>
                  </a:prstClr>
                </a:solidFill>
              </a:rPr>
              <a:t>3</a:t>
            </a:r>
            <a:r>
              <a:rPr lang="zh-CN" altLang="en-US" dirty="0">
                <a:solidFill>
                  <a:prstClr val="black">
                    <a:lumMod val="75000"/>
                    <a:lumOff val="25000"/>
                  </a:prstClr>
                </a:solidFill>
              </a:rPr>
              <a:t>倍以上，接近</a:t>
            </a:r>
            <a:r>
              <a:rPr lang="en-US" altLang="zh-CN" dirty="0">
                <a:solidFill>
                  <a:prstClr val="black">
                    <a:lumMod val="75000"/>
                    <a:lumOff val="25000"/>
                  </a:prstClr>
                </a:solidFill>
              </a:rPr>
              <a:t>100%</a:t>
            </a:r>
            <a:r>
              <a:rPr lang="zh-CN" altLang="en-US" dirty="0">
                <a:solidFill>
                  <a:prstClr val="black">
                    <a:lumMod val="75000"/>
                    <a:lumOff val="25000"/>
                  </a:prstClr>
                </a:solidFill>
              </a:rPr>
              <a:t>，链路成本大大降低，这应该算是最大的成效了，也是当初最主要的</a:t>
            </a:r>
            <a:r>
              <a:rPr lang="zh-CN" altLang="en-US" dirty="0" smtClean="0">
                <a:solidFill>
                  <a:prstClr val="black">
                    <a:lumMod val="75000"/>
                    <a:lumOff val="25000"/>
                  </a:prstClr>
                </a:solidFill>
              </a:rPr>
              <a:t>目标。</a:t>
            </a:r>
            <a:r>
              <a:rPr lang="zh-CN" altLang="en-US" dirty="0">
                <a:solidFill>
                  <a:prstClr val="black">
                    <a:lumMod val="75000"/>
                    <a:lumOff val="25000"/>
                  </a:prstClr>
                </a:solidFill>
              </a:rPr>
              <a:t>另外的收获还包括网络更稳定，对路径失效的反应更快，管理大大简化，也不再需要交换机使用大的包缓存，对交换机的要求降低。</a:t>
            </a:r>
            <a:r>
              <a:rPr lang="en-US" altLang="zh-CN" dirty="0">
                <a:solidFill>
                  <a:prstClr val="black">
                    <a:lumMod val="75000"/>
                    <a:lumOff val="25000"/>
                  </a:prstClr>
                </a:solidFill>
              </a:rPr>
              <a:t>Google</a:t>
            </a:r>
            <a:r>
              <a:rPr lang="zh-CN" altLang="en-US" dirty="0">
                <a:solidFill>
                  <a:prstClr val="black">
                    <a:lumMod val="75000"/>
                    <a:lumOff val="25000"/>
                  </a:prstClr>
                </a:solidFill>
              </a:rPr>
              <a:t>认为 </a:t>
            </a:r>
            <a:r>
              <a:rPr lang="en-US" altLang="zh-CN" dirty="0">
                <a:solidFill>
                  <a:prstClr val="black">
                    <a:lumMod val="75000"/>
                    <a:lumOff val="25000"/>
                  </a:prstClr>
                </a:solidFill>
              </a:rPr>
              <a:t>OpenFlow</a:t>
            </a:r>
            <a:r>
              <a:rPr lang="zh-CN" altLang="en-US" dirty="0">
                <a:solidFill>
                  <a:prstClr val="black">
                    <a:lumMod val="75000"/>
                    <a:lumOff val="25000"/>
                  </a:prstClr>
                </a:solidFill>
              </a:rPr>
              <a:t>的能力已得到验证和肯定，包括对整个网络的视图可以看得很清楚，可以更好地来做</a:t>
            </a:r>
            <a:r>
              <a:rPr lang="en-US" altLang="zh-CN" dirty="0" err="1">
                <a:solidFill>
                  <a:prstClr val="black">
                    <a:lumMod val="75000"/>
                    <a:lumOff val="25000"/>
                  </a:prstClr>
                </a:solidFill>
              </a:rPr>
              <a:t>Traffice</a:t>
            </a:r>
            <a:r>
              <a:rPr lang="en-US" altLang="zh-CN" dirty="0">
                <a:solidFill>
                  <a:prstClr val="black">
                    <a:lumMod val="75000"/>
                    <a:lumOff val="25000"/>
                  </a:prstClr>
                </a:solidFill>
              </a:rPr>
              <a:t> Engineering</a:t>
            </a:r>
            <a:r>
              <a:rPr lang="zh-CN" altLang="en-US" dirty="0">
                <a:solidFill>
                  <a:prstClr val="black">
                    <a:lumMod val="75000"/>
                    <a:lumOff val="25000"/>
                  </a:prstClr>
                </a:solidFill>
              </a:rPr>
              <a:t>，从而更好地进行流量管控和规划，更好地路由规划，能够清楚地了解网络里面发生了什么事情，包括监控和报警</a:t>
            </a:r>
            <a:r>
              <a:rPr lang="zh-CN" altLang="en-US" dirty="0" smtClean="0">
                <a:solidFill>
                  <a:prstClr val="black">
                    <a:lumMod val="75000"/>
                    <a:lumOff val="25000"/>
                  </a:prstClr>
                </a:solidFill>
              </a:rPr>
              <a:t>。</a:t>
            </a:r>
            <a:endParaRPr lang="en-US" altLang="zh-CN" dirty="0" smtClean="0">
              <a:solidFill>
                <a:prstClr val="black">
                  <a:lumMod val="75000"/>
                  <a:lumOff val="25000"/>
                </a:prstClr>
              </a:solidFill>
            </a:endParaRPr>
          </a:p>
        </p:txBody>
      </p:sp>
    </p:spTree>
    <p:extLst>
      <p:ext uri="{BB962C8B-B14F-4D97-AF65-F5344CB8AC3E}">
        <p14:creationId xmlns:p14="http://schemas.microsoft.com/office/powerpoint/2010/main" val="25951086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l"/>
            <a:r>
              <a:rPr lang="en-US" altLang="zh-CN" b="1" dirty="0" smtClean="0"/>
              <a:t>Facebook—OCP</a:t>
            </a:r>
            <a:r>
              <a:rPr lang="zh-CN" altLang="en-US" b="1" dirty="0" smtClean="0"/>
              <a:t>项目</a:t>
            </a:r>
            <a:endParaRPr lang="zh-CN" altLang="en-US" b="1" dirty="0"/>
          </a:p>
        </p:txBody>
      </p:sp>
      <p:sp>
        <p:nvSpPr>
          <p:cNvPr id="4" name="Rectangle 3"/>
          <p:cNvSpPr txBox="1">
            <a:spLocks noChangeArrowheads="1"/>
          </p:cNvSpPr>
          <p:nvPr/>
        </p:nvSpPr>
        <p:spPr>
          <a:xfrm>
            <a:off x="900113" y="1196975"/>
            <a:ext cx="7343775" cy="2958951"/>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000" kern="1200">
                <a:solidFill>
                  <a:schemeClr val="tx1">
                    <a:lumMod val="75000"/>
                    <a:lumOff val="25000"/>
                  </a:schemeClr>
                </a:solidFill>
                <a:latin typeface="微软雅黑" pitchFamily="34" charset="-122"/>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微软雅黑" pitchFamily="34" charset="-122"/>
                <a:ea typeface="微软雅黑" pitchFamily="34" charset="-122"/>
                <a:cs typeface="+mn-cs"/>
              </a:defRPr>
            </a:lvl3pPr>
            <a:lvl4pPr marL="16002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微软雅黑" pitchFamily="34" charset="-122"/>
                <a:ea typeface="微软雅黑" pitchFamily="34" charset="-122"/>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dirty="0" smtClean="0">
                <a:solidFill>
                  <a:prstClr val="black">
                    <a:lumMod val="75000"/>
                    <a:lumOff val="25000"/>
                  </a:prstClr>
                </a:solidFill>
              </a:rPr>
              <a:t>Facebook</a:t>
            </a:r>
            <a:r>
              <a:rPr lang="zh-CN" altLang="en-US" dirty="0" smtClean="0">
                <a:solidFill>
                  <a:prstClr val="black">
                    <a:lumMod val="75000"/>
                    <a:lumOff val="25000"/>
                  </a:prstClr>
                </a:solidFill>
              </a:rPr>
              <a:t>是全球第一大社交网站，随着用户数量不断增加，</a:t>
            </a:r>
            <a:r>
              <a:rPr lang="en-US" altLang="zh-CN" dirty="0" smtClean="0">
                <a:solidFill>
                  <a:prstClr val="black">
                    <a:lumMod val="75000"/>
                    <a:lumOff val="25000"/>
                  </a:prstClr>
                </a:solidFill>
              </a:rPr>
              <a:t>Facebook</a:t>
            </a:r>
            <a:r>
              <a:rPr lang="zh-CN" altLang="en-US" dirty="0" smtClean="0">
                <a:solidFill>
                  <a:prstClr val="black">
                    <a:lumMod val="75000"/>
                    <a:lumOff val="25000"/>
                  </a:prstClr>
                </a:solidFill>
              </a:rPr>
              <a:t>的流量负载也具有显著的扩展，而</a:t>
            </a:r>
            <a:r>
              <a:rPr lang="en-US" altLang="zh-CN" dirty="0" smtClean="0">
                <a:solidFill>
                  <a:prstClr val="black">
                    <a:lumMod val="75000"/>
                    <a:lumOff val="25000"/>
                  </a:prstClr>
                </a:solidFill>
              </a:rPr>
              <a:t>SDN</a:t>
            </a:r>
            <a:r>
              <a:rPr lang="zh-CN" altLang="en-US" dirty="0" smtClean="0">
                <a:solidFill>
                  <a:prstClr val="black">
                    <a:lumMod val="75000"/>
                    <a:lumOff val="25000"/>
                  </a:prstClr>
                </a:solidFill>
              </a:rPr>
              <a:t>恰恰适合云供应商的流量负载扩展且可以满足更大用户数量。</a:t>
            </a:r>
            <a:endParaRPr lang="en-US" altLang="zh-CN" dirty="0" smtClean="0">
              <a:solidFill>
                <a:prstClr val="black">
                  <a:lumMod val="75000"/>
                  <a:lumOff val="25000"/>
                </a:prstClr>
              </a:solidFill>
            </a:endParaRPr>
          </a:p>
          <a:p>
            <a:r>
              <a:rPr lang="en-US" altLang="zh-CN" dirty="0" smtClean="0">
                <a:solidFill>
                  <a:prstClr val="black">
                    <a:lumMod val="75000"/>
                    <a:lumOff val="25000"/>
                  </a:prstClr>
                </a:solidFill>
              </a:rPr>
              <a:t>Facebook</a:t>
            </a:r>
            <a:r>
              <a:rPr lang="zh-CN" altLang="en-US" dirty="0" smtClean="0">
                <a:solidFill>
                  <a:prstClr val="black">
                    <a:lumMod val="75000"/>
                    <a:lumOff val="25000"/>
                  </a:prstClr>
                </a:solidFill>
              </a:rPr>
              <a:t>在</a:t>
            </a:r>
            <a:r>
              <a:rPr lang="en-US" altLang="zh-CN" dirty="0" smtClean="0">
                <a:solidFill>
                  <a:prstClr val="black">
                    <a:lumMod val="75000"/>
                    <a:lumOff val="25000"/>
                  </a:prstClr>
                </a:solidFill>
              </a:rPr>
              <a:t>SDN</a:t>
            </a:r>
            <a:r>
              <a:rPr lang="zh-CN" altLang="en-US" dirty="0" smtClean="0">
                <a:solidFill>
                  <a:prstClr val="black">
                    <a:lumMod val="75000"/>
                    <a:lumOff val="25000"/>
                  </a:prstClr>
                </a:solidFill>
              </a:rPr>
              <a:t>方面的工作是作为开放计算项目（</a:t>
            </a:r>
            <a:r>
              <a:rPr lang="en-US" altLang="zh-CN" dirty="0" smtClean="0">
                <a:solidFill>
                  <a:prstClr val="black">
                    <a:lumMod val="75000"/>
                    <a:lumOff val="25000"/>
                  </a:prstClr>
                </a:solidFill>
              </a:rPr>
              <a:t>OCP—open compute project</a:t>
            </a:r>
            <a:r>
              <a:rPr lang="zh-CN" altLang="en-US" dirty="0" smtClean="0">
                <a:solidFill>
                  <a:prstClr val="black">
                    <a:lumMod val="75000"/>
                    <a:lumOff val="25000"/>
                  </a:prstClr>
                </a:solidFill>
              </a:rPr>
              <a:t>）的一部分而展开的。目的是通过将开源理念引入到硬件设计方面，为数据中心降低成本、提高效率。</a:t>
            </a:r>
            <a:endParaRPr lang="en-US" altLang="zh-CN" dirty="0" smtClean="0">
              <a:solidFill>
                <a:prstClr val="black">
                  <a:lumMod val="75000"/>
                  <a:lumOff val="25000"/>
                </a:prstClr>
              </a:solidFill>
            </a:endParaRPr>
          </a:p>
          <a:p>
            <a:r>
              <a:rPr lang="en-US" altLang="zh-CN" dirty="0">
                <a:solidFill>
                  <a:prstClr val="black">
                    <a:lumMod val="75000"/>
                    <a:lumOff val="25000"/>
                  </a:prstClr>
                </a:solidFill>
                <a:hlinkClick r:id="rId2"/>
              </a:rPr>
              <a:t>http://www.opencompute.org</a:t>
            </a:r>
            <a:r>
              <a:rPr lang="en-US" altLang="zh-CN" dirty="0" smtClean="0">
                <a:solidFill>
                  <a:prstClr val="black">
                    <a:lumMod val="75000"/>
                    <a:lumOff val="25000"/>
                  </a:prstClr>
                </a:solidFill>
                <a:hlinkClick r:id="rId2"/>
              </a:rPr>
              <a:t>/</a:t>
            </a:r>
            <a:endParaRPr lang="en-US" altLang="zh-CN" dirty="0" smtClean="0">
              <a:solidFill>
                <a:prstClr val="black">
                  <a:lumMod val="75000"/>
                  <a:lumOff val="25000"/>
                </a:prstClr>
              </a:solidFill>
            </a:endParaRPr>
          </a:p>
          <a:p>
            <a:endParaRPr lang="en-US" altLang="zh-CN" dirty="0" smtClean="0">
              <a:solidFill>
                <a:prstClr val="black">
                  <a:lumMod val="75000"/>
                  <a:lumOff val="25000"/>
                </a:prstClr>
              </a:solidFill>
            </a:endParaRPr>
          </a:p>
        </p:txBody>
      </p:sp>
    </p:spTree>
    <p:extLst>
      <p:ext uri="{BB962C8B-B14F-4D97-AF65-F5344CB8AC3E}">
        <p14:creationId xmlns:p14="http://schemas.microsoft.com/office/powerpoint/2010/main" val="11049485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l"/>
            <a:r>
              <a:rPr lang="en-US" altLang="zh-CN" b="1" dirty="0" smtClean="0"/>
              <a:t>Rackspace</a:t>
            </a:r>
            <a:endParaRPr lang="zh-CN" altLang="en-US" b="1" dirty="0"/>
          </a:p>
        </p:txBody>
      </p:sp>
      <p:sp>
        <p:nvSpPr>
          <p:cNvPr id="4" name="Rectangle 3"/>
          <p:cNvSpPr txBox="1">
            <a:spLocks noChangeArrowheads="1"/>
          </p:cNvSpPr>
          <p:nvPr/>
        </p:nvSpPr>
        <p:spPr>
          <a:xfrm>
            <a:off x="900113" y="1196975"/>
            <a:ext cx="7343775" cy="2958951"/>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000" kern="1200">
                <a:solidFill>
                  <a:schemeClr val="tx1">
                    <a:lumMod val="75000"/>
                    <a:lumOff val="25000"/>
                  </a:schemeClr>
                </a:solidFill>
                <a:latin typeface="微软雅黑" pitchFamily="34" charset="-122"/>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微软雅黑" pitchFamily="34" charset="-122"/>
                <a:ea typeface="微软雅黑" pitchFamily="34" charset="-122"/>
                <a:cs typeface="+mn-cs"/>
              </a:defRPr>
            </a:lvl3pPr>
            <a:lvl4pPr marL="16002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微软雅黑" pitchFamily="34" charset="-122"/>
                <a:ea typeface="微软雅黑" pitchFamily="34" charset="-122"/>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dirty="0" smtClean="0">
                <a:solidFill>
                  <a:prstClr val="black">
                    <a:lumMod val="75000"/>
                    <a:lumOff val="25000"/>
                  </a:prstClr>
                </a:solidFill>
              </a:rPr>
              <a:t>全球三大云计算中心之一，在全球拥有</a:t>
            </a:r>
            <a:r>
              <a:rPr lang="en-US" altLang="zh-CN" dirty="0" smtClean="0">
                <a:solidFill>
                  <a:prstClr val="black">
                    <a:lumMod val="75000"/>
                    <a:lumOff val="25000"/>
                  </a:prstClr>
                </a:solidFill>
              </a:rPr>
              <a:t>10</a:t>
            </a:r>
            <a:r>
              <a:rPr lang="zh-CN" altLang="en-US" dirty="0" smtClean="0">
                <a:solidFill>
                  <a:prstClr val="black">
                    <a:lumMod val="75000"/>
                    <a:lumOff val="25000"/>
                  </a:prstClr>
                </a:solidFill>
              </a:rPr>
              <a:t>个以上数据中心，管理超过</a:t>
            </a:r>
            <a:r>
              <a:rPr lang="en-US" altLang="zh-CN" dirty="0" smtClean="0">
                <a:solidFill>
                  <a:prstClr val="black">
                    <a:lumMod val="75000"/>
                    <a:lumOff val="25000"/>
                  </a:prstClr>
                </a:solidFill>
              </a:rPr>
              <a:t>64000</a:t>
            </a:r>
            <a:r>
              <a:rPr lang="zh-CN" altLang="en-US" dirty="0" smtClean="0">
                <a:solidFill>
                  <a:prstClr val="black">
                    <a:lumMod val="75000"/>
                    <a:lumOff val="25000"/>
                  </a:prstClr>
                </a:solidFill>
              </a:rPr>
              <a:t>台服务器，用户希望获得更先进的网络配置以直接接入到</a:t>
            </a:r>
            <a:r>
              <a:rPr lang="en-US" altLang="zh-CN" dirty="0" smtClean="0">
                <a:solidFill>
                  <a:prstClr val="black">
                    <a:lumMod val="75000"/>
                    <a:lumOff val="25000"/>
                  </a:prstClr>
                </a:solidFill>
              </a:rPr>
              <a:t>Rackspace</a:t>
            </a:r>
            <a:r>
              <a:rPr lang="zh-CN" altLang="en-US" dirty="0" smtClean="0">
                <a:solidFill>
                  <a:prstClr val="black">
                    <a:lumMod val="75000"/>
                    <a:lumOff val="25000"/>
                  </a:prstClr>
                </a:solidFill>
              </a:rPr>
              <a:t>的私有云和公有云平台，借助于</a:t>
            </a:r>
            <a:r>
              <a:rPr lang="en-US" altLang="zh-CN" dirty="0" smtClean="0">
                <a:solidFill>
                  <a:prstClr val="black">
                    <a:lumMod val="75000"/>
                    <a:lumOff val="25000"/>
                  </a:prstClr>
                </a:solidFill>
              </a:rPr>
              <a:t>SDN</a:t>
            </a:r>
            <a:r>
              <a:rPr lang="zh-CN" altLang="en-US" dirty="0" smtClean="0">
                <a:solidFill>
                  <a:prstClr val="black">
                    <a:lumMod val="75000"/>
                    <a:lumOff val="25000"/>
                  </a:prstClr>
                </a:solidFill>
              </a:rPr>
              <a:t>相关技术，</a:t>
            </a:r>
            <a:r>
              <a:rPr lang="en-US" altLang="zh-CN" dirty="0" smtClean="0">
                <a:solidFill>
                  <a:prstClr val="black">
                    <a:lumMod val="75000"/>
                    <a:lumOff val="25000"/>
                  </a:prstClr>
                </a:solidFill>
              </a:rPr>
              <a:t>Rackspace</a:t>
            </a:r>
            <a:r>
              <a:rPr lang="zh-CN" altLang="en-US" dirty="0" smtClean="0">
                <a:solidFill>
                  <a:prstClr val="black">
                    <a:lumMod val="75000"/>
                    <a:lumOff val="25000"/>
                  </a:prstClr>
                </a:solidFill>
              </a:rPr>
              <a:t>允许用户通过私有云平台获取网络管理和配置能力、创建安全域，提升</a:t>
            </a:r>
            <a:r>
              <a:rPr lang="en-US" altLang="zh-CN" dirty="0" err="1" smtClean="0">
                <a:solidFill>
                  <a:prstClr val="black">
                    <a:lumMod val="75000"/>
                    <a:lumOff val="25000"/>
                  </a:prstClr>
                </a:solidFill>
              </a:rPr>
              <a:t>DDoS</a:t>
            </a:r>
            <a:r>
              <a:rPr lang="zh-CN" altLang="en-US" dirty="0" smtClean="0">
                <a:solidFill>
                  <a:prstClr val="black">
                    <a:lumMod val="75000"/>
                    <a:lumOff val="25000"/>
                  </a:prstClr>
                </a:solidFill>
              </a:rPr>
              <a:t>防控能力等网络功能。</a:t>
            </a:r>
            <a:endParaRPr lang="en-US" altLang="zh-CN" dirty="0" smtClean="0">
              <a:solidFill>
                <a:prstClr val="black">
                  <a:lumMod val="75000"/>
                  <a:lumOff val="25000"/>
                </a:prstClr>
              </a:solidFill>
            </a:endParaRPr>
          </a:p>
          <a:p>
            <a:r>
              <a:rPr lang="en-US" altLang="zh-CN" dirty="0">
                <a:solidFill>
                  <a:prstClr val="black">
                    <a:lumMod val="75000"/>
                    <a:lumOff val="25000"/>
                  </a:prstClr>
                </a:solidFill>
                <a:hlinkClick r:id="rId2"/>
              </a:rPr>
              <a:t>http://www.rackspace.com</a:t>
            </a:r>
            <a:r>
              <a:rPr lang="en-US" altLang="zh-CN" dirty="0" smtClean="0">
                <a:solidFill>
                  <a:prstClr val="black">
                    <a:lumMod val="75000"/>
                    <a:lumOff val="25000"/>
                  </a:prstClr>
                </a:solidFill>
                <a:hlinkClick r:id="rId2"/>
              </a:rPr>
              <a:t>/</a:t>
            </a:r>
            <a:endParaRPr lang="en-US" altLang="zh-CN" dirty="0" smtClean="0">
              <a:solidFill>
                <a:prstClr val="black">
                  <a:lumMod val="75000"/>
                  <a:lumOff val="25000"/>
                </a:prstClr>
              </a:solidFill>
            </a:endParaRPr>
          </a:p>
          <a:p>
            <a:endParaRPr lang="en-US" altLang="zh-CN" dirty="0" smtClean="0">
              <a:solidFill>
                <a:prstClr val="black">
                  <a:lumMod val="75000"/>
                  <a:lumOff val="25000"/>
                </a:prstClr>
              </a:solidFill>
            </a:endParaRPr>
          </a:p>
        </p:txBody>
      </p:sp>
    </p:spTree>
    <p:extLst>
      <p:ext uri="{BB962C8B-B14F-4D97-AF65-F5344CB8AC3E}">
        <p14:creationId xmlns:p14="http://schemas.microsoft.com/office/powerpoint/2010/main" val="36224323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l"/>
            <a:r>
              <a:rPr lang="zh-CN" altLang="en-US" b="1" dirty="0" smtClean="0"/>
              <a:t>从</a:t>
            </a:r>
            <a:r>
              <a:rPr lang="zh-CN" altLang="en-US" b="1" dirty="0" smtClean="0"/>
              <a:t>网络现状</a:t>
            </a:r>
            <a:r>
              <a:rPr lang="zh-CN" altLang="en-US" b="1" dirty="0" smtClean="0"/>
              <a:t>说起</a:t>
            </a:r>
            <a:endParaRPr lang="zh-CN" altLang="en-US" b="1" dirty="0"/>
          </a:p>
        </p:txBody>
      </p:sp>
      <p:sp>
        <p:nvSpPr>
          <p:cNvPr id="4" name="Rectangle 3"/>
          <p:cNvSpPr txBox="1">
            <a:spLocks noChangeArrowheads="1"/>
          </p:cNvSpPr>
          <p:nvPr/>
        </p:nvSpPr>
        <p:spPr>
          <a:xfrm>
            <a:off x="467544" y="3075806"/>
            <a:ext cx="7343775" cy="2958951"/>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000" kern="1200">
                <a:solidFill>
                  <a:schemeClr val="tx1">
                    <a:lumMod val="75000"/>
                    <a:lumOff val="25000"/>
                  </a:schemeClr>
                </a:solidFill>
                <a:latin typeface="微软雅黑" pitchFamily="34" charset="-122"/>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微软雅黑" pitchFamily="34" charset="-122"/>
                <a:ea typeface="微软雅黑" pitchFamily="34" charset="-122"/>
                <a:cs typeface="+mn-cs"/>
              </a:defRPr>
            </a:lvl3pPr>
            <a:lvl4pPr marL="16002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微软雅黑" pitchFamily="34" charset="-122"/>
                <a:ea typeface="微软雅黑" pitchFamily="34" charset="-122"/>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Ø"/>
            </a:pPr>
            <a:r>
              <a:rPr lang="zh-CN" altLang="en-US" sz="1800" dirty="0">
                <a:solidFill>
                  <a:prstClr val="black">
                    <a:lumMod val="75000"/>
                    <a:lumOff val="25000"/>
                  </a:prstClr>
                </a:solidFill>
                <a:latin typeface="Arial Unicode MS" pitchFamily="34" charset="-122"/>
              </a:rPr>
              <a:t>系统复杂：协议越来越多，代码越来越多；硬件集成度越来越高，耗电量越来越大；</a:t>
            </a:r>
            <a:endParaRPr lang="en-US" altLang="zh-CN" sz="1800" dirty="0">
              <a:solidFill>
                <a:prstClr val="black">
                  <a:lumMod val="75000"/>
                  <a:lumOff val="25000"/>
                </a:prstClr>
              </a:solidFill>
              <a:latin typeface="Arial Unicode MS" pitchFamily="34" charset="-122"/>
            </a:endParaRPr>
          </a:p>
          <a:p>
            <a:pPr>
              <a:buFont typeface="Wingdings" pitchFamily="2" charset="2"/>
              <a:buChar char="Ø"/>
            </a:pPr>
            <a:r>
              <a:rPr lang="zh-CN" altLang="en-US" sz="1800" dirty="0">
                <a:solidFill>
                  <a:prstClr val="black">
                    <a:lumMod val="75000"/>
                    <a:lumOff val="25000"/>
                  </a:prstClr>
                </a:solidFill>
                <a:latin typeface="Arial Unicode MS" pitchFamily="34" charset="-122"/>
              </a:rPr>
              <a:t>创新周期长：概念提出，协议标准化，开发软件，优化硬件到商用部署至少</a:t>
            </a:r>
            <a:r>
              <a:rPr lang="en-US" altLang="zh-CN" sz="1800" dirty="0">
                <a:solidFill>
                  <a:prstClr val="black">
                    <a:lumMod val="75000"/>
                    <a:lumOff val="25000"/>
                  </a:prstClr>
                </a:solidFill>
                <a:latin typeface="Arial Unicode MS" pitchFamily="34" charset="-122"/>
              </a:rPr>
              <a:t>3</a:t>
            </a:r>
            <a:r>
              <a:rPr lang="zh-CN" altLang="en-US" sz="1800" dirty="0">
                <a:solidFill>
                  <a:prstClr val="black">
                    <a:lumMod val="75000"/>
                    <a:lumOff val="25000"/>
                  </a:prstClr>
                </a:solidFill>
                <a:latin typeface="Arial Unicode MS" pitchFamily="34" charset="-122"/>
              </a:rPr>
              <a:t>到</a:t>
            </a:r>
            <a:r>
              <a:rPr lang="en-US" altLang="zh-CN" sz="1800" dirty="0">
                <a:solidFill>
                  <a:prstClr val="black">
                    <a:lumMod val="75000"/>
                    <a:lumOff val="25000"/>
                  </a:prstClr>
                </a:solidFill>
                <a:latin typeface="Arial Unicode MS" pitchFamily="34" charset="-122"/>
              </a:rPr>
              <a:t>5</a:t>
            </a:r>
            <a:r>
              <a:rPr lang="zh-CN" altLang="en-US" sz="1800" dirty="0">
                <a:solidFill>
                  <a:prstClr val="black">
                    <a:lumMod val="75000"/>
                    <a:lumOff val="25000"/>
                  </a:prstClr>
                </a:solidFill>
                <a:latin typeface="Arial Unicode MS" pitchFamily="34" charset="-122"/>
              </a:rPr>
              <a:t>年；</a:t>
            </a:r>
            <a:endParaRPr lang="en-US" altLang="zh-CN" sz="1800" dirty="0">
              <a:solidFill>
                <a:prstClr val="black">
                  <a:lumMod val="75000"/>
                  <a:lumOff val="25000"/>
                </a:prstClr>
              </a:solidFill>
              <a:latin typeface="Arial Unicode MS" pitchFamily="34" charset="-122"/>
            </a:endParaRPr>
          </a:p>
          <a:p>
            <a:pPr>
              <a:buFont typeface="Wingdings" pitchFamily="2" charset="2"/>
              <a:buChar char="Ø"/>
            </a:pPr>
            <a:r>
              <a:rPr lang="zh-CN" altLang="en-US" sz="1800" dirty="0">
                <a:solidFill>
                  <a:prstClr val="black">
                    <a:lumMod val="75000"/>
                    <a:lumOff val="25000"/>
                  </a:prstClr>
                </a:solidFill>
                <a:latin typeface="Arial Unicode MS" pitchFamily="34" charset="-122"/>
              </a:rPr>
              <a:t>产业生态不健康：行业门槛越来越高，少数几家网络巨头把持；</a:t>
            </a:r>
            <a:endParaRPr lang="en-US" altLang="zh-CN" sz="1800" dirty="0" smtClean="0">
              <a:solidFill>
                <a:prstClr val="black">
                  <a:lumMod val="75000"/>
                  <a:lumOff val="25000"/>
                </a:prstClr>
              </a:solidFill>
            </a:endParaRPr>
          </a:p>
        </p:txBody>
      </p:sp>
      <p:pic>
        <p:nvPicPr>
          <p:cNvPr id="5" name="Picture 2"/>
          <p:cNvPicPr>
            <a:picLocks noChangeAspect="1" noChangeArrowheads="1"/>
          </p:cNvPicPr>
          <p:nvPr/>
        </p:nvPicPr>
        <p:blipFill rotWithShape="1">
          <a:blip r:embed="rId2" cstate="print"/>
          <a:srcRect b="27620"/>
          <a:stretch/>
        </p:blipFill>
        <p:spPr bwMode="auto">
          <a:xfrm>
            <a:off x="717886" y="915566"/>
            <a:ext cx="7526522" cy="2029653"/>
          </a:xfrm>
          <a:prstGeom prst="rect">
            <a:avLst/>
          </a:prstGeom>
          <a:noFill/>
          <a:ln w="9525">
            <a:noFill/>
            <a:miter lim="800000"/>
            <a:headEnd/>
            <a:tailEnd/>
          </a:ln>
        </p:spPr>
      </p:pic>
    </p:spTree>
    <p:extLst>
      <p:ext uri="{BB962C8B-B14F-4D97-AF65-F5344CB8AC3E}">
        <p14:creationId xmlns:p14="http://schemas.microsoft.com/office/powerpoint/2010/main" val="17418642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l"/>
            <a:r>
              <a:rPr lang="zh-CN" altLang="en-US" b="1" dirty="0" smtClean="0"/>
              <a:t>欧洲运营商</a:t>
            </a:r>
            <a:r>
              <a:rPr lang="en-US" altLang="zh-CN" b="1" dirty="0" smtClean="0"/>
              <a:t>--Colt-telecom</a:t>
            </a:r>
            <a:endParaRPr lang="zh-CN" altLang="en-US" b="1" dirty="0"/>
          </a:p>
        </p:txBody>
      </p:sp>
      <p:sp>
        <p:nvSpPr>
          <p:cNvPr id="4" name="Rectangle 3"/>
          <p:cNvSpPr txBox="1">
            <a:spLocks noChangeArrowheads="1"/>
          </p:cNvSpPr>
          <p:nvPr/>
        </p:nvSpPr>
        <p:spPr>
          <a:xfrm>
            <a:off x="900113" y="1196975"/>
            <a:ext cx="7343775" cy="2958951"/>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000" kern="1200">
                <a:solidFill>
                  <a:schemeClr val="tx1">
                    <a:lumMod val="75000"/>
                    <a:lumOff val="25000"/>
                  </a:schemeClr>
                </a:solidFill>
                <a:latin typeface="微软雅黑" pitchFamily="34" charset="-122"/>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微软雅黑" pitchFamily="34" charset="-122"/>
                <a:ea typeface="微软雅黑" pitchFamily="34" charset="-122"/>
                <a:cs typeface="+mn-cs"/>
              </a:defRPr>
            </a:lvl3pPr>
            <a:lvl4pPr marL="16002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微软雅黑" pitchFamily="34" charset="-122"/>
                <a:ea typeface="微软雅黑" pitchFamily="34" charset="-122"/>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dirty="0" smtClean="0">
                <a:solidFill>
                  <a:prstClr val="black">
                    <a:lumMod val="75000"/>
                    <a:lumOff val="25000"/>
                  </a:prstClr>
                </a:solidFill>
              </a:rPr>
              <a:t>Colt</a:t>
            </a:r>
            <a:r>
              <a:rPr lang="zh-CN" altLang="en-US" dirty="0" smtClean="0">
                <a:solidFill>
                  <a:prstClr val="black">
                    <a:lumMod val="75000"/>
                    <a:lumOff val="25000"/>
                  </a:prstClr>
                </a:solidFill>
              </a:rPr>
              <a:t>为欧洲市场近</a:t>
            </a:r>
            <a:r>
              <a:rPr lang="en-US" altLang="zh-CN" dirty="0" smtClean="0">
                <a:solidFill>
                  <a:prstClr val="black">
                    <a:lumMod val="75000"/>
                    <a:lumOff val="25000"/>
                  </a:prstClr>
                </a:solidFill>
              </a:rPr>
              <a:t>3</a:t>
            </a:r>
            <a:r>
              <a:rPr lang="zh-CN" altLang="en-US" dirty="0" smtClean="0">
                <a:solidFill>
                  <a:prstClr val="black">
                    <a:lumMod val="75000"/>
                    <a:lumOff val="25000"/>
                  </a:prstClr>
                </a:solidFill>
              </a:rPr>
              <a:t>万用户提供综合的电信及</a:t>
            </a:r>
            <a:r>
              <a:rPr lang="en-US" altLang="zh-CN" dirty="0" smtClean="0">
                <a:solidFill>
                  <a:prstClr val="black">
                    <a:lumMod val="75000"/>
                    <a:lumOff val="25000"/>
                  </a:prstClr>
                </a:solidFill>
              </a:rPr>
              <a:t>IT</a:t>
            </a:r>
            <a:r>
              <a:rPr lang="zh-CN" altLang="en-US" dirty="0" smtClean="0">
                <a:solidFill>
                  <a:prstClr val="black">
                    <a:lumMod val="75000"/>
                    <a:lumOff val="25000"/>
                  </a:prstClr>
                </a:solidFill>
              </a:rPr>
              <a:t>服务，其所拥有的网络已经逐步演进并且具有了复杂性、固化性和高成本性，这主要是由于缺乏网络管理规则和虚拟控制。</a:t>
            </a:r>
            <a:endParaRPr lang="en-US" altLang="zh-CN" dirty="0" smtClean="0">
              <a:solidFill>
                <a:prstClr val="black">
                  <a:lumMod val="75000"/>
                  <a:lumOff val="25000"/>
                </a:prstClr>
              </a:solidFill>
            </a:endParaRPr>
          </a:p>
          <a:p>
            <a:r>
              <a:rPr lang="en-US" altLang="zh-CN" dirty="0" smtClean="0">
                <a:solidFill>
                  <a:prstClr val="black">
                    <a:lumMod val="75000"/>
                    <a:lumOff val="25000"/>
                  </a:prstClr>
                </a:solidFill>
              </a:rPr>
              <a:t>Colt</a:t>
            </a:r>
            <a:r>
              <a:rPr lang="zh-CN" altLang="en-US" dirty="0" smtClean="0">
                <a:solidFill>
                  <a:prstClr val="black">
                    <a:lumMod val="75000"/>
                    <a:lumOff val="25000"/>
                  </a:prstClr>
                </a:solidFill>
              </a:rPr>
              <a:t>设计并计划实施一个未来</a:t>
            </a:r>
            <a:r>
              <a:rPr lang="en-US" altLang="zh-CN" dirty="0" smtClean="0">
                <a:solidFill>
                  <a:prstClr val="black">
                    <a:lumMod val="75000"/>
                    <a:lumOff val="25000"/>
                  </a:prstClr>
                </a:solidFill>
              </a:rPr>
              <a:t>SDN</a:t>
            </a:r>
            <a:r>
              <a:rPr lang="zh-CN" altLang="en-US" dirty="0" smtClean="0">
                <a:solidFill>
                  <a:prstClr val="black">
                    <a:lumMod val="75000"/>
                    <a:lumOff val="25000"/>
                  </a:prstClr>
                </a:solidFill>
              </a:rPr>
              <a:t>目标架构，以对光网络、以太网、</a:t>
            </a:r>
            <a:r>
              <a:rPr lang="en-US" altLang="zh-CN" dirty="0" smtClean="0">
                <a:solidFill>
                  <a:prstClr val="black">
                    <a:lumMod val="75000"/>
                    <a:lumOff val="25000"/>
                  </a:prstClr>
                </a:solidFill>
              </a:rPr>
              <a:t>IP</a:t>
            </a:r>
            <a:r>
              <a:rPr lang="zh-CN" altLang="en-US" dirty="0" smtClean="0">
                <a:solidFill>
                  <a:prstClr val="black">
                    <a:lumMod val="75000"/>
                    <a:lumOff val="25000"/>
                  </a:prstClr>
                </a:solidFill>
              </a:rPr>
              <a:t>网和数据中心内的网络实施统一的管理。</a:t>
            </a:r>
            <a:endParaRPr lang="en-US" altLang="zh-CN" dirty="0" smtClean="0">
              <a:solidFill>
                <a:prstClr val="black">
                  <a:lumMod val="75000"/>
                  <a:lumOff val="25000"/>
                </a:prstClr>
              </a:solidFill>
            </a:endParaRPr>
          </a:p>
        </p:txBody>
      </p:sp>
    </p:spTree>
    <p:extLst>
      <p:ext uri="{BB962C8B-B14F-4D97-AF65-F5344CB8AC3E}">
        <p14:creationId xmlns:p14="http://schemas.microsoft.com/office/powerpoint/2010/main" val="1370886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l"/>
            <a:r>
              <a:rPr lang="en-US" altLang="zh-CN" b="1" dirty="0" smtClean="0"/>
              <a:t>Colt</a:t>
            </a:r>
            <a:r>
              <a:rPr lang="zh-CN" altLang="en-US" b="1" dirty="0" smtClean="0"/>
              <a:t>的</a:t>
            </a:r>
            <a:r>
              <a:rPr lang="en-US" altLang="zh-CN" b="1" dirty="0" smtClean="0"/>
              <a:t>SDN</a:t>
            </a:r>
            <a:r>
              <a:rPr lang="zh-CN" altLang="en-US" b="1" dirty="0" smtClean="0"/>
              <a:t>部署目标架构</a:t>
            </a:r>
            <a:endParaRPr lang="zh-CN" altLang="en-US" b="1"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577"/>
          <a:stretch/>
        </p:blipFill>
        <p:spPr bwMode="auto">
          <a:xfrm>
            <a:off x="1357313" y="1059582"/>
            <a:ext cx="6429375" cy="3571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53170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l"/>
            <a:r>
              <a:rPr lang="en-US" altLang="zh-CN" b="1" dirty="0" smtClean="0"/>
              <a:t>NTT</a:t>
            </a:r>
            <a:endParaRPr lang="zh-CN" altLang="en-US" b="1" dirty="0"/>
          </a:p>
        </p:txBody>
      </p:sp>
      <p:sp>
        <p:nvSpPr>
          <p:cNvPr id="4" name="Rectangle 3"/>
          <p:cNvSpPr txBox="1">
            <a:spLocks noChangeArrowheads="1"/>
          </p:cNvSpPr>
          <p:nvPr/>
        </p:nvSpPr>
        <p:spPr>
          <a:xfrm>
            <a:off x="900113" y="1196975"/>
            <a:ext cx="7343775" cy="2958951"/>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000" kern="1200">
                <a:solidFill>
                  <a:schemeClr val="tx1">
                    <a:lumMod val="75000"/>
                    <a:lumOff val="25000"/>
                  </a:schemeClr>
                </a:solidFill>
                <a:latin typeface="微软雅黑" pitchFamily="34" charset="-122"/>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微软雅黑" pitchFamily="34" charset="-122"/>
                <a:ea typeface="微软雅黑" pitchFamily="34" charset="-122"/>
                <a:cs typeface="+mn-cs"/>
              </a:defRPr>
            </a:lvl3pPr>
            <a:lvl4pPr marL="16002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微软雅黑" pitchFamily="34" charset="-122"/>
                <a:ea typeface="微软雅黑" pitchFamily="34" charset="-122"/>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dirty="0" smtClean="0">
                <a:solidFill>
                  <a:prstClr val="black">
                    <a:lumMod val="75000"/>
                    <a:lumOff val="25000"/>
                  </a:prstClr>
                </a:solidFill>
              </a:rPr>
              <a:t>日本</a:t>
            </a:r>
            <a:r>
              <a:rPr lang="en-US" altLang="zh-CN" dirty="0" smtClean="0">
                <a:solidFill>
                  <a:prstClr val="black">
                    <a:lumMod val="75000"/>
                    <a:lumOff val="25000"/>
                  </a:prstClr>
                </a:solidFill>
              </a:rPr>
              <a:t>NTT</a:t>
            </a:r>
            <a:r>
              <a:rPr lang="zh-CN" altLang="en-US" dirty="0" smtClean="0">
                <a:solidFill>
                  <a:prstClr val="black">
                    <a:lumMod val="75000"/>
                    <a:lumOff val="25000"/>
                  </a:prstClr>
                </a:solidFill>
              </a:rPr>
              <a:t>通信公司提供了一个覆盖全球的广域网、管理技术和</a:t>
            </a:r>
            <a:r>
              <a:rPr lang="en-US" altLang="zh-CN" dirty="0" smtClean="0">
                <a:solidFill>
                  <a:prstClr val="black">
                    <a:lumMod val="75000"/>
                    <a:lumOff val="25000"/>
                  </a:prstClr>
                </a:solidFill>
              </a:rPr>
              <a:t>IT</a:t>
            </a:r>
            <a:r>
              <a:rPr lang="zh-CN" altLang="en-US" dirty="0" smtClean="0">
                <a:solidFill>
                  <a:prstClr val="black">
                    <a:lumMod val="75000"/>
                    <a:lumOff val="25000"/>
                  </a:prstClr>
                </a:solidFill>
              </a:rPr>
              <a:t>服务，提供全球范围内的网络服务和数据中心服务。</a:t>
            </a:r>
            <a:r>
              <a:rPr lang="en-US" altLang="zh-CN" dirty="0" smtClean="0">
                <a:solidFill>
                  <a:prstClr val="black">
                    <a:lumMod val="75000"/>
                    <a:lumOff val="25000"/>
                  </a:prstClr>
                </a:solidFill>
              </a:rPr>
              <a:t>2012</a:t>
            </a:r>
            <a:r>
              <a:rPr lang="zh-CN" altLang="en-US" dirty="0" smtClean="0">
                <a:solidFill>
                  <a:prstClr val="black">
                    <a:lumMod val="75000"/>
                    <a:lumOff val="25000"/>
                  </a:prstClr>
                </a:solidFill>
              </a:rPr>
              <a:t>年</a:t>
            </a:r>
            <a:r>
              <a:rPr lang="en-US" altLang="zh-CN" dirty="0" smtClean="0">
                <a:solidFill>
                  <a:prstClr val="black">
                    <a:lumMod val="75000"/>
                    <a:lumOff val="25000"/>
                  </a:prstClr>
                </a:solidFill>
              </a:rPr>
              <a:t>6</a:t>
            </a:r>
            <a:r>
              <a:rPr lang="zh-CN" altLang="en-US" dirty="0" smtClean="0">
                <a:solidFill>
                  <a:prstClr val="black">
                    <a:lumMod val="75000"/>
                    <a:lumOff val="25000"/>
                  </a:prstClr>
                </a:solidFill>
              </a:rPr>
              <a:t>月，</a:t>
            </a:r>
            <a:r>
              <a:rPr lang="en-US" altLang="zh-CN" dirty="0" smtClean="0">
                <a:solidFill>
                  <a:prstClr val="black">
                    <a:lumMod val="75000"/>
                    <a:lumOff val="25000"/>
                  </a:prstClr>
                </a:solidFill>
              </a:rPr>
              <a:t>NTT</a:t>
            </a:r>
            <a:r>
              <a:rPr lang="zh-CN" altLang="en-US" dirty="0" smtClean="0">
                <a:solidFill>
                  <a:prstClr val="black">
                    <a:lumMod val="75000"/>
                    <a:lumOff val="25000"/>
                  </a:prstClr>
                </a:solidFill>
              </a:rPr>
              <a:t>推出了基础设施即服务（</a:t>
            </a:r>
            <a:r>
              <a:rPr lang="en-US" altLang="zh-CN" dirty="0" smtClean="0">
                <a:solidFill>
                  <a:prstClr val="black">
                    <a:lumMod val="75000"/>
                    <a:lumOff val="25000"/>
                  </a:prstClr>
                </a:solidFill>
              </a:rPr>
              <a:t>IaaS</a:t>
            </a:r>
            <a:r>
              <a:rPr lang="zh-CN" altLang="en-US" dirty="0" smtClean="0">
                <a:solidFill>
                  <a:prstClr val="black">
                    <a:lumMod val="75000"/>
                    <a:lumOff val="25000"/>
                  </a:prstClr>
                </a:solidFill>
              </a:rPr>
              <a:t>）产品</a:t>
            </a:r>
            <a:r>
              <a:rPr lang="en-US" altLang="zh-CN" dirty="0" smtClean="0">
                <a:solidFill>
                  <a:prstClr val="black">
                    <a:lumMod val="75000"/>
                    <a:lumOff val="25000"/>
                  </a:prstClr>
                </a:solidFill>
              </a:rPr>
              <a:t>—Enterprise Cloud</a:t>
            </a:r>
            <a:r>
              <a:rPr lang="zh-CN" altLang="en-US" dirty="0" smtClean="0">
                <a:solidFill>
                  <a:prstClr val="black">
                    <a:lumMod val="75000"/>
                    <a:lumOff val="25000"/>
                  </a:prstClr>
                </a:solidFill>
              </a:rPr>
              <a:t>，利用</a:t>
            </a:r>
            <a:r>
              <a:rPr lang="en-US" altLang="zh-CN" dirty="0" smtClean="0">
                <a:solidFill>
                  <a:prstClr val="black">
                    <a:lumMod val="75000"/>
                    <a:lumOff val="25000"/>
                  </a:prstClr>
                </a:solidFill>
              </a:rPr>
              <a:t>SDN OpenFlow</a:t>
            </a:r>
            <a:r>
              <a:rPr lang="zh-CN" altLang="en-US" dirty="0" smtClean="0">
                <a:solidFill>
                  <a:prstClr val="black">
                    <a:lumMod val="75000"/>
                    <a:lumOff val="25000"/>
                  </a:prstClr>
                </a:solidFill>
              </a:rPr>
              <a:t>协议，通过远程的管理控制器对网络设备的行为进行集中式的管理，成为全球第一个网络虚拟化技术的相关产品。</a:t>
            </a:r>
            <a:endParaRPr lang="en-US" altLang="zh-CN" dirty="0" smtClean="0">
              <a:solidFill>
                <a:prstClr val="black">
                  <a:lumMod val="75000"/>
                  <a:lumOff val="25000"/>
                </a:prstClr>
              </a:solidFill>
            </a:endParaRPr>
          </a:p>
          <a:p>
            <a:r>
              <a:rPr lang="en-US" altLang="zh-CN" dirty="0">
                <a:solidFill>
                  <a:prstClr val="black">
                    <a:lumMod val="75000"/>
                    <a:lumOff val="25000"/>
                  </a:prstClr>
                </a:solidFill>
                <a:hlinkClick r:id="rId2"/>
              </a:rPr>
              <a:t>http://www.ntt.com/enterprise_cloud_e</a:t>
            </a:r>
            <a:r>
              <a:rPr lang="en-US" altLang="zh-CN" dirty="0" smtClean="0">
                <a:solidFill>
                  <a:prstClr val="black">
                    <a:lumMod val="75000"/>
                    <a:lumOff val="25000"/>
                  </a:prstClr>
                </a:solidFill>
                <a:hlinkClick r:id="rId2"/>
              </a:rPr>
              <a:t>/</a:t>
            </a:r>
            <a:endParaRPr lang="en-US" altLang="zh-CN" dirty="0" smtClean="0">
              <a:solidFill>
                <a:prstClr val="black">
                  <a:lumMod val="75000"/>
                  <a:lumOff val="25000"/>
                </a:prstClr>
              </a:solidFill>
            </a:endParaRPr>
          </a:p>
          <a:p>
            <a:endParaRPr lang="en-US" altLang="zh-CN" dirty="0" smtClean="0">
              <a:solidFill>
                <a:prstClr val="black">
                  <a:lumMod val="75000"/>
                  <a:lumOff val="25000"/>
                </a:prstClr>
              </a:solidFill>
            </a:endParaRPr>
          </a:p>
        </p:txBody>
      </p:sp>
    </p:spTree>
    <p:extLst>
      <p:ext uri="{BB962C8B-B14F-4D97-AF65-F5344CB8AC3E}">
        <p14:creationId xmlns:p14="http://schemas.microsoft.com/office/powerpoint/2010/main" val="2341549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l"/>
            <a:r>
              <a:rPr lang="en-US" altLang="zh-CN" b="1" dirty="0" smtClean="0"/>
              <a:t>Verizon</a:t>
            </a:r>
            <a:endParaRPr lang="zh-CN" altLang="en-US" b="1" dirty="0"/>
          </a:p>
        </p:txBody>
      </p:sp>
      <p:sp>
        <p:nvSpPr>
          <p:cNvPr id="4" name="Rectangle 3"/>
          <p:cNvSpPr txBox="1">
            <a:spLocks noChangeArrowheads="1"/>
          </p:cNvSpPr>
          <p:nvPr/>
        </p:nvSpPr>
        <p:spPr>
          <a:xfrm>
            <a:off x="900113" y="1196975"/>
            <a:ext cx="7343775" cy="2958951"/>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000" kern="1200">
                <a:solidFill>
                  <a:schemeClr val="tx1">
                    <a:lumMod val="75000"/>
                    <a:lumOff val="25000"/>
                  </a:schemeClr>
                </a:solidFill>
                <a:latin typeface="微软雅黑" pitchFamily="34" charset="-122"/>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微软雅黑" pitchFamily="34" charset="-122"/>
                <a:ea typeface="微软雅黑" pitchFamily="34" charset="-122"/>
                <a:cs typeface="+mn-cs"/>
              </a:defRPr>
            </a:lvl3pPr>
            <a:lvl4pPr marL="16002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微软雅黑" pitchFamily="34" charset="-122"/>
                <a:ea typeface="微软雅黑" pitchFamily="34" charset="-122"/>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dirty="0" smtClean="0">
                <a:solidFill>
                  <a:prstClr val="black">
                    <a:lumMod val="75000"/>
                    <a:lumOff val="25000"/>
                  </a:prstClr>
                </a:solidFill>
              </a:rPr>
              <a:t>2011</a:t>
            </a:r>
            <a:r>
              <a:rPr lang="zh-CN" altLang="en-US" dirty="0" smtClean="0">
                <a:solidFill>
                  <a:prstClr val="black">
                    <a:lumMod val="75000"/>
                    <a:lumOff val="25000"/>
                  </a:prstClr>
                </a:solidFill>
              </a:rPr>
              <a:t>年</a:t>
            </a:r>
            <a:r>
              <a:rPr lang="en-US" altLang="zh-CN" dirty="0" smtClean="0">
                <a:solidFill>
                  <a:prstClr val="black">
                    <a:lumMod val="75000"/>
                    <a:lumOff val="25000"/>
                  </a:prstClr>
                </a:solidFill>
              </a:rPr>
              <a:t>Verizon</a:t>
            </a:r>
            <a:r>
              <a:rPr lang="zh-CN" altLang="en-US" dirty="0" smtClean="0">
                <a:solidFill>
                  <a:prstClr val="black">
                    <a:lumMod val="75000"/>
                    <a:lumOff val="25000"/>
                  </a:prstClr>
                </a:solidFill>
              </a:rPr>
              <a:t>作为运营商企业的代表成为</a:t>
            </a:r>
            <a:r>
              <a:rPr lang="en-US" altLang="zh-CN" dirty="0" smtClean="0">
                <a:solidFill>
                  <a:prstClr val="black">
                    <a:lumMod val="75000"/>
                    <a:lumOff val="25000"/>
                  </a:prstClr>
                </a:solidFill>
              </a:rPr>
              <a:t>ONF</a:t>
            </a:r>
            <a:r>
              <a:rPr lang="zh-CN" altLang="en-US" dirty="0" smtClean="0">
                <a:solidFill>
                  <a:prstClr val="black">
                    <a:lumMod val="75000"/>
                    <a:lumOff val="25000"/>
                  </a:prstClr>
                </a:solidFill>
              </a:rPr>
              <a:t>的首批成员，与此同时，</a:t>
            </a:r>
            <a:r>
              <a:rPr lang="en-US" altLang="zh-CN" dirty="0" smtClean="0">
                <a:solidFill>
                  <a:prstClr val="black">
                    <a:lumMod val="75000"/>
                    <a:lumOff val="25000"/>
                  </a:prstClr>
                </a:solidFill>
              </a:rPr>
              <a:t>Verizon</a:t>
            </a:r>
            <a:r>
              <a:rPr lang="zh-CN" altLang="en-US" dirty="0" smtClean="0">
                <a:solidFill>
                  <a:prstClr val="black">
                    <a:lumMod val="75000"/>
                    <a:lumOff val="25000"/>
                  </a:prstClr>
                </a:solidFill>
              </a:rPr>
              <a:t>也尝试将</a:t>
            </a:r>
            <a:r>
              <a:rPr lang="en-US" altLang="zh-CN" dirty="0" smtClean="0">
                <a:solidFill>
                  <a:prstClr val="black">
                    <a:lumMod val="75000"/>
                    <a:lumOff val="25000"/>
                  </a:prstClr>
                </a:solidFill>
              </a:rPr>
              <a:t>SDN</a:t>
            </a:r>
            <a:r>
              <a:rPr lang="zh-CN" altLang="en-US" dirty="0" smtClean="0">
                <a:solidFill>
                  <a:prstClr val="black">
                    <a:lumMod val="75000"/>
                    <a:lumOff val="25000"/>
                  </a:prstClr>
                </a:solidFill>
              </a:rPr>
              <a:t>部署到其网络中去，并选择了以视频传送类业务为切入点，希望借助于</a:t>
            </a:r>
            <a:r>
              <a:rPr lang="en-US" altLang="zh-CN" dirty="0" smtClean="0">
                <a:solidFill>
                  <a:prstClr val="black">
                    <a:lumMod val="75000"/>
                    <a:lumOff val="25000"/>
                  </a:prstClr>
                </a:solidFill>
              </a:rPr>
              <a:t>OpenFlow/SDN</a:t>
            </a:r>
            <a:r>
              <a:rPr lang="zh-CN" altLang="en-US" dirty="0" smtClean="0">
                <a:solidFill>
                  <a:prstClr val="black">
                    <a:lumMod val="75000"/>
                    <a:lumOff val="25000"/>
                  </a:prstClr>
                </a:solidFill>
              </a:rPr>
              <a:t>技术优化视频传送网络，让通信流量适应长时间的传送和直通交换方式以降低成本。</a:t>
            </a:r>
            <a:endParaRPr lang="en-US" altLang="zh-CN" dirty="0" smtClean="0">
              <a:solidFill>
                <a:prstClr val="black">
                  <a:lumMod val="75000"/>
                  <a:lumOff val="25000"/>
                </a:prstClr>
              </a:solidFill>
            </a:endParaRPr>
          </a:p>
        </p:txBody>
      </p:sp>
    </p:spTree>
    <p:extLst>
      <p:ext uri="{BB962C8B-B14F-4D97-AF65-F5344CB8AC3E}">
        <p14:creationId xmlns:p14="http://schemas.microsoft.com/office/powerpoint/2010/main" val="839686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l"/>
            <a:r>
              <a:rPr lang="en-US" altLang="zh-CN" b="1" dirty="0" smtClean="0"/>
              <a:t>AT&amp;T</a:t>
            </a:r>
            <a:endParaRPr lang="zh-CN" altLang="en-US" b="1" dirty="0"/>
          </a:p>
        </p:txBody>
      </p:sp>
      <p:sp>
        <p:nvSpPr>
          <p:cNvPr id="4" name="Rectangle 3"/>
          <p:cNvSpPr txBox="1">
            <a:spLocks noChangeArrowheads="1"/>
          </p:cNvSpPr>
          <p:nvPr/>
        </p:nvSpPr>
        <p:spPr>
          <a:xfrm>
            <a:off x="900113" y="987574"/>
            <a:ext cx="7343775" cy="2958951"/>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000" kern="1200">
                <a:solidFill>
                  <a:schemeClr val="tx1">
                    <a:lumMod val="75000"/>
                    <a:lumOff val="25000"/>
                  </a:schemeClr>
                </a:solidFill>
                <a:latin typeface="微软雅黑" pitchFamily="34" charset="-122"/>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微软雅黑" pitchFamily="34" charset="-122"/>
                <a:ea typeface="微软雅黑" pitchFamily="34" charset="-122"/>
                <a:cs typeface="+mn-cs"/>
              </a:defRPr>
            </a:lvl3pPr>
            <a:lvl4pPr marL="16002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微软雅黑" pitchFamily="34" charset="-122"/>
                <a:ea typeface="微软雅黑" pitchFamily="34" charset="-122"/>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dirty="0" smtClean="0">
                <a:solidFill>
                  <a:prstClr val="black">
                    <a:lumMod val="75000"/>
                    <a:lumOff val="25000"/>
                  </a:prstClr>
                </a:solidFill>
              </a:rPr>
              <a:t>全美市场占有超过</a:t>
            </a:r>
            <a:r>
              <a:rPr lang="en-US" altLang="zh-CN" dirty="0">
                <a:solidFill>
                  <a:prstClr val="black">
                    <a:lumMod val="75000"/>
                    <a:lumOff val="25000"/>
                  </a:prstClr>
                </a:solidFill>
              </a:rPr>
              <a:t>3</a:t>
            </a:r>
            <a:r>
              <a:rPr lang="zh-CN" altLang="en-US" dirty="0">
                <a:solidFill>
                  <a:prstClr val="black">
                    <a:lumMod val="75000"/>
                    <a:lumOff val="25000"/>
                  </a:prstClr>
                </a:solidFill>
              </a:rPr>
              <a:t>成的美国最大电信商</a:t>
            </a:r>
            <a:r>
              <a:rPr lang="en-US" altLang="zh-CN" dirty="0" smtClean="0">
                <a:solidFill>
                  <a:prstClr val="black">
                    <a:lumMod val="75000"/>
                    <a:lumOff val="25000"/>
                  </a:prstClr>
                </a:solidFill>
              </a:rPr>
              <a:t>AT&amp;T</a:t>
            </a:r>
            <a:r>
              <a:rPr lang="zh-CN" altLang="en-US" dirty="0" smtClean="0">
                <a:solidFill>
                  <a:prstClr val="black">
                    <a:lumMod val="75000"/>
                    <a:lumOff val="25000"/>
                  </a:prstClr>
                </a:solidFill>
              </a:rPr>
              <a:t>全力</a:t>
            </a:r>
            <a:r>
              <a:rPr lang="zh-CN" altLang="en-US" dirty="0">
                <a:solidFill>
                  <a:prstClr val="black">
                    <a:lumMod val="75000"/>
                    <a:lumOff val="25000"/>
                  </a:prstClr>
                </a:solidFill>
              </a:rPr>
              <a:t>拥抱</a:t>
            </a:r>
            <a:r>
              <a:rPr lang="en-US" altLang="zh-CN" dirty="0">
                <a:solidFill>
                  <a:prstClr val="black">
                    <a:lumMod val="75000"/>
                    <a:lumOff val="25000"/>
                  </a:prstClr>
                </a:solidFill>
              </a:rPr>
              <a:t>SDN</a:t>
            </a:r>
            <a:r>
              <a:rPr lang="zh-CN" altLang="en-US" dirty="0">
                <a:solidFill>
                  <a:prstClr val="black">
                    <a:lumMod val="75000"/>
                    <a:lumOff val="25000"/>
                  </a:prstClr>
                </a:solidFill>
              </a:rPr>
              <a:t>与</a:t>
            </a:r>
            <a:r>
              <a:rPr lang="en-US" altLang="zh-CN" dirty="0" smtClean="0">
                <a:solidFill>
                  <a:prstClr val="black">
                    <a:lumMod val="75000"/>
                    <a:lumOff val="25000"/>
                  </a:prstClr>
                </a:solidFill>
              </a:rPr>
              <a:t>NFV</a:t>
            </a:r>
            <a:r>
              <a:rPr lang="zh-CN" altLang="en-US" dirty="0">
                <a:solidFill>
                  <a:prstClr val="black">
                    <a:lumMod val="75000"/>
                    <a:lumOff val="25000"/>
                  </a:prstClr>
                </a:solidFill>
              </a:rPr>
              <a:t>，打造新一代网络架构，计划在</a:t>
            </a:r>
            <a:r>
              <a:rPr lang="en-US" altLang="zh-CN" dirty="0">
                <a:solidFill>
                  <a:prstClr val="black">
                    <a:lumMod val="75000"/>
                    <a:lumOff val="25000"/>
                  </a:prstClr>
                </a:solidFill>
              </a:rPr>
              <a:t>2020</a:t>
            </a:r>
            <a:r>
              <a:rPr lang="zh-CN" altLang="en-US" dirty="0">
                <a:solidFill>
                  <a:prstClr val="black">
                    <a:lumMod val="75000"/>
                    <a:lumOff val="25000"/>
                  </a:prstClr>
                </a:solidFill>
              </a:rPr>
              <a:t>年时，要将此新架构运用到超过</a:t>
            </a:r>
            <a:r>
              <a:rPr lang="en-US" altLang="zh-CN" dirty="0">
                <a:solidFill>
                  <a:prstClr val="black">
                    <a:lumMod val="75000"/>
                    <a:lumOff val="25000"/>
                  </a:prstClr>
                </a:solidFill>
              </a:rPr>
              <a:t>75%</a:t>
            </a:r>
            <a:r>
              <a:rPr lang="zh-CN" altLang="en-US" dirty="0">
                <a:solidFill>
                  <a:prstClr val="black">
                    <a:lumMod val="75000"/>
                    <a:lumOff val="25000"/>
                  </a:prstClr>
                </a:solidFill>
              </a:rPr>
              <a:t>的对外电信网络服务</a:t>
            </a:r>
            <a:r>
              <a:rPr lang="zh-CN" altLang="en-US" dirty="0" smtClean="0">
                <a:solidFill>
                  <a:prstClr val="black">
                    <a:lumMod val="75000"/>
                    <a:lumOff val="25000"/>
                  </a:prstClr>
                </a:solidFill>
              </a:rPr>
              <a:t>。</a:t>
            </a:r>
            <a:endParaRPr lang="en-US" altLang="zh-CN" dirty="0" smtClean="0">
              <a:solidFill>
                <a:prstClr val="black">
                  <a:lumMod val="75000"/>
                  <a:lumOff val="25000"/>
                </a:prstClr>
              </a:solidFill>
            </a:endParaRPr>
          </a:p>
          <a:p>
            <a:r>
              <a:rPr lang="zh-CN" altLang="en-US" dirty="0">
                <a:solidFill>
                  <a:prstClr val="black">
                    <a:lumMod val="75000"/>
                    <a:lumOff val="25000"/>
                  </a:prstClr>
                </a:solidFill>
              </a:rPr>
              <a:t>在这项为期</a:t>
            </a:r>
            <a:r>
              <a:rPr lang="en-US" altLang="zh-CN" dirty="0">
                <a:solidFill>
                  <a:prstClr val="black">
                    <a:lumMod val="75000"/>
                    <a:lumOff val="25000"/>
                  </a:prstClr>
                </a:solidFill>
              </a:rPr>
              <a:t>6</a:t>
            </a:r>
            <a:r>
              <a:rPr lang="zh-CN" altLang="en-US" dirty="0">
                <a:solidFill>
                  <a:prstClr val="black">
                    <a:lumMod val="75000"/>
                    <a:lumOff val="25000"/>
                  </a:prstClr>
                </a:solidFill>
              </a:rPr>
              <a:t>年的计划中，第一年将进行网络基础设施的设备转换，从过去采购昂贵、复杂与硬件为主的网络设备，转而开始采用以低成本、弹性、软件为主的</a:t>
            </a:r>
            <a:r>
              <a:rPr lang="en-US" altLang="zh-CN" dirty="0">
                <a:solidFill>
                  <a:prstClr val="black">
                    <a:lumMod val="75000"/>
                    <a:lumOff val="25000"/>
                  </a:prstClr>
                </a:solidFill>
              </a:rPr>
              <a:t>SDN</a:t>
            </a:r>
            <a:r>
              <a:rPr lang="zh-CN" altLang="en-US" dirty="0">
                <a:solidFill>
                  <a:prstClr val="black">
                    <a:lumMod val="75000"/>
                    <a:lumOff val="25000"/>
                  </a:prstClr>
                </a:solidFill>
              </a:rPr>
              <a:t>与</a:t>
            </a:r>
            <a:r>
              <a:rPr lang="en-US" altLang="zh-CN" dirty="0">
                <a:solidFill>
                  <a:prstClr val="black">
                    <a:lumMod val="75000"/>
                    <a:lumOff val="25000"/>
                  </a:prstClr>
                </a:solidFill>
              </a:rPr>
              <a:t>NFV</a:t>
            </a:r>
            <a:r>
              <a:rPr lang="zh-CN" altLang="en-US" dirty="0">
                <a:solidFill>
                  <a:prstClr val="black">
                    <a:lumMod val="75000"/>
                    <a:lumOff val="25000"/>
                  </a:prstClr>
                </a:solidFill>
              </a:rPr>
              <a:t>化部署方式，除了降低内部的成本，也能弹性针对不同企业需求，提供更多样的网络服务。</a:t>
            </a:r>
            <a:endParaRPr lang="en-US" altLang="zh-CN" dirty="0" smtClean="0">
              <a:solidFill>
                <a:prstClr val="black">
                  <a:lumMod val="75000"/>
                  <a:lumOff val="25000"/>
                </a:prstClr>
              </a:solidFill>
            </a:endParaRPr>
          </a:p>
        </p:txBody>
      </p:sp>
    </p:spTree>
    <p:extLst>
      <p:ext uri="{BB962C8B-B14F-4D97-AF65-F5344CB8AC3E}">
        <p14:creationId xmlns:p14="http://schemas.microsoft.com/office/powerpoint/2010/main" val="337881628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1059582"/>
            <a:ext cx="8085584" cy="504056"/>
          </a:xfrm>
        </p:spPr>
        <p:txBody>
          <a:bodyPr>
            <a:noAutofit/>
          </a:bodyPr>
          <a:lstStyle/>
          <a:p>
            <a:pPr algn="l"/>
            <a:r>
              <a:rPr lang="zh-CN" altLang="en-US" sz="2500" dirty="0">
                <a:solidFill>
                  <a:schemeClr val="bg1"/>
                </a:solidFill>
              </a:rPr>
              <a:t>目录</a:t>
            </a:r>
          </a:p>
        </p:txBody>
      </p:sp>
      <p:sp>
        <p:nvSpPr>
          <p:cNvPr id="12" name="Text Box 4"/>
          <p:cNvSpPr txBox="1">
            <a:spLocks noChangeArrowheads="1"/>
          </p:cNvSpPr>
          <p:nvPr/>
        </p:nvSpPr>
        <p:spPr bwMode="auto">
          <a:xfrm>
            <a:off x="586454" y="1635646"/>
            <a:ext cx="7916306"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3538" indent="-363538"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lnSpc>
                <a:spcPct val="150000"/>
              </a:lnSpc>
              <a:buClr>
                <a:prstClr val="black"/>
              </a:buClr>
              <a:buFont typeface="Wingdings" pitchFamily="2" charset="2"/>
              <a:buChar char="n"/>
            </a:pPr>
            <a:r>
              <a:rPr lang="en-US" altLang="zh-CN" sz="2400" b="1" dirty="0">
                <a:solidFill>
                  <a:prstClr val="black"/>
                </a:solidFill>
                <a:latin typeface="微软雅黑" panose="020B0503020204020204" pitchFamily="34" charset="-122"/>
                <a:ea typeface="微软雅黑" panose="020B0503020204020204" pitchFamily="34" charset="-122"/>
              </a:rPr>
              <a:t>SDN</a:t>
            </a:r>
            <a:r>
              <a:rPr lang="zh-CN" altLang="en-US" sz="2400" b="1" dirty="0">
                <a:solidFill>
                  <a:prstClr val="black"/>
                </a:solidFill>
                <a:latin typeface="微软雅黑" panose="020B0503020204020204" pitchFamily="34" charset="-122"/>
                <a:ea typeface="微软雅黑" panose="020B0503020204020204" pitchFamily="34" charset="-122"/>
              </a:rPr>
              <a:t>技术的起源与发展历程</a:t>
            </a:r>
          </a:p>
          <a:p>
            <a:pPr eaLnBrk="1" hangingPunct="1">
              <a:lnSpc>
                <a:spcPct val="150000"/>
              </a:lnSpc>
              <a:buClr>
                <a:prstClr val="black"/>
              </a:buClr>
              <a:buFont typeface="Wingdings" pitchFamily="2" charset="2"/>
              <a:buChar char="n"/>
            </a:pPr>
            <a:r>
              <a:rPr lang="en-US" altLang="zh-CN" sz="2400" b="1" dirty="0">
                <a:solidFill>
                  <a:prstClr val="black"/>
                </a:solidFill>
                <a:latin typeface="微软雅黑" panose="020B0503020204020204" pitchFamily="34" charset="-122"/>
                <a:ea typeface="微软雅黑" panose="020B0503020204020204" pitchFamily="34" charset="-122"/>
              </a:rPr>
              <a:t>SDN</a:t>
            </a:r>
            <a:r>
              <a:rPr lang="zh-CN" altLang="en-US" sz="2400" b="1" dirty="0">
                <a:solidFill>
                  <a:prstClr val="black"/>
                </a:solidFill>
                <a:latin typeface="微软雅黑" panose="020B0503020204020204" pitchFamily="34" charset="-122"/>
                <a:ea typeface="微软雅黑" panose="020B0503020204020204" pitchFamily="34" charset="-122"/>
              </a:rPr>
              <a:t>的技术</a:t>
            </a:r>
            <a:r>
              <a:rPr lang="zh-CN" altLang="en-US" sz="2400" b="1" dirty="0" smtClean="0">
                <a:solidFill>
                  <a:prstClr val="black"/>
                </a:solidFill>
                <a:latin typeface="微软雅黑" panose="020B0503020204020204" pitchFamily="34" charset="-122"/>
                <a:ea typeface="微软雅黑" panose="020B0503020204020204" pitchFamily="34" charset="-122"/>
              </a:rPr>
              <a:t>流派与体系结构</a:t>
            </a:r>
            <a:endParaRPr lang="zh-CN" altLang="en-US" sz="2400" b="1" dirty="0">
              <a:solidFill>
                <a:prstClr val="black"/>
              </a:solidFill>
              <a:latin typeface="微软雅黑" panose="020B0503020204020204" pitchFamily="34" charset="-122"/>
              <a:ea typeface="微软雅黑" panose="020B0503020204020204" pitchFamily="34" charset="-122"/>
            </a:endParaRPr>
          </a:p>
          <a:p>
            <a:pPr eaLnBrk="1" hangingPunct="1">
              <a:lnSpc>
                <a:spcPct val="150000"/>
              </a:lnSpc>
              <a:buClr>
                <a:prstClr val="black"/>
              </a:buClr>
              <a:buFont typeface="Wingdings" pitchFamily="2" charset="2"/>
              <a:buChar char="n"/>
            </a:pPr>
            <a:r>
              <a:rPr lang="en-US" altLang="zh-CN" sz="2400" b="1" dirty="0">
                <a:solidFill>
                  <a:prstClr val="black"/>
                </a:solidFill>
                <a:latin typeface="微软雅黑" panose="020B0503020204020204" pitchFamily="34" charset="-122"/>
                <a:ea typeface="微软雅黑" panose="020B0503020204020204" pitchFamily="34" charset="-122"/>
              </a:rPr>
              <a:t>SDN</a:t>
            </a:r>
            <a:r>
              <a:rPr lang="zh-CN" altLang="en-US" sz="2400" b="1" dirty="0">
                <a:solidFill>
                  <a:prstClr val="black"/>
                </a:solidFill>
                <a:latin typeface="微软雅黑" panose="020B0503020204020204" pitchFamily="34" charset="-122"/>
                <a:ea typeface="微软雅黑" panose="020B0503020204020204" pitchFamily="34" charset="-122"/>
              </a:rPr>
              <a:t>典型应用与商用案例</a:t>
            </a:r>
          </a:p>
          <a:p>
            <a:pPr eaLnBrk="1" hangingPunct="1">
              <a:lnSpc>
                <a:spcPct val="150000"/>
              </a:lnSpc>
              <a:buClr>
                <a:prstClr val="black"/>
              </a:buClr>
              <a:buFont typeface="Wingdings" pitchFamily="2" charset="2"/>
              <a:buChar char="n"/>
            </a:pPr>
            <a:r>
              <a:rPr lang="en-US" altLang="zh-CN" sz="2400" b="1" dirty="0">
                <a:solidFill>
                  <a:srgbClr val="C00000"/>
                </a:solidFill>
                <a:latin typeface="微软雅黑" panose="020B0503020204020204" pitchFamily="34" charset="-122"/>
                <a:ea typeface="微软雅黑" panose="020B0503020204020204" pitchFamily="34" charset="-122"/>
              </a:rPr>
              <a:t>SDN</a:t>
            </a:r>
            <a:r>
              <a:rPr lang="zh-CN" altLang="en-US" sz="2400" b="1" dirty="0">
                <a:solidFill>
                  <a:srgbClr val="C00000"/>
                </a:solidFill>
                <a:latin typeface="微软雅黑" panose="020B0503020204020204" pitchFamily="34" charset="-122"/>
                <a:ea typeface="微软雅黑" panose="020B0503020204020204" pitchFamily="34" charset="-122"/>
              </a:rPr>
              <a:t>商用</a:t>
            </a:r>
            <a:r>
              <a:rPr lang="zh-CN" altLang="en-US" sz="2400" b="1" dirty="0" smtClean="0">
                <a:solidFill>
                  <a:srgbClr val="C00000"/>
                </a:solidFill>
                <a:latin typeface="微软雅黑" panose="020B0503020204020204" pitchFamily="34" charset="-122"/>
                <a:ea typeface="微软雅黑" panose="020B0503020204020204" pitchFamily="34" charset="-122"/>
              </a:rPr>
              <a:t>前景</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3056306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l"/>
            <a:r>
              <a:rPr lang="en-US" altLang="zh-CN" b="1" dirty="0"/>
              <a:t>SDN</a:t>
            </a:r>
            <a:r>
              <a:rPr lang="zh-CN" altLang="en-US" b="1" dirty="0"/>
              <a:t>的发展还需要时间的沉淀</a:t>
            </a:r>
          </a:p>
        </p:txBody>
      </p:sp>
      <p:pic>
        <p:nvPicPr>
          <p:cNvPr id="5" name="图片 3" descr="http://i3.itc.cn/20120826/2d59_2ab8f0de_335f_ec0f_88d6_9db9838605ad_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843558"/>
            <a:ext cx="7572375" cy="404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323087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l"/>
            <a:r>
              <a:rPr lang="en-US" altLang="zh-CN" b="1" dirty="0"/>
              <a:t>SDN</a:t>
            </a:r>
            <a:r>
              <a:rPr lang="zh-CN" altLang="en-US" b="1" dirty="0"/>
              <a:t>存在的问题影响其推进速度</a:t>
            </a:r>
          </a:p>
        </p:txBody>
      </p:sp>
      <p:sp>
        <p:nvSpPr>
          <p:cNvPr id="4" name="Rectangle 3"/>
          <p:cNvSpPr txBox="1">
            <a:spLocks noChangeArrowheads="1"/>
          </p:cNvSpPr>
          <p:nvPr/>
        </p:nvSpPr>
        <p:spPr>
          <a:xfrm>
            <a:off x="323528" y="771550"/>
            <a:ext cx="8496944" cy="2958951"/>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000" kern="1200">
                <a:solidFill>
                  <a:schemeClr val="tx1">
                    <a:lumMod val="75000"/>
                    <a:lumOff val="25000"/>
                  </a:schemeClr>
                </a:solidFill>
                <a:latin typeface="微软雅黑" pitchFamily="34" charset="-122"/>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微软雅黑" pitchFamily="34" charset="-122"/>
                <a:ea typeface="微软雅黑" pitchFamily="34" charset="-122"/>
                <a:cs typeface="+mn-cs"/>
              </a:defRPr>
            </a:lvl3pPr>
            <a:lvl4pPr marL="16002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微软雅黑" pitchFamily="34" charset="-122"/>
                <a:ea typeface="微软雅黑" pitchFamily="34" charset="-122"/>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lnSpc>
                <a:spcPct val="150000"/>
              </a:lnSpc>
              <a:spcBef>
                <a:spcPct val="0"/>
              </a:spcBef>
              <a:buFont typeface="微软雅黑" pitchFamily="34" charset="-122"/>
              <a:buChar char="-"/>
              <a:defRPr/>
            </a:pPr>
            <a:r>
              <a:rPr lang="zh-CN" altLang="en-US" sz="1800" dirty="0">
                <a:solidFill>
                  <a:prstClr val="black">
                    <a:lumMod val="95000"/>
                    <a:lumOff val="5000"/>
                  </a:prstClr>
                </a:solidFill>
              </a:rPr>
              <a:t>市场利益复杂化成为</a:t>
            </a:r>
            <a:r>
              <a:rPr lang="en-US" altLang="en-US" sz="1800" dirty="0">
                <a:solidFill>
                  <a:prstClr val="black">
                    <a:lumMod val="95000"/>
                    <a:lumOff val="5000"/>
                  </a:prstClr>
                </a:solidFill>
              </a:rPr>
              <a:t>SDN</a:t>
            </a:r>
            <a:r>
              <a:rPr lang="zh-CN" altLang="en-US" sz="1800" dirty="0">
                <a:solidFill>
                  <a:prstClr val="black">
                    <a:lumMod val="95000"/>
                    <a:lumOff val="5000"/>
                  </a:prstClr>
                </a:solidFill>
              </a:rPr>
              <a:t>发展的第一障碍，由于</a:t>
            </a:r>
            <a:r>
              <a:rPr lang="en-US" altLang="en-US" sz="1800" dirty="0">
                <a:solidFill>
                  <a:prstClr val="black">
                    <a:lumMod val="95000"/>
                    <a:lumOff val="5000"/>
                  </a:prstClr>
                </a:solidFill>
              </a:rPr>
              <a:t>SDN</a:t>
            </a:r>
            <a:r>
              <a:rPr lang="zh-CN" altLang="en-US" sz="1800" dirty="0">
                <a:solidFill>
                  <a:prstClr val="black">
                    <a:lumMod val="95000"/>
                    <a:lumOff val="5000"/>
                  </a:prstClr>
                </a:solidFill>
              </a:rPr>
              <a:t>尚处于发展的初级阶段，且各参与方对于产业架构重组有着不同的利益和目的，包括网络运营商、大小互联网服务商、设备商之间都有差异，因此难以形成合力推动</a:t>
            </a:r>
            <a:r>
              <a:rPr lang="en-US" altLang="zh-CN" sz="1800" dirty="0">
                <a:solidFill>
                  <a:prstClr val="black">
                    <a:lumMod val="95000"/>
                    <a:lumOff val="5000"/>
                  </a:prstClr>
                </a:solidFill>
              </a:rPr>
              <a:t>SDN</a:t>
            </a:r>
            <a:r>
              <a:rPr lang="zh-CN" altLang="en-US" sz="1800" dirty="0">
                <a:solidFill>
                  <a:prstClr val="black">
                    <a:lumMod val="95000"/>
                    <a:lumOff val="5000"/>
                  </a:prstClr>
                </a:solidFill>
              </a:rPr>
              <a:t>发展；</a:t>
            </a:r>
          </a:p>
          <a:p>
            <a:pPr marL="342900" lvl="1" indent="-342900">
              <a:lnSpc>
                <a:spcPct val="150000"/>
              </a:lnSpc>
              <a:spcBef>
                <a:spcPct val="0"/>
              </a:spcBef>
              <a:buFont typeface="微软雅黑" pitchFamily="34" charset="-122"/>
              <a:buChar char="-"/>
              <a:defRPr/>
            </a:pPr>
            <a:r>
              <a:rPr lang="zh-CN" altLang="en-US" sz="1800" dirty="0">
                <a:solidFill>
                  <a:prstClr val="black">
                    <a:lumMod val="95000"/>
                    <a:lumOff val="5000"/>
                  </a:prstClr>
                </a:solidFill>
              </a:rPr>
              <a:t>各厂商发布的</a:t>
            </a:r>
            <a:r>
              <a:rPr lang="en-US" altLang="en-US" sz="1800" dirty="0">
                <a:solidFill>
                  <a:prstClr val="black">
                    <a:lumMod val="95000"/>
                    <a:lumOff val="5000"/>
                  </a:prstClr>
                </a:solidFill>
              </a:rPr>
              <a:t>SDN</a:t>
            </a:r>
            <a:r>
              <a:rPr lang="zh-CN" altLang="en-US" sz="1800" dirty="0">
                <a:solidFill>
                  <a:prstClr val="black">
                    <a:lumMod val="95000"/>
                    <a:lumOff val="5000"/>
                  </a:prstClr>
                </a:solidFill>
              </a:rPr>
              <a:t>解决方案千差万别，业界要统一</a:t>
            </a:r>
            <a:r>
              <a:rPr lang="en-US" altLang="en-US" sz="1800" dirty="0">
                <a:solidFill>
                  <a:prstClr val="black">
                    <a:lumMod val="95000"/>
                    <a:lumOff val="5000"/>
                  </a:prstClr>
                </a:solidFill>
              </a:rPr>
              <a:t>SDN</a:t>
            </a:r>
            <a:r>
              <a:rPr lang="zh-CN" altLang="en-US" sz="1800" dirty="0">
                <a:solidFill>
                  <a:prstClr val="black">
                    <a:lumMod val="95000"/>
                    <a:lumOff val="5000"/>
                  </a:prstClr>
                </a:solidFill>
              </a:rPr>
              <a:t>标准，实现各厂商产品相互兼容，还需要一个长期的过程；</a:t>
            </a:r>
          </a:p>
          <a:p>
            <a:pPr marL="342900" lvl="1" indent="-342900">
              <a:lnSpc>
                <a:spcPct val="150000"/>
              </a:lnSpc>
              <a:spcBef>
                <a:spcPct val="0"/>
              </a:spcBef>
              <a:buFont typeface="微软雅黑" pitchFamily="34" charset="-122"/>
              <a:buChar char="-"/>
              <a:defRPr/>
            </a:pPr>
            <a:r>
              <a:rPr lang="en-US" altLang="en-US" sz="1800" dirty="0">
                <a:solidFill>
                  <a:prstClr val="black">
                    <a:lumMod val="95000"/>
                    <a:lumOff val="5000"/>
                  </a:prstClr>
                </a:solidFill>
              </a:rPr>
              <a:t>SDN</a:t>
            </a:r>
            <a:r>
              <a:rPr lang="zh-CN" altLang="en-US" sz="1800" dirty="0">
                <a:solidFill>
                  <a:prstClr val="black">
                    <a:lumMod val="95000"/>
                    <a:lumOff val="5000"/>
                  </a:prstClr>
                </a:solidFill>
              </a:rPr>
              <a:t>架构下控制器需要为每一条流制定优化的路由策略</a:t>
            </a:r>
            <a:r>
              <a:rPr lang="zh-CN" altLang="en-US" sz="1800" dirty="0" smtClean="0">
                <a:solidFill>
                  <a:prstClr val="black">
                    <a:lumMod val="95000"/>
                    <a:lumOff val="5000"/>
                  </a:prstClr>
                </a:solidFill>
              </a:rPr>
              <a:t>，如何</a:t>
            </a:r>
            <a:r>
              <a:rPr lang="zh-CN" altLang="en-US" sz="1800" dirty="0">
                <a:solidFill>
                  <a:prstClr val="black">
                    <a:lumMod val="95000"/>
                    <a:lumOff val="5000"/>
                  </a:prstClr>
                </a:solidFill>
              </a:rPr>
              <a:t>在复杂度和整体效率之间取得平衡是</a:t>
            </a:r>
            <a:r>
              <a:rPr lang="en-US" altLang="en-US" sz="1800" dirty="0">
                <a:solidFill>
                  <a:prstClr val="black">
                    <a:lumMod val="95000"/>
                    <a:lumOff val="5000"/>
                  </a:prstClr>
                </a:solidFill>
              </a:rPr>
              <a:t>SDN</a:t>
            </a:r>
            <a:r>
              <a:rPr lang="zh-CN" altLang="en-US" sz="1800" dirty="0">
                <a:solidFill>
                  <a:prstClr val="black">
                    <a:lumMod val="95000"/>
                    <a:lumOff val="5000"/>
                  </a:prstClr>
                </a:solidFill>
              </a:rPr>
              <a:t>面临的一大挑战。</a:t>
            </a:r>
          </a:p>
          <a:p>
            <a:pPr marL="342900" lvl="1" indent="-342900">
              <a:lnSpc>
                <a:spcPct val="150000"/>
              </a:lnSpc>
              <a:spcBef>
                <a:spcPct val="0"/>
              </a:spcBef>
              <a:buFont typeface="微软雅黑" pitchFamily="34" charset="-122"/>
              <a:buChar char="-"/>
              <a:defRPr/>
            </a:pPr>
            <a:r>
              <a:rPr lang="zh-CN" altLang="en-US" sz="1800" dirty="0">
                <a:solidFill>
                  <a:prstClr val="black">
                    <a:lumMod val="95000"/>
                    <a:lumOff val="5000"/>
                  </a:prstClr>
                </a:solidFill>
              </a:rPr>
              <a:t>由于</a:t>
            </a:r>
            <a:r>
              <a:rPr lang="en-US" altLang="en-US" sz="1800" dirty="0">
                <a:solidFill>
                  <a:prstClr val="black">
                    <a:lumMod val="95000"/>
                    <a:lumOff val="5000"/>
                  </a:prstClr>
                </a:solidFill>
              </a:rPr>
              <a:t>SDN</a:t>
            </a:r>
            <a:r>
              <a:rPr lang="zh-CN" altLang="en-US" sz="1800" dirty="0">
                <a:solidFill>
                  <a:prstClr val="black">
                    <a:lumMod val="95000"/>
                    <a:lumOff val="5000"/>
                  </a:prstClr>
                </a:solidFill>
              </a:rPr>
              <a:t>采取集中控制架构，还会由于集中带来新的安全缺陷。</a:t>
            </a:r>
          </a:p>
          <a:p>
            <a:pPr marL="342900" lvl="1" indent="-342900">
              <a:lnSpc>
                <a:spcPct val="150000"/>
              </a:lnSpc>
              <a:spcBef>
                <a:spcPct val="0"/>
              </a:spcBef>
              <a:buFont typeface="微软雅黑" pitchFamily="34" charset="-122"/>
              <a:buChar char="-"/>
              <a:defRPr/>
            </a:pPr>
            <a:r>
              <a:rPr lang="zh-CN" altLang="en-US" sz="1800" dirty="0">
                <a:solidFill>
                  <a:prstClr val="black">
                    <a:lumMod val="95000"/>
                    <a:lumOff val="5000"/>
                  </a:prstClr>
                </a:solidFill>
              </a:rPr>
              <a:t>从现有硬件平台向新网络的平滑演进、兼容性和长期共存将存在挑战；一方面是如何避免</a:t>
            </a:r>
            <a:r>
              <a:rPr lang="en-US" altLang="en-US" sz="1800" dirty="0">
                <a:solidFill>
                  <a:prstClr val="black">
                    <a:lumMod val="95000"/>
                    <a:lumOff val="5000"/>
                  </a:prstClr>
                </a:solidFill>
              </a:rPr>
              <a:t>IPV6</a:t>
            </a:r>
            <a:r>
              <a:rPr lang="zh-CN" altLang="en-US" sz="1800" dirty="0">
                <a:solidFill>
                  <a:prstClr val="black">
                    <a:lumMod val="95000"/>
                    <a:lumOff val="5000"/>
                  </a:prstClr>
                </a:solidFill>
              </a:rPr>
              <a:t>的覆辙，同时又要避免在网络上留下来多个孤岛。</a:t>
            </a:r>
          </a:p>
        </p:txBody>
      </p:sp>
    </p:spTree>
    <p:extLst>
      <p:ext uri="{BB962C8B-B14F-4D97-AF65-F5344CB8AC3E}">
        <p14:creationId xmlns:p14="http://schemas.microsoft.com/office/powerpoint/2010/main" val="18024032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l"/>
            <a:r>
              <a:rPr lang="en-US" altLang="zh-CN" b="1" dirty="0"/>
              <a:t>SDN</a:t>
            </a:r>
            <a:r>
              <a:rPr lang="zh-CN" altLang="en-US" b="1" dirty="0"/>
              <a:t>的商业化将是多路径发展</a:t>
            </a:r>
          </a:p>
        </p:txBody>
      </p:sp>
      <p:sp>
        <p:nvSpPr>
          <p:cNvPr id="5" name="Rectangle 9"/>
          <p:cNvSpPr>
            <a:spLocks noChangeArrowheads="1"/>
          </p:cNvSpPr>
          <p:nvPr/>
        </p:nvSpPr>
        <p:spPr bwMode="auto">
          <a:xfrm>
            <a:off x="358204" y="2232025"/>
            <a:ext cx="8750300" cy="1301750"/>
          </a:xfrm>
          <a:prstGeom prst="rect">
            <a:avLst/>
          </a:prstGeom>
          <a:gradFill rotWithShape="1">
            <a:gsLst>
              <a:gs pos="0">
                <a:srgbClr val="767676">
                  <a:alpha val="29999"/>
                </a:srgbClr>
              </a:gs>
              <a:gs pos="100000">
                <a:srgbClr val="FFFFFF">
                  <a:alpha val="29999"/>
                </a:srgbClr>
              </a:gs>
            </a:gsLst>
            <a:lin ang="0" scaled="1"/>
          </a:gradFill>
          <a:ln w="9525">
            <a:miter lim="800000"/>
            <a:headEnd/>
            <a:tailEnd/>
          </a:ln>
          <a:scene3d>
            <a:camera prst="legacyObliqueTopLeft"/>
            <a:lightRig rig="legacyFlat3" dir="b"/>
          </a:scene3d>
          <a:sp3d extrusionH="100000" prstMaterial="legacyMatte">
            <a:bevelT w="13500" h="13500" prst="angle"/>
            <a:bevelB w="13500" h="13500" prst="angle"/>
            <a:extrusionClr>
              <a:srgbClr val="FFFFFF"/>
            </a:extrusionClr>
          </a:sp3d>
        </p:spPr>
        <p:txBody>
          <a:bodyPr wrap="none" anchor="ctr">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a:solidFill>
                <a:prstClr val="black"/>
              </a:solidFill>
            </a:endParaRPr>
          </a:p>
        </p:txBody>
      </p:sp>
      <p:sp>
        <p:nvSpPr>
          <p:cNvPr id="6" name="Rectangle 10"/>
          <p:cNvSpPr>
            <a:spLocks noChangeArrowheads="1"/>
          </p:cNvSpPr>
          <p:nvPr/>
        </p:nvSpPr>
        <p:spPr bwMode="auto">
          <a:xfrm>
            <a:off x="348679" y="3681413"/>
            <a:ext cx="8750300" cy="1308100"/>
          </a:xfrm>
          <a:prstGeom prst="rect">
            <a:avLst/>
          </a:prstGeom>
          <a:solidFill>
            <a:srgbClr val="FFFFFF">
              <a:alpha val="30196"/>
            </a:srgbClr>
          </a:solidFill>
          <a:ln w="9525">
            <a:miter lim="800000"/>
            <a:headEnd/>
            <a:tailEnd/>
          </a:ln>
          <a:scene3d>
            <a:camera prst="legacyObliqueTopLeft"/>
            <a:lightRig rig="legacyFlat3" dir="b"/>
          </a:scene3d>
          <a:sp3d extrusionH="100000" prstMaterial="legacyMatte">
            <a:bevelT w="13500" h="13500" prst="angle"/>
            <a:bevelB w="13500" h="13500" prst="angle"/>
            <a:extrusionClr>
              <a:srgbClr val="FFFFFF"/>
            </a:extrusionClr>
          </a:sp3d>
        </p:spPr>
        <p:txBody>
          <a:bodyPr wrap="none" anchor="ctr">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a:solidFill>
                <a:prstClr val="black"/>
              </a:solidFill>
            </a:endParaRPr>
          </a:p>
        </p:txBody>
      </p:sp>
      <p:sp>
        <p:nvSpPr>
          <p:cNvPr id="8" name="Rectangle 13"/>
          <p:cNvSpPr>
            <a:spLocks noChangeArrowheads="1"/>
          </p:cNvSpPr>
          <p:nvPr/>
        </p:nvSpPr>
        <p:spPr bwMode="auto">
          <a:xfrm>
            <a:off x="421704" y="2306638"/>
            <a:ext cx="914400" cy="1292225"/>
          </a:xfrm>
          <a:prstGeom prst="rect">
            <a:avLst/>
          </a:prstGeom>
          <a:gradFill rotWithShape="1">
            <a:gsLst>
              <a:gs pos="0">
                <a:srgbClr val="33CCFF"/>
              </a:gs>
              <a:gs pos="100000">
                <a:srgbClr val="185E76"/>
              </a:gs>
            </a:gsLst>
            <a:lin ang="5400000" scaled="1"/>
          </a:gradFill>
          <a:ln w="9525">
            <a:miter lim="800000"/>
            <a:headEnd/>
            <a:tailEnd/>
          </a:ln>
          <a:scene3d>
            <a:camera prst="legacyObliqueTopLeft"/>
            <a:lightRig rig="legacyFlat3" dir="t"/>
          </a:scene3d>
          <a:sp3d extrusionH="290500" prstMaterial="legacyMatte">
            <a:bevelT w="13500" h="13500" prst="angle"/>
            <a:bevelB w="13500" h="13500" prst="angle"/>
            <a:extrusionClr>
              <a:srgbClr val="33CCFF"/>
            </a:extrusionClr>
          </a:sp3d>
        </p:spPr>
        <p:txBody>
          <a:bodyPr wrap="none" anchor="ctr">
            <a:flatTx/>
          </a:bodyPr>
          <a:lstStyle/>
          <a:p>
            <a:pPr>
              <a:defRPr/>
            </a:pPr>
            <a:endParaRPr lang="zh-CN" altLang="en-US" sz="2000">
              <a:solidFill>
                <a:prstClr val="black">
                  <a:lumMod val="95000"/>
                  <a:lumOff val="5000"/>
                </a:prstClr>
              </a:solidFill>
              <a:latin typeface="微软雅黑" pitchFamily="34" charset="-122"/>
              <a:ea typeface="微软雅黑" pitchFamily="34" charset="-122"/>
            </a:endParaRPr>
          </a:p>
        </p:txBody>
      </p:sp>
      <p:sp>
        <p:nvSpPr>
          <p:cNvPr id="9" name="Rectangle 14"/>
          <p:cNvSpPr>
            <a:spLocks noChangeArrowheads="1"/>
          </p:cNvSpPr>
          <p:nvPr/>
        </p:nvSpPr>
        <p:spPr bwMode="auto">
          <a:xfrm>
            <a:off x="415354" y="3756025"/>
            <a:ext cx="915988" cy="1292225"/>
          </a:xfrm>
          <a:prstGeom prst="rect">
            <a:avLst/>
          </a:prstGeom>
          <a:gradFill rotWithShape="1">
            <a:gsLst>
              <a:gs pos="0">
                <a:srgbClr val="33CCFF"/>
              </a:gs>
              <a:gs pos="100000">
                <a:srgbClr val="185E76"/>
              </a:gs>
            </a:gsLst>
            <a:lin ang="5400000" scaled="1"/>
          </a:gradFill>
          <a:ln w="9525">
            <a:miter lim="800000"/>
            <a:headEnd/>
            <a:tailEnd/>
          </a:ln>
          <a:scene3d>
            <a:camera prst="legacyObliqueTopLeft"/>
            <a:lightRig rig="legacyFlat3" dir="t"/>
          </a:scene3d>
          <a:sp3d extrusionH="290500" prstMaterial="legacyMatte">
            <a:bevelT w="13500" h="13500" prst="angle"/>
            <a:bevelB w="13500" h="13500" prst="angle"/>
            <a:extrusionClr>
              <a:srgbClr val="33CCFF"/>
            </a:extrusionClr>
          </a:sp3d>
        </p:spPr>
        <p:txBody>
          <a:bodyPr wrap="none" anchor="ctr">
            <a:flatTx/>
          </a:bodyPr>
          <a:lstStyle/>
          <a:p>
            <a:pPr>
              <a:defRPr/>
            </a:pPr>
            <a:endParaRPr lang="zh-CN" altLang="en-US" sz="2000">
              <a:solidFill>
                <a:prstClr val="black">
                  <a:lumMod val="95000"/>
                  <a:lumOff val="5000"/>
                </a:prstClr>
              </a:solidFill>
              <a:latin typeface="微软雅黑" pitchFamily="34" charset="-122"/>
              <a:ea typeface="微软雅黑" pitchFamily="34" charset="-122"/>
            </a:endParaRPr>
          </a:p>
        </p:txBody>
      </p:sp>
      <p:sp>
        <p:nvSpPr>
          <p:cNvPr id="11" name="Rectangle 9"/>
          <p:cNvSpPr>
            <a:spLocks noChangeArrowheads="1"/>
          </p:cNvSpPr>
          <p:nvPr/>
        </p:nvSpPr>
        <p:spPr bwMode="auto">
          <a:xfrm>
            <a:off x="301054" y="812800"/>
            <a:ext cx="8750300" cy="1301750"/>
          </a:xfrm>
          <a:prstGeom prst="rect">
            <a:avLst/>
          </a:prstGeom>
          <a:gradFill rotWithShape="1">
            <a:gsLst>
              <a:gs pos="0">
                <a:srgbClr val="767676">
                  <a:alpha val="29999"/>
                </a:srgbClr>
              </a:gs>
              <a:gs pos="100000">
                <a:srgbClr val="FFFFFF">
                  <a:alpha val="29999"/>
                </a:srgbClr>
              </a:gs>
            </a:gsLst>
            <a:lin ang="0" scaled="1"/>
          </a:gradFill>
          <a:ln w="9525">
            <a:miter lim="800000"/>
            <a:headEnd/>
            <a:tailEnd/>
          </a:ln>
          <a:scene3d>
            <a:camera prst="legacyObliqueTopLeft"/>
            <a:lightRig rig="legacyFlat3" dir="b"/>
          </a:scene3d>
          <a:sp3d extrusionH="100000" prstMaterial="legacyMatte">
            <a:bevelT w="13500" h="13500" prst="angle"/>
            <a:bevelB w="13500" h="13500" prst="angle"/>
            <a:extrusionClr>
              <a:srgbClr val="FFFFFF"/>
            </a:extrusionClr>
          </a:sp3d>
        </p:spPr>
        <p:txBody>
          <a:bodyPr wrap="none" anchor="ctr">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a:solidFill>
                <a:prstClr val="black"/>
              </a:solidFill>
            </a:endParaRPr>
          </a:p>
        </p:txBody>
      </p:sp>
      <p:sp>
        <p:nvSpPr>
          <p:cNvPr id="12" name="Rectangle 13"/>
          <p:cNvSpPr>
            <a:spLocks noChangeArrowheads="1"/>
          </p:cNvSpPr>
          <p:nvPr/>
        </p:nvSpPr>
        <p:spPr bwMode="auto">
          <a:xfrm>
            <a:off x="421704" y="887413"/>
            <a:ext cx="914400" cy="1292225"/>
          </a:xfrm>
          <a:prstGeom prst="rect">
            <a:avLst/>
          </a:prstGeom>
          <a:gradFill rotWithShape="1">
            <a:gsLst>
              <a:gs pos="0">
                <a:srgbClr val="33CCFF"/>
              </a:gs>
              <a:gs pos="100000">
                <a:srgbClr val="185E76"/>
              </a:gs>
            </a:gsLst>
            <a:lin ang="5400000" scaled="1"/>
          </a:gradFill>
          <a:ln w="9525">
            <a:miter lim="800000"/>
            <a:headEnd/>
            <a:tailEnd/>
          </a:ln>
          <a:scene3d>
            <a:camera prst="legacyObliqueTopLeft"/>
            <a:lightRig rig="legacyFlat3" dir="t"/>
          </a:scene3d>
          <a:sp3d extrusionH="290500" prstMaterial="legacyMatte">
            <a:bevelT w="13500" h="13500" prst="angle"/>
            <a:bevelB w="13500" h="13500" prst="angle"/>
            <a:extrusionClr>
              <a:srgbClr val="33CCFF"/>
            </a:extrusionClr>
          </a:sp3d>
        </p:spPr>
        <p:txBody>
          <a:bodyPr wrap="none" anchor="ctr">
            <a:flatTx/>
          </a:bodyPr>
          <a:lstStyle/>
          <a:p>
            <a:pPr>
              <a:defRPr/>
            </a:pPr>
            <a:endParaRPr lang="zh-CN" altLang="en-US" sz="2000">
              <a:solidFill>
                <a:prstClr val="black">
                  <a:lumMod val="95000"/>
                  <a:lumOff val="5000"/>
                </a:prstClr>
              </a:solidFill>
              <a:latin typeface="微软雅黑" pitchFamily="34" charset="-122"/>
              <a:ea typeface="微软雅黑" pitchFamily="34" charset="-122"/>
            </a:endParaRPr>
          </a:p>
        </p:txBody>
      </p:sp>
      <p:sp>
        <p:nvSpPr>
          <p:cNvPr id="13" name="Text Box 18"/>
          <p:cNvSpPr txBox="1">
            <a:spLocks noChangeArrowheads="1"/>
          </p:cNvSpPr>
          <p:nvPr/>
        </p:nvSpPr>
        <p:spPr bwMode="auto">
          <a:xfrm>
            <a:off x="1407542" y="857250"/>
            <a:ext cx="7500937" cy="1071563"/>
          </a:xfrm>
          <a:prstGeom prst="rect">
            <a:avLst/>
          </a:prstGeom>
          <a:noFill/>
          <a:ln w="9525">
            <a:noFill/>
            <a:miter lim="800000"/>
            <a:headEnd/>
            <a:tailEnd/>
          </a:ln>
        </p:spPr>
        <p:txBody>
          <a:bodyPr/>
          <a:lstStyle/>
          <a:p>
            <a:pPr latinLnBrk="1">
              <a:lnSpc>
                <a:spcPts val="2600"/>
              </a:lnSpc>
              <a:buFont typeface="Arial" pitchFamily="34" charset="0"/>
              <a:buChar char="•"/>
              <a:defRPr/>
            </a:pPr>
            <a:r>
              <a:rPr lang="zh-CN" altLang="en-US" sz="1400" dirty="0">
                <a:solidFill>
                  <a:prstClr val="black"/>
                </a:solidFill>
                <a:latin typeface="微软雅黑" pitchFamily="34" charset="-122"/>
                <a:ea typeface="微软雅黑" pitchFamily="34" charset="-122"/>
              </a:rPr>
              <a:t>新兴设备厂商虽希望通过</a:t>
            </a:r>
            <a:r>
              <a:rPr lang="en-US" altLang="zh-CN" sz="1400" dirty="0">
                <a:solidFill>
                  <a:prstClr val="black"/>
                </a:solidFill>
                <a:latin typeface="微软雅黑" pitchFamily="34" charset="-122"/>
                <a:ea typeface="微软雅黑" pitchFamily="34" charset="-122"/>
              </a:rPr>
              <a:t>SDN</a:t>
            </a:r>
            <a:r>
              <a:rPr lang="zh-CN" altLang="en-US" sz="1400" dirty="0">
                <a:solidFill>
                  <a:prstClr val="black"/>
                </a:solidFill>
                <a:latin typeface="微软雅黑" pitchFamily="34" charset="-122"/>
                <a:ea typeface="微软雅黑" pitchFamily="34" charset="-122"/>
              </a:rPr>
              <a:t>来获取商业机会，而传统大厂商对市场份额和标准的影响力却不容低估，真正有能力进行全网部署的互联网服务商并不多，因此公网市场的突破还需要时间；挖掘数据中心、核心网和企业网的专业市场成为共识。其侧重于整网能力提升。</a:t>
            </a:r>
            <a:endParaRPr kumimoji="1" lang="en-US" altLang="ko-KR" sz="1400" dirty="0">
              <a:solidFill>
                <a:prstClr val="black">
                  <a:lumMod val="95000"/>
                  <a:lumOff val="5000"/>
                </a:prstClr>
              </a:solidFill>
              <a:latin typeface="微软雅黑" pitchFamily="34" charset="-122"/>
              <a:ea typeface="微软雅黑" pitchFamily="34" charset="-122"/>
            </a:endParaRPr>
          </a:p>
        </p:txBody>
      </p:sp>
      <p:sp>
        <p:nvSpPr>
          <p:cNvPr id="14" name="Text Box 18"/>
          <p:cNvSpPr txBox="1">
            <a:spLocks noChangeArrowheads="1"/>
          </p:cNvSpPr>
          <p:nvPr/>
        </p:nvSpPr>
        <p:spPr bwMode="auto">
          <a:xfrm>
            <a:off x="1407542" y="2214563"/>
            <a:ext cx="7500937" cy="1071562"/>
          </a:xfrm>
          <a:prstGeom prst="rect">
            <a:avLst/>
          </a:prstGeom>
          <a:noFill/>
          <a:ln w="9525">
            <a:noFill/>
            <a:miter lim="800000"/>
            <a:headEnd/>
            <a:tailEnd/>
          </a:ln>
        </p:spPr>
        <p:txBody>
          <a:bodyPr/>
          <a:lstStyle/>
          <a:p>
            <a:pPr latinLnBrk="1">
              <a:lnSpc>
                <a:spcPts val="2500"/>
              </a:lnSpc>
              <a:buFont typeface="Arial" pitchFamily="34" charset="0"/>
              <a:buChar char="•"/>
              <a:defRPr/>
            </a:pPr>
            <a:r>
              <a:rPr lang="zh-CN" altLang="en-US" sz="1400" dirty="0">
                <a:solidFill>
                  <a:prstClr val="black"/>
                </a:solidFill>
                <a:latin typeface="微软雅黑" pitchFamily="34" charset="-122"/>
                <a:ea typeface="微软雅黑" pitchFamily="34" charset="-122"/>
              </a:rPr>
              <a:t>网络运营商并不希望立即全面部署来颠覆自身的产业定位；但可以通过</a:t>
            </a:r>
            <a:r>
              <a:rPr lang="en-US" altLang="zh-CN" sz="1400" dirty="0">
                <a:solidFill>
                  <a:prstClr val="black"/>
                </a:solidFill>
                <a:latin typeface="微软雅黑" pitchFamily="34" charset="-122"/>
                <a:ea typeface="微软雅黑" pitchFamily="34" charset="-122"/>
              </a:rPr>
              <a:t>SDN</a:t>
            </a:r>
            <a:r>
              <a:rPr lang="zh-CN" altLang="en-US" sz="1400" dirty="0">
                <a:solidFill>
                  <a:prstClr val="black"/>
                </a:solidFill>
                <a:latin typeface="微软雅黑" pitchFamily="34" charset="-122"/>
                <a:ea typeface="微软雅黑" pitchFamily="34" charset="-122"/>
              </a:rPr>
              <a:t>为智能管道的发展提供新的选项、同时利用</a:t>
            </a:r>
            <a:r>
              <a:rPr lang="en-US" altLang="zh-CN" sz="1400" dirty="0">
                <a:solidFill>
                  <a:prstClr val="black"/>
                </a:solidFill>
                <a:latin typeface="微软雅黑" pitchFamily="34" charset="-122"/>
                <a:ea typeface="微软雅黑" pitchFamily="34" charset="-122"/>
              </a:rPr>
              <a:t>SDN</a:t>
            </a:r>
            <a:r>
              <a:rPr lang="zh-CN" altLang="en-US" sz="1400" dirty="0">
                <a:solidFill>
                  <a:prstClr val="black"/>
                </a:solidFill>
                <a:latin typeface="微软雅黑" pitchFamily="34" charset="-122"/>
                <a:ea typeface="微软雅黑" pitchFamily="34" charset="-122"/>
              </a:rPr>
              <a:t>局部提升网络的优化和高效管控能力、降低网络建设与运维成本；还可以利用</a:t>
            </a:r>
            <a:r>
              <a:rPr lang="en-US" altLang="zh-CN" sz="1400" dirty="0">
                <a:solidFill>
                  <a:prstClr val="black"/>
                </a:solidFill>
                <a:latin typeface="微软雅黑" pitchFamily="34" charset="-122"/>
                <a:ea typeface="微软雅黑" pitchFamily="34" charset="-122"/>
              </a:rPr>
              <a:t>SDN</a:t>
            </a:r>
            <a:r>
              <a:rPr lang="zh-CN" altLang="en-US" sz="1400" dirty="0">
                <a:solidFill>
                  <a:prstClr val="black"/>
                </a:solidFill>
                <a:latin typeface="微软雅黑" pitchFamily="34" charset="-122"/>
                <a:ea typeface="微软雅黑" pitchFamily="34" charset="-122"/>
              </a:rPr>
              <a:t>来推动和网络能力深度结合的业务应用创新。移动数据类业务、多屏互动、</a:t>
            </a:r>
            <a:r>
              <a:rPr lang="en-US" altLang="zh-CN" sz="1400" dirty="0">
                <a:solidFill>
                  <a:prstClr val="black"/>
                </a:solidFill>
                <a:latin typeface="微软雅黑" pitchFamily="34" charset="-122"/>
                <a:ea typeface="微软雅黑" pitchFamily="34" charset="-122"/>
              </a:rPr>
              <a:t>SDN</a:t>
            </a:r>
            <a:r>
              <a:rPr lang="zh-CN" altLang="en-US" sz="1400" dirty="0">
                <a:solidFill>
                  <a:prstClr val="black"/>
                </a:solidFill>
                <a:latin typeface="微软雅黑" pitchFamily="34" charset="-122"/>
                <a:ea typeface="微软雅黑" pitchFamily="34" charset="-122"/>
              </a:rPr>
              <a:t>数据中心的发展将起到重要拉动作用。其侧重于改善为业务的服务能力。</a:t>
            </a:r>
            <a:endParaRPr kumimoji="1" lang="en-US" altLang="ko-KR" sz="1400" dirty="0">
              <a:solidFill>
                <a:prstClr val="black">
                  <a:lumMod val="95000"/>
                  <a:lumOff val="5000"/>
                </a:prstClr>
              </a:solidFill>
              <a:latin typeface="微软雅黑" pitchFamily="34" charset="-122"/>
              <a:ea typeface="微软雅黑" pitchFamily="34" charset="-122"/>
            </a:endParaRPr>
          </a:p>
        </p:txBody>
      </p:sp>
      <p:sp>
        <p:nvSpPr>
          <p:cNvPr id="15" name="Text Box 18"/>
          <p:cNvSpPr txBox="1">
            <a:spLocks noChangeArrowheads="1"/>
          </p:cNvSpPr>
          <p:nvPr/>
        </p:nvSpPr>
        <p:spPr bwMode="auto">
          <a:xfrm>
            <a:off x="1407542" y="3714750"/>
            <a:ext cx="7500937"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latinLnBrk="1" hangingPunct="1">
              <a:lnSpc>
                <a:spcPts val="2500"/>
              </a:lnSpc>
              <a:buFont typeface="Arial" pitchFamily="34" charset="0"/>
              <a:buChar char="•"/>
            </a:pPr>
            <a:r>
              <a:rPr lang="zh-CN" altLang="en-US" sz="1400">
                <a:solidFill>
                  <a:prstClr val="black"/>
                </a:solidFill>
                <a:latin typeface="微软雅黑" pitchFamily="34" charset="-122"/>
                <a:ea typeface="微软雅黑" pitchFamily="34" charset="-122"/>
              </a:rPr>
              <a:t>国内互联网服务商还不具备谷歌的能力，但会在局部率先采用</a:t>
            </a:r>
            <a:r>
              <a:rPr lang="en-US" altLang="zh-CN" sz="1400">
                <a:solidFill>
                  <a:prstClr val="black"/>
                </a:solidFill>
                <a:latin typeface="微软雅黑" pitchFamily="34" charset="-122"/>
                <a:ea typeface="微软雅黑" pitchFamily="34" charset="-122"/>
              </a:rPr>
              <a:t>SDN</a:t>
            </a:r>
            <a:r>
              <a:rPr lang="zh-CN" altLang="en-US" sz="1400">
                <a:solidFill>
                  <a:prstClr val="black"/>
                </a:solidFill>
                <a:latin typeface="微软雅黑" pitchFamily="34" charset="-122"/>
                <a:ea typeface="微软雅黑" pitchFamily="34" charset="-122"/>
              </a:rPr>
              <a:t>技术来改善服务体验，并逐步向网络层渗透；阿里巴巴通过软件来控制远程交换机，实现管理和控制分离，提升应用的水平；多个厂商开始销售用户端路由器，先在网络中嵌入对未来</a:t>
            </a:r>
            <a:r>
              <a:rPr lang="en-US" altLang="zh-CN" sz="1400">
                <a:solidFill>
                  <a:prstClr val="black"/>
                </a:solidFill>
                <a:latin typeface="微软雅黑" pitchFamily="34" charset="-122"/>
                <a:ea typeface="微软雅黑" pitchFamily="34" charset="-122"/>
              </a:rPr>
              <a:t>SDN</a:t>
            </a:r>
            <a:r>
              <a:rPr lang="zh-CN" altLang="en-US" sz="1400">
                <a:solidFill>
                  <a:prstClr val="black"/>
                </a:solidFill>
                <a:latin typeface="微软雅黑" pitchFamily="34" charset="-122"/>
                <a:ea typeface="微软雅黑" pitchFamily="34" charset="-122"/>
              </a:rPr>
              <a:t>发展有影响的控制点。侧重于业务能力的提升，但目前互联网服务商垂直化的经营模式难以带动产业整体的发展。</a:t>
            </a:r>
            <a:endParaRPr lang="en-US" altLang="ko-KR" sz="1400">
              <a:solidFill>
                <a:prstClr val="black"/>
              </a:solidFill>
              <a:latin typeface="微软雅黑" pitchFamily="34" charset="-122"/>
              <a:ea typeface="微软雅黑" pitchFamily="34" charset="-122"/>
            </a:endParaRPr>
          </a:p>
        </p:txBody>
      </p:sp>
      <p:sp>
        <p:nvSpPr>
          <p:cNvPr id="17" name="Text Box 18"/>
          <p:cNvSpPr txBox="1">
            <a:spLocks noChangeArrowheads="1"/>
          </p:cNvSpPr>
          <p:nvPr/>
        </p:nvSpPr>
        <p:spPr bwMode="auto">
          <a:xfrm>
            <a:off x="407417" y="928688"/>
            <a:ext cx="714375" cy="1071562"/>
          </a:xfrm>
          <a:prstGeom prst="rect">
            <a:avLst/>
          </a:prstGeom>
          <a:noFill/>
          <a:ln w="9525">
            <a:noFill/>
            <a:miter lim="800000"/>
            <a:headEnd/>
            <a:tailEnd/>
          </a:ln>
        </p:spPr>
        <p:txBody>
          <a:bodyPr/>
          <a:lstStyle/>
          <a:p>
            <a:pPr latinLnBrk="1">
              <a:defRPr/>
            </a:pPr>
            <a:r>
              <a:rPr kumimoji="1" lang="en-US" altLang="ko-KR" sz="2000" dirty="0">
                <a:solidFill>
                  <a:prstClr val="black">
                    <a:lumMod val="95000"/>
                    <a:lumOff val="5000"/>
                  </a:prstClr>
                </a:solidFill>
                <a:latin typeface="微软雅黑" pitchFamily="34" charset="-122"/>
                <a:ea typeface="微软雅黑" pitchFamily="34" charset="-122"/>
              </a:rPr>
              <a:t>IT</a:t>
            </a:r>
            <a:r>
              <a:rPr kumimoji="1" lang="zh-CN" altLang="en-US" sz="2000" dirty="0">
                <a:solidFill>
                  <a:prstClr val="black">
                    <a:lumMod val="95000"/>
                    <a:lumOff val="5000"/>
                  </a:prstClr>
                </a:solidFill>
                <a:latin typeface="微软雅黑" pitchFamily="34" charset="-122"/>
                <a:ea typeface="微软雅黑" pitchFamily="34" charset="-122"/>
              </a:rPr>
              <a:t>厂商</a:t>
            </a:r>
            <a:endParaRPr kumimoji="1" lang="en-US" altLang="ko-KR" sz="2000" dirty="0">
              <a:solidFill>
                <a:prstClr val="black">
                  <a:lumMod val="95000"/>
                  <a:lumOff val="5000"/>
                </a:prstClr>
              </a:solidFill>
              <a:latin typeface="微软雅黑" pitchFamily="34" charset="-122"/>
              <a:ea typeface="微软雅黑" pitchFamily="34" charset="-122"/>
            </a:endParaRPr>
          </a:p>
        </p:txBody>
      </p:sp>
      <p:sp>
        <p:nvSpPr>
          <p:cNvPr id="18" name="Text Box 18"/>
          <p:cNvSpPr txBox="1">
            <a:spLocks noChangeArrowheads="1"/>
          </p:cNvSpPr>
          <p:nvPr/>
        </p:nvSpPr>
        <p:spPr bwMode="auto">
          <a:xfrm>
            <a:off x="478854" y="2428875"/>
            <a:ext cx="714375" cy="1071563"/>
          </a:xfrm>
          <a:prstGeom prst="rect">
            <a:avLst/>
          </a:prstGeom>
          <a:noFill/>
          <a:ln w="9525">
            <a:noFill/>
            <a:miter lim="800000"/>
            <a:headEnd/>
            <a:tailEnd/>
          </a:ln>
        </p:spPr>
        <p:txBody>
          <a:bodyPr/>
          <a:lstStyle/>
          <a:p>
            <a:pPr latinLnBrk="1">
              <a:defRPr/>
            </a:pPr>
            <a:r>
              <a:rPr kumimoji="1" lang="zh-CN" altLang="en-US" sz="2000" dirty="0">
                <a:solidFill>
                  <a:prstClr val="black">
                    <a:lumMod val="95000"/>
                    <a:lumOff val="5000"/>
                  </a:prstClr>
                </a:solidFill>
                <a:latin typeface="微软雅黑" pitchFamily="34" charset="-122"/>
                <a:ea typeface="微软雅黑" pitchFamily="34" charset="-122"/>
              </a:rPr>
              <a:t>网络运营商</a:t>
            </a:r>
            <a:endParaRPr kumimoji="1" lang="en-US" altLang="ko-KR" sz="2000" dirty="0">
              <a:solidFill>
                <a:prstClr val="black">
                  <a:lumMod val="95000"/>
                  <a:lumOff val="5000"/>
                </a:prstClr>
              </a:solidFill>
              <a:latin typeface="微软雅黑" pitchFamily="34" charset="-122"/>
              <a:ea typeface="微软雅黑" pitchFamily="34" charset="-122"/>
            </a:endParaRPr>
          </a:p>
        </p:txBody>
      </p:sp>
      <p:sp>
        <p:nvSpPr>
          <p:cNvPr id="19" name="Text Box 18"/>
          <p:cNvSpPr txBox="1">
            <a:spLocks noChangeArrowheads="1"/>
          </p:cNvSpPr>
          <p:nvPr/>
        </p:nvSpPr>
        <p:spPr bwMode="auto">
          <a:xfrm>
            <a:off x="478854" y="3857625"/>
            <a:ext cx="714375" cy="1071563"/>
          </a:xfrm>
          <a:prstGeom prst="rect">
            <a:avLst/>
          </a:prstGeom>
          <a:noFill/>
          <a:ln w="9525">
            <a:noFill/>
            <a:miter lim="800000"/>
            <a:headEnd/>
            <a:tailEnd/>
          </a:ln>
        </p:spPr>
        <p:txBody>
          <a:bodyPr/>
          <a:lstStyle/>
          <a:p>
            <a:pPr latinLnBrk="1">
              <a:defRPr/>
            </a:pPr>
            <a:r>
              <a:rPr kumimoji="1" lang="zh-CN" altLang="en-US" sz="2000" dirty="0">
                <a:solidFill>
                  <a:prstClr val="black">
                    <a:lumMod val="95000"/>
                    <a:lumOff val="5000"/>
                  </a:prstClr>
                </a:solidFill>
                <a:latin typeface="微软雅黑" pitchFamily="34" charset="-122"/>
                <a:ea typeface="微软雅黑" pitchFamily="34" charset="-122"/>
              </a:rPr>
              <a:t>互联网服务商</a:t>
            </a:r>
            <a:endParaRPr kumimoji="1" lang="en-US" altLang="ko-KR" sz="2000" dirty="0">
              <a:solidFill>
                <a:prstClr val="black">
                  <a:lumMod val="95000"/>
                  <a:lumOff val="5000"/>
                </a:prstClr>
              </a:solidFill>
              <a:latin typeface="微软雅黑" pitchFamily="34" charset="-122"/>
              <a:ea typeface="微软雅黑" pitchFamily="34" charset="-122"/>
            </a:endParaRPr>
          </a:p>
        </p:txBody>
      </p:sp>
    </p:spTree>
    <p:extLst>
      <p:ext uri="{BB962C8B-B14F-4D97-AF65-F5344CB8AC3E}">
        <p14:creationId xmlns:p14="http://schemas.microsoft.com/office/powerpoint/2010/main" val="2150856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l"/>
            <a:r>
              <a:rPr lang="zh-CN" altLang="en-US" b="1" dirty="0" smtClean="0"/>
              <a:t>应用将</a:t>
            </a:r>
            <a:r>
              <a:rPr lang="zh-CN" altLang="en-US" b="1" dirty="0"/>
              <a:t>是撬动</a:t>
            </a:r>
            <a:r>
              <a:rPr lang="en-US" altLang="zh-CN" b="1" dirty="0"/>
              <a:t>SDN</a:t>
            </a:r>
            <a:r>
              <a:rPr lang="zh-CN" altLang="en-US" b="1" dirty="0"/>
              <a:t>发展的关键</a:t>
            </a:r>
          </a:p>
        </p:txBody>
      </p:sp>
      <p:graphicFrame>
        <p:nvGraphicFramePr>
          <p:cNvPr id="26" name="图示 25"/>
          <p:cNvGraphicFramePr/>
          <p:nvPr>
            <p:extLst>
              <p:ext uri="{D42A27DB-BD31-4B8C-83A1-F6EECF244321}">
                <p14:modId xmlns:p14="http://schemas.microsoft.com/office/powerpoint/2010/main" val="4129394406"/>
              </p:ext>
            </p:extLst>
          </p:nvPr>
        </p:nvGraphicFramePr>
        <p:xfrm>
          <a:off x="395536" y="1131590"/>
          <a:ext cx="8496944" cy="3472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67953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l"/>
            <a:r>
              <a:rPr lang="zh-CN" altLang="en-US" b="1" dirty="0" smtClean="0"/>
              <a:t>网络问题</a:t>
            </a:r>
            <a:r>
              <a:rPr lang="zh-CN" altLang="en-US" b="1" dirty="0" smtClean="0"/>
              <a:t>分析</a:t>
            </a:r>
            <a:endParaRPr lang="zh-CN" altLang="en-US" b="1" dirty="0"/>
          </a:p>
        </p:txBody>
      </p:sp>
      <p:sp>
        <p:nvSpPr>
          <p:cNvPr id="4" name="Rectangle 3"/>
          <p:cNvSpPr txBox="1">
            <a:spLocks noChangeArrowheads="1"/>
          </p:cNvSpPr>
          <p:nvPr/>
        </p:nvSpPr>
        <p:spPr>
          <a:xfrm>
            <a:off x="900113" y="4443958"/>
            <a:ext cx="7343775" cy="2958951"/>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000" kern="1200">
                <a:solidFill>
                  <a:schemeClr val="tx1">
                    <a:lumMod val="75000"/>
                    <a:lumOff val="25000"/>
                  </a:schemeClr>
                </a:solidFill>
                <a:latin typeface="微软雅黑" pitchFamily="34" charset="-122"/>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微软雅黑" pitchFamily="34" charset="-122"/>
                <a:ea typeface="微软雅黑" pitchFamily="34" charset="-122"/>
                <a:cs typeface="+mn-cs"/>
              </a:defRPr>
            </a:lvl3pPr>
            <a:lvl4pPr marL="16002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微软雅黑" pitchFamily="34" charset="-122"/>
                <a:ea typeface="微软雅黑" pitchFamily="34" charset="-122"/>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800" dirty="0" smtClean="0">
                <a:solidFill>
                  <a:srgbClr val="FF0000"/>
                </a:solidFill>
              </a:rPr>
              <a:t>控制</a:t>
            </a:r>
            <a:r>
              <a:rPr lang="zh-CN" altLang="en-US" sz="1800" dirty="0">
                <a:solidFill>
                  <a:srgbClr val="FF0000"/>
                </a:solidFill>
              </a:rPr>
              <a:t>和转发的紧密耦合、系统封闭是制约网络发展的关键问题</a:t>
            </a:r>
          </a:p>
        </p:txBody>
      </p:sp>
      <p:grpSp>
        <p:nvGrpSpPr>
          <p:cNvPr id="3" name="组合 2"/>
          <p:cNvGrpSpPr/>
          <p:nvPr/>
        </p:nvGrpSpPr>
        <p:grpSpPr>
          <a:xfrm>
            <a:off x="1195576" y="898623"/>
            <a:ext cx="7048312" cy="3456384"/>
            <a:chOff x="827584" y="987574"/>
            <a:chExt cx="7488832" cy="3672408"/>
          </a:xfrm>
        </p:grpSpPr>
        <p:sp>
          <p:nvSpPr>
            <p:cNvPr id="5" name="流程图: 过程 4"/>
            <p:cNvSpPr/>
            <p:nvPr/>
          </p:nvSpPr>
          <p:spPr>
            <a:xfrm>
              <a:off x="827584" y="1059582"/>
              <a:ext cx="1512168" cy="72008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rPr>
                <a:t>系统复杂</a:t>
              </a:r>
              <a:endParaRPr lang="zh-CN" altLang="en-US" sz="1600" dirty="0">
                <a:solidFill>
                  <a:prstClr val="white"/>
                </a:solidFill>
              </a:endParaRPr>
            </a:p>
          </p:txBody>
        </p:sp>
        <p:sp>
          <p:nvSpPr>
            <p:cNvPr id="6" name="流程图: 过程 5"/>
            <p:cNvSpPr/>
            <p:nvPr/>
          </p:nvSpPr>
          <p:spPr>
            <a:xfrm>
              <a:off x="827584" y="2427734"/>
              <a:ext cx="1512168" cy="72008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rPr>
                <a:t>创新周期长</a:t>
              </a:r>
              <a:endParaRPr lang="zh-CN" altLang="en-US" sz="1600" dirty="0">
                <a:solidFill>
                  <a:prstClr val="white"/>
                </a:solidFill>
              </a:endParaRPr>
            </a:p>
          </p:txBody>
        </p:sp>
        <p:sp>
          <p:nvSpPr>
            <p:cNvPr id="7" name="流程图: 过程 6"/>
            <p:cNvSpPr/>
            <p:nvPr/>
          </p:nvSpPr>
          <p:spPr>
            <a:xfrm>
              <a:off x="827584" y="3651870"/>
              <a:ext cx="1512168" cy="72008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rPr>
                <a:t>产业生态不健康</a:t>
              </a:r>
              <a:endParaRPr lang="zh-CN" altLang="en-US" sz="1600" dirty="0">
                <a:solidFill>
                  <a:prstClr val="white"/>
                </a:solidFill>
              </a:endParaRPr>
            </a:p>
          </p:txBody>
        </p:sp>
        <p:sp>
          <p:nvSpPr>
            <p:cNvPr id="8" name="左箭头 7"/>
            <p:cNvSpPr/>
            <p:nvPr/>
          </p:nvSpPr>
          <p:spPr>
            <a:xfrm>
              <a:off x="2555776" y="1203598"/>
              <a:ext cx="576064"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endParaRPr>
            </a:p>
          </p:txBody>
        </p:sp>
        <p:sp>
          <p:nvSpPr>
            <p:cNvPr id="9" name="左箭头 8"/>
            <p:cNvSpPr/>
            <p:nvPr/>
          </p:nvSpPr>
          <p:spPr>
            <a:xfrm>
              <a:off x="2555776" y="2499742"/>
              <a:ext cx="576064"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endParaRPr>
            </a:p>
          </p:txBody>
        </p:sp>
        <p:sp>
          <p:nvSpPr>
            <p:cNvPr id="10" name="左箭头 9"/>
            <p:cNvSpPr/>
            <p:nvPr/>
          </p:nvSpPr>
          <p:spPr>
            <a:xfrm>
              <a:off x="2555776" y="3651870"/>
              <a:ext cx="576064"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endParaRPr>
            </a:p>
          </p:txBody>
        </p:sp>
        <p:sp>
          <p:nvSpPr>
            <p:cNvPr id="11" name="流程图: 过程 10"/>
            <p:cNvSpPr/>
            <p:nvPr/>
          </p:nvSpPr>
          <p:spPr>
            <a:xfrm>
              <a:off x="3347864" y="1059582"/>
              <a:ext cx="2952328" cy="72008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Arial Unicode MS" pitchFamily="34" charset="-122"/>
                </a:rPr>
                <a:t>控制平面分布式部署，必须靠大量的协议规范设备互通</a:t>
              </a:r>
              <a:endParaRPr lang="zh-CN" altLang="en-US" sz="1600" dirty="0">
                <a:solidFill>
                  <a:prstClr val="white"/>
                </a:solidFill>
              </a:endParaRPr>
            </a:p>
          </p:txBody>
        </p:sp>
        <p:sp>
          <p:nvSpPr>
            <p:cNvPr id="12" name="流程图: 过程 11"/>
            <p:cNvSpPr/>
            <p:nvPr/>
          </p:nvSpPr>
          <p:spPr>
            <a:xfrm>
              <a:off x="3347864" y="2427734"/>
              <a:ext cx="2952328" cy="72008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Arial Unicode MS" pitchFamily="34" charset="-122"/>
                </a:rPr>
                <a:t>协议需要标准化</a:t>
              </a:r>
              <a:endParaRPr lang="zh-CN" altLang="en-US" sz="1600" dirty="0">
                <a:solidFill>
                  <a:prstClr val="white"/>
                </a:solidFill>
              </a:endParaRPr>
            </a:p>
          </p:txBody>
        </p:sp>
        <p:sp>
          <p:nvSpPr>
            <p:cNvPr id="13" name="流程图: 过程 12"/>
            <p:cNvSpPr/>
            <p:nvPr/>
          </p:nvSpPr>
          <p:spPr>
            <a:xfrm>
              <a:off x="3347864" y="3579862"/>
              <a:ext cx="2952328" cy="72008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Arial Unicode MS" pitchFamily="34" charset="-122"/>
                </a:rPr>
                <a:t>软件创新必须依附硬件系统导致创新门槛高</a:t>
              </a:r>
              <a:endParaRPr lang="zh-CN" altLang="en-US" sz="1600" dirty="0">
                <a:solidFill>
                  <a:prstClr val="white"/>
                </a:solidFill>
              </a:endParaRPr>
            </a:p>
          </p:txBody>
        </p:sp>
        <p:sp>
          <p:nvSpPr>
            <p:cNvPr id="14" name="流程图: 过程 13"/>
            <p:cNvSpPr/>
            <p:nvPr/>
          </p:nvSpPr>
          <p:spPr>
            <a:xfrm>
              <a:off x="7380312" y="987574"/>
              <a:ext cx="936104" cy="237626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prstClr val="white"/>
                  </a:solidFill>
                  <a:latin typeface="Arial Unicode MS" pitchFamily="34" charset="-122"/>
                </a:rPr>
                <a:t>控制转发</a:t>
              </a:r>
              <a:endParaRPr lang="en-US" altLang="zh-CN" sz="2400" dirty="0" smtClean="0">
                <a:solidFill>
                  <a:prstClr val="white"/>
                </a:solidFill>
                <a:latin typeface="Arial Unicode MS" pitchFamily="34" charset="-122"/>
              </a:endParaRPr>
            </a:p>
            <a:p>
              <a:pPr algn="ctr"/>
              <a:r>
                <a:rPr lang="zh-CN" altLang="en-US" sz="2400" dirty="0" smtClean="0">
                  <a:solidFill>
                    <a:prstClr val="white"/>
                  </a:solidFill>
                  <a:latin typeface="Arial Unicode MS" pitchFamily="34" charset="-122"/>
                </a:rPr>
                <a:t>耦合</a:t>
              </a:r>
              <a:endParaRPr lang="zh-CN" altLang="en-US" sz="2400" dirty="0">
                <a:solidFill>
                  <a:prstClr val="white"/>
                </a:solidFill>
              </a:endParaRPr>
            </a:p>
          </p:txBody>
        </p:sp>
        <p:sp>
          <p:nvSpPr>
            <p:cNvPr id="15" name="左箭头 14"/>
            <p:cNvSpPr/>
            <p:nvPr/>
          </p:nvSpPr>
          <p:spPr>
            <a:xfrm rot="1740498">
              <a:off x="6512832" y="1460191"/>
              <a:ext cx="576064"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endParaRPr>
            </a:p>
          </p:txBody>
        </p:sp>
        <p:sp>
          <p:nvSpPr>
            <p:cNvPr id="16" name="左箭头 15"/>
            <p:cNvSpPr/>
            <p:nvPr/>
          </p:nvSpPr>
          <p:spPr>
            <a:xfrm>
              <a:off x="6516216" y="2499742"/>
              <a:ext cx="576064"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endParaRPr>
            </a:p>
          </p:txBody>
        </p:sp>
        <p:sp>
          <p:nvSpPr>
            <p:cNvPr id="17" name="左箭头 16"/>
            <p:cNvSpPr/>
            <p:nvPr/>
          </p:nvSpPr>
          <p:spPr>
            <a:xfrm rot="19700631">
              <a:off x="6514726" y="3338845"/>
              <a:ext cx="576064"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endParaRPr>
            </a:p>
          </p:txBody>
        </p:sp>
        <p:sp>
          <p:nvSpPr>
            <p:cNvPr id="18" name="流程图: 过程 17"/>
            <p:cNvSpPr/>
            <p:nvPr/>
          </p:nvSpPr>
          <p:spPr>
            <a:xfrm>
              <a:off x="7380312" y="3651870"/>
              <a:ext cx="936104" cy="100811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prstClr val="white"/>
                  </a:solidFill>
                  <a:latin typeface="Arial Unicode MS" pitchFamily="34" charset="-122"/>
                </a:rPr>
                <a:t>系统封闭</a:t>
              </a:r>
              <a:endParaRPr lang="en-US" altLang="zh-CN" sz="2400" dirty="0" smtClean="0">
                <a:solidFill>
                  <a:prstClr val="white"/>
                </a:solidFill>
                <a:latin typeface="Arial Unicode MS" pitchFamily="34" charset="-122"/>
              </a:endParaRPr>
            </a:p>
          </p:txBody>
        </p:sp>
        <p:sp>
          <p:nvSpPr>
            <p:cNvPr id="19" name="左箭头 18"/>
            <p:cNvSpPr/>
            <p:nvPr/>
          </p:nvSpPr>
          <p:spPr>
            <a:xfrm rot="1740498">
              <a:off x="6512833" y="3971341"/>
              <a:ext cx="576064"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endParaRPr>
            </a:p>
          </p:txBody>
        </p:sp>
      </p:grpSp>
    </p:spTree>
    <p:extLst>
      <p:ext uri="{BB962C8B-B14F-4D97-AF65-F5344CB8AC3E}">
        <p14:creationId xmlns:p14="http://schemas.microsoft.com/office/powerpoint/2010/main" val="143850525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71600" y="1059582"/>
            <a:ext cx="7149480" cy="504056"/>
          </a:xfrm>
        </p:spPr>
        <p:txBody>
          <a:bodyPr>
            <a:normAutofit fontScale="90000"/>
          </a:bodyPr>
          <a:lstStyle/>
          <a:p>
            <a:r>
              <a:rPr lang="zh-CN" altLang="en-US" b="1" dirty="0" smtClean="0"/>
              <a:t>本章总结</a:t>
            </a:r>
            <a:endParaRPr lang="zh-CN" altLang="en-US" dirty="0"/>
          </a:p>
        </p:txBody>
      </p:sp>
      <p:sp>
        <p:nvSpPr>
          <p:cNvPr id="9" name="Text Box 2"/>
          <p:cNvSpPr txBox="1">
            <a:spLocks noChangeArrowheads="1"/>
          </p:cNvSpPr>
          <p:nvPr/>
        </p:nvSpPr>
        <p:spPr bwMode="auto">
          <a:xfrm>
            <a:off x="539552" y="1628775"/>
            <a:ext cx="7920880" cy="2807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3538" indent="-363538"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lnSpc>
                <a:spcPct val="150000"/>
              </a:lnSpc>
              <a:buClr>
                <a:prstClr val="black"/>
              </a:buClr>
              <a:buFont typeface="Wingdings" pitchFamily="2" charset="2"/>
              <a:buChar char="n"/>
            </a:pPr>
            <a:r>
              <a:rPr lang="zh-CN" altLang="en-US" sz="2000" b="1" dirty="0" smtClean="0">
                <a:solidFill>
                  <a:prstClr val="black"/>
                </a:solidFill>
                <a:latin typeface="微软雅黑" panose="020B0503020204020204" pitchFamily="34" charset="-122"/>
                <a:ea typeface="微软雅黑" panose="020B0503020204020204" pitchFamily="34" charset="-122"/>
              </a:rPr>
              <a:t>按照</a:t>
            </a:r>
            <a:r>
              <a:rPr lang="en-US" altLang="zh-CN" sz="2000" b="1" dirty="0" smtClean="0">
                <a:solidFill>
                  <a:prstClr val="black"/>
                </a:solidFill>
                <a:latin typeface="微软雅黑" panose="020B0503020204020204" pitchFamily="34" charset="-122"/>
                <a:ea typeface="微软雅黑" panose="020B0503020204020204" pitchFamily="34" charset="-122"/>
              </a:rPr>
              <a:t>Gartner</a:t>
            </a:r>
            <a:r>
              <a:rPr lang="zh-CN" altLang="en-US" sz="2000" b="1" dirty="0" smtClean="0">
                <a:solidFill>
                  <a:prstClr val="black"/>
                </a:solidFill>
                <a:latin typeface="微软雅黑" panose="020B0503020204020204" pitchFamily="34" charset="-122"/>
                <a:ea typeface="微软雅黑" panose="020B0503020204020204" pitchFamily="34" charset="-122"/>
              </a:rPr>
              <a:t>的技术成熟度曲线描述，</a:t>
            </a:r>
            <a:r>
              <a:rPr lang="en-US" altLang="zh-CN" sz="2000" b="1" dirty="0" smtClean="0">
                <a:solidFill>
                  <a:prstClr val="black"/>
                </a:solidFill>
                <a:latin typeface="微软雅黑" panose="020B0503020204020204" pitchFamily="34" charset="-122"/>
                <a:ea typeface="微软雅黑" panose="020B0503020204020204" pitchFamily="34" charset="-122"/>
              </a:rPr>
              <a:t>SDN</a:t>
            </a:r>
            <a:r>
              <a:rPr lang="zh-CN" altLang="en-US" sz="2000" b="1" dirty="0" smtClean="0">
                <a:solidFill>
                  <a:prstClr val="black"/>
                </a:solidFill>
                <a:latin typeface="微软雅黑" panose="020B0503020204020204" pitchFamily="34" charset="-122"/>
                <a:ea typeface="微软雅黑" panose="020B0503020204020204" pitchFamily="34" charset="-122"/>
              </a:rPr>
              <a:t>当前正处于最鼎盛的炒作期，他的未来不会立刻来临，要经历一次幻灭期的涅槃重生之后才会迎来真正的辉煌时代。但这个过程也不会太慢，因为技术周期的演变明显加速，</a:t>
            </a:r>
            <a:r>
              <a:rPr lang="en-US" altLang="zh-CN" sz="2000" b="1" dirty="0" smtClean="0">
                <a:solidFill>
                  <a:prstClr val="black"/>
                </a:solidFill>
                <a:latin typeface="微软雅黑" panose="020B0503020204020204" pitchFamily="34" charset="-122"/>
                <a:ea typeface="微软雅黑" panose="020B0503020204020204" pitchFamily="34" charset="-122"/>
              </a:rPr>
              <a:t>Gartner2012</a:t>
            </a:r>
            <a:r>
              <a:rPr lang="zh-CN" altLang="en-US" sz="2000" b="1" dirty="0" smtClean="0">
                <a:solidFill>
                  <a:prstClr val="black"/>
                </a:solidFill>
                <a:latin typeface="微软雅黑" panose="020B0503020204020204" pitchFamily="34" charset="-122"/>
                <a:ea typeface="微软雅黑" panose="020B0503020204020204" pitchFamily="34" charset="-122"/>
              </a:rPr>
              <a:t>年报告中指出技术从消费化达到生产力成熟期的时间预期将会大大加快，从</a:t>
            </a:r>
            <a:r>
              <a:rPr lang="en-US" altLang="zh-CN" sz="2000" b="1" dirty="0" smtClean="0">
                <a:solidFill>
                  <a:prstClr val="black"/>
                </a:solidFill>
                <a:latin typeface="微软雅黑" panose="020B0503020204020204" pitchFamily="34" charset="-122"/>
                <a:ea typeface="微软雅黑" panose="020B0503020204020204" pitchFamily="34" charset="-122"/>
              </a:rPr>
              <a:t>2011</a:t>
            </a:r>
            <a:r>
              <a:rPr lang="zh-CN" altLang="en-US" sz="2000" b="1" dirty="0" smtClean="0">
                <a:solidFill>
                  <a:prstClr val="black"/>
                </a:solidFill>
                <a:latin typeface="微软雅黑" panose="020B0503020204020204" pitchFamily="34" charset="-122"/>
                <a:ea typeface="微软雅黑" panose="020B0503020204020204" pitchFamily="34" charset="-122"/>
              </a:rPr>
              <a:t>年的</a:t>
            </a:r>
            <a:r>
              <a:rPr lang="en-US" altLang="zh-CN" sz="2000" b="1" dirty="0" smtClean="0">
                <a:solidFill>
                  <a:prstClr val="black"/>
                </a:solidFill>
                <a:latin typeface="微软雅黑" panose="020B0503020204020204" pitchFamily="34" charset="-122"/>
                <a:ea typeface="微软雅黑" panose="020B0503020204020204" pitchFamily="34" charset="-122"/>
              </a:rPr>
              <a:t>10</a:t>
            </a:r>
            <a:r>
              <a:rPr lang="zh-CN" altLang="en-US" sz="2000" b="1" dirty="0" smtClean="0">
                <a:solidFill>
                  <a:prstClr val="black"/>
                </a:solidFill>
                <a:latin typeface="微软雅黑" panose="020B0503020204020204" pitchFamily="34" charset="-122"/>
                <a:ea typeface="微软雅黑" panose="020B0503020204020204" pitchFamily="34" charset="-122"/>
              </a:rPr>
              <a:t>年缩短为</a:t>
            </a:r>
            <a:r>
              <a:rPr lang="en-US" altLang="zh-CN" sz="2000" b="1" dirty="0" smtClean="0">
                <a:solidFill>
                  <a:prstClr val="black"/>
                </a:solidFill>
                <a:latin typeface="微软雅黑" panose="020B0503020204020204" pitchFamily="34" charset="-122"/>
                <a:ea typeface="微软雅黑" panose="020B0503020204020204" pitchFamily="34" charset="-122"/>
              </a:rPr>
              <a:t>2~5</a:t>
            </a:r>
            <a:r>
              <a:rPr lang="zh-CN" altLang="en-US" sz="2000" b="1" dirty="0" smtClean="0">
                <a:solidFill>
                  <a:prstClr val="black"/>
                </a:solidFill>
                <a:latin typeface="微软雅黑" panose="020B0503020204020204" pitchFamily="34" charset="-122"/>
                <a:ea typeface="微软雅黑" panose="020B0503020204020204" pitchFamily="34" charset="-122"/>
              </a:rPr>
              <a:t>年。</a:t>
            </a:r>
          </a:p>
        </p:txBody>
      </p:sp>
    </p:spTree>
    <p:extLst>
      <p:ext uri="{BB962C8B-B14F-4D97-AF65-F5344CB8AC3E}">
        <p14:creationId xmlns:p14="http://schemas.microsoft.com/office/powerpoint/2010/main" val="35307841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l"/>
            <a:r>
              <a:rPr lang="en-US" altLang="zh-CN" b="1" dirty="0" smtClean="0"/>
              <a:t>SDN</a:t>
            </a:r>
            <a:r>
              <a:rPr lang="zh-CN" altLang="en-US" b="1" dirty="0" smtClean="0"/>
              <a:t>的起源</a:t>
            </a:r>
            <a:r>
              <a:rPr lang="en-US" altLang="zh-CN" b="1" dirty="0" smtClean="0"/>
              <a:t>—Clean Slate</a:t>
            </a:r>
            <a:endParaRPr lang="zh-CN" altLang="en-US" b="1" dirty="0"/>
          </a:p>
        </p:txBody>
      </p:sp>
      <p:sp>
        <p:nvSpPr>
          <p:cNvPr id="4" name="Rectangle 3"/>
          <p:cNvSpPr txBox="1">
            <a:spLocks noChangeArrowheads="1"/>
          </p:cNvSpPr>
          <p:nvPr/>
        </p:nvSpPr>
        <p:spPr>
          <a:xfrm>
            <a:off x="900113" y="1196975"/>
            <a:ext cx="7343775" cy="2958951"/>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000" kern="1200">
                <a:solidFill>
                  <a:schemeClr val="tx1">
                    <a:lumMod val="75000"/>
                    <a:lumOff val="25000"/>
                  </a:schemeClr>
                </a:solidFill>
                <a:latin typeface="微软雅黑" pitchFamily="34" charset="-122"/>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微软雅黑" pitchFamily="34" charset="-122"/>
                <a:ea typeface="微软雅黑" pitchFamily="34" charset="-122"/>
                <a:cs typeface="+mn-cs"/>
              </a:defRPr>
            </a:lvl3pPr>
            <a:lvl4pPr marL="16002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微软雅黑" pitchFamily="34" charset="-122"/>
                <a:ea typeface="微软雅黑" pitchFamily="34" charset="-122"/>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dirty="0" smtClean="0">
                <a:solidFill>
                  <a:prstClr val="black">
                    <a:lumMod val="75000"/>
                    <a:lumOff val="25000"/>
                  </a:prstClr>
                </a:solidFill>
              </a:rPr>
              <a:t>经过多年的发展，以</a:t>
            </a:r>
            <a:r>
              <a:rPr lang="en-US" altLang="zh-CN" dirty="0" smtClean="0">
                <a:solidFill>
                  <a:prstClr val="black">
                    <a:lumMod val="75000"/>
                    <a:lumOff val="25000"/>
                  </a:prstClr>
                </a:solidFill>
              </a:rPr>
              <a:t>TCP/IP</a:t>
            </a:r>
            <a:r>
              <a:rPr lang="zh-CN" altLang="en-US" dirty="0" smtClean="0">
                <a:solidFill>
                  <a:prstClr val="black">
                    <a:lumMod val="75000"/>
                    <a:lumOff val="25000"/>
                  </a:prstClr>
                </a:solidFill>
              </a:rPr>
              <a:t>为核心的网络架构中存在着越来越多的问题。为此业界提出了重新设计网络架构以解决网络问题的方式，学术界形象地称之为“</a:t>
            </a:r>
            <a:r>
              <a:rPr lang="en-US" altLang="zh-CN" dirty="0" smtClean="0">
                <a:solidFill>
                  <a:prstClr val="black">
                    <a:lumMod val="75000"/>
                    <a:lumOff val="25000"/>
                  </a:prstClr>
                </a:solidFill>
              </a:rPr>
              <a:t>Clean Slate”</a:t>
            </a:r>
            <a:r>
              <a:rPr lang="zh-CN" altLang="en-US" dirty="0" smtClean="0">
                <a:solidFill>
                  <a:prstClr val="black">
                    <a:lumMod val="75000"/>
                    <a:lumOff val="25000"/>
                  </a:prstClr>
                </a:solidFill>
              </a:rPr>
              <a:t>方案</a:t>
            </a:r>
            <a:endParaRPr lang="en-US" altLang="zh-CN" dirty="0">
              <a:solidFill>
                <a:prstClr val="black">
                  <a:lumMod val="75000"/>
                  <a:lumOff val="25000"/>
                </a:prstClr>
              </a:solidFill>
            </a:endParaRPr>
          </a:p>
          <a:p>
            <a:r>
              <a:rPr lang="en-US" altLang="zh-CN" dirty="0">
                <a:solidFill>
                  <a:prstClr val="black">
                    <a:lumMod val="75000"/>
                    <a:lumOff val="25000"/>
                  </a:prstClr>
                </a:solidFill>
                <a:hlinkClick r:id="rId3"/>
              </a:rPr>
              <a:t>http://</a:t>
            </a:r>
            <a:r>
              <a:rPr lang="en-US" altLang="zh-CN" dirty="0" smtClean="0">
                <a:solidFill>
                  <a:prstClr val="black">
                    <a:lumMod val="75000"/>
                    <a:lumOff val="25000"/>
                  </a:prstClr>
                </a:solidFill>
                <a:hlinkClick r:id="rId3"/>
              </a:rPr>
              <a:t>cleanslate.stanford.edu/about_cleanslate.php</a:t>
            </a:r>
            <a:endParaRPr lang="en-US" altLang="zh-CN" dirty="0" smtClean="0">
              <a:solidFill>
                <a:prstClr val="black">
                  <a:lumMod val="75000"/>
                  <a:lumOff val="25000"/>
                </a:prstClr>
              </a:solidFill>
            </a:endParaRPr>
          </a:p>
          <a:p>
            <a:r>
              <a:rPr lang="zh-CN" altLang="en-US" dirty="0" smtClean="0">
                <a:solidFill>
                  <a:prstClr val="black">
                    <a:lumMod val="75000"/>
                    <a:lumOff val="25000"/>
                  </a:prstClr>
                </a:solidFill>
              </a:rPr>
              <a:t>由此项目催生出许多思想，</a:t>
            </a:r>
            <a:r>
              <a:rPr lang="en-US" altLang="zh-CN" dirty="0" smtClean="0">
                <a:solidFill>
                  <a:prstClr val="black">
                    <a:lumMod val="75000"/>
                    <a:lumOff val="25000"/>
                  </a:prstClr>
                </a:solidFill>
              </a:rPr>
              <a:t>SDN</a:t>
            </a:r>
            <a:r>
              <a:rPr lang="zh-CN" altLang="en-US" dirty="0" smtClean="0">
                <a:solidFill>
                  <a:prstClr val="black">
                    <a:lumMod val="75000"/>
                    <a:lumOff val="25000"/>
                  </a:prstClr>
                </a:solidFill>
              </a:rPr>
              <a:t>就是其中之一</a:t>
            </a:r>
            <a:endParaRPr lang="en-US" altLang="zh-CN" dirty="0" smtClean="0">
              <a:solidFill>
                <a:prstClr val="black">
                  <a:lumMod val="75000"/>
                  <a:lumOff val="25000"/>
                </a:prstClr>
              </a:solidFill>
            </a:endParaRPr>
          </a:p>
        </p:txBody>
      </p:sp>
    </p:spTree>
    <p:extLst>
      <p:ext uri="{BB962C8B-B14F-4D97-AF65-F5344CB8AC3E}">
        <p14:creationId xmlns:p14="http://schemas.microsoft.com/office/powerpoint/2010/main" val="22377770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l"/>
            <a:r>
              <a:rPr lang="en-US" altLang="zh-CN" b="1" dirty="0" smtClean="0"/>
              <a:t>SDN</a:t>
            </a:r>
            <a:r>
              <a:rPr lang="zh-CN" altLang="en-US" b="1" dirty="0" smtClean="0"/>
              <a:t>的起源</a:t>
            </a:r>
            <a:r>
              <a:rPr lang="en-US" altLang="zh-CN" b="1" dirty="0" smtClean="0"/>
              <a:t>—Ethane</a:t>
            </a:r>
            <a:r>
              <a:rPr lang="zh-CN" altLang="en-US" b="1" dirty="0" smtClean="0"/>
              <a:t>项目</a:t>
            </a:r>
            <a:endParaRPr lang="zh-CN" altLang="en-US" b="1" dirty="0"/>
          </a:p>
        </p:txBody>
      </p:sp>
      <p:sp>
        <p:nvSpPr>
          <p:cNvPr id="4" name="Rectangle 3"/>
          <p:cNvSpPr txBox="1">
            <a:spLocks noChangeArrowheads="1"/>
          </p:cNvSpPr>
          <p:nvPr/>
        </p:nvSpPr>
        <p:spPr>
          <a:xfrm>
            <a:off x="2496120" y="1196975"/>
            <a:ext cx="6324352" cy="2958951"/>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000" kern="1200">
                <a:solidFill>
                  <a:schemeClr val="tx1">
                    <a:lumMod val="75000"/>
                    <a:lumOff val="25000"/>
                  </a:schemeClr>
                </a:solidFill>
                <a:latin typeface="微软雅黑" pitchFamily="34" charset="-122"/>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微软雅黑" pitchFamily="34" charset="-122"/>
                <a:ea typeface="微软雅黑" pitchFamily="34" charset="-122"/>
                <a:cs typeface="+mn-cs"/>
              </a:defRPr>
            </a:lvl3pPr>
            <a:lvl4pPr marL="16002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微软雅黑" pitchFamily="34" charset="-122"/>
                <a:ea typeface="微软雅黑" pitchFamily="34" charset="-122"/>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dirty="0" smtClean="0">
                <a:solidFill>
                  <a:prstClr val="black">
                    <a:lumMod val="75000"/>
                    <a:lumOff val="25000"/>
                  </a:prstClr>
                </a:solidFill>
              </a:rPr>
              <a:t>在学术界，以斯坦福大学为主导，联合美国国家自然科学基金会及工业界合作伙伴，启动了</a:t>
            </a:r>
            <a:r>
              <a:rPr lang="en-US" altLang="zh-CN" dirty="0" smtClean="0">
                <a:solidFill>
                  <a:prstClr val="black">
                    <a:lumMod val="75000"/>
                    <a:lumOff val="25000"/>
                  </a:prstClr>
                </a:solidFill>
              </a:rPr>
              <a:t>Clean Slate</a:t>
            </a:r>
            <a:r>
              <a:rPr lang="zh-CN" altLang="en-US" dirty="0" smtClean="0">
                <a:solidFill>
                  <a:prstClr val="black">
                    <a:lumMod val="75000"/>
                    <a:lumOff val="25000"/>
                  </a:prstClr>
                </a:solidFill>
              </a:rPr>
              <a:t>项目。此项目中，</a:t>
            </a:r>
            <a:r>
              <a:rPr lang="en-US" altLang="zh-CN" dirty="0" smtClean="0">
                <a:solidFill>
                  <a:srgbClr val="0070C0"/>
                </a:solidFill>
              </a:rPr>
              <a:t>Martin </a:t>
            </a:r>
            <a:r>
              <a:rPr lang="en-US" altLang="zh-CN" dirty="0" err="1" smtClean="0">
                <a:solidFill>
                  <a:srgbClr val="0070C0"/>
                </a:solidFill>
              </a:rPr>
              <a:t>Casado</a:t>
            </a:r>
            <a:r>
              <a:rPr lang="zh-CN" altLang="en-US" dirty="0" smtClean="0">
                <a:solidFill>
                  <a:prstClr val="black">
                    <a:lumMod val="75000"/>
                    <a:lumOff val="25000"/>
                  </a:prstClr>
                </a:solidFill>
              </a:rPr>
              <a:t>（</a:t>
            </a:r>
            <a:r>
              <a:rPr lang="en-US" altLang="zh-CN" dirty="0" err="1" smtClean="0">
                <a:solidFill>
                  <a:prstClr val="black">
                    <a:lumMod val="75000"/>
                    <a:lumOff val="25000"/>
                  </a:prstClr>
                </a:solidFill>
              </a:rPr>
              <a:t>Nicira</a:t>
            </a:r>
            <a:r>
              <a:rPr lang="zh-CN" altLang="en-US" dirty="0" smtClean="0">
                <a:solidFill>
                  <a:prstClr val="black">
                    <a:lumMod val="75000"/>
                    <a:lumOff val="25000"/>
                  </a:prstClr>
                </a:solidFill>
              </a:rPr>
              <a:t>创始人之一）博士领导了一个关于网络安全与管理的子项目</a:t>
            </a:r>
            <a:r>
              <a:rPr lang="en-US" altLang="zh-CN" dirty="0" smtClean="0">
                <a:solidFill>
                  <a:prstClr val="black">
                    <a:lumMod val="75000"/>
                    <a:lumOff val="25000"/>
                  </a:prstClr>
                </a:solidFill>
              </a:rPr>
              <a:t>Ethane</a:t>
            </a:r>
            <a:r>
              <a:rPr lang="zh-CN" altLang="en-US" dirty="0" smtClean="0">
                <a:solidFill>
                  <a:prstClr val="black">
                    <a:lumMod val="75000"/>
                    <a:lumOff val="25000"/>
                  </a:prstClr>
                </a:solidFill>
              </a:rPr>
              <a:t>。</a:t>
            </a:r>
            <a:r>
              <a:rPr lang="en-US" altLang="zh-CN" dirty="0">
                <a:solidFill>
                  <a:prstClr val="black">
                    <a:lumMod val="75000"/>
                    <a:lumOff val="25000"/>
                  </a:prstClr>
                </a:solidFill>
              </a:rPr>
              <a:t> </a:t>
            </a:r>
            <a:endParaRPr lang="en-US" altLang="zh-CN" dirty="0" smtClean="0">
              <a:solidFill>
                <a:prstClr val="black">
                  <a:lumMod val="75000"/>
                  <a:lumOff val="25000"/>
                </a:prstClr>
              </a:solidFill>
            </a:endParaRPr>
          </a:p>
          <a:p>
            <a:r>
              <a:rPr lang="en-US" altLang="zh-CN" dirty="0" smtClean="0">
                <a:solidFill>
                  <a:prstClr val="black">
                    <a:lumMod val="75000"/>
                    <a:lumOff val="25000"/>
                  </a:prstClr>
                </a:solidFill>
              </a:rPr>
              <a:t>Clean </a:t>
            </a:r>
            <a:r>
              <a:rPr lang="en-US" altLang="zh-CN" dirty="0">
                <a:solidFill>
                  <a:prstClr val="black">
                    <a:lumMod val="75000"/>
                    <a:lumOff val="25000"/>
                  </a:prstClr>
                </a:solidFill>
              </a:rPr>
              <a:t>Slate</a:t>
            </a:r>
            <a:r>
              <a:rPr lang="zh-CN" altLang="en-US" dirty="0" smtClean="0">
                <a:solidFill>
                  <a:prstClr val="black">
                    <a:lumMod val="75000"/>
                    <a:lumOff val="25000"/>
                  </a:prstClr>
                </a:solidFill>
              </a:rPr>
              <a:t>项目</a:t>
            </a:r>
            <a:r>
              <a:rPr lang="zh-CN" altLang="en-US" dirty="0" smtClean="0">
                <a:solidFill>
                  <a:prstClr val="black">
                    <a:lumMod val="75000"/>
                    <a:lumOff val="25000"/>
                  </a:prstClr>
                </a:solidFill>
              </a:rPr>
              <a:t>试图通过一个集中式的控制器，以方便网络管理员自主定义基于网络流的安全控制策略，并把这些安全策略应用到各种网络设备中，从而实现对整个网络通信的安全控制。</a:t>
            </a:r>
            <a:endParaRPr lang="en-US" altLang="zh-CN" dirty="0" smtClean="0">
              <a:solidFill>
                <a:prstClr val="black">
                  <a:lumMod val="75000"/>
                  <a:lumOff val="25000"/>
                </a:prstClr>
              </a:solidFill>
            </a:endParaRPr>
          </a:p>
        </p:txBody>
      </p:sp>
      <p:pic>
        <p:nvPicPr>
          <p:cNvPr id="1026" name="Picture 2" descr="http://yuba.stanford.edu/ethane/images/cleanslat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219822"/>
            <a:ext cx="1524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292" y="1059582"/>
            <a:ext cx="1906488" cy="1940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Lst>
        </p:spPr>
      </p:pic>
    </p:spTree>
    <p:extLst>
      <p:ext uri="{BB962C8B-B14F-4D97-AF65-F5344CB8AC3E}">
        <p14:creationId xmlns:p14="http://schemas.microsoft.com/office/powerpoint/2010/main" val="381175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l"/>
            <a:r>
              <a:rPr lang="en-US" altLang="zh-CN" b="1" dirty="0" smtClean="0"/>
              <a:t>SDN</a:t>
            </a:r>
            <a:r>
              <a:rPr lang="zh-CN" altLang="en-US" b="1" dirty="0" smtClean="0"/>
              <a:t>的起源</a:t>
            </a:r>
            <a:r>
              <a:rPr lang="en-US" altLang="zh-CN" b="1" dirty="0" smtClean="0"/>
              <a:t>—OpenFlow</a:t>
            </a:r>
            <a:r>
              <a:rPr lang="zh-CN" altLang="en-US" b="1" dirty="0" smtClean="0"/>
              <a:t>协议的诞生</a:t>
            </a:r>
            <a:endParaRPr lang="zh-CN" altLang="en-US" b="1" dirty="0"/>
          </a:p>
        </p:txBody>
      </p:sp>
      <p:sp>
        <p:nvSpPr>
          <p:cNvPr id="4" name="Rectangle 3"/>
          <p:cNvSpPr txBox="1">
            <a:spLocks noChangeArrowheads="1"/>
          </p:cNvSpPr>
          <p:nvPr/>
        </p:nvSpPr>
        <p:spPr>
          <a:xfrm>
            <a:off x="900113" y="1196975"/>
            <a:ext cx="7343775" cy="2958951"/>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000" kern="1200">
                <a:solidFill>
                  <a:schemeClr val="tx1">
                    <a:lumMod val="75000"/>
                    <a:lumOff val="25000"/>
                  </a:schemeClr>
                </a:solidFill>
                <a:latin typeface="微软雅黑" pitchFamily="34" charset="-122"/>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微软雅黑" pitchFamily="34" charset="-122"/>
                <a:ea typeface="微软雅黑" pitchFamily="34" charset="-122"/>
                <a:cs typeface="+mn-cs"/>
              </a:defRPr>
            </a:lvl3pPr>
            <a:lvl4pPr marL="16002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微软雅黑" pitchFamily="34" charset="-122"/>
                <a:ea typeface="微软雅黑" pitchFamily="34" charset="-122"/>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dirty="0" smtClean="0">
                <a:solidFill>
                  <a:prstClr val="black">
                    <a:lumMod val="75000"/>
                    <a:lumOff val="25000"/>
                  </a:prstClr>
                </a:solidFill>
              </a:rPr>
              <a:t>受</a:t>
            </a:r>
            <a:r>
              <a:rPr lang="en-US" altLang="zh-CN" dirty="0" smtClean="0">
                <a:solidFill>
                  <a:prstClr val="black">
                    <a:lumMod val="75000"/>
                    <a:lumOff val="25000"/>
                  </a:prstClr>
                </a:solidFill>
              </a:rPr>
              <a:t>Ethane</a:t>
            </a:r>
            <a:r>
              <a:rPr lang="zh-CN" altLang="en-US" dirty="0" smtClean="0">
                <a:solidFill>
                  <a:prstClr val="black">
                    <a:lumMod val="75000"/>
                    <a:lumOff val="25000"/>
                  </a:prstClr>
                </a:solidFill>
              </a:rPr>
              <a:t>项目的启发，</a:t>
            </a:r>
            <a:r>
              <a:rPr lang="en-US" altLang="zh-CN" dirty="0" smtClean="0">
                <a:solidFill>
                  <a:prstClr val="black">
                    <a:lumMod val="75000"/>
                    <a:lumOff val="25000"/>
                  </a:prstClr>
                </a:solidFill>
              </a:rPr>
              <a:t>Martin</a:t>
            </a:r>
            <a:r>
              <a:rPr lang="zh-CN" altLang="en-US" dirty="0" smtClean="0">
                <a:solidFill>
                  <a:prstClr val="black">
                    <a:lumMod val="75000"/>
                    <a:lumOff val="25000"/>
                  </a:prstClr>
                </a:solidFill>
              </a:rPr>
              <a:t>和他的导师</a:t>
            </a:r>
            <a:r>
              <a:rPr lang="en-US" altLang="zh-CN" dirty="0" smtClean="0">
                <a:solidFill>
                  <a:prstClr val="black">
                    <a:lumMod val="75000"/>
                    <a:lumOff val="25000"/>
                  </a:prstClr>
                </a:solidFill>
              </a:rPr>
              <a:t>Nick </a:t>
            </a:r>
            <a:r>
              <a:rPr lang="en-US" altLang="zh-CN" dirty="0" err="1" smtClean="0">
                <a:solidFill>
                  <a:prstClr val="black">
                    <a:lumMod val="75000"/>
                    <a:lumOff val="25000"/>
                  </a:prstClr>
                </a:solidFill>
              </a:rPr>
              <a:t>Mekeown</a:t>
            </a:r>
            <a:r>
              <a:rPr lang="zh-CN" altLang="en-US" dirty="0" smtClean="0">
                <a:solidFill>
                  <a:prstClr val="black">
                    <a:lumMod val="75000"/>
                    <a:lumOff val="25000"/>
                  </a:prstClr>
                </a:solidFill>
              </a:rPr>
              <a:t>教授提出了</a:t>
            </a:r>
            <a:r>
              <a:rPr lang="en-US" altLang="zh-CN" dirty="0" smtClean="0">
                <a:solidFill>
                  <a:srgbClr val="0070C0"/>
                </a:solidFill>
              </a:rPr>
              <a:t>OpenFlow</a:t>
            </a:r>
            <a:r>
              <a:rPr lang="zh-CN" altLang="en-US" dirty="0" smtClean="0">
                <a:solidFill>
                  <a:prstClr val="black">
                    <a:lumMod val="75000"/>
                    <a:lumOff val="25000"/>
                  </a:prstClr>
                </a:solidFill>
              </a:rPr>
              <a:t>的概念，并于</a:t>
            </a:r>
            <a:r>
              <a:rPr lang="en-US" altLang="zh-CN" dirty="0" smtClean="0">
                <a:solidFill>
                  <a:prstClr val="black">
                    <a:lumMod val="75000"/>
                    <a:lumOff val="25000"/>
                  </a:prstClr>
                </a:solidFill>
              </a:rPr>
              <a:t>2008</a:t>
            </a:r>
            <a:r>
              <a:rPr lang="zh-CN" altLang="en-US" dirty="0" smtClean="0">
                <a:solidFill>
                  <a:prstClr val="black">
                    <a:lumMod val="75000"/>
                    <a:lumOff val="25000"/>
                  </a:prstClr>
                </a:solidFill>
              </a:rPr>
              <a:t>年在</a:t>
            </a:r>
            <a:r>
              <a:rPr lang="en-US" altLang="zh-CN" dirty="0" smtClean="0">
                <a:solidFill>
                  <a:prstClr val="black">
                    <a:lumMod val="75000"/>
                    <a:lumOff val="25000"/>
                  </a:prstClr>
                </a:solidFill>
              </a:rPr>
              <a:t>ACM SIGCOMM</a:t>
            </a:r>
            <a:r>
              <a:rPr lang="zh-CN" altLang="en-US" dirty="0" smtClean="0">
                <a:solidFill>
                  <a:prstClr val="black">
                    <a:lumMod val="75000"/>
                    <a:lumOff val="25000"/>
                  </a:prstClr>
                </a:solidFill>
              </a:rPr>
              <a:t>上发表名为</a:t>
            </a:r>
            <a:r>
              <a:rPr lang="en-US" altLang="zh-CN" dirty="0" smtClean="0">
                <a:solidFill>
                  <a:prstClr val="black">
                    <a:lumMod val="75000"/>
                    <a:lumOff val="25000"/>
                  </a:prstClr>
                </a:solidFill>
              </a:rPr>
              <a:t>《OpenFlow</a:t>
            </a:r>
            <a:r>
              <a:rPr lang="zh-CN" altLang="en-US" dirty="0" smtClean="0">
                <a:solidFill>
                  <a:prstClr val="black">
                    <a:lumMod val="75000"/>
                    <a:lumOff val="25000"/>
                  </a:prstClr>
                </a:solidFill>
              </a:rPr>
              <a:t>： </a:t>
            </a:r>
            <a:r>
              <a:rPr lang="en-US" altLang="zh-CN" dirty="0" smtClean="0">
                <a:solidFill>
                  <a:prstClr val="black">
                    <a:lumMod val="75000"/>
                    <a:lumOff val="25000"/>
                  </a:prstClr>
                </a:solidFill>
              </a:rPr>
              <a:t>Enable Innovation in Campus Networks》</a:t>
            </a:r>
            <a:r>
              <a:rPr lang="zh-CN" altLang="en-US" dirty="0" smtClean="0">
                <a:solidFill>
                  <a:prstClr val="black">
                    <a:lumMod val="75000"/>
                    <a:lumOff val="25000"/>
                  </a:prstClr>
                </a:solidFill>
              </a:rPr>
              <a:t>的论文，标志</a:t>
            </a:r>
            <a:r>
              <a:rPr lang="en-US" altLang="zh-CN" dirty="0" smtClean="0">
                <a:solidFill>
                  <a:prstClr val="black">
                    <a:lumMod val="75000"/>
                    <a:lumOff val="25000"/>
                  </a:prstClr>
                </a:solidFill>
              </a:rPr>
              <a:t>OpenFlow</a:t>
            </a:r>
            <a:r>
              <a:rPr lang="zh-CN" altLang="en-US" dirty="0" smtClean="0">
                <a:solidFill>
                  <a:prstClr val="black">
                    <a:lumMod val="75000"/>
                    <a:lumOff val="25000"/>
                  </a:prstClr>
                </a:solidFill>
              </a:rPr>
              <a:t>协议的诞生。</a:t>
            </a:r>
            <a:endParaRPr lang="en-US" altLang="zh-CN" dirty="0" smtClean="0">
              <a:solidFill>
                <a:prstClr val="black">
                  <a:lumMod val="75000"/>
                  <a:lumOff val="25000"/>
                </a:prstClr>
              </a:solidFill>
            </a:endParaRPr>
          </a:p>
          <a:p>
            <a:r>
              <a:rPr lang="en-US" altLang="zh-CN" dirty="0">
                <a:solidFill>
                  <a:prstClr val="black">
                    <a:lumMod val="75000"/>
                    <a:lumOff val="25000"/>
                  </a:prstClr>
                </a:solidFill>
                <a:hlinkClick r:id="rId3"/>
              </a:rPr>
              <a:t>http://</a:t>
            </a:r>
            <a:r>
              <a:rPr lang="en-US" altLang="zh-CN" dirty="0" smtClean="0">
                <a:solidFill>
                  <a:prstClr val="black">
                    <a:lumMod val="75000"/>
                    <a:lumOff val="25000"/>
                  </a:prstClr>
                </a:solidFill>
                <a:hlinkClick r:id="rId3"/>
              </a:rPr>
              <a:t>archive.openflow.org/documents/openflow-wp-latest.pdf</a:t>
            </a:r>
            <a:endParaRPr lang="en-US" altLang="zh-CN" dirty="0" smtClean="0">
              <a:solidFill>
                <a:prstClr val="black">
                  <a:lumMod val="75000"/>
                  <a:lumOff val="25000"/>
                </a:prstClr>
              </a:solidFill>
            </a:endParaRPr>
          </a:p>
          <a:p>
            <a:endParaRPr lang="en-US" altLang="zh-CN" dirty="0" smtClean="0">
              <a:solidFill>
                <a:prstClr val="black">
                  <a:lumMod val="75000"/>
                  <a:lumOff val="25000"/>
                </a:prstClr>
              </a:solidFill>
            </a:endParaRPr>
          </a:p>
        </p:txBody>
      </p:sp>
    </p:spTree>
    <p:extLst>
      <p:ext uri="{BB962C8B-B14F-4D97-AF65-F5344CB8AC3E}">
        <p14:creationId xmlns:p14="http://schemas.microsoft.com/office/powerpoint/2010/main" val="276629956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5811</Words>
  <Application>Microsoft Office PowerPoint</Application>
  <PresentationFormat>全屏显示(16:9)</PresentationFormat>
  <Paragraphs>435</Paragraphs>
  <Slides>60</Slides>
  <Notes>13</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60</vt:i4>
      </vt:variant>
    </vt:vector>
  </HeadingPairs>
  <TitlesOfParts>
    <vt:vector size="70" baseType="lpstr">
      <vt:lpstr>Arial Unicode MS</vt:lpstr>
      <vt:lpstr>华文细黑</vt:lpstr>
      <vt:lpstr>宋体</vt:lpstr>
      <vt:lpstr>微软雅黑</vt:lpstr>
      <vt:lpstr>Arial</vt:lpstr>
      <vt:lpstr>Calibri</vt:lpstr>
      <vt:lpstr>Tahoma</vt:lpstr>
      <vt:lpstr>Wingdings</vt:lpstr>
      <vt:lpstr>1_Office 主题</vt:lpstr>
      <vt:lpstr>自定义设计方案</vt:lpstr>
      <vt:lpstr>PowerPoint 演示文稿</vt:lpstr>
      <vt:lpstr>学习完本课程，应该能够：</vt:lpstr>
      <vt:lpstr>目录</vt:lpstr>
      <vt:lpstr>SDN是什么？</vt:lpstr>
      <vt:lpstr>从网络现状说起</vt:lpstr>
      <vt:lpstr>网络问题分析</vt:lpstr>
      <vt:lpstr>SDN的起源—Clean Slate</vt:lpstr>
      <vt:lpstr>SDN的起源—Ethane项目</vt:lpstr>
      <vt:lpstr>SDN的起源—OpenFlow协议的诞生</vt:lpstr>
      <vt:lpstr>SDN的起源—ONF组织的诞生</vt:lpstr>
      <vt:lpstr>ONF定义的SDN</vt:lpstr>
      <vt:lpstr>OpenFlow模型介绍</vt:lpstr>
      <vt:lpstr>一个简单的类比</vt:lpstr>
      <vt:lpstr>SDN核心思想</vt:lpstr>
      <vt:lpstr>SDN带来的好处</vt:lpstr>
      <vt:lpstr>SDN标志性案例—Google B4网络项目</vt:lpstr>
      <vt:lpstr>SDN发展大事记</vt:lpstr>
      <vt:lpstr>目录</vt:lpstr>
      <vt:lpstr>SDN技术流派</vt:lpstr>
      <vt:lpstr>SDN标准组织--ONF</vt:lpstr>
      <vt:lpstr>IETF--国际互联网工程任务组</vt:lpstr>
      <vt:lpstr>ITU--国际电信联盟 </vt:lpstr>
      <vt:lpstr>ITU-T—SDN相关的研究</vt:lpstr>
      <vt:lpstr>CCSA--中国通信标准化协会</vt:lpstr>
      <vt:lpstr>ETSI—欧洲电信标准化协会</vt:lpstr>
      <vt:lpstr>PowerPoint 演示文稿</vt:lpstr>
      <vt:lpstr>ONF组织—SDN白皮书</vt:lpstr>
      <vt:lpstr>ONF组织—OpenFlow标准协议</vt:lpstr>
      <vt:lpstr>OpenFlow标准协议发展</vt:lpstr>
      <vt:lpstr>OpenFlow与SDN之关系</vt:lpstr>
      <vt:lpstr>OpenFlow模型回顾</vt:lpstr>
      <vt:lpstr>OpenFlow流表介绍</vt:lpstr>
      <vt:lpstr>OpenFlow交换机工作流程</vt:lpstr>
      <vt:lpstr>ONF组织—OF-Config协议</vt:lpstr>
      <vt:lpstr>ONF组织—ATRIUM开源软件</vt:lpstr>
      <vt:lpstr>开源SDN控制器--OpenDaylight</vt:lpstr>
      <vt:lpstr>OpenDaylight控制器架构</vt:lpstr>
      <vt:lpstr>开源SDN控制器--ONOS</vt:lpstr>
      <vt:lpstr>ONOS控制器架构</vt:lpstr>
      <vt:lpstr>OpenDaylight VS. ONOS</vt:lpstr>
      <vt:lpstr>目录</vt:lpstr>
      <vt:lpstr>SDN应用进展与商用案例</vt:lpstr>
      <vt:lpstr>SDN APP典型场景</vt:lpstr>
      <vt:lpstr>Google B4项目—现状</vt:lpstr>
      <vt:lpstr>Google B4项目—需求</vt:lpstr>
      <vt:lpstr>Google B4项目—实施</vt:lpstr>
      <vt:lpstr>Google B4项目—改造效果</vt:lpstr>
      <vt:lpstr>Facebook—OCP项目</vt:lpstr>
      <vt:lpstr>Rackspace</vt:lpstr>
      <vt:lpstr>欧洲运营商--Colt-telecom</vt:lpstr>
      <vt:lpstr>Colt的SDN部署目标架构</vt:lpstr>
      <vt:lpstr>NTT</vt:lpstr>
      <vt:lpstr>Verizon</vt:lpstr>
      <vt:lpstr>AT&amp;T</vt:lpstr>
      <vt:lpstr>目录</vt:lpstr>
      <vt:lpstr>SDN的发展还需要时间的沉淀</vt:lpstr>
      <vt:lpstr>SDN存在的问题影响其推进速度</vt:lpstr>
      <vt:lpstr>SDN的商业化将是多路径发展</vt:lpstr>
      <vt:lpstr>应用将是撬动SDN发展的关键</vt:lpstr>
      <vt:lpstr>本章总结</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H3C渠道售前认证资料</dc:title>
  <dc:creator>moujinghua 06095 (MKT)</dc:creator>
  <cp:lastModifiedBy>shen</cp:lastModifiedBy>
  <cp:revision>7</cp:revision>
  <dcterms:created xsi:type="dcterms:W3CDTF">2016-10-25T06:50:31Z</dcterms:created>
  <dcterms:modified xsi:type="dcterms:W3CDTF">2018-06-20T02:03:38Z</dcterms:modified>
</cp:coreProperties>
</file>