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2" r:id="rId1"/>
  </p:sldMasterIdLst>
  <p:notesMasterIdLst>
    <p:notesMasterId r:id="rId13"/>
  </p:notesMasterIdLst>
  <p:handoutMasterIdLst>
    <p:handoutMasterId r:id="rId14"/>
  </p:handoutMasterIdLst>
  <p:sldIdLst>
    <p:sldId id="295" r:id="rId2"/>
    <p:sldId id="369" r:id="rId3"/>
    <p:sldId id="294" r:id="rId4"/>
    <p:sldId id="296" r:id="rId5"/>
    <p:sldId id="365" r:id="rId6"/>
    <p:sldId id="373" r:id="rId7"/>
    <p:sldId id="375" r:id="rId8"/>
    <p:sldId id="374" r:id="rId9"/>
    <p:sldId id="368" r:id="rId10"/>
    <p:sldId id="370" r:id="rId11"/>
    <p:sldId id="371" r:id="rId12"/>
  </p:sldIdLst>
  <p:sldSz cx="9144000" cy="6858000" type="screen4x3"/>
  <p:notesSz cx="6858000" cy="9144000"/>
  <p:defaultTextStyle>
    <a:defPPr>
      <a:defRPr lang="zh-CN"/>
    </a:defPPr>
    <a:lvl1pPr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DEEE12"/>
    <a:srgbClr val="00FF00"/>
    <a:srgbClr val="0000CC"/>
    <a:srgbClr val="000000"/>
    <a:srgbClr val="FFFF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2148" y="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04150F96-6B00-42F6-9C63-E6D241ABDF4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8133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EAD1E824-6650-4D57-9198-3CBE312EC4F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469964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73CBB-EBE9-419F-BDAC-02D037E8664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9695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8A677-8195-4C54-BF77-20E0251C1ACC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21978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BEFB8-EB80-470D-B4FD-A927594FF60D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22367619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7676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86220-C61B-4741-9AD1-D0CD4ECB1DA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18113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2062B-0F3E-4BDD-B129-4A06062AE83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4798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124A0-FCA0-4924-93EC-48B4CD37589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8133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FDA3-458C-460F-8967-38FD757E3E9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1066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385FF-4FA9-4C93-8100-F6627A8D7A1A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09040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5C01-1B19-4A41-B69A-D394B80E5A6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478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17B4-4EA4-453E-8141-D3D548A4342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76100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BEFB8-EB80-470D-B4FD-A927594FF60D}" type="slidenum">
              <a:rPr lang="en-US" altLang="zh-CN" smtClean="0"/>
              <a:pPr/>
              <a:t>‹#›</a:t>
            </a:fld>
            <a:endParaRPr lang="en-US" altLang="zh-CN"/>
          </a:p>
        </p:txBody>
      </p:sp>
      <p:pic>
        <p:nvPicPr>
          <p:cNvPr id="7" name="Picture 9" descr="GIF-395"/>
          <p:cNvPicPr>
            <a:picLocks noChangeAspect="1" noChangeArrowheads="1" noCrop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07950" y="404813"/>
            <a:ext cx="9036050" cy="12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0"/>
          <p:cNvSpPr>
            <a:spLocks noChangeArrowheads="1"/>
          </p:cNvSpPr>
          <p:nvPr userDrawn="1"/>
        </p:nvSpPr>
        <p:spPr bwMode="auto">
          <a:xfrm>
            <a:off x="6948264" y="26988"/>
            <a:ext cx="2232249" cy="377825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FF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CCFF">
                <a:gamma/>
                <a:shade val="60000"/>
                <a:invGamma/>
              </a:srgbClr>
            </a:prstShdw>
          </a:effectLst>
        </p:spPr>
        <p:txBody>
          <a:bodyPr anchor="ctr" anchorCtr="1"/>
          <a:lstStyle/>
          <a:p>
            <a:pPr>
              <a:spcBef>
                <a:spcPct val="20000"/>
              </a:spcBef>
              <a:defRPr/>
            </a:pPr>
            <a:r>
              <a:rPr kumimoji="1" lang="en-US" altLang="zh-CN" sz="2000" b="0" dirty="0">
                <a:latin typeface="华文楷体" pitchFamily="2" charset="-122"/>
                <a:ea typeface="华文楷体" pitchFamily="2" charset="-122"/>
              </a:rPr>
              <a:t>C</a:t>
            </a:r>
            <a:r>
              <a:rPr kumimoji="1" lang="zh-CN" altLang="en-US" sz="2000" b="0" dirty="0">
                <a:latin typeface="华文楷体" pitchFamily="2" charset="-122"/>
                <a:ea typeface="华文楷体" pitchFamily="2" charset="-122"/>
              </a:rPr>
              <a:t>语言</a:t>
            </a:r>
            <a:r>
              <a:rPr kumimoji="1" lang="zh-CN" altLang="en-US" sz="2000" b="0" dirty="0" smtClean="0">
                <a:latin typeface="华文楷体" pitchFamily="2" charset="-122"/>
                <a:ea typeface="华文楷体" pitchFamily="2" charset="-122"/>
              </a:rPr>
              <a:t>程序设计</a:t>
            </a:r>
            <a:endParaRPr kumimoji="1" lang="zh-CN" altLang="en-US" sz="2000" b="0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9" name="WordArt 11"/>
          <p:cNvSpPr>
            <a:spLocks noChangeArrowheads="1" noChangeShapeType="1" noTextEdit="1"/>
          </p:cNvSpPr>
          <p:nvPr userDrawn="1"/>
        </p:nvSpPr>
        <p:spPr bwMode="auto">
          <a:xfrm>
            <a:off x="179388" y="0"/>
            <a:ext cx="3343275" cy="371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zh-CN" altLang="en-US" sz="3600" kern="10" dirty="0" smtClean="0">
                <a:ln w="12700" cap="sq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华文新魏"/>
                <a:ea typeface="华文新魏"/>
              </a:rPr>
              <a:t>指针变量与一维数组</a:t>
            </a:r>
            <a:endParaRPr lang="zh-CN" altLang="en-US" sz="3600" kern="10" dirty="0">
              <a:ln w="12700" cap="sq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华文新魏"/>
              <a:ea typeface="华文新魏"/>
            </a:endParaRPr>
          </a:p>
        </p:txBody>
      </p:sp>
      <p:sp>
        <p:nvSpPr>
          <p:cNvPr id="10" name="Line 12"/>
          <p:cNvSpPr>
            <a:spLocks noChangeShapeType="1"/>
          </p:cNvSpPr>
          <p:nvPr userDrawn="1"/>
        </p:nvSpPr>
        <p:spPr bwMode="auto">
          <a:xfrm flipV="1">
            <a:off x="611188" y="1268413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3692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C1E6AC9-D914-4D2A-9DA6-36AAAF183683}" type="slidenum">
              <a:rPr lang="en-US" altLang="zh-CN" b="0"/>
              <a:pPr eaLnBrk="1" hangingPunct="1"/>
              <a:t>1</a:t>
            </a:fld>
            <a:endParaRPr lang="en-US" altLang="zh-CN" b="0"/>
          </a:p>
        </p:txBody>
      </p:sp>
      <p:sp>
        <p:nvSpPr>
          <p:cNvPr id="67588" name="WordArt 4"/>
          <p:cNvSpPr>
            <a:spLocks noChangeArrowheads="1" noChangeShapeType="1" noTextEdit="1"/>
          </p:cNvSpPr>
          <p:nvPr/>
        </p:nvSpPr>
        <p:spPr bwMode="auto">
          <a:xfrm>
            <a:off x="2051720" y="1196752"/>
            <a:ext cx="5257254" cy="180027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zh-CN" altLang="en-US" sz="3600" kern="10" dirty="0" smtClean="0">
                <a:ln w="19050" cap="sq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华文新魏"/>
                <a:ea typeface="华文新魏"/>
              </a:rPr>
              <a:t>指针变量与一维数组</a:t>
            </a:r>
            <a:endParaRPr lang="zh-CN" altLang="en-US" sz="3600" kern="10" dirty="0">
              <a:ln w="19050" cap="sq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华文新魏"/>
              <a:ea typeface="华文新魏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345828" y="4609703"/>
            <a:ext cx="26574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行楷" pitchFamily="2" charset="-122"/>
                <a:ea typeface="华文行楷" pitchFamily="2" charset="-122"/>
              </a:rPr>
              <a:t>软件学院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923928" y="4581128"/>
            <a:ext cx="4032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zh-CN" alt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行楷" pitchFamily="2" charset="-122"/>
                <a:ea typeface="华文行楷" pitchFamily="2" charset="-122"/>
              </a:rPr>
              <a:t>曾碧卿  教授</a:t>
            </a:r>
          </a:p>
        </p:txBody>
      </p:sp>
      <p:pic>
        <p:nvPicPr>
          <p:cNvPr id="7" name="Picture 5" descr="欢迎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5459920"/>
            <a:ext cx="1871985" cy="1261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八、小结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23528" y="1916832"/>
            <a:ext cx="871296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altLang="zh-CN" sz="3200" dirty="0" smtClean="0"/>
          </a:p>
          <a:p>
            <a:pPr algn="l"/>
            <a:endParaRPr lang="en-US" altLang="zh-CN" sz="3200" dirty="0" smtClean="0"/>
          </a:p>
          <a:p>
            <a:pPr marL="457200" indent="-457200" algn="l">
              <a:buFont typeface="Wingdings" panose="05000000000000000000" pitchFamily="2" charset="2"/>
              <a:buChar char="u"/>
            </a:pPr>
            <a:r>
              <a:rPr lang="zh-CN" altLang="en-US" sz="3200" dirty="0" smtClean="0">
                <a:solidFill>
                  <a:srgbClr val="0000FF"/>
                </a:solidFill>
              </a:rPr>
              <a:t>数组首地址就是数组名</a:t>
            </a:r>
            <a:endParaRPr lang="en-US" altLang="zh-CN" sz="3200" dirty="0" smtClean="0">
              <a:solidFill>
                <a:srgbClr val="0000FF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u"/>
            </a:pPr>
            <a:r>
              <a:rPr lang="zh-CN" altLang="en-US" sz="3200" dirty="0" smtClean="0">
                <a:solidFill>
                  <a:srgbClr val="0000FF"/>
                </a:solidFill>
              </a:rPr>
              <a:t>指针变量可以存储数组的地址</a:t>
            </a:r>
            <a:endParaRPr lang="en-US" altLang="zh-CN" sz="3200" dirty="0" smtClean="0">
              <a:solidFill>
                <a:srgbClr val="0000FF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u"/>
            </a:pPr>
            <a:r>
              <a:rPr lang="zh-CN" altLang="en-US" sz="3200" dirty="0" smtClean="0">
                <a:solidFill>
                  <a:srgbClr val="0000FF"/>
                </a:solidFill>
              </a:rPr>
              <a:t>可以用指针变量的可变性对数组进行操作</a:t>
            </a:r>
            <a:endParaRPr lang="en-US" altLang="zh-CN" sz="3200" dirty="0" smtClean="0">
              <a:solidFill>
                <a:srgbClr val="FF0000"/>
              </a:solidFill>
            </a:endParaRPr>
          </a:p>
          <a:p>
            <a:pPr algn="l"/>
            <a:endParaRPr lang="en-US" altLang="zh-CN" sz="3200" dirty="0" smtClean="0"/>
          </a:p>
        </p:txBody>
      </p:sp>
    </p:spTree>
    <p:extLst>
      <p:ext uri="{BB962C8B-B14F-4D97-AF65-F5344CB8AC3E}">
        <p14:creationId xmlns:p14="http://schemas.microsoft.com/office/powerpoint/2010/main" val="3500004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331640" y="1844824"/>
            <a:ext cx="583247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1pPr>
            <a:lvl2pPr marL="742950" indent="-28575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2pPr>
            <a:lvl3pPr marL="11430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3pPr>
            <a:lvl4pPr marL="16002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4pPr>
            <a:lvl5pPr marL="20574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12000" b="1" dirty="0">
                <a:solidFill>
                  <a:srgbClr val="FF3300"/>
                </a:solidFill>
                <a:effectLst/>
                <a:latin typeface="楷体_GB2312" pitchFamily="49" charset="-122"/>
                <a:ea typeface="楷体_GB2312" pitchFamily="49" charset="-122"/>
              </a:rPr>
              <a:t>谢 谢 </a:t>
            </a:r>
            <a:r>
              <a:rPr kumimoji="1" lang="zh-CN" altLang="en-US" sz="9600" b="1" i="1" dirty="0">
                <a:solidFill>
                  <a:srgbClr val="FF3300"/>
                </a:solidFill>
                <a:effectLst/>
                <a:latin typeface="楷体_GB2312" pitchFamily="49" charset="-122"/>
                <a:ea typeface="楷体_GB2312" pitchFamily="49" charset="-122"/>
              </a:rPr>
              <a:t>！</a:t>
            </a:r>
            <a:endParaRPr kumimoji="1" lang="en-US" altLang="zh-CN" sz="9600" b="1" i="1" dirty="0">
              <a:solidFill>
                <a:srgbClr val="FF3300"/>
              </a:solidFill>
              <a:effectLst/>
              <a:latin typeface="楷体_GB2312" pitchFamily="49" charset="-122"/>
              <a:ea typeface="楷体_GB2312" pitchFamily="49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1848" y="4293096"/>
            <a:ext cx="314325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073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《</a:t>
            </a:r>
            <a:r>
              <a:rPr lang="zh-CN" altLang="en-US" b="1" dirty="0" smtClean="0">
                <a:solidFill>
                  <a:srgbClr val="0000FF"/>
                </a:solidFill>
                <a:latin typeface="黑体" panose="02010609060101010101" pitchFamily="49" charset="-122"/>
              </a:rPr>
              <a:t>指针变量与一维数组</a:t>
            </a:r>
            <a:r>
              <a:rPr lang="en-US" altLang="zh-CN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》</a:t>
            </a:r>
            <a:r>
              <a:rPr lang="zh-CN" altLang="en-US" b="1" dirty="0">
                <a:solidFill>
                  <a:srgbClr val="FF0000"/>
                </a:solidFill>
                <a:latin typeface="黑体" panose="02010609060101010101" pitchFamily="49" charset="-122"/>
              </a:rPr>
              <a:t>提纲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4"/>
            <a:ext cx="7993063" cy="5308602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一、教学</a:t>
            </a:r>
            <a:r>
              <a:rPr lang="zh-CN" altLang="en-US" sz="2600" b="1" dirty="0">
                <a:solidFill>
                  <a:srgbClr val="0000FF"/>
                </a:solidFill>
              </a:rPr>
              <a:t>目标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二、问题</a:t>
            </a:r>
            <a:r>
              <a:rPr lang="zh-CN" altLang="en-US" sz="2600" b="1" dirty="0">
                <a:solidFill>
                  <a:srgbClr val="FF0000"/>
                </a:solidFill>
              </a:rPr>
              <a:t>引导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三、基本思想</a:t>
            </a:r>
            <a:endParaRPr lang="en-US" altLang="zh-CN" sz="2600" b="1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FF0000"/>
                </a:solidFill>
              </a:rPr>
              <a:t>四</a:t>
            </a:r>
            <a:r>
              <a:rPr lang="zh-CN" altLang="en-US" sz="2600" b="1" dirty="0" smtClean="0">
                <a:solidFill>
                  <a:srgbClr val="FF0000"/>
                </a:solidFill>
              </a:rPr>
              <a:t>、归纳总结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zh-CN" altLang="en-US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</a:endParaRPr>
          </a:p>
        </p:txBody>
      </p:sp>
      <p:sp>
        <p:nvSpPr>
          <p:cNvPr id="1229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5068FC9-9521-4510-9F6F-7F5C04FA29A8}" type="slidenum">
              <a:rPr lang="en-US" altLang="zh-CN">
                <a:solidFill>
                  <a:srgbClr val="0000FF"/>
                </a:solidFill>
              </a:rPr>
              <a:pPr eaLnBrk="1" hangingPunct="1"/>
              <a:t>2</a:t>
            </a:fld>
            <a:endParaRPr lang="en-US" altLang="zh-CN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03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一、教学目标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4"/>
            <a:ext cx="7993063" cy="5184477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了解指针变量和一维数组的关系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了解如何用指针变量操作一维数组</a:t>
            </a:r>
            <a:endParaRPr lang="en-US" altLang="zh-CN" sz="2600" b="1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zh-CN" altLang="en-US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</a:endParaRPr>
          </a:p>
        </p:txBody>
      </p:sp>
      <p:sp>
        <p:nvSpPr>
          <p:cNvPr id="1229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5068FC9-9521-4510-9F6F-7F5C04FA29A8}" type="slidenum">
              <a:rPr lang="en-US" altLang="zh-CN">
                <a:solidFill>
                  <a:srgbClr val="0000FF"/>
                </a:solidFill>
              </a:rPr>
              <a:pPr eaLnBrk="1" hangingPunct="1"/>
              <a:t>3</a:t>
            </a:fld>
            <a:endParaRPr lang="en-US" altLang="zh-CN">
              <a:solidFill>
                <a:srgbClr val="0000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</a:rPr>
              <a:t>二、问题引导</a:t>
            </a:r>
            <a:endParaRPr lang="zh-CN" altLang="zh-CN" b="1" dirty="0" smtClean="0">
              <a:solidFill>
                <a:srgbClr val="FF0000"/>
              </a:solidFill>
            </a:endParaRPr>
          </a:p>
        </p:txBody>
      </p:sp>
      <p:sp>
        <p:nvSpPr>
          <p:cNvPr id="13316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5"/>
            <a:ext cx="8001000" cy="5308601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zh-CN" altLang="en-US" sz="2600" dirty="0" smtClean="0">
                <a:solidFill>
                  <a:srgbClr val="FF0000"/>
                </a:solidFill>
              </a:rPr>
              <a:t>问题：我们学习过数组，知道数组名就是数组的首地址，学习过指针，知道指针也就是地址，那它们之间有什么关系？</a:t>
            </a:r>
            <a:endParaRPr lang="en-US" altLang="zh-CN" sz="2800" b="1" dirty="0">
              <a:solidFill>
                <a:srgbClr val="0000FF"/>
              </a:solidFill>
            </a:endParaRPr>
          </a:p>
        </p:txBody>
      </p:sp>
      <p:sp>
        <p:nvSpPr>
          <p:cNvPr id="13314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4EE9AFA-9F30-469A-8D51-731B514ABA8B}" type="slidenum">
              <a:rPr lang="en-US" altLang="zh-CN" b="0"/>
              <a:pPr eaLnBrk="1" hangingPunct="1"/>
              <a:t>4</a:t>
            </a:fld>
            <a:endParaRPr lang="en-US" altLang="zh-CN" b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三、基本思想</a:t>
            </a:r>
            <a:endParaRPr lang="zh-CN" altLang="en-US" dirty="0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412776"/>
            <a:ext cx="7886700" cy="5256584"/>
          </a:xfrm>
        </p:spPr>
        <p:txBody>
          <a:bodyPr rtlCol="0">
            <a:normAutofit/>
          </a:bodyPr>
          <a:lstStyle/>
          <a:p>
            <a:r>
              <a:rPr lang="zh-CN" altLang="zh-CN" sz="3200" dirty="0"/>
              <a:t>对数组来说，</a:t>
            </a:r>
            <a:r>
              <a:rPr lang="zh-CN" altLang="zh-CN" sz="3200" dirty="0">
                <a:solidFill>
                  <a:srgbClr val="0000FF"/>
                </a:solidFill>
              </a:rPr>
              <a:t>数组名</a:t>
            </a:r>
            <a:r>
              <a:rPr lang="zh-CN" altLang="zh-CN" sz="3200" dirty="0"/>
              <a:t>就是数组在内存存储区域范围的</a:t>
            </a:r>
            <a:r>
              <a:rPr lang="zh-CN" altLang="zh-CN" sz="3200" dirty="0">
                <a:solidFill>
                  <a:srgbClr val="0000FF"/>
                </a:solidFill>
              </a:rPr>
              <a:t>首地址</a:t>
            </a:r>
            <a:r>
              <a:rPr lang="zh-CN" altLang="en-US" sz="3200" dirty="0"/>
              <a:t>，即是一个指针，只不过这个指针是一个常量。</a:t>
            </a:r>
            <a:endParaRPr lang="en-US" altLang="zh-CN" sz="3200" dirty="0"/>
          </a:p>
          <a:p>
            <a:r>
              <a:rPr lang="zh-CN" altLang="zh-CN" sz="3200" dirty="0"/>
              <a:t>指针变量可以用于存储变量的地址，当然也可存放数组的指针或数组元素的指针</a:t>
            </a:r>
            <a:endParaRPr lang="en-US" altLang="zh-CN" sz="3200" dirty="0"/>
          </a:p>
          <a:p>
            <a:r>
              <a:rPr lang="zh-CN" altLang="zh-CN" sz="3200" dirty="0"/>
              <a:t>对数组而言，数组和数组元素的引用，也可以通过使用指针的方式进行</a:t>
            </a:r>
            <a:r>
              <a:rPr lang="zh-CN" altLang="zh-CN" sz="3200" dirty="0">
                <a:solidFill>
                  <a:srgbClr val="0000FF"/>
                </a:solidFill>
              </a:rPr>
              <a:t>间接访问</a:t>
            </a:r>
            <a:endParaRPr lang="zh-CN" altLang="en-US" sz="3200" dirty="0">
              <a:solidFill>
                <a:srgbClr val="0000FF"/>
              </a:solidFill>
            </a:endParaRPr>
          </a:p>
          <a:p>
            <a:pPr marL="514350" indent="-514350" fontAlgn="auto">
              <a:lnSpc>
                <a:spcPct val="120000"/>
              </a:lnSpc>
              <a:spcAft>
                <a:spcPts val="0"/>
              </a:spcAft>
              <a:buFont typeface="Wingdings 2"/>
              <a:buNone/>
              <a:defRPr/>
            </a:pPr>
            <a:endParaRPr lang="zh-CN" alt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118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三、基本思想</a:t>
            </a:r>
            <a:endParaRPr lang="zh-CN" altLang="en-US" dirty="0" smtClean="0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-60610" y="1062389"/>
            <a:ext cx="9217024" cy="1298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lnSpc>
                <a:spcPct val="60000"/>
              </a:lnSpc>
              <a:spcBef>
                <a:spcPct val="50000"/>
              </a:spcBef>
            </a:pPr>
            <a:endParaRPr lang="zh-CN" altLang="en-US" sz="2800" b="1" dirty="0"/>
          </a:p>
          <a:p>
            <a:pPr algn="l">
              <a:lnSpc>
                <a:spcPct val="60000"/>
              </a:lnSpc>
              <a:spcBef>
                <a:spcPct val="50000"/>
              </a:spcBef>
            </a:pPr>
            <a:r>
              <a:rPr lang="en-US" altLang="zh-CN" sz="2800" b="1" dirty="0" smtClean="0"/>
              <a:t>  </a:t>
            </a:r>
            <a:r>
              <a:rPr lang="zh-CN" altLang="en-US" sz="2800" b="1" dirty="0" smtClean="0"/>
              <a:t>一</a:t>
            </a:r>
            <a:r>
              <a:rPr lang="zh-CN" altLang="en-US" sz="2800" b="1" dirty="0"/>
              <a:t>维数组及元素的地址表示</a:t>
            </a:r>
          </a:p>
          <a:p>
            <a:pPr algn="l">
              <a:lnSpc>
                <a:spcPct val="60000"/>
              </a:lnSpc>
              <a:spcBef>
                <a:spcPct val="50000"/>
              </a:spcBef>
            </a:pPr>
            <a:r>
              <a:rPr lang="zh-CN" altLang="en-US" sz="2800" b="1" dirty="0"/>
              <a:t>     </a:t>
            </a:r>
            <a:r>
              <a:rPr lang="en-US" altLang="zh-CN" sz="2800" b="1" dirty="0" err="1">
                <a:solidFill>
                  <a:srgbClr val="0066FF"/>
                </a:solidFill>
              </a:rPr>
              <a:t>int</a:t>
            </a:r>
            <a:r>
              <a:rPr lang="en-US" altLang="zh-CN" sz="2800" b="1" dirty="0">
                <a:solidFill>
                  <a:srgbClr val="0066FF"/>
                </a:solidFill>
              </a:rPr>
              <a:t>   a[5] = { 1, 2, 3, 4, 5 } </a:t>
            </a:r>
            <a:r>
              <a:rPr lang="en-US" altLang="zh-CN" sz="2800" b="1" dirty="0" smtClean="0">
                <a:solidFill>
                  <a:srgbClr val="0066FF"/>
                </a:solidFill>
              </a:rPr>
              <a:t>;</a:t>
            </a:r>
            <a:r>
              <a:rPr lang="zh-CN" altLang="en-US" sz="2800" b="1" dirty="0" smtClean="0"/>
              <a:t>数组</a:t>
            </a:r>
            <a:r>
              <a:rPr lang="zh-CN" altLang="en-US" sz="2800" b="1" dirty="0"/>
              <a:t>的地址 </a:t>
            </a:r>
            <a:r>
              <a:rPr lang="en-US" altLang="zh-CN" sz="2800" b="1" dirty="0"/>
              <a:t>: </a:t>
            </a:r>
            <a:r>
              <a:rPr lang="en-US" altLang="zh-CN" sz="2800" b="1" dirty="0">
                <a:solidFill>
                  <a:srgbClr val="FF3300"/>
                </a:solidFill>
              </a:rPr>
              <a:t>a </a:t>
            </a:r>
            <a:r>
              <a:rPr lang="en-US" altLang="zh-CN" sz="2800" b="1" dirty="0"/>
              <a:t>   </a:t>
            </a:r>
          </a:p>
        </p:txBody>
      </p:sp>
      <p:graphicFrame>
        <p:nvGraphicFramePr>
          <p:cNvPr id="8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693190"/>
              </p:ext>
            </p:extLst>
          </p:nvPr>
        </p:nvGraphicFramePr>
        <p:xfrm>
          <a:off x="1403648" y="2996952"/>
          <a:ext cx="5257800" cy="3139440"/>
        </p:xfrm>
        <a:graphic>
          <a:graphicData uri="http://schemas.openxmlformats.org/drawingml/2006/table">
            <a:tbl>
              <a:tblPr/>
              <a:tblGrid>
                <a:gridCol w="1373188"/>
                <a:gridCol w="1404937"/>
                <a:gridCol w="1279525"/>
                <a:gridCol w="1200150"/>
              </a:tblGrid>
              <a:tr h="533400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        </a:t>
                      </a:r>
                      <a:r>
                        <a:rPr kumimoji="1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元素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       </a:t>
                      </a:r>
                      <a:r>
                        <a:rPr kumimoji="1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地址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   *a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  a[0]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 &amp;a[0]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   a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*(a+1)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  a[1]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 &amp;a[1]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 a+1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*(a+2)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  a[2]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 &amp;a[2]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 a+2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*(a+3)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  a[3]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 &amp;a[3]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 a+3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*(a+4)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  a[4]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 &amp;a[4]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 a+4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8057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三、基本思想</a:t>
            </a:r>
            <a:endParaRPr lang="zh-CN" altLang="en-US" dirty="0" smtClean="0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253021" y="1450472"/>
            <a:ext cx="6806440" cy="10917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altLang="zh-CN" sz="2400" b="1" dirty="0" smtClean="0"/>
              <a:t>(</a:t>
            </a:r>
            <a:r>
              <a:rPr lang="en-US" altLang="zh-CN" sz="2400" b="1" dirty="0"/>
              <a:t>1) </a:t>
            </a:r>
            <a:r>
              <a:rPr lang="zh-CN" altLang="en-US" sz="2400" b="1" dirty="0"/>
              <a:t>定义指针变量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zh-CN" altLang="en-US" sz="2400" b="1" dirty="0"/>
              <a:t>      </a:t>
            </a:r>
            <a:r>
              <a:rPr lang="en-US" altLang="zh-CN" sz="2400" b="1" dirty="0" err="1">
                <a:solidFill>
                  <a:srgbClr val="0066FF"/>
                </a:solidFill>
              </a:rPr>
              <a:t>int</a:t>
            </a:r>
            <a:r>
              <a:rPr lang="en-US" altLang="zh-CN" sz="2400" b="1" dirty="0">
                <a:solidFill>
                  <a:srgbClr val="0066FF"/>
                </a:solidFill>
              </a:rPr>
              <a:t>   *p ,  a[5] = { 1, 2, 3, 4, 5 } ;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zh-CN" sz="2400" b="1" dirty="0"/>
              <a:t>      </a:t>
            </a:r>
            <a:r>
              <a:rPr lang="en-US" altLang="zh-CN" sz="2400" b="1" dirty="0">
                <a:solidFill>
                  <a:srgbClr val="FF3300"/>
                </a:solidFill>
              </a:rPr>
              <a:t>p = a ;</a:t>
            </a:r>
            <a:endParaRPr lang="en-US" altLang="zh-CN" sz="2400" dirty="0">
              <a:solidFill>
                <a:srgbClr val="FF3300"/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79512" y="2614650"/>
            <a:ext cx="2971800" cy="353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zh-CN" sz="2400" b="1" dirty="0"/>
              <a:t>(2) </a:t>
            </a:r>
            <a:r>
              <a:rPr lang="zh-CN" altLang="en-US" sz="2400" b="1" dirty="0"/>
              <a:t>引用数组元素</a:t>
            </a:r>
            <a:endParaRPr lang="zh-CN" altLang="en-US" sz="2400" dirty="0"/>
          </a:p>
        </p:txBody>
      </p:sp>
      <p:graphicFrame>
        <p:nvGraphicFramePr>
          <p:cNvPr id="9" name="Group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7600112"/>
              </p:ext>
            </p:extLst>
          </p:nvPr>
        </p:nvGraphicFramePr>
        <p:xfrm>
          <a:off x="1391087" y="3040164"/>
          <a:ext cx="5638800" cy="1447800"/>
        </p:xfrm>
        <a:graphic>
          <a:graphicData uri="http://schemas.openxmlformats.org/drawingml/2006/table">
            <a:tbl>
              <a:tblPr/>
              <a:tblGrid>
                <a:gridCol w="2241550"/>
                <a:gridCol w="1111250"/>
                <a:gridCol w="1143000"/>
                <a:gridCol w="1143000"/>
              </a:tblGrid>
              <a:tr h="482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endParaRPr kumimoji="1" lang="zh-CN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</a:t>
                      </a:r>
                      <a:r>
                        <a:rPr kumimoji="1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下标法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</a:t>
                      </a:r>
                      <a:r>
                        <a:rPr kumimoji="1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地址法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CN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</a:t>
                      </a:r>
                      <a:r>
                        <a:rPr kumimoji="1" lang="zh-CN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指针法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第</a:t>
                      </a:r>
                      <a:r>
                        <a:rPr kumimoji="1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k</a:t>
                      </a:r>
                      <a:r>
                        <a:rPr kumimoji="1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个元素</a:t>
                      </a:r>
                      <a:r>
                        <a:rPr kumimoji="1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 a[k]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*(a+k)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*(p+k)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第</a:t>
                      </a:r>
                      <a:r>
                        <a:rPr kumimoji="1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k</a:t>
                      </a:r>
                      <a:r>
                        <a:rPr kumimoji="1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个元素的地址</a:t>
                      </a:r>
                      <a:r>
                        <a:rPr kumimoji="1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&amp;a[k]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 a+k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</a:t>
                      </a:r>
                      <a:r>
                        <a:rPr kumimoji="1" lang="en-US" altLang="zh-CN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p+k</a:t>
                      </a:r>
                      <a:endParaRPr kumimoji="1" lang="en-US" altLang="zh-CN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Text Box 26"/>
          <p:cNvSpPr txBox="1">
            <a:spLocks noChangeArrowheads="1"/>
          </p:cNvSpPr>
          <p:nvPr/>
        </p:nvSpPr>
        <p:spPr bwMode="auto">
          <a:xfrm>
            <a:off x="251520" y="4668371"/>
            <a:ext cx="7315200" cy="1415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altLang="zh-CN" sz="2000" b="1" dirty="0"/>
              <a:t> </a:t>
            </a:r>
            <a:r>
              <a:rPr lang="zh-CN" altLang="en-US" sz="2000" b="1" dirty="0">
                <a:solidFill>
                  <a:srgbClr val="FF3300"/>
                </a:solidFill>
              </a:rPr>
              <a:t>注意 </a:t>
            </a:r>
            <a:r>
              <a:rPr lang="en-US" altLang="zh-CN" sz="2000" b="1" dirty="0">
                <a:solidFill>
                  <a:srgbClr val="FF3300"/>
                </a:solidFill>
              </a:rPr>
              <a:t>: </a:t>
            </a:r>
            <a:r>
              <a:rPr lang="zh-CN" altLang="en-US" sz="2000" b="1" dirty="0">
                <a:solidFill>
                  <a:srgbClr val="FF3300"/>
                </a:solidFill>
              </a:rPr>
              <a:t>指针变量也可以加下标   </a:t>
            </a:r>
            <a:r>
              <a:rPr lang="en-US" altLang="zh-CN" sz="2000" b="1" dirty="0">
                <a:solidFill>
                  <a:srgbClr val="FF3300"/>
                </a:solidFill>
              </a:rPr>
              <a:t>p[k]   </a:t>
            </a:r>
            <a:r>
              <a:rPr lang="zh-CN" altLang="en-US" sz="2000" b="1" dirty="0">
                <a:solidFill>
                  <a:srgbClr val="FF3300"/>
                </a:solidFill>
              </a:rPr>
              <a:t>等价于  </a:t>
            </a:r>
            <a:r>
              <a:rPr lang="en-US" altLang="zh-CN" sz="2000" b="1" dirty="0">
                <a:solidFill>
                  <a:srgbClr val="FF3300"/>
                </a:solidFill>
              </a:rPr>
              <a:t>a[k]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altLang="zh-CN" sz="2000" b="1" dirty="0">
                <a:solidFill>
                  <a:srgbClr val="FF3300"/>
                </a:solidFill>
              </a:rPr>
              <a:t> ① </a:t>
            </a:r>
            <a:r>
              <a:rPr lang="zh-CN" altLang="en-US" sz="2000" b="1" dirty="0">
                <a:solidFill>
                  <a:srgbClr val="FF3300"/>
                </a:solidFill>
              </a:rPr>
              <a:t>分别用三种方法输出数组元素</a:t>
            </a:r>
            <a:r>
              <a:rPr lang="en-US" altLang="zh-CN" sz="2000" b="1" dirty="0">
                <a:solidFill>
                  <a:srgbClr val="FF3300"/>
                </a:solidFill>
              </a:rPr>
              <a:t>, </a:t>
            </a:r>
            <a:r>
              <a:rPr lang="zh-CN" altLang="en-US" sz="2000" b="1" dirty="0">
                <a:solidFill>
                  <a:srgbClr val="FF3300"/>
                </a:solidFill>
              </a:rPr>
              <a:t>其效率不同</a:t>
            </a:r>
            <a:r>
              <a:rPr lang="en-US" altLang="zh-CN" sz="2000" b="1" dirty="0">
                <a:solidFill>
                  <a:srgbClr val="FF3300"/>
                </a:solidFill>
              </a:rPr>
              <a:t>, 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altLang="zh-CN" sz="2000" b="1" dirty="0">
                <a:solidFill>
                  <a:srgbClr val="FF3300"/>
                </a:solidFill>
              </a:rPr>
              <a:t>      </a:t>
            </a:r>
            <a:r>
              <a:rPr lang="zh-CN" altLang="en-US" sz="2000" b="1" dirty="0">
                <a:solidFill>
                  <a:srgbClr val="FF3300"/>
                </a:solidFill>
              </a:rPr>
              <a:t>下标法与地址法的效率相同</a:t>
            </a:r>
            <a:r>
              <a:rPr lang="en-US" altLang="zh-CN" sz="2000" b="1" dirty="0">
                <a:solidFill>
                  <a:srgbClr val="FF3300"/>
                </a:solidFill>
              </a:rPr>
              <a:t>, </a:t>
            </a:r>
            <a:r>
              <a:rPr lang="zh-CN" altLang="en-US" sz="2000" b="1" dirty="0">
                <a:solidFill>
                  <a:srgbClr val="FF3300"/>
                </a:solidFill>
              </a:rPr>
              <a:t>指针法的效率较快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zh-CN" altLang="en-US" sz="2000" b="1" dirty="0">
                <a:solidFill>
                  <a:srgbClr val="FF3300"/>
                </a:solidFill>
              </a:rPr>
              <a:t> ② 用指针变量访问数组元素时要注意下标是否越界 </a:t>
            </a:r>
          </a:p>
        </p:txBody>
      </p:sp>
    </p:spTree>
    <p:extLst>
      <p:ext uri="{BB962C8B-B14F-4D97-AF65-F5344CB8AC3E}">
        <p14:creationId xmlns:p14="http://schemas.microsoft.com/office/powerpoint/2010/main" val="1925378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  <p:bldP spid="10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三、基本思想</a:t>
            </a:r>
            <a:endParaRPr lang="zh-CN" altLang="en-US" dirty="0" smtClean="0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-16633" y="1412776"/>
            <a:ext cx="5181600" cy="4025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80000"/>
              </a:lnSpc>
              <a:spcBef>
                <a:spcPct val="50000"/>
              </a:spcBef>
            </a:pPr>
            <a:r>
              <a:rPr lang="en-US" altLang="zh-CN" b="1" dirty="0"/>
              <a:t> </a:t>
            </a:r>
            <a:r>
              <a:rPr lang="zh-CN" altLang="en-US" b="1" dirty="0">
                <a:solidFill>
                  <a:srgbClr val="0066FF"/>
                </a:solidFill>
              </a:rPr>
              <a:t>例</a:t>
            </a:r>
            <a:r>
              <a:rPr lang="en-US" altLang="zh-CN" b="1" dirty="0">
                <a:solidFill>
                  <a:srgbClr val="0066FF"/>
                </a:solidFill>
              </a:rPr>
              <a:t>: </a:t>
            </a:r>
            <a:r>
              <a:rPr lang="zh-CN" altLang="en-US" b="1" dirty="0">
                <a:solidFill>
                  <a:srgbClr val="0066FF"/>
                </a:solidFill>
              </a:rPr>
              <a:t>将数组</a:t>
            </a:r>
            <a:r>
              <a:rPr lang="en-US" altLang="zh-CN" b="1" dirty="0">
                <a:solidFill>
                  <a:srgbClr val="0066FF"/>
                </a:solidFill>
              </a:rPr>
              <a:t>a</a:t>
            </a:r>
            <a:r>
              <a:rPr lang="zh-CN" altLang="en-US" b="1" dirty="0">
                <a:solidFill>
                  <a:srgbClr val="0066FF"/>
                </a:solidFill>
              </a:rPr>
              <a:t>中全部元素加</a:t>
            </a:r>
            <a:r>
              <a:rPr lang="en-US" altLang="zh-CN" b="1" dirty="0">
                <a:solidFill>
                  <a:srgbClr val="0066FF"/>
                </a:solidFill>
              </a:rPr>
              <a:t>1, </a:t>
            </a:r>
            <a:r>
              <a:rPr lang="zh-CN" altLang="en-US" b="1" dirty="0">
                <a:solidFill>
                  <a:srgbClr val="0066FF"/>
                </a:solidFill>
              </a:rPr>
              <a:t>再输出</a:t>
            </a:r>
            <a:r>
              <a:rPr lang="en-US" altLang="zh-CN" b="1" dirty="0">
                <a:solidFill>
                  <a:srgbClr val="0066FF"/>
                </a:solidFill>
              </a:rPr>
              <a:t>a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zh-CN" b="1" dirty="0">
                <a:solidFill>
                  <a:srgbClr val="0066FF"/>
                </a:solidFill>
              </a:rPr>
              <a:t> #include &lt;</a:t>
            </a:r>
            <a:r>
              <a:rPr lang="en-US" altLang="zh-CN" b="1" dirty="0" err="1">
                <a:solidFill>
                  <a:srgbClr val="0066FF"/>
                </a:solidFill>
              </a:rPr>
              <a:t>stdio.h</a:t>
            </a:r>
            <a:r>
              <a:rPr lang="en-US" altLang="zh-CN" b="1" dirty="0">
                <a:solidFill>
                  <a:srgbClr val="0066FF"/>
                </a:solidFill>
              </a:rPr>
              <a:t>&gt;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zh-CN" b="1" dirty="0">
                <a:solidFill>
                  <a:srgbClr val="0066FF"/>
                </a:solidFill>
              </a:rPr>
              <a:t> void   main( )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zh-CN" b="1" dirty="0">
                <a:solidFill>
                  <a:srgbClr val="0066FF"/>
                </a:solidFill>
              </a:rPr>
              <a:t> {  </a:t>
            </a:r>
            <a:r>
              <a:rPr lang="en-US" altLang="zh-CN" b="1" dirty="0" err="1">
                <a:solidFill>
                  <a:srgbClr val="0066FF"/>
                </a:solidFill>
              </a:rPr>
              <a:t>int</a:t>
            </a:r>
            <a:r>
              <a:rPr lang="en-US" altLang="zh-CN" b="1" dirty="0">
                <a:solidFill>
                  <a:srgbClr val="0066FF"/>
                </a:solidFill>
              </a:rPr>
              <a:t>   a[5] = {1, 3, 5 ,7 ,9 }, *p , j ;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zh-CN" b="1" dirty="0">
                <a:solidFill>
                  <a:srgbClr val="0066FF"/>
                </a:solidFill>
              </a:rPr>
              <a:t>    for ( p=a ; p&lt;a+5 ; </a:t>
            </a:r>
            <a:r>
              <a:rPr lang="en-US" altLang="zh-CN" b="1" dirty="0">
                <a:solidFill>
                  <a:srgbClr val="FF3300"/>
                </a:solidFill>
              </a:rPr>
              <a:t>p++</a:t>
            </a:r>
            <a:r>
              <a:rPr lang="en-US" altLang="zh-CN" b="1" dirty="0">
                <a:solidFill>
                  <a:srgbClr val="0066FF"/>
                </a:solidFill>
              </a:rPr>
              <a:t> )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zh-CN" b="1" dirty="0">
                <a:solidFill>
                  <a:srgbClr val="0066FF"/>
                </a:solidFill>
              </a:rPr>
              <a:t>        </a:t>
            </a:r>
            <a:r>
              <a:rPr lang="en-US" altLang="zh-CN" b="1" dirty="0" err="1">
                <a:solidFill>
                  <a:srgbClr val="0066FF"/>
                </a:solidFill>
              </a:rPr>
              <a:t>printf</a:t>
            </a:r>
            <a:r>
              <a:rPr lang="en-US" altLang="zh-CN" b="1" dirty="0">
                <a:solidFill>
                  <a:srgbClr val="0066FF"/>
                </a:solidFill>
              </a:rPr>
              <a:t>(“%3d”, </a:t>
            </a:r>
            <a:r>
              <a:rPr lang="en-US" altLang="zh-CN" b="1" dirty="0">
                <a:solidFill>
                  <a:srgbClr val="FF3300"/>
                </a:solidFill>
              </a:rPr>
              <a:t>*p</a:t>
            </a:r>
            <a:r>
              <a:rPr lang="en-US" altLang="zh-CN" b="1" dirty="0">
                <a:solidFill>
                  <a:srgbClr val="0066FF"/>
                </a:solidFill>
              </a:rPr>
              <a:t>);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zh-CN" b="1" dirty="0">
                <a:solidFill>
                  <a:srgbClr val="0066FF"/>
                </a:solidFill>
              </a:rPr>
              <a:t>    </a:t>
            </a:r>
            <a:r>
              <a:rPr lang="en-US" altLang="zh-CN" b="1" dirty="0" err="1">
                <a:solidFill>
                  <a:srgbClr val="0066FF"/>
                </a:solidFill>
              </a:rPr>
              <a:t>printf</a:t>
            </a:r>
            <a:r>
              <a:rPr lang="en-US" altLang="zh-CN" b="1" dirty="0">
                <a:solidFill>
                  <a:srgbClr val="0066FF"/>
                </a:solidFill>
              </a:rPr>
              <a:t>(“\n”) ;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zh-CN" b="1" dirty="0">
                <a:solidFill>
                  <a:srgbClr val="0066FF"/>
                </a:solidFill>
              </a:rPr>
              <a:t>    for ( j=0 ; j&lt;5 ; j++)   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zh-CN" b="1" dirty="0">
                <a:solidFill>
                  <a:srgbClr val="0066FF"/>
                </a:solidFill>
              </a:rPr>
              <a:t>          a[j]=a[j]+1 </a:t>
            </a:r>
            <a:r>
              <a:rPr lang="en-US" altLang="zh-CN" b="1" dirty="0" smtClean="0">
                <a:solidFill>
                  <a:srgbClr val="0066FF"/>
                </a:solidFill>
              </a:rPr>
              <a:t>;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zh-CN" dirty="0">
                <a:solidFill>
                  <a:srgbClr val="FF0000"/>
                </a:solidFill>
              </a:rPr>
              <a:t> </a:t>
            </a:r>
            <a:r>
              <a:rPr lang="en-US" altLang="zh-CN" dirty="0" smtClean="0">
                <a:solidFill>
                  <a:srgbClr val="FF0000"/>
                </a:solidFill>
              </a:rPr>
              <a:t>  p=a;</a:t>
            </a:r>
            <a:endParaRPr lang="en-US" altLang="zh-CN" b="1" dirty="0">
              <a:solidFill>
                <a:srgbClr val="FF0000"/>
              </a:solidFill>
            </a:endParaRPr>
          </a:p>
          <a:p>
            <a:pPr algn="l">
              <a:lnSpc>
                <a:spcPct val="90000"/>
              </a:lnSpc>
              <a:spcBef>
                <a:spcPct val="50000"/>
              </a:spcBef>
            </a:pPr>
            <a:r>
              <a:rPr lang="en-US" altLang="zh-CN" b="1" dirty="0">
                <a:solidFill>
                  <a:srgbClr val="0066FF"/>
                </a:solidFill>
              </a:rPr>
              <a:t>   for ( j=0 ; j&lt;5 ; j++)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zh-CN" b="1" dirty="0">
                <a:solidFill>
                  <a:srgbClr val="0066FF"/>
                </a:solidFill>
              </a:rPr>
              <a:t>        </a:t>
            </a:r>
            <a:r>
              <a:rPr lang="en-US" altLang="zh-CN" b="1" dirty="0" err="1">
                <a:solidFill>
                  <a:srgbClr val="0066FF"/>
                </a:solidFill>
              </a:rPr>
              <a:t>printf</a:t>
            </a:r>
            <a:r>
              <a:rPr lang="en-US" altLang="zh-CN" b="1" dirty="0">
                <a:solidFill>
                  <a:srgbClr val="0066FF"/>
                </a:solidFill>
              </a:rPr>
              <a:t>(“%3d”, </a:t>
            </a:r>
            <a:r>
              <a:rPr lang="en-US" altLang="zh-CN" b="1" dirty="0">
                <a:solidFill>
                  <a:srgbClr val="FF3300"/>
                </a:solidFill>
              </a:rPr>
              <a:t>*(</a:t>
            </a:r>
            <a:r>
              <a:rPr lang="en-US" altLang="zh-CN" b="1" dirty="0" err="1">
                <a:solidFill>
                  <a:srgbClr val="FF3300"/>
                </a:solidFill>
              </a:rPr>
              <a:t>p+j</a:t>
            </a:r>
            <a:r>
              <a:rPr lang="en-US" altLang="zh-CN" b="1" dirty="0">
                <a:solidFill>
                  <a:srgbClr val="FF3300"/>
                </a:solidFill>
              </a:rPr>
              <a:t>)</a:t>
            </a:r>
            <a:r>
              <a:rPr lang="en-US" altLang="zh-CN" b="1" dirty="0">
                <a:solidFill>
                  <a:srgbClr val="0066FF"/>
                </a:solidFill>
              </a:rPr>
              <a:t> ) ;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zh-CN" b="1" dirty="0">
                <a:solidFill>
                  <a:srgbClr val="0066FF"/>
                </a:solidFill>
              </a:rPr>
              <a:t>   </a:t>
            </a:r>
            <a:r>
              <a:rPr lang="en-US" altLang="zh-CN" b="1" dirty="0" err="1">
                <a:solidFill>
                  <a:srgbClr val="0066FF"/>
                </a:solidFill>
              </a:rPr>
              <a:t>printf</a:t>
            </a:r>
            <a:r>
              <a:rPr lang="en-US" altLang="zh-CN" b="1" dirty="0">
                <a:solidFill>
                  <a:srgbClr val="0066FF"/>
                </a:solidFill>
              </a:rPr>
              <a:t>(“\n”) ;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zh-CN" b="1" dirty="0">
                <a:solidFill>
                  <a:srgbClr val="0066FF"/>
                </a:solidFill>
              </a:rPr>
              <a:t> }     </a:t>
            </a:r>
          </a:p>
        </p:txBody>
      </p:sp>
      <p:graphicFrame>
        <p:nvGraphicFramePr>
          <p:cNvPr id="7" name="Group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9836947"/>
              </p:ext>
            </p:extLst>
          </p:nvPr>
        </p:nvGraphicFramePr>
        <p:xfrm>
          <a:off x="6688967" y="1488976"/>
          <a:ext cx="762000" cy="3200401"/>
        </p:xfrm>
        <a:graphic>
          <a:graphicData uri="http://schemas.openxmlformats.org/drawingml/2006/table">
            <a:tbl>
              <a:tblPr/>
              <a:tblGrid>
                <a:gridCol w="762000"/>
              </a:tblGrid>
              <a:tr h="517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517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515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517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517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614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endParaRPr kumimoji="1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</a:tbl>
          </a:graphicData>
        </a:graphic>
      </p:graphicFrame>
      <p:sp>
        <p:nvSpPr>
          <p:cNvPr id="8" name="Line 21"/>
          <p:cNvSpPr>
            <a:spLocks noChangeShapeType="1"/>
          </p:cNvSpPr>
          <p:nvPr/>
        </p:nvSpPr>
        <p:spPr bwMode="auto">
          <a:xfrm>
            <a:off x="6003167" y="1717576"/>
            <a:ext cx="685800" cy="0"/>
          </a:xfrm>
          <a:prstGeom prst="line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9" name="Line 22"/>
          <p:cNvSpPr>
            <a:spLocks noChangeShapeType="1"/>
          </p:cNvSpPr>
          <p:nvPr/>
        </p:nvSpPr>
        <p:spPr bwMode="auto">
          <a:xfrm>
            <a:off x="6003167" y="1717576"/>
            <a:ext cx="685800" cy="6096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10" name="Line 23"/>
          <p:cNvSpPr>
            <a:spLocks noChangeShapeType="1"/>
          </p:cNvSpPr>
          <p:nvPr/>
        </p:nvSpPr>
        <p:spPr bwMode="auto">
          <a:xfrm>
            <a:off x="6003167" y="1793776"/>
            <a:ext cx="685800" cy="9906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11" name="Text Box 24"/>
          <p:cNvSpPr txBox="1">
            <a:spLocks noChangeArrowheads="1"/>
          </p:cNvSpPr>
          <p:nvPr/>
        </p:nvSpPr>
        <p:spPr bwMode="auto">
          <a:xfrm>
            <a:off x="7450967" y="1538189"/>
            <a:ext cx="838200" cy="2465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zh-CN" b="1"/>
              <a:t>a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zh-CN" b="1"/>
              <a:t>a+1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zh-CN" b="1"/>
              <a:t>a+2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zh-CN" b="1"/>
              <a:t>a+3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zh-CN" b="1"/>
              <a:t>a+4</a:t>
            </a:r>
          </a:p>
        </p:txBody>
      </p:sp>
      <p:sp>
        <p:nvSpPr>
          <p:cNvPr id="12" name="Line 25"/>
          <p:cNvSpPr>
            <a:spLocks noChangeShapeType="1"/>
          </p:cNvSpPr>
          <p:nvPr/>
        </p:nvSpPr>
        <p:spPr bwMode="auto">
          <a:xfrm>
            <a:off x="6003167" y="1793776"/>
            <a:ext cx="685800" cy="16002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13" name="Line 36"/>
          <p:cNvSpPr>
            <a:spLocks noChangeShapeType="1"/>
          </p:cNvSpPr>
          <p:nvPr/>
        </p:nvSpPr>
        <p:spPr bwMode="auto">
          <a:xfrm>
            <a:off x="6003167" y="1869976"/>
            <a:ext cx="685800" cy="20574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14" name="Rectangle 38"/>
          <p:cNvSpPr>
            <a:spLocks noChangeArrowheads="1"/>
          </p:cNvSpPr>
          <p:nvPr/>
        </p:nvSpPr>
        <p:spPr bwMode="auto">
          <a:xfrm>
            <a:off x="6688967" y="1488976"/>
            <a:ext cx="762000" cy="5334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/>
            <a:r>
              <a:rPr lang="en-US" altLang="zh-CN" b="1"/>
              <a:t>2</a:t>
            </a:r>
          </a:p>
        </p:txBody>
      </p:sp>
      <p:sp>
        <p:nvSpPr>
          <p:cNvPr id="15" name="Rectangle 39"/>
          <p:cNvSpPr>
            <a:spLocks noChangeArrowheads="1"/>
          </p:cNvSpPr>
          <p:nvPr/>
        </p:nvSpPr>
        <p:spPr bwMode="auto">
          <a:xfrm>
            <a:off x="6688967" y="2022376"/>
            <a:ext cx="762000" cy="5334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/>
            <a:r>
              <a:rPr lang="en-US" altLang="zh-CN" b="1"/>
              <a:t>4</a:t>
            </a:r>
          </a:p>
        </p:txBody>
      </p:sp>
      <p:sp>
        <p:nvSpPr>
          <p:cNvPr id="16" name="Rectangle 40"/>
          <p:cNvSpPr>
            <a:spLocks noChangeArrowheads="1"/>
          </p:cNvSpPr>
          <p:nvPr/>
        </p:nvSpPr>
        <p:spPr bwMode="auto">
          <a:xfrm>
            <a:off x="6688967" y="2555776"/>
            <a:ext cx="762000" cy="5334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/>
            <a:r>
              <a:rPr lang="en-US" altLang="zh-CN" b="1"/>
              <a:t>6</a:t>
            </a:r>
          </a:p>
        </p:txBody>
      </p:sp>
      <p:sp>
        <p:nvSpPr>
          <p:cNvPr id="17" name="Rectangle 41"/>
          <p:cNvSpPr>
            <a:spLocks noChangeArrowheads="1"/>
          </p:cNvSpPr>
          <p:nvPr/>
        </p:nvSpPr>
        <p:spPr bwMode="auto">
          <a:xfrm>
            <a:off x="6688967" y="3089176"/>
            <a:ext cx="762000" cy="5334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/>
            <a:r>
              <a:rPr lang="en-US" altLang="zh-CN" b="1"/>
              <a:t>8</a:t>
            </a:r>
          </a:p>
        </p:txBody>
      </p:sp>
      <p:sp>
        <p:nvSpPr>
          <p:cNvPr id="18" name="Rectangle 42"/>
          <p:cNvSpPr>
            <a:spLocks noChangeArrowheads="1"/>
          </p:cNvSpPr>
          <p:nvPr/>
        </p:nvSpPr>
        <p:spPr bwMode="auto">
          <a:xfrm>
            <a:off x="6688967" y="3622576"/>
            <a:ext cx="762000" cy="5334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/>
            <a:r>
              <a:rPr lang="en-US" altLang="zh-CN" b="1"/>
              <a:t>10</a:t>
            </a:r>
          </a:p>
        </p:txBody>
      </p:sp>
      <p:sp>
        <p:nvSpPr>
          <p:cNvPr id="19" name="Line 43"/>
          <p:cNvSpPr>
            <a:spLocks noChangeShapeType="1"/>
          </p:cNvSpPr>
          <p:nvPr/>
        </p:nvSpPr>
        <p:spPr bwMode="auto">
          <a:xfrm>
            <a:off x="6003167" y="1869976"/>
            <a:ext cx="685800" cy="25146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20" name="Line 44"/>
          <p:cNvSpPr>
            <a:spLocks noChangeShapeType="1"/>
          </p:cNvSpPr>
          <p:nvPr/>
        </p:nvSpPr>
        <p:spPr bwMode="auto">
          <a:xfrm>
            <a:off x="6003167" y="1717576"/>
            <a:ext cx="685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CN" altLang="en-US"/>
          </a:p>
        </p:txBody>
      </p:sp>
      <p:grpSp>
        <p:nvGrpSpPr>
          <p:cNvPr id="21" name="Group 47"/>
          <p:cNvGrpSpPr>
            <a:grpSpLocks/>
          </p:cNvGrpSpPr>
          <p:nvPr/>
        </p:nvGrpSpPr>
        <p:grpSpPr bwMode="auto">
          <a:xfrm>
            <a:off x="5088767" y="1488976"/>
            <a:ext cx="914400" cy="533400"/>
            <a:chOff x="3312" y="576"/>
            <a:chExt cx="576" cy="336"/>
          </a:xfrm>
        </p:grpSpPr>
        <p:sp>
          <p:nvSpPr>
            <p:cNvPr id="22" name="Text Box 45"/>
            <p:cNvSpPr txBox="1">
              <a:spLocks noChangeArrowheads="1"/>
            </p:cNvSpPr>
            <p:nvPr/>
          </p:nvSpPr>
          <p:spPr bwMode="auto">
            <a:xfrm>
              <a:off x="3312" y="576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b="1"/>
                <a:t>p</a:t>
              </a:r>
            </a:p>
          </p:txBody>
        </p:sp>
        <p:sp>
          <p:nvSpPr>
            <p:cNvPr id="23" name="Rectangle 46"/>
            <p:cNvSpPr>
              <a:spLocks noChangeArrowheads="1"/>
            </p:cNvSpPr>
            <p:nvPr/>
          </p:nvSpPr>
          <p:spPr bwMode="auto">
            <a:xfrm>
              <a:off x="3504" y="576"/>
              <a:ext cx="384" cy="336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endParaRPr lang="zh-CN" altLang="en-US"/>
            </a:p>
          </p:txBody>
        </p:sp>
      </p:grpSp>
      <p:sp>
        <p:nvSpPr>
          <p:cNvPr id="24" name="AutoShape 50"/>
          <p:cNvSpPr>
            <a:spLocks noChangeArrowheads="1"/>
          </p:cNvSpPr>
          <p:nvPr/>
        </p:nvSpPr>
        <p:spPr bwMode="auto">
          <a:xfrm>
            <a:off x="3503382" y="3218621"/>
            <a:ext cx="3200400" cy="1600200"/>
          </a:xfrm>
          <a:prstGeom prst="wedgeRectCallout">
            <a:avLst>
              <a:gd name="adj1" fmla="val -45042"/>
              <a:gd name="adj2" fmla="val -80157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zh-CN" altLang="en-US" sz="2000" b="1" dirty="0"/>
              <a:t>可以用</a:t>
            </a:r>
            <a:r>
              <a:rPr lang="en-US" altLang="zh-CN" sz="2000" b="1" dirty="0"/>
              <a:t>p++ , </a:t>
            </a:r>
            <a:r>
              <a:rPr lang="zh-CN" altLang="en-US" sz="2000" b="1" dirty="0"/>
              <a:t>但不能用</a:t>
            </a:r>
            <a:r>
              <a:rPr lang="en-US" altLang="zh-CN" sz="2000" b="1" dirty="0"/>
              <a:t>a++ 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zh-CN" altLang="en-US" sz="2000" b="1" dirty="0"/>
              <a:t>因为</a:t>
            </a:r>
            <a:r>
              <a:rPr lang="en-US" altLang="zh-CN" sz="2000" b="1" dirty="0"/>
              <a:t>a </a:t>
            </a:r>
            <a:r>
              <a:rPr lang="zh-CN" altLang="en-US" sz="2000" b="1" dirty="0"/>
              <a:t>代表数组的起始地址 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zh-CN" altLang="en-US" sz="2000" b="1" dirty="0"/>
              <a:t>它是地址常量</a:t>
            </a:r>
            <a:r>
              <a:rPr lang="en-US" altLang="zh-CN" sz="2000" b="1" dirty="0"/>
              <a:t>, </a:t>
            </a:r>
            <a:r>
              <a:rPr lang="zh-CN" altLang="en-US" sz="2000" b="1" dirty="0"/>
              <a:t>不能改变 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zh-CN" altLang="en-US" sz="2000" b="1" dirty="0"/>
              <a:t>而</a:t>
            </a:r>
            <a:r>
              <a:rPr lang="en-US" altLang="zh-CN" sz="2000" b="1" dirty="0"/>
              <a:t>p </a:t>
            </a:r>
            <a:r>
              <a:rPr lang="zh-CN" altLang="en-US" sz="2000" b="1" dirty="0"/>
              <a:t>是一个指针变量</a:t>
            </a:r>
            <a:endParaRPr lang="zh-CN" altLang="en-US" dirty="0"/>
          </a:p>
        </p:txBody>
      </p:sp>
      <p:sp>
        <p:nvSpPr>
          <p:cNvPr id="25" name="AutoShape 51"/>
          <p:cNvSpPr>
            <a:spLocks noChangeArrowheads="1"/>
          </p:cNvSpPr>
          <p:nvPr/>
        </p:nvSpPr>
        <p:spPr bwMode="auto">
          <a:xfrm>
            <a:off x="2771800" y="5657021"/>
            <a:ext cx="4114800" cy="457200"/>
          </a:xfrm>
          <a:prstGeom prst="wedgeRectCallout">
            <a:avLst>
              <a:gd name="adj1" fmla="val -41952"/>
              <a:gd name="adj2" fmla="val -220377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>
              <a:spcBef>
                <a:spcPct val="50000"/>
              </a:spcBef>
            </a:pPr>
            <a:r>
              <a:rPr lang="zh-CN" altLang="en-US" sz="2000" b="1"/>
              <a:t>使用指针变量时要注意它的当前值</a:t>
            </a:r>
            <a:endParaRPr lang="zh-CN" altLang="en-US"/>
          </a:p>
        </p:txBody>
      </p:sp>
      <p:sp>
        <p:nvSpPr>
          <p:cNvPr id="26" name="Line 54"/>
          <p:cNvSpPr>
            <a:spLocks noChangeShapeType="1"/>
          </p:cNvSpPr>
          <p:nvPr/>
        </p:nvSpPr>
        <p:spPr bwMode="auto">
          <a:xfrm>
            <a:off x="6003167" y="1869976"/>
            <a:ext cx="685800" cy="2514600"/>
          </a:xfrm>
          <a:prstGeom prst="line">
            <a:avLst/>
          </a:prstGeom>
          <a:noFill/>
          <a:ln w="19050">
            <a:solidFill>
              <a:schemeClr val="bg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1494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utoUpdateAnimBg="0"/>
      <p:bldP spid="12" grpId="0" animBg="1"/>
      <p:bldP spid="13" grpId="0" animBg="1"/>
      <p:bldP spid="14" grpId="0" animBg="1" autoUpdateAnimBg="0"/>
      <p:bldP spid="15" grpId="0" animBg="1" autoUpdateAnimBg="0"/>
      <p:bldP spid="16" grpId="0" animBg="1" autoUpdateAnimBg="0"/>
      <p:bldP spid="17" grpId="0" animBg="1" autoUpdateAnimBg="0"/>
      <p:bldP spid="18" grpId="0" animBg="1" autoUpdateAnimBg="0"/>
      <p:bldP spid="19" grpId="0" animBg="1"/>
      <p:bldP spid="20" grpId="0" animBg="1"/>
      <p:bldP spid="24" grpId="0" animBg="1" autoUpdateAnimBg="0"/>
      <p:bldP spid="25" grpId="0" animBg="1" autoUpdateAnimBg="0"/>
      <p:bldP spid="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三、基本思想</a:t>
            </a:r>
            <a:endParaRPr lang="zh-CN" altLang="en-US" dirty="0" smtClean="0"/>
          </a:p>
        </p:txBody>
      </p:sp>
      <p:sp>
        <p:nvSpPr>
          <p:cNvPr id="2" name="矩形 1"/>
          <p:cNvSpPr/>
          <p:nvPr/>
        </p:nvSpPr>
        <p:spPr>
          <a:xfrm>
            <a:off x="265780" y="1268760"/>
            <a:ext cx="861244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 algn="l"/>
            <a:r>
              <a:rPr lang="zh-CN" altLang="en-US" sz="2400" dirty="0">
                <a:sym typeface="Symbol" panose="05050102010706020507" pitchFamily="18" charset="2"/>
              </a:rPr>
              <a:t> </a:t>
            </a:r>
            <a:r>
              <a:rPr lang="en-US" altLang="zh-CN" sz="2400" dirty="0">
                <a:sym typeface="Symbol" panose="05050102010706020507" pitchFamily="18" charset="2"/>
              </a:rPr>
              <a:t>C</a:t>
            </a:r>
            <a:r>
              <a:rPr lang="zh-CN" altLang="en-US" sz="2400" dirty="0">
                <a:sym typeface="Symbol" panose="05050102010706020507" pitchFamily="18" charset="2"/>
              </a:rPr>
              <a:t>语言中，一对方括号不仅用作表示数组元素的记号，而且是一种运算符，表示要进行变址运算，在一个基地址上加上相对位移形成一个新地址。 </a:t>
            </a:r>
          </a:p>
          <a:p>
            <a:pPr marL="609600" indent="-609600" algn="l"/>
            <a:r>
              <a:rPr lang="zh-CN" altLang="en-US" sz="2400" dirty="0">
                <a:sym typeface="Symbol" panose="05050102010706020507" pitchFamily="18" charset="2"/>
              </a:rPr>
              <a:t> </a:t>
            </a:r>
            <a:r>
              <a:rPr lang="zh-CN" altLang="en-US" sz="2400" dirty="0" smtClean="0">
                <a:sym typeface="Symbol" panose="05050102010706020507" pitchFamily="18" charset="2"/>
              </a:rPr>
              <a:t>设</a:t>
            </a:r>
            <a:r>
              <a:rPr lang="zh-CN" altLang="en-US" sz="2400" dirty="0">
                <a:sym typeface="Symbol" panose="05050102010706020507" pitchFamily="18" charset="2"/>
              </a:rPr>
              <a:t>：</a:t>
            </a:r>
            <a:r>
              <a:rPr lang="en-US" altLang="zh-CN" sz="2400" dirty="0">
                <a:sym typeface="Symbol" panose="05050102010706020507" pitchFamily="18" charset="2"/>
              </a:rPr>
              <a:t>p</a:t>
            </a:r>
            <a:r>
              <a:rPr lang="zh-CN" altLang="en-US" sz="2400" dirty="0">
                <a:sym typeface="Symbol" panose="05050102010706020507" pitchFamily="18" charset="2"/>
              </a:rPr>
              <a:t>指向</a:t>
            </a:r>
            <a:r>
              <a:rPr lang="en-US" altLang="zh-CN" sz="2400" dirty="0">
                <a:sym typeface="Symbol" panose="05050102010706020507" pitchFamily="18" charset="2"/>
              </a:rPr>
              <a:t>s</a:t>
            </a:r>
            <a:r>
              <a:rPr lang="zh-CN" altLang="en-US" sz="2400" dirty="0">
                <a:sym typeface="Symbol" panose="05050102010706020507" pitchFamily="18" charset="2"/>
              </a:rPr>
              <a:t>数组的首地址时，表示数组元素</a:t>
            </a:r>
            <a:r>
              <a:rPr lang="en-US" altLang="zh-CN" sz="2400" dirty="0">
                <a:sym typeface="Symbol" panose="05050102010706020507" pitchFamily="18" charset="2"/>
              </a:rPr>
              <a:t>s[</a:t>
            </a:r>
            <a:r>
              <a:rPr lang="en-US" altLang="zh-CN" sz="2400" dirty="0" err="1">
                <a:sym typeface="Symbol" panose="05050102010706020507" pitchFamily="18" charset="2"/>
              </a:rPr>
              <a:t>i</a:t>
            </a:r>
            <a:r>
              <a:rPr lang="en-US" altLang="zh-CN" sz="2400" dirty="0">
                <a:sym typeface="Symbol" panose="05050102010706020507" pitchFamily="18" charset="2"/>
              </a:rPr>
              <a:t>]</a:t>
            </a:r>
            <a:r>
              <a:rPr lang="zh-CN" altLang="en-US" sz="2400" dirty="0">
                <a:sym typeface="Symbol" panose="05050102010706020507" pitchFamily="18" charset="2"/>
              </a:rPr>
              <a:t>的表达式也可以是</a:t>
            </a:r>
            <a:r>
              <a:rPr lang="en-US" altLang="zh-CN" sz="2400" dirty="0">
                <a:sym typeface="Symbol" panose="05050102010706020507" pitchFamily="18" charset="2"/>
              </a:rPr>
              <a:t>p[</a:t>
            </a:r>
            <a:r>
              <a:rPr lang="en-US" altLang="zh-CN" sz="2400" dirty="0" err="1">
                <a:sym typeface="Symbol" panose="05050102010706020507" pitchFamily="18" charset="2"/>
              </a:rPr>
              <a:t>i</a:t>
            </a:r>
            <a:r>
              <a:rPr lang="en-US" altLang="zh-CN" sz="2400" dirty="0">
                <a:sym typeface="Symbol" panose="05050102010706020507" pitchFamily="18" charset="2"/>
              </a:rPr>
              <a:t>]</a:t>
            </a:r>
            <a:r>
              <a:rPr lang="zh-CN" altLang="en-US" sz="2400" dirty="0">
                <a:sym typeface="Symbol" panose="05050102010706020507" pitchFamily="18" charset="2"/>
              </a:rPr>
              <a:t>。实际上，</a:t>
            </a:r>
            <a:r>
              <a:rPr lang="en-US" altLang="zh-CN" sz="2400" dirty="0">
                <a:sym typeface="Symbol" panose="05050102010706020507" pitchFamily="18" charset="2"/>
              </a:rPr>
              <a:t>p</a:t>
            </a:r>
            <a:r>
              <a:rPr lang="zh-CN" altLang="en-US" sz="2400" dirty="0">
                <a:sym typeface="Symbol" panose="05050102010706020507" pitchFamily="18" charset="2"/>
              </a:rPr>
              <a:t>不一定要指向</a:t>
            </a:r>
            <a:r>
              <a:rPr lang="en-US" altLang="zh-CN" sz="2400" dirty="0">
                <a:sym typeface="Symbol" panose="05050102010706020507" pitchFamily="18" charset="2"/>
              </a:rPr>
              <a:t>s</a:t>
            </a:r>
            <a:r>
              <a:rPr lang="zh-CN" altLang="en-US" sz="2400" dirty="0">
                <a:sym typeface="Symbol" panose="05050102010706020507" pitchFamily="18" charset="2"/>
              </a:rPr>
              <a:t>的首地址，如果</a:t>
            </a:r>
            <a:r>
              <a:rPr lang="en-US" altLang="zh-CN" sz="2400" dirty="0">
                <a:sym typeface="Symbol" panose="05050102010706020507" pitchFamily="18" charset="2"/>
              </a:rPr>
              <a:t>p=&amp;s[2]; </a:t>
            </a:r>
            <a:r>
              <a:rPr lang="zh-CN" altLang="en-US" sz="2400" dirty="0">
                <a:sym typeface="Symbol" panose="05050102010706020507" pitchFamily="18" charset="2"/>
              </a:rPr>
              <a:t>即</a:t>
            </a:r>
            <a:r>
              <a:rPr lang="en-US" altLang="zh-CN" sz="2400" dirty="0">
                <a:sym typeface="Symbol" panose="05050102010706020507" pitchFamily="18" charset="2"/>
              </a:rPr>
              <a:t>p</a:t>
            </a:r>
            <a:r>
              <a:rPr lang="zh-CN" altLang="en-US" sz="2400" dirty="0">
                <a:sym typeface="Symbol" panose="05050102010706020507" pitchFamily="18" charset="2"/>
              </a:rPr>
              <a:t>指向</a:t>
            </a:r>
            <a:r>
              <a:rPr lang="en-US" altLang="zh-CN" sz="2400" dirty="0">
                <a:sym typeface="Symbol" panose="05050102010706020507" pitchFamily="18" charset="2"/>
              </a:rPr>
              <a:t>s[2]</a:t>
            </a:r>
            <a:r>
              <a:rPr lang="zh-CN" altLang="en-US" sz="2400" dirty="0">
                <a:sym typeface="Symbol" panose="05050102010706020507" pitchFamily="18" charset="2"/>
              </a:rPr>
              <a:t>，则</a:t>
            </a:r>
            <a:r>
              <a:rPr lang="en-US" altLang="zh-CN" sz="2400" dirty="0">
                <a:sym typeface="Symbol" panose="05050102010706020507" pitchFamily="18" charset="2"/>
              </a:rPr>
              <a:t>p+3</a:t>
            </a:r>
            <a:r>
              <a:rPr lang="zh-CN" altLang="en-US" sz="2400" dirty="0">
                <a:sym typeface="Symbol" panose="05050102010706020507" pitchFamily="18" charset="2"/>
              </a:rPr>
              <a:t>指向</a:t>
            </a:r>
            <a:r>
              <a:rPr lang="en-US" altLang="zh-CN" sz="2400" dirty="0">
                <a:sym typeface="Symbol" panose="05050102010706020507" pitchFamily="18" charset="2"/>
              </a:rPr>
              <a:t>s[5]</a:t>
            </a:r>
            <a:r>
              <a:rPr lang="zh-CN" altLang="en-US" sz="2400" dirty="0">
                <a:sym typeface="Symbol" panose="05050102010706020507" pitchFamily="18" charset="2"/>
              </a:rPr>
              <a:t>，</a:t>
            </a:r>
            <a:r>
              <a:rPr lang="en-US" altLang="zh-CN" sz="2400" dirty="0">
                <a:sym typeface="Symbol" panose="05050102010706020507" pitchFamily="18" charset="2"/>
              </a:rPr>
              <a:t>p[3]</a:t>
            </a:r>
            <a:r>
              <a:rPr lang="zh-CN" altLang="en-US" sz="2400" dirty="0">
                <a:sym typeface="Symbol" panose="05050102010706020507" pitchFamily="18" charset="2"/>
              </a:rPr>
              <a:t>引用的数组元素是</a:t>
            </a:r>
            <a:r>
              <a:rPr lang="en-US" altLang="zh-CN" sz="2400" dirty="0">
                <a:sym typeface="Symbol" panose="05050102010706020507" pitchFamily="18" charset="2"/>
              </a:rPr>
              <a:t>s[5]</a:t>
            </a:r>
            <a:r>
              <a:rPr lang="zh-CN" altLang="en-US" sz="2400" dirty="0">
                <a:sym typeface="Symbol" panose="05050102010706020507" pitchFamily="18" charset="2"/>
              </a:rPr>
              <a:t>。  </a:t>
            </a:r>
          </a:p>
          <a:p>
            <a:pPr marL="609600" indent="-609600" algn="l"/>
            <a:r>
              <a:rPr lang="zh-CN" altLang="en-US" sz="2400" dirty="0">
                <a:sym typeface="Symbol" panose="05050102010706020507" pitchFamily="18" charset="2"/>
              </a:rPr>
              <a:t>             有五种表示</a:t>
            </a:r>
            <a:r>
              <a:rPr lang="en-US" altLang="zh-CN" sz="2400" dirty="0">
                <a:sym typeface="Symbol" panose="05050102010706020507" pitchFamily="18" charset="2"/>
              </a:rPr>
              <a:t>s</a:t>
            </a:r>
            <a:r>
              <a:rPr lang="zh-CN" altLang="en-US" sz="2400" dirty="0">
                <a:sym typeface="Symbol" panose="05050102010706020507" pitchFamily="18" charset="2"/>
              </a:rPr>
              <a:t>数组元素</a:t>
            </a:r>
            <a:r>
              <a:rPr lang="en-US" altLang="zh-CN" sz="2400" dirty="0">
                <a:sym typeface="Symbol" panose="05050102010706020507" pitchFamily="18" charset="2"/>
              </a:rPr>
              <a:t>s[</a:t>
            </a:r>
            <a:r>
              <a:rPr lang="en-US" altLang="zh-CN" sz="2400" dirty="0" err="1">
                <a:sym typeface="Symbol" panose="05050102010706020507" pitchFamily="18" charset="2"/>
              </a:rPr>
              <a:t>i</a:t>
            </a:r>
            <a:r>
              <a:rPr lang="en-US" altLang="zh-CN" sz="2400" dirty="0">
                <a:sym typeface="Symbol" panose="05050102010706020507" pitchFamily="18" charset="2"/>
              </a:rPr>
              <a:t>]</a:t>
            </a:r>
            <a:r>
              <a:rPr lang="zh-CN" altLang="en-US" sz="2400" dirty="0">
                <a:sym typeface="Symbol" panose="05050102010706020507" pitchFamily="18" charset="2"/>
              </a:rPr>
              <a:t>的方法：</a:t>
            </a:r>
          </a:p>
          <a:p>
            <a:pPr marL="609600" indent="-609600" algn="l"/>
            <a:r>
              <a:rPr lang="zh-CN" altLang="en-US" sz="2400" dirty="0">
                <a:sym typeface="Symbol" panose="05050102010706020507" pitchFamily="18" charset="2"/>
              </a:rPr>
              <a:t>                     </a:t>
            </a:r>
            <a:r>
              <a:rPr lang="en-US" altLang="zh-CN" sz="2400" dirty="0" smtClean="0">
                <a:sym typeface="Symbol" panose="05050102010706020507" pitchFamily="18" charset="2"/>
              </a:rPr>
              <a:t>(</a:t>
            </a:r>
            <a:r>
              <a:rPr lang="en-US" altLang="zh-CN" sz="2400" dirty="0">
                <a:sym typeface="Symbol" panose="05050102010706020507" pitchFamily="18" charset="2"/>
              </a:rPr>
              <a:t>1)    s[</a:t>
            </a:r>
            <a:r>
              <a:rPr lang="en-US" altLang="zh-CN" sz="2400" dirty="0" err="1">
                <a:sym typeface="Symbol" panose="05050102010706020507" pitchFamily="18" charset="2"/>
              </a:rPr>
              <a:t>i</a:t>
            </a:r>
            <a:r>
              <a:rPr lang="en-US" altLang="zh-CN" sz="2400" dirty="0">
                <a:sym typeface="Symbol" panose="05050102010706020507" pitchFamily="18" charset="2"/>
              </a:rPr>
              <a:t>] </a:t>
            </a:r>
          </a:p>
          <a:p>
            <a:pPr marL="609600" indent="-609600" algn="l"/>
            <a:r>
              <a:rPr lang="en-US" altLang="zh-CN" sz="2400" dirty="0">
                <a:sym typeface="Symbol" panose="05050102010706020507" pitchFamily="18" charset="2"/>
              </a:rPr>
              <a:t>                     </a:t>
            </a:r>
            <a:r>
              <a:rPr lang="en-US" altLang="zh-CN" sz="2400" dirty="0" smtClean="0">
                <a:sym typeface="Symbol" panose="05050102010706020507" pitchFamily="18" charset="2"/>
              </a:rPr>
              <a:t>(</a:t>
            </a:r>
            <a:r>
              <a:rPr lang="en-US" altLang="zh-CN" sz="2400" dirty="0">
                <a:sym typeface="Symbol" panose="05050102010706020507" pitchFamily="18" charset="2"/>
              </a:rPr>
              <a:t>2)    *(</a:t>
            </a:r>
            <a:r>
              <a:rPr lang="en-US" altLang="zh-CN" sz="2400" dirty="0" err="1">
                <a:sym typeface="Symbol" panose="05050102010706020507" pitchFamily="18" charset="2"/>
              </a:rPr>
              <a:t>s+i</a:t>
            </a:r>
            <a:r>
              <a:rPr lang="en-US" altLang="zh-CN" sz="2400" dirty="0">
                <a:sym typeface="Symbol" panose="05050102010706020507" pitchFamily="18" charset="2"/>
              </a:rPr>
              <a:t>) </a:t>
            </a:r>
          </a:p>
          <a:p>
            <a:pPr marL="609600" indent="-609600" algn="l"/>
            <a:r>
              <a:rPr lang="en-US" altLang="zh-CN" sz="2400" dirty="0">
                <a:sym typeface="Symbol" panose="05050102010706020507" pitchFamily="18" charset="2"/>
              </a:rPr>
              <a:t>                     </a:t>
            </a:r>
            <a:r>
              <a:rPr lang="en-US" altLang="zh-CN" sz="2400" dirty="0" smtClean="0">
                <a:sym typeface="Symbol" panose="05050102010706020507" pitchFamily="18" charset="2"/>
              </a:rPr>
              <a:t>(</a:t>
            </a:r>
            <a:r>
              <a:rPr lang="en-US" altLang="zh-CN" sz="2400" dirty="0">
                <a:sym typeface="Symbol" panose="05050102010706020507" pitchFamily="18" charset="2"/>
              </a:rPr>
              <a:t>3)    *(</a:t>
            </a:r>
            <a:r>
              <a:rPr lang="en-US" altLang="zh-CN" sz="2400" dirty="0" err="1">
                <a:sym typeface="Symbol" panose="05050102010706020507" pitchFamily="18" charset="2"/>
              </a:rPr>
              <a:t>p+i</a:t>
            </a:r>
            <a:r>
              <a:rPr lang="en-US" altLang="zh-CN" sz="2400" dirty="0">
                <a:sym typeface="Symbol" panose="05050102010706020507" pitchFamily="18" charset="2"/>
              </a:rPr>
              <a:t>)   </a:t>
            </a:r>
          </a:p>
          <a:p>
            <a:pPr marL="609600" indent="-609600" algn="l"/>
            <a:r>
              <a:rPr lang="en-US" altLang="zh-CN" sz="2400" dirty="0">
                <a:sym typeface="Symbol" panose="05050102010706020507" pitchFamily="18" charset="2"/>
              </a:rPr>
              <a:t>                     </a:t>
            </a:r>
            <a:r>
              <a:rPr lang="en-US" altLang="zh-CN" sz="2400" dirty="0" smtClean="0">
                <a:sym typeface="Symbol" panose="05050102010706020507" pitchFamily="18" charset="2"/>
              </a:rPr>
              <a:t>(</a:t>
            </a:r>
            <a:r>
              <a:rPr lang="en-US" altLang="zh-CN" sz="2400" dirty="0">
                <a:sym typeface="Symbol" panose="05050102010706020507" pitchFamily="18" charset="2"/>
              </a:rPr>
              <a:t>4)   </a:t>
            </a:r>
            <a:r>
              <a:rPr lang="en-US" altLang="zh-CN" sz="2400" dirty="0" smtClean="0">
                <a:sym typeface="Symbol" panose="05050102010706020507" pitchFamily="18" charset="2"/>
              </a:rPr>
              <a:t>  </a:t>
            </a:r>
            <a:r>
              <a:rPr lang="en-US" altLang="zh-CN" sz="2400" dirty="0">
                <a:sym typeface="Symbol" panose="05050102010706020507" pitchFamily="18" charset="2"/>
              </a:rPr>
              <a:t>p[</a:t>
            </a:r>
            <a:r>
              <a:rPr lang="en-US" altLang="zh-CN" sz="2400" dirty="0" err="1">
                <a:sym typeface="Symbol" panose="05050102010706020507" pitchFamily="18" charset="2"/>
              </a:rPr>
              <a:t>i</a:t>
            </a:r>
            <a:r>
              <a:rPr lang="en-US" altLang="zh-CN" sz="2400" dirty="0">
                <a:sym typeface="Symbol" panose="05050102010706020507" pitchFamily="18" charset="2"/>
              </a:rPr>
              <a:t>]</a:t>
            </a:r>
          </a:p>
          <a:p>
            <a:pPr marL="609600" indent="-609600" algn="l"/>
            <a:r>
              <a:rPr lang="en-US" altLang="zh-CN" sz="2400" dirty="0">
                <a:sym typeface="Symbol" panose="05050102010706020507" pitchFamily="18" charset="2"/>
              </a:rPr>
              <a:t>                     </a:t>
            </a:r>
            <a:r>
              <a:rPr lang="en-US" altLang="zh-CN" sz="2400" dirty="0" smtClean="0">
                <a:sym typeface="Symbol" panose="05050102010706020507" pitchFamily="18" charset="2"/>
              </a:rPr>
              <a:t>(</a:t>
            </a:r>
            <a:r>
              <a:rPr lang="en-US" altLang="zh-CN" sz="2400" dirty="0">
                <a:sym typeface="Symbol" panose="05050102010706020507" pitchFamily="18" charset="2"/>
              </a:rPr>
              <a:t>5)    p</a:t>
            </a:r>
            <a:r>
              <a:rPr lang="zh-CN" altLang="en-US" sz="2400" dirty="0">
                <a:sym typeface="Symbol" panose="05050102010706020507" pitchFamily="18" charset="2"/>
              </a:rPr>
              <a:t>指向</a:t>
            </a:r>
            <a:r>
              <a:rPr lang="en-US" altLang="zh-CN" sz="2400" dirty="0">
                <a:sym typeface="Symbol" panose="05050102010706020507" pitchFamily="18" charset="2"/>
              </a:rPr>
              <a:t>s[</a:t>
            </a:r>
            <a:r>
              <a:rPr lang="en-US" altLang="zh-CN" sz="2400" dirty="0" err="1">
                <a:sym typeface="Symbol" panose="05050102010706020507" pitchFamily="18" charset="2"/>
              </a:rPr>
              <a:t>i</a:t>
            </a:r>
            <a:r>
              <a:rPr lang="en-US" altLang="zh-CN" sz="2400" dirty="0">
                <a:sym typeface="Symbol" panose="05050102010706020507" pitchFamily="18" charset="2"/>
              </a:rPr>
              <a:t>]</a:t>
            </a:r>
            <a:r>
              <a:rPr lang="zh-CN" altLang="en-US" sz="2400" dirty="0">
                <a:sym typeface="Symbol" panose="05050102010706020507" pitchFamily="18" charset="2"/>
              </a:rPr>
              <a:t>使用*</a:t>
            </a:r>
            <a:r>
              <a:rPr lang="en-US" altLang="zh-CN" sz="2400" dirty="0">
                <a:sym typeface="Symbol" panose="05050102010706020507" pitchFamily="18" charset="2"/>
              </a:rPr>
              <a:t>p</a:t>
            </a:r>
            <a:r>
              <a:rPr lang="zh-CN" altLang="en-US" sz="2400" dirty="0">
                <a:sym typeface="Symbol" panose="05050102010706020507" pitchFamily="18" charset="2"/>
              </a:rPr>
              <a:t>表示</a:t>
            </a:r>
            <a:r>
              <a:rPr lang="en-US" altLang="zh-CN" sz="2400" dirty="0">
                <a:sym typeface="Symbol" panose="05050102010706020507" pitchFamily="18" charset="2"/>
              </a:rPr>
              <a:t>s[</a:t>
            </a:r>
            <a:r>
              <a:rPr lang="en-US" altLang="zh-CN" sz="2400" dirty="0" err="1">
                <a:sym typeface="Symbol" panose="05050102010706020507" pitchFamily="18" charset="2"/>
              </a:rPr>
              <a:t>i</a:t>
            </a:r>
            <a:r>
              <a:rPr lang="en-US" altLang="zh-CN" sz="2400" dirty="0">
                <a:sym typeface="Symbol" panose="05050102010706020507" pitchFamily="18" charset="2"/>
              </a:rPr>
              <a:t>]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271851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3319</TotalTime>
  <Words>786</Words>
  <Application>Microsoft Office PowerPoint</Application>
  <PresentationFormat>全屏显示(4:3)</PresentationFormat>
  <Paragraphs>119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6" baseType="lpstr">
      <vt:lpstr>黑体</vt:lpstr>
      <vt:lpstr>华文行楷</vt:lpstr>
      <vt:lpstr>华文楷体</vt:lpstr>
      <vt:lpstr>华文新魏</vt:lpstr>
      <vt:lpstr>楷体_GB2312</vt:lpstr>
      <vt:lpstr>宋体</vt:lpstr>
      <vt:lpstr>Arial</vt:lpstr>
      <vt:lpstr>Calibri</vt:lpstr>
      <vt:lpstr>Calibri Light</vt:lpstr>
      <vt:lpstr>Symbol</vt:lpstr>
      <vt:lpstr>Times New Roman</vt:lpstr>
      <vt:lpstr>Verdana</vt:lpstr>
      <vt:lpstr>Wingdings</vt:lpstr>
      <vt:lpstr>Wingdings 2</vt:lpstr>
      <vt:lpstr>Office 主题</vt:lpstr>
      <vt:lpstr>PowerPoint 演示文稿</vt:lpstr>
      <vt:lpstr>《指针变量与一维数组》提纲</vt:lpstr>
      <vt:lpstr>一、教学目标</vt:lpstr>
      <vt:lpstr>二、问题引导</vt:lpstr>
      <vt:lpstr>三、基本思想</vt:lpstr>
      <vt:lpstr>三、基本思想</vt:lpstr>
      <vt:lpstr>三、基本思想</vt:lpstr>
      <vt:lpstr>三、基本思想</vt:lpstr>
      <vt:lpstr>三、基本思想</vt:lpstr>
      <vt:lpstr>八、小结</vt:lpstr>
      <vt:lpstr>PowerPoint 演示文稿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华南师范大学 曾碧卿(软件学院)</dc:creator>
  <cp:lastModifiedBy>周才东</cp:lastModifiedBy>
  <cp:revision>200</cp:revision>
  <dcterms:created xsi:type="dcterms:W3CDTF">2004-11-26T05:12:32Z</dcterms:created>
  <dcterms:modified xsi:type="dcterms:W3CDTF">2016-12-12T11:26:03Z</dcterms:modified>
</cp:coreProperties>
</file>